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6" d="100"/>
          <a:sy n="106" d="100"/>
        </p:scale>
        <p:origin x="-112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F09F-ECC1-43B5-8EBF-F96CCECE7205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9ED8-9718-4ADB-81CA-16996097E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F09F-ECC1-43B5-8EBF-F96CCECE7205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9ED8-9718-4ADB-81CA-16996097E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F09F-ECC1-43B5-8EBF-F96CCECE7205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9ED8-9718-4ADB-81CA-16996097E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F09F-ECC1-43B5-8EBF-F96CCECE7205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9ED8-9718-4ADB-81CA-16996097E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F09F-ECC1-43B5-8EBF-F96CCECE7205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9ED8-9718-4ADB-81CA-16996097E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F09F-ECC1-43B5-8EBF-F96CCECE7205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9ED8-9718-4ADB-81CA-16996097E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F09F-ECC1-43B5-8EBF-F96CCECE7205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9ED8-9718-4ADB-81CA-16996097E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F09F-ECC1-43B5-8EBF-F96CCECE7205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9ED8-9718-4ADB-81CA-16996097E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F09F-ECC1-43B5-8EBF-F96CCECE7205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9ED8-9718-4ADB-81CA-16996097E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F09F-ECC1-43B5-8EBF-F96CCECE7205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9ED8-9718-4ADB-81CA-16996097E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F09F-ECC1-43B5-8EBF-F96CCECE7205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59ED8-9718-4ADB-81CA-16996097E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CF09F-ECC1-43B5-8EBF-F96CCECE7205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59ED8-9718-4ADB-81CA-16996097E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ТРАНСПОРТИРУЮЩИЕ МАШИНЫ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ln w="31550" cmpd="sng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ЭЛЕВАТОРЫ</a:t>
            </a:r>
            <a:endParaRPr lang="ru-RU" sz="5400" b="1" dirty="0">
              <a:ln w="31550" cmpd="sng">
                <a:solidFill>
                  <a:schemeClr val="accent2">
                    <a:lumMod val="60000"/>
                    <a:lumOff val="40000"/>
                  </a:schemeClr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43998" cy="1071570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6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ПРЕДОХРАНИТЕЛЬНЫЙ ХРАПОВЫЙ ОСТАНОВ</a:t>
            </a:r>
            <a:endParaRPr lang="ru-RU" sz="36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lum bright="-40000" contrast="60000"/>
          </a:blip>
          <a:srcRect/>
          <a:stretch>
            <a:fillRect/>
          </a:stretch>
        </p:blipFill>
        <p:spPr bwMode="auto">
          <a:xfrm>
            <a:off x="785786" y="1357298"/>
            <a:ext cx="7786742" cy="52733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43998" cy="642942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СХЕМЫ КОВШОВЫХ ЭЛЕВАТОРОВ</a:t>
            </a:r>
            <a:endParaRPr lang="ru-RU" sz="44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0034" y="5643578"/>
            <a:ext cx="7786742" cy="1071570"/>
          </a:xfrm>
        </p:spPr>
        <p:txBody>
          <a:bodyPr>
            <a:noAutofit/>
          </a:bodyPr>
          <a:lstStyle/>
          <a:p>
            <a:pPr algn="ctr">
              <a:lnSpc>
                <a:spcPct val="110000"/>
              </a:lnSpc>
            </a:pPr>
            <a:r>
              <a:rPr lang="ru-RU" sz="1500" b="1" i="1" dirty="0">
                <a:latin typeface="Arial" pitchFamily="34" charset="0"/>
                <a:cs typeface="Arial" pitchFamily="34" charset="0"/>
              </a:rPr>
              <a:t>а </a:t>
            </a:r>
            <a:r>
              <a:rPr lang="ru-RU" sz="1500" b="1" dirty="0">
                <a:latin typeface="Arial" pitchFamily="34" charset="0"/>
                <a:cs typeface="Arial" pitchFamily="34" charset="0"/>
              </a:rPr>
              <a:t>— ленточного с расставленными ковшами; </a:t>
            </a:r>
            <a:r>
              <a:rPr lang="ru-RU" sz="1500" b="1" i="1" dirty="0">
                <a:latin typeface="Arial" pitchFamily="34" charset="0"/>
                <a:cs typeface="Arial" pitchFamily="34" charset="0"/>
              </a:rPr>
              <a:t>б </a:t>
            </a: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— </a:t>
            </a:r>
            <a:r>
              <a:rPr lang="ru-RU" sz="1500" b="1" dirty="0">
                <a:latin typeface="Arial" pitchFamily="34" charset="0"/>
                <a:cs typeface="Arial" pitchFamily="34" charset="0"/>
              </a:rPr>
              <a:t>двухцепного с расставленными </a:t>
            </a: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ковшами; </a:t>
            </a:r>
            <a:r>
              <a:rPr lang="ru-RU" sz="1500" b="1" i="1" dirty="0">
                <a:latin typeface="Arial" pitchFamily="34" charset="0"/>
                <a:cs typeface="Arial" pitchFamily="34" charset="0"/>
              </a:rPr>
              <a:t>в </a:t>
            </a:r>
            <a:r>
              <a:rPr lang="ru-RU" sz="1500" b="1" dirty="0">
                <a:latin typeface="Arial" pitchFamily="34" charset="0"/>
                <a:cs typeface="Arial" pitchFamily="34" charset="0"/>
              </a:rPr>
              <a:t>— одноцепного с сомкнутыми ковшами</a:t>
            </a: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ru-RU" sz="1500" b="1" i="1" dirty="0">
                <a:latin typeface="Arial" pitchFamily="34" charset="0"/>
                <a:cs typeface="Arial" pitchFamily="34" charset="0"/>
              </a:rPr>
              <a:t>г </a:t>
            </a:r>
            <a:r>
              <a:rPr lang="ru-RU" sz="1500" b="1" dirty="0">
                <a:latin typeface="Arial" pitchFamily="34" charset="0"/>
                <a:cs typeface="Arial" pitchFamily="34" charset="0"/>
              </a:rPr>
              <a:t>— наклонного с сомкнутыми ковшами в </a:t>
            </a: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кожухе</a:t>
            </a:r>
            <a:r>
              <a:rPr lang="ru-RU" sz="1500" b="1" dirty="0">
                <a:latin typeface="Arial" pitchFamily="34" charset="0"/>
                <a:cs typeface="Arial" pitchFamily="34" charset="0"/>
              </a:rPr>
              <a:t>; </a:t>
            </a:r>
            <a:r>
              <a:rPr lang="ru-RU" sz="1500" b="1" i="1" dirty="0" err="1">
                <a:latin typeface="Arial" pitchFamily="34" charset="0"/>
                <a:cs typeface="Arial" pitchFamily="34" charset="0"/>
              </a:rPr>
              <a:t>д</a:t>
            </a:r>
            <a:r>
              <a:rPr lang="ru-RU" sz="15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500" b="1" dirty="0">
                <a:latin typeface="Arial" pitchFamily="34" charset="0"/>
                <a:cs typeface="Arial" pitchFamily="34" charset="0"/>
              </a:rPr>
              <a:t>— открытого наклонного с сомкнутыми ковшами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bright="-40000" contrast="60000"/>
          </a:blip>
          <a:srcRect/>
          <a:stretch>
            <a:fillRect/>
          </a:stretch>
        </p:blipFill>
        <p:spPr bwMode="auto">
          <a:xfrm>
            <a:off x="571472" y="1214422"/>
            <a:ext cx="7889764" cy="4000528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571504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6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ВЕРТИКАЛЬНЫЙ КОВШОВЫЙ ЭЛЕВАТОР</a:t>
            </a:r>
            <a:endParaRPr lang="ru-RU" sz="36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lum bright="-40000" contrast="60000"/>
          </a:blip>
          <a:srcRect/>
          <a:stretch>
            <a:fillRect/>
          </a:stretch>
        </p:blipFill>
        <p:spPr bwMode="auto">
          <a:xfrm>
            <a:off x="2285984" y="785794"/>
            <a:ext cx="4643470" cy="571504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1071570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6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ТИПЫ ВЕРТИКАЛЬНЫХ КОВШОВЫХ ЭЛЕВАТОРОВ (ГОСТ 2036-77)</a:t>
            </a:r>
            <a:endParaRPr lang="ru-RU" sz="36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85785" y="1161495"/>
          <a:ext cx="7500992" cy="5529208"/>
        </p:xfrm>
        <a:graphic>
          <a:graphicData uri="http://schemas.openxmlformats.org/drawingml/2006/table">
            <a:tbl>
              <a:tblPr/>
              <a:tblGrid>
                <a:gridCol w="621783"/>
                <a:gridCol w="2527798"/>
                <a:gridCol w="858295"/>
                <a:gridCol w="873279"/>
                <a:gridCol w="873279"/>
                <a:gridCol w="867928"/>
                <a:gridCol w="878630"/>
              </a:tblGrid>
              <a:tr h="161189">
                <a:tc rowSpan="2">
                  <a:txBody>
                    <a:bodyPr/>
                    <a:lstStyle/>
                    <a:p>
                      <a:pPr marL="3175" indent="-317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Обозначение</a:t>
                      </a:r>
                      <a:endParaRPr lang="ru-RU" sz="1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5687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Наименование</a:t>
                      </a:r>
                      <a:endParaRPr lang="ru-RU" sz="1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Тип </a:t>
                      </a: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тягового </a:t>
                      </a: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органа</a:t>
                      </a:r>
                      <a:endParaRPr lang="ru-RU" sz="1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4254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Ковши</a:t>
                      </a:r>
                      <a:endParaRPr lang="ru-RU" sz="1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577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Способ разгрузки ковшей</a:t>
                      </a:r>
                      <a:endParaRPr lang="ru-RU" sz="1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61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обозначение типа</a:t>
                      </a:r>
                      <a:endParaRPr lang="ru-RU" sz="1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016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способ крепления к тяговому органу</a:t>
                      </a:r>
                      <a:endParaRPr lang="ru-RU" sz="1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расположение </a:t>
                      </a: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 тяговом органе</a:t>
                      </a:r>
                      <a:endParaRPr lang="ru-RU" sz="1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1922">
                <a:tc>
                  <a:txBody>
                    <a:bodyPr/>
                    <a:lstStyle/>
                    <a:p>
                      <a:pPr algn="ctr">
                        <a:lnSpc>
                          <a:spcPts val="82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ЛГ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3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Лента или ремень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indent="2286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Задней стенкой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Расставленные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Центробежный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922">
                <a:tc>
                  <a:txBody>
                    <a:bodyPr/>
                    <a:lstStyle/>
                    <a:p>
                      <a:pPr algn="ctr">
                        <a:lnSpc>
                          <a:spcPts val="82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ЛМ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52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Ленточный быстроходный с расставленными мелкими ковшами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7158">
                <a:tc>
                  <a:txBody>
                    <a:bodyPr/>
                    <a:lstStyle/>
                    <a:p>
                      <a:pPr algn="ctr">
                        <a:lnSpc>
                          <a:spcPts val="82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ЛО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762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Ленточный тихоходный с сомкнутыми остроугольными ковшами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" indent="-88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Сомкнутые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Гравитационный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922">
                <a:tc>
                  <a:txBody>
                    <a:bodyPr/>
                    <a:lstStyle/>
                    <a:p>
                      <a:pPr algn="ctr">
                        <a:lnSpc>
                          <a:spcPts val="82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ЦГ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52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Цепной быстроходный с расставленными глубокими ковшами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Цепь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317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Расстав­ленные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Центробежный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922">
                <a:tc>
                  <a:txBody>
                    <a:bodyPr/>
                    <a:lstStyle/>
                    <a:p>
                      <a:pPr algn="ctr">
                        <a:lnSpc>
                          <a:spcPts val="82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ЦМ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52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Цепной быстроходный с расставленными мелкими ковшами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922">
                <a:tc>
                  <a:txBody>
                    <a:bodyPr/>
                    <a:lstStyle/>
                    <a:p>
                      <a:pPr algn="ctr">
                        <a:lnSpc>
                          <a:spcPts val="82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ЦО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52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Цепной тихоходный с сом­кнутыми остроугольными ковшами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Цепь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3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8890" indent="-88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Сомкнутые</a:t>
                      </a:r>
                      <a:endParaRPr lang="ru-RU" sz="13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Гравитационный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ЦС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52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Цепной тихоходный с сом­кнутыми скругленными ков­шами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" indent="-165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Боковыми стенками</a:t>
                      </a:r>
                      <a:endParaRPr lang="ru-RU" sz="13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Гравитационный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922">
                <a:tc>
                  <a:txBody>
                    <a:bodyPr/>
                    <a:lstStyle/>
                    <a:p>
                      <a:pPr algn="ctr">
                        <a:lnSpc>
                          <a:spcPts val="82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ЦГТ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52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Цепной тихоходный с рас­ставленными специальными ковшами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_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3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130" indent="-2413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Расстав­ленные</a:t>
                      </a:r>
                      <a:endParaRPr lang="ru-RU" sz="13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1071570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6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ТИПЫ ВЕРТИКАЛЬНЫХ КОВШОВЫХ ЭЛЕВАТОРОВ (ГОСТ 2036-77)</a:t>
            </a:r>
            <a:endParaRPr lang="ru-RU" sz="36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58" y="1285860"/>
          <a:ext cx="8572560" cy="5182173"/>
        </p:xfrm>
        <a:graphic>
          <a:graphicData uri="http://schemas.openxmlformats.org/drawingml/2006/table">
            <a:tbl>
              <a:tblPr/>
              <a:tblGrid>
                <a:gridCol w="1904362"/>
                <a:gridCol w="1904362"/>
                <a:gridCol w="1526723"/>
                <a:gridCol w="592172"/>
                <a:gridCol w="1023104"/>
                <a:gridCol w="828354"/>
                <a:gridCol w="793483"/>
              </a:tblGrid>
              <a:tr h="194079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/>
                          <a:ea typeface="Times New Roman"/>
                          <a:cs typeface="Times New Roman"/>
                        </a:rPr>
                        <a:t>Характеристика насыпных грузов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7432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/>
                          <a:ea typeface="Times New Roman"/>
                          <a:cs typeface="Times New Roman"/>
                        </a:rPr>
                        <a:t>Примеры характерных </a:t>
                      </a:r>
                      <a:r>
                        <a:rPr lang="ru-RU" sz="900" b="1" dirty="0" smtClean="0">
                          <a:latin typeface="Arial"/>
                          <a:ea typeface="Times New Roman"/>
                          <a:cs typeface="Times New Roman"/>
                        </a:rPr>
                        <a:t>грузов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460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/>
                          <a:ea typeface="Times New Roman"/>
                          <a:cs typeface="Times New Roman"/>
                        </a:rPr>
                        <a:t>Рекомендуемый тип элеватора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/>
                          <a:ea typeface="Times New Roman"/>
                          <a:cs typeface="Times New Roman"/>
                        </a:rPr>
                        <a:t>Тип ковша 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/>
                          <a:ea typeface="Times New Roman"/>
                          <a:cs typeface="Times New Roman"/>
                        </a:rPr>
                        <a:t>Средний </a:t>
                      </a:r>
                      <a:r>
                        <a:rPr lang="ru-RU" sz="900" b="1" dirty="0" smtClean="0">
                          <a:latin typeface="Arial"/>
                          <a:ea typeface="Times New Roman"/>
                          <a:cs typeface="Times New Roman"/>
                        </a:rPr>
                        <a:t>коэффициент </a:t>
                      </a:r>
                      <a:r>
                        <a:rPr lang="ru-RU" sz="900" b="1" dirty="0">
                          <a:latin typeface="Arial"/>
                          <a:ea typeface="Times New Roman"/>
                          <a:cs typeface="Times New Roman"/>
                        </a:rPr>
                        <a:t>за­полнения ковша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/>
                          <a:ea typeface="Times New Roman"/>
                          <a:cs typeface="Times New Roman"/>
                        </a:rPr>
                        <a:t>Скорость, м/с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51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/>
                          <a:ea typeface="Times New Roman"/>
                          <a:cs typeface="Times New Roman"/>
                        </a:rPr>
                        <a:t>ленты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/>
                          <a:ea typeface="Times New Roman"/>
                          <a:cs typeface="Times New Roman"/>
                        </a:rPr>
                        <a:t>цепи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86">
                <a:tc rowSpan="3"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Пылевидные сухие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Угольная пыль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Тихоходный со свобод-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ной самотечной  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разгрузкой</a:t>
                      </a:r>
                      <a:endParaRPr lang="ru-RU" sz="9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0,85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0,63...0,8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1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Цемент,  мука фосфоритная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Быстроходный с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центробежной </a:t>
                      </a: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разгрузкой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0,8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1,25...2,0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Пищевые  продукты  помола</a:t>
                      </a:r>
                    </a:p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зерна (мука, комбикорма)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Быстроходный с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центробежно-самотечной разгрузкой</a:t>
                      </a:r>
                      <a:endParaRPr lang="ru-RU" sz="9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0,85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1... 1,4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124"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Пылевидные и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зернистые </a:t>
                      </a: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влажные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ru-RU" sz="900" b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плохосыпучие</a:t>
                      </a:r>
                      <a:endParaRPr lang="ru-RU" sz="900" b="1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химикаты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Земля, песок, мел в порошке,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Быстроходный с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центробежной </a:t>
                      </a: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разгрузкой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0,6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1...2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0,8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..2,0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124">
                <a:tc rowSpan="2"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Зернистые и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мелкокусковые</a:t>
                      </a: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малоабразивные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Древесные опилки, щепа,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сухая </a:t>
                      </a: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глина в комках; торф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фрезерный, мелкий уголь</a:t>
                      </a:r>
                      <a:endParaRPr lang="ru-RU" sz="9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Быстроходный с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центробежной </a:t>
                      </a: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разгрузкой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8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0,8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1,25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...</a:t>
                      </a: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2,0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8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1,0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.. .1,6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248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</a:endParaRPr>
                    </a:p>
                  </a:txBody>
                  <a:tcPr marL="14888" marR="14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Шламовая известь, сажа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Тихоходный со свобод-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ной самотечной разгрузкой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0,8 (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боковое крепление цепей</a:t>
                      </a: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0,4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..1,0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91">
                <a:tc rowSpan="2"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Зернистые и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мелкокусковые</a:t>
                      </a: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абразивные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Гравий, руда, шлаки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Тихоходный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 самотечной </a:t>
                      </a: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направленной разгруз­кой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О; С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810"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0,8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0,4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...</a:t>
                      </a: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0,8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0,4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...0,63</a:t>
                      </a:r>
                    </a:p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124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</a:endParaRPr>
                    </a:p>
                  </a:txBody>
                  <a:tcPr marL="14888" marR="14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Песок, зола, земля, порода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Быстроходный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  центробежной разгрузкой</a:t>
                      </a:r>
                      <a:endParaRPr lang="ru-RU" sz="9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5890"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0,8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1...2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86">
                <a:tc rowSpan="2"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Средне- и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крупнокусковые </a:t>
                      </a: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 ≥ 60 </a:t>
                      </a: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мм), 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малоабразивные</a:t>
                      </a:r>
                      <a:endParaRPr lang="ru-RU" sz="9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Каменный уголь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Тихоходный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 самотечной </a:t>
                      </a: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направленной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разгрузкой</a:t>
                      </a:r>
                      <a:endParaRPr lang="ru-RU" sz="9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8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О; С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0,6...0,8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8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8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0,4...0,63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1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Кусковой торф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Быстроходный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 центробежной </a:t>
                      </a: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разгрузкой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0,6...0,7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8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8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0,8...1,6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86"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То же, сильно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абразивные</a:t>
                      </a:r>
                      <a:endParaRPr lang="ru-RU" sz="9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Камень, руда, шлаки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Тихоходный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самотечной направленной разгрузкой</a:t>
                      </a:r>
                      <a:endParaRPr lang="ru-RU" sz="9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</a:t>
                      </a: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; С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8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0,6...0,8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8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0,4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...</a:t>
                      </a: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0,63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124"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Кусковые хрупкие,  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 допускающие </a:t>
                      </a: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крошения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Древесный уголь, кокс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То </a:t>
                      </a: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же</a:t>
                      </a:r>
                      <a:endParaRPr lang="ru-RU" sz="9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О; С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6845" algn="ctr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0,6</a:t>
                      </a: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8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0,4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.. .0,63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8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0,4</a:t>
                      </a:r>
                      <a:r>
                        <a:rPr lang="ru-RU" sz="1100" b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...0,63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4888" marR="148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7818" y="714356"/>
            <a:ext cx="3643338" cy="785818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КОВШИ</a:t>
            </a:r>
            <a:endParaRPr lang="ru-RU" sz="54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643570" y="2928934"/>
            <a:ext cx="3143272" cy="1785950"/>
          </a:xfrm>
        </p:spPr>
        <p:txBody>
          <a:bodyPr>
            <a:noAutofit/>
          </a:bodyPr>
          <a:lstStyle/>
          <a:p>
            <a:pPr algn="ctr"/>
            <a:r>
              <a:rPr lang="ru-RU" sz="1800" b="1" i="1" dirty="0" smtClean="0">
                <a:latin typeface="Arial" pitchFamily="34" charset="0"/>
                <a:cs typeface="Arial" pitchFamily="34" charset="0"/>
              </a:rPr>
              <a:t>а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— полукруглый мелкий;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б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— полукруглый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глубокий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ru-RU" sz="1800" b="1" i="1" dirty="0" smtClean="0">
                <a:latin typeface="Arial" pitchFamily="34" charset="0"/>
                <a:cs typeface="Arial" pitchFamily="34" charset="0"/>
              </a:rPr>
              <a:t>в, г —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остроугольные; </a:t>
            </a:r>
            <a:r>
              <a:rPr lang="ru-RU" sz="1800" b="1" i="1" dirty="0" err="1" smtClean="0">
                <a:latin typeface="Arial" pitchFamily="34" charset="0"/>
                <a:cs typeface="Arial" pitchFamily="34" charset="0"/>
              </a:rPr>
              <a:t>д</a:t>
            </a:r>
            <a:r>
              <a:rPr lang="ru-RU" sz="1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— закругленный трапецеидальный</a:t>
            </a:r>
            <a:endParaRPr lang="ru-RU" sz="1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bright="-40000" contrast="60000"/>
          </a:blip>
          <a:srcRect/>
          <a:stretch>
            <a:fillRect/>
          </a:stretch>
        </p:blipFill>
        <p:spPr bwMode="auto">
          <a:xfrm>
            <a:off x="500034" y="142852"/>
            <a:ext cx="4786346" cy="65517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1071570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6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ВМЕСТИМОСТЬ И РЕКОМЕНДУЕМЫЙ ШАГ КОВШЕЙ</a:t>
            </a:r>
            <a:endParaRPr lang="ru-RU" sz="36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2" y="1214422"/>
          <a:ext cx="8072492" cy="4357722"/>
        </p:xfrm>
        <a:graphic>
          <a:graphicData uri="http://schemas.openxmlformats.org/drawingml/2006/table">
            <a:tbl>
              <a:tblPr/>
              <a:tblGrid>
                <a:gridCol w="724714"/>
                <a:gridCol w="1022988"/>
                <a:gridCol w="661228"/>
                <a:gridCol w="1018195"/>
                <a:gridCol w="667217"/>
                <a:gridCol w="1022988"/>
                <a:gridCol w="971479"/>
                <a:gridCol w="965488"/>
                <a:gridCol w="1018195"/>
              </a:tblGrid>
              <a:tr h="311750">
                <a:tc gridSpan="8">
                  <a:txBody>
                    <a:bodyPr/>
                    <a:lstStyle/>
                    <a:p>
                      <a:pPr marL="3124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Тип ковшей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Microsoft Sans Serif"/>
                        <a:ea typeface="Times New Roman"/>
                      </a:endParaRPr>
                    </a:p>
                  </a:txBody>
                  <a:tcPr marL="25400" marR="2540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Microsoft Sans Serif"/>
                        <a:ea typeface="Times New Roman"/>
                      </a:endParaRPr>
                    </a:p>
                  </a:txBody>
                  <a:tcPr marL="25400" marR="2540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124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Microsoft Sans Serif"/>
                        <a:ea typeface="Times New Roman"/>
                      </a:endParaRPr>
                    </a:p>
                  </a:txBody>
                  <a:tcPr marL="25400" marR="2540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Microsoft Sans Serif"/>
                        <a:ea typeface="Times New Roman"/>
                      </a:endParaRPr>
                    </a:p>
                  </a:txBody>
                  <a:tcPr marL="25400" marR="2540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Microsoft Sans Serif"/>
                        <a:ea typeface="Times New Roman"/>
                      </a:endParaRPr>
                    </a:p>
                  </a:txBody>
                  <a:tcPr marL="25400" marR="2540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Microsoft Sans Serif"/>
                        <a:ea typeface="Times New Roman"/>
                      </a:endParaRPr>
                    </a:p>
                  </a:txBody>
                  <a:tcPr marL="25400" marR="2540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Microsoft Sans Serif"/>
                        <a:ea typeface="Times New Roman"/>
                      </a:endParaRPr>
                    </a:p>
                  </a:txBody>
                  <a:tcPr marL="25400" marR="2540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5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Шаг </a:t>
                      </a: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ков-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шей, мм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750">
                <a:tc gridSpan="2">
                  <a:txBody>
                    <a:bodyPr/>
                    <a:lstStyle/>
                    <a:p>
                      <a:pPr marL="1282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глубокий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мелкий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остроугольный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скругленный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1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spc="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</a:t>
                      </a:r>
                      <a:r>
                        <a:rPr lang="ru-RU" sz="1600" b="1" spc="100" baseline="-250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</a:t>
                      </a:r>
                      <a:r>
                        <a:rPr lang="ru-RU" sz="1600" b="1" spc="100" baseline="30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*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71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spc="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</a:t>
                      </a:r>
                      <a:r>
                        <a:rPr lang="ru-RU" sz="1600" b="1" spc="100" baseline="-25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</a:t>
                      </a:r>
                      <a:r>
                        <a:rPr lang="ru-RU" sz="1600" b="1" spc="100" baseline="30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**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spc="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</a:t>
                      </a:r>
                      <a:r>
                        <a:rPr lang="ru-RU" sz="1600" b="1" spc="100" baseline="-250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spc="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</a:t>
                      </a:r>
                      <a:r>
                        <a:rPr lang="ru-RU" sz="1600" b="1" spc="100" baseline="-25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spc="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</a:t>
                      </a:r>
                      <a:r>
                        <a:rPr lang="ru-RU" sz="1600" b="1" spc="100" baseline="-250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spc="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</a:t>
                      </a:r>
                      <a:r>
                        <a:rPr lang="ru-RU" sz="1600" b="1" spc="100" baseline="-25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spc="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</a:t>
                      </a:r>
                      <a:r>
                        <a:rPr lang="ru-RU" sz="1600" b="1" spc="100" baseline="-250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spc="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</a:t>
                      </a:r>
                      <a:r>
                        <a:rPr lang="ru-RU" sz="1600" b="1" spc="100" baseline="-25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52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4,06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0,65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0,2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0,5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0,1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6,5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1,3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13690" algn="l"/>
                        </a:tabLst>
                        <a:defRPr/>
                      </a:pPr>
                      <a:r>
                        <a:rPr lang="ru-RU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71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12420" algn="l"/>
                        </a:tabLst>
                        <a:defRPr/>
                      </a:pPr>
                      <a:r>
                        <a:rPr lang="ru-RU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25,6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6,4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1,3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0,4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0,66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0,2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24,4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7,8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43,7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0,6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1,17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0,35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79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3,24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1,3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1,87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0,75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12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3,5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1,4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9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5,4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2,7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79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12,6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6,3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8,4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4,2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11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28930" algn="l"/>
                        </a:tabLst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11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187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118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630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235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148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630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285720" y="5357826"/>
            <a:ext cx="8643998" cy="10715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* Погонная вместимость ковшей, л/м; 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** Вместимость ковша, л.</a:t>
            </a:r>
            <a:endParaRPr kumimoji="0" lang="ru-RU" sz="2000" b="1" i="0" u="none" strike="noStrike" kern="1200" cap="none" spc="0" normalizeH="0" baseline="0" noProof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43998" cy="642942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6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ОСНОВНЫЕ ПАРАМЕТРЫ КОВШЕЙ</a:t>
            </a:r>
            <a:endParaRPr lang="ru-RU" sz="36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000100" y="785794"/>
          <a:ext cx="7643869" cy="5879349"/>
        </p:xfrm>
        <a:graphic>
          <a:graphicData uri="http://schemas.openxmlformats.org/drawingml/2006/table">
            <a:tbl>
              <a:tblPr/>
              <a:tblGrid>
                <a:gridCol w="1721566"/>
                <a:gridCol w="911123"/>
                <a:gridCol w="1011805"/>
                <a:gridCol w="1417383"/>
                <a:gridCol w="1290996"/>
                <a:gridCol w="1290996"/>
              </a:tblGrid>
              <a:tr h="20155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/>
                          <a:ea typeface="Calibri"/>
                          <a:cs typeface="Times New Roman"/>
                        </a:rPr>
                        <a:t>Тип ковша и эскиз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68" marR="40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/>
                          <a:ea typeface="Calibri"/>
                          <a:cs typeface="Times New Roman"/>
                        </a:rPr>
                        <a:t>Внутренние размеры ковшей, мм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68" marR="40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/>
                          <a:ea typeface="Calibri"/>
                          <a:cs typeface="Times New Roman"/>
                        </a:rPr>
                        <a:t>Вместимость ковша по оси х-х, л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68" marR="40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46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/>
                          <a:ea typeface="Calibri"/>
                          <a:cs typeface="Times New Roman"/>
                        </a:rPr>
                        <a:t>Ширина </a:t>
                      </a:r>
                      <a:r>
                        <a:rPr lang="ru-RU" sz="1400" b="1" i="1">
                          <a:latin typeface="Arial"/>
                          <a:ea typeface="Calibri"/>
                          <a:cs typeface="Times New Roman"/>
                        </a:rPr>
                        <a:t>В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68" marR="40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/>
                          <a:ea typeface="Calibri"/>
                          <a:cs typeface="Times New Roman"/>
                        </a:rPr>
                        <a:t>Вылет </a:t>
                      </a:r>
                      <a:r>
                        <a:rPr lang="ru-RU" sz="1400" b="1" i="1" dirty="0" err="1">
                          <a:latin typeface="Arial"/>
                          <a:ea typeface="Calibri"/>
                          <a:cs typeface="Times New Roman"/>
                        </a:rPr>
                        <a:t>l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68" marR="40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/>
                          <a:ea typeface="Calibri"/>
                          <a:cs typeface="Times New Roman"/>
                        </a:rPr>
                        <a:t>Высота </a:t>
                      </a:r>
                      <a:r>
                        <a:rPr lang="ru-RU" sz="1400" b="1" i="1" dirty="0" err="1">
                          <a:latin typeface="Arial"/>
                          <a:ea typeface="Calibri"/>
                          <a:cs typeface="Times New Roman"/>
                        </a:rPr>
                        <a:t>h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68" marR="40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/>
                          <a:ea typeface="Calibri"/>
                          <a:cs typeface="Times New Roman"/>
                        </a:rPr>
                        <a:t>Радиус закругления </a:t>
                      </a:r>
                      <a:r>
                        <a:rPr lang="ru-RU" sz="1400" b="1" i="1" dirty="0" err="1">
                          <a:latin typeface="Arial"/>
                          <a:ea typeface="Calibri"/>
                          <a:cs typeface="Times New Roman"/>
                        </a:rPr>
                        <a:t>r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68" marR="40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276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Скругленный глубокий Г</a:t>
                      </a:r>
                    </a:p>
                  </a:txBody>
                  <a:tcPr marL="40568" marR="40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21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500</a:t>
                      </a:r>
                    </a:p>
                  </a:txBody>
                  <a:tcPr marL="40568" marR="40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175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235</a:t>
                      </a:r>
                    </a:p>
                  </a:txBody>
                  <a:tcPr marL="40568" marR="40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210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255</a:t>
                      </a:r>
                    </a:p>
                  </a:txBody>
                  <a:tcPr marL="40568" marR="40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75</a:t>
                      </a:r>
                    </a:p>
                  </a:txBody>
                  <a:tcPr marL="40568" marR="40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0,20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0,44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0,60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1,25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2,05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4,05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6,30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12,10</a:t>
                      </a:r>
                    </a:p>
                  </a:txBody>
                  <a:tcPr marL="40568" marR="40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76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Скругленный мелкий М</a:t>
                      </a: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21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500</a:t>
                      </a: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170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195</a:t>
                      </a: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250</a:t>
                      </a: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100</a:t>
                      </a: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0,10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0,20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0,35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0,75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1,40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2,70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6,80</a:t>
                      </a: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76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Остроугольный с бортовыми направляющими О</a:t>
                      </a: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638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400</a:t>
                      </a: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225</a:t>
                      </a: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245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310</a:t>
                      </a: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</a:t>
                      </a: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0,65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1,30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2,00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7,80</a:t>
                      </a: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76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Скругленный с бортовыми направляющими С</a:t>
                      </a: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2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500</a:t>
                      </a:r>
                      <a:endParaRPr lang="ru-RU" sz="105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215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270</a:t>
                      </a: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235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385</a:t>
                      </a: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100</a:t>
                      </a: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6,40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14,00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28,00</a:t>
                      </a:r>
                    </a:p>
                  </a:txBody>
                  <a:tcPr marL="40568" marR="40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1" name="Рисунок 10"/>
          <p:cNvPicPr/>
          <p:nvPr/>
        </p:nvPicPr>
        <p:blipFill>
          <a:blip r:embed="rId2">
            <a:lum bright="-40000" contrast="60000"/>
          </a:blip>
          <a:srcRect/>
          <a:stretch>
            <a:fillRect/>
          </a:stretch>
        </p:blipFill>
        <p:spPr bwMode="auto">
          <a:xfrm>
            <a:off x="1034577" y="1647556"/>
            <a:ext cx="1654835" cy="15797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Рисунок 11"/>
          <p:cNvPicPr/>
          <p:nvPr/>
        </p:nvPicPr>
        <p:blipFill>
          <a:blip r:embed="rId3">
            <a:lum bright="-40000" contrast="60000"/>
          </a:blip>
          <a:srcRect/>
          <a:stretch>
            <a:fillRect/>
          </a:stretch>
        </p:blipFill>
        <p:spPr bwMode="auto">
          <a:xfrm>
            <a:off x="1027860" y="3293128"/>
            <a:ext cx="1661551" cy="15567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Рисунок 12"/>
          <p:cNvPicPr/>
          <p:nvPr/>
        </p:nvPicPr>
        <p:blipFill>
          <a:blip r:embed="rId4">
            <a:lum bright="-40000" contrast="60000"/>
          </a:blip>
          <a:srcRect/>
          <a:stretch>
            <a:fillRect/>
          </a:stretch>
        </p:blipFill>
        <p:spPr bwMode="auto">
          <a:xfrm>
            <a:off x="1042709" y="4918540"/>
            <a:ext cx="1664632" cy="10250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Рисунок 13"/>
          <p:cNvPicPr/>
          <p:nvPr/>
        </p:nvPicPr>
        <p:blipFill>
          <a:blip r:embed="rId5">
            <a:lum bright="-40000" contrast="60000"/>
          </a:blip>
          <a:srcRect/>
          <a:stretch>
            <a:fillRect/>
          </a:stretch>
        </p:blipFill>
        <p:spPr bwMode="auto">
          <a:xfrm>
            <a:off x="1000100" y="6000768"/>
            <a:ext cx="1714512" cy="64294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43998" cy="1071570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6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Полюсное расстояние и способы разгрузки ковшей</a:t>
            </a:r>
            <a:endParaRPr lang="ru-RU" sz="36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lum bright="-60000" contrast="80000"/>
          </a:blip>
          <a:srcRect/>
          <a:stretch>
            <a:fillRect/>
          </a:stretch>
        </p:blipFill>
        <p:spPr bwMode="auto">
          <a:xfrm>
            <a:off x="142844" y="1500174"/>
            <a:ext cx="8846882" cy="300039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285720" y="5000636"/>
            <a:ext cx="8643998" cy="4286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а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—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центробежная;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б—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самотечная;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—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смешанная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793</Words>
  <Application>Microsoft Office PowerPoint</Application>
  <PresentationFormat>Экран (4:3)</PresentationFormat>
  <Paragraphs>400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ТРАНСПОРТИРУЮЩИЕ МАШИНЫ</vt:lpstr>
      <vt:lpstr>СХЕМЫ КОВШОВЫХ ЭЛЕВАТОРОВ</vt:lpstr>
      <vt:lpstr>ВЕРТИКАЛЬНЫЙ КОВШОВЫЙ ЭЛЕВАТОР</vt:lpstr>
      <vt:lpstr>ТИПЫ ВЕРТИКАЛЬНЫХ КОВШОВЫХ ЭЛЕВАТОРОВ (ГОСТ 2036-77)</vt:lpstr>
      <vt:lpstr>ТИПЫ ВЕРТИКАЛЬНЫХ КОВШОВЫХ ЭЛЕВАТОРОВ (ГОСТ 2036-77)</vt:lpstr>
      <vt:lpstr>КОВШИ</vt:lpstr>
      <vt:lpstr>ВМЕСТИМОСТЬ И РЕКОМЕНДУЕМЫЙ ШАГ КОВШЕЙ</vt:lpstr>
      <vt:lpstr>ОСНОВНЫЕ ПАРАМЕТРЫ КОВШЕЙ</vt:lpstr>
      <vt:lpstr>Полюсное расстояние и способы разгрузки ковшей</vt:lpstr>
      <vt:lpstr>ПРЕДОХРАНИТЕЛЬНЫЙ ХРАПОВЫЙ ОСТАНОВ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ТРАНСПОРТИРУЮЩИЕ МАШИНЫ</dc:title>
  <dc:creator>Sasha</dc:creator>
  <cp:lastModifiedBy>Sasha</cp:lastModifiedBy>
  <cp:revision>16</cp:revision>
  <dcterms:created xsi:type="dcterms:W3CDTF">2008-11-11T08:34:19Z</dcterms:created>
  <dcterms:modified xsi:type="dcterms:W3CDTF">2008-11-11T14:54:43Z</dcterms:modified>
</cp:coreProperties>
</file>