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9" r:id="rId4"/>
    <p:sldId id="257" r:id="rId5"/>
    <p:sldId id="265" r:id="rId6"/>
    <p:sldId id="258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A84DE-2927-41E1-B807-994CC97476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628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8096B-D664-45F4-989A-0D33F7193F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5595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0F785-6385-4DB0-8321-4DDC83C3C6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133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2116E-2D8C-456D-B19A-157C1A9227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5888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B81F4-B773-4BAA-891D-9D1A88B34F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676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4CD8C-D7FF-4177-BA5D-569F57E16C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673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6A194-5FFA-40E4-BE9A-92CFDEF71E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571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4CA0E-2470-4B9D-940D-5B3E0BF529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441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74D69-5B79-4923-9334-C0778505D0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3253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1F949-1C4A-42E9-A315-B4DFA84C1A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387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550EB-06C9-4FA9-A82A-DF24993C7D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220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0C09A811-760D-4637-A336-86F0C79785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268413"/>
            <a:ext cx="7772400" cy="3124200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latin typeface="Times New Roman" panose="02020603050405020304" pitchFamily="18" charset="0"/>
              </a:rPr>
              <a:t>Тема:</a:t>
            </a:r>
            <a:br>
              <a:rPr lang="ru-RU" altLang="ru-RU" sz="4000" smtClean="0">
                <a:latin typeface="Times New Roman" panose="02020603050405020304" pitchFamily="18" charset="0"/>
              </a:rPr>
            </a:br>
            <a:r>
              <a:rPr lang="en-US" altLang="ru-RU" smtClean="0"/>
              <a:t/>
            </a:r>
            <a:br>
              <a:rPr lang="en-US" altLang="ru-RU" smtClean="0"/>
            </a:br>
            <a:r>
              <a:rPr lang="eu-E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u-E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ны для вы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</a:t>
            </a:r>
            <a:r>
              <a:rPr lang="eu-E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u-E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u-E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эксплуатац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</a:t>
            </a:r>
            <a:r>
              <a:rPr lang="eu-E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ных</a:t>
            </a:r>
            <a:r>
              <a:rPr lang="eu-E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 спос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u-E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u-E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 г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u-E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u-E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u-E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зац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5008" y="5157192"/>
            <a:ext cx="8928992" cy="1211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lnSpc>
                <a:spcPct val="1070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Литература:</a:t>
            </a:r>
          </a:p>
          <a:p>
            <a:pPr lvl="0" algn="ctr" eaLnBrk="1" hangingPunct="1">
              <a:lnSpc>
                <a:spcPct val="1070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eaLnBrk="1" hangingPunct="1"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Мажугин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Е. И. Машины для эксплуатации мелиоративных и водохозяйственных объектов: учеб. пособие для вузов / Е. И.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Мажугин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А. Л. Борисов, С. Г. Рубец. – Горки: БГСХА, 2018. – 392 с.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" r="2295"/>
          <a:stretch>
            <a:fillRect/>
          </a:stretch>
        </p:blipFill>
        <p:spPr bwMode="auto">
          <a:xfrm>
            <a:off x="1403350" y="1125538"/>
            <a:ext cx="6840538" cy="363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11188" y="4759325"/>
            <a:ext cx="8137525" cy="13239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Рис. 1. Схема земснаряда: </a:t>
            </a:r>
            <a:r>
              <a:rPr lang="ru-RU" alt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– вид сбоку и сверху; </a:t>
            </a:r>
            <a:r>
              <a:rPr lang="ru-RU" alt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– схема свайно-тросового папильонирования; </a:t>
            </a:r>
            <a:r>
              <a:rPr lang="ru-RU" alt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– рыхлящий орган; </a:t>
            </a:r>
            <a:r>
              <a:rPr lang="ru-RU" alt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– рама; </a:t>
            </a:r>
            <a:r>
              <a:rPr lang="ru-RU" alt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– стойка; </a:t>
            </a:r>
            <a:r>
              <a:rPr lang="ru-RU" alt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– лебедки; </a:t>
            </a:r>
          </a:p>
          <a:p>
            <a:pPr algn="ctr" eaLnBrk="1" hangingPunct="1"/>
            <a:r>
              <a:rPr lang="ru-RU" alt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– всасывающий трубопровод; </a:t>
            </a:r>
            <a:r>
              <a:rPr lang="ru-RU" alt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– корпус; </a:t>
            </a:r>
            <a:r>
              <a:rPr lang="ru-RU" alt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– грунтовой насос; </a:t>
            </a:r>
            <a:r>
              <a:rPr lang="ru-RU" alt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– двигатель; </a:t>
            </a:r>
            <a:r>
              <a:rPr lang="ru-RU" alt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– сваи; </a:t>
            </a:r>
          </a:p>
          <a:p>
            <a:pPr algn="ctr" eaLnBrk="1" hangingPunct="1"/>
            <a:r>
              <a:rPr lang="ru-RU" alt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– пульпопровод; </a:t>
            </a:r>
            <a:r>
              <a:rPr lang="ru-RU" alt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– канаты; </a:t>
            </a:r>
            <a:r>
              <a:rPr lang="ru-RU" alt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– отводные блоки; </a:t>
            </a:r>
            <a:r>
              <a:rPr lang="ru-RU" alt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– гибкая вставка; </a:t>
            </a:r>
          </a:p>
          <a:p>
            <a:pPr algn="ctr" eaLnBrk="1" hangingPunct="1"/>
            <a:r>
              <a:rPr lang="ru-RU" alt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– лебедочный механизм</a:t>
            </a:r>
            <a:endParaRPr lang="ru-RU" altLang="ru-RU"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4"/>
          <p:cNvSpPr>
            <a:spLocks noGrp="1"/>
          </p:cNvSpPr>
          <p:nvPr>
            <p:ph type="title"/>
          </p:nvPr>
        </p:nvSpPr>
        <p:spPr>
          <a:xfrm>
            <a:off x="900113" y="6021388"/>
            <a:ext cx="7751762" cy="515937"/>
          </a:xfrm>
        </p:spPr>
        <p:txBody>
          <a:bodyPr/>
          <a:lstStyle/>
          <a:p>
            <a:pPr>
              <a:defRPr/>
            </a:pPr>
            <a:r>
              <a:rPr lang="ru-RU" sz="1600" cap="all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cap="all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аконечники для свободного всасывания грунта: а – конусный;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 – эллиптический; в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щелевой</a:t>
            </a:r>
          </a:p>
        </p:txBody>
      </p:sp>
      <p:pic>
        <p:nvPicPr>
          <p:cNvPr id="4099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2" t="27171" r="33817" b="12331"/>
          <a:stretch>
            <a:fillRect/>
          </a:stretch>
        </p:blipFill>
        <p:spPr bwMode="auto">
          <a:xfrm>
            <a:off x="1547813" y="404813"/>
            <a:ext cx="6264275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36588" y="5949950"/>
            <a:ext cx="8229600" cy="719138"/>
          </a:xfrm>
        </p:spPr>
        <p:txBody>
          <a:bodyPr/>
          <a:lstStyle/>
          <a:p>
            <a:pPr>
              <a:defRPr/>
            </a:pPr>
            <a:r>
              <a:rPr lang="ru-RU" sz="1600" cap="all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cap="all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аконечники с инжекторами для свободного всасывания грунта: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а, б – с центральной подачей воды; в – с периферийной; г – с подачей воды в поворотное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колено</a:t>
            </a:r>
          </a:p>
        </p:txBody>
      </p:sp>
      <p:pic>
        <p:nvPicPr>
          <p:cNvPr id="5123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8" t="34831" r="26414" b="7814"/>
          <a:stretch>
            <a:fillRect/>
          </a:stretch>
        </p:blipFill>
        <p:spPr bwMode="auto">
          <a:xfrm>
            <a:off x="1331913" y="404813"/>
            <a:ext cx="6840537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68313" y="6021388"/>
            <a:ext cx="8280400" cy="492125"/>
          </a:xfrm>
        </p:spPr>
        <p:txBody>
          <a:bodyPr/>
          <a:lstStyle/>
          <a:p>
            <a:pPr>
              <a:defRPr/>
            </a:pPr>
            <a:r>
              <a:rPr lang="ru-RU" sz="1600" cap="all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600" cap="all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аконечники с гидравлическими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разрыхлителями: 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односопловой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многосопловой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1" t="35992" r="29753" b="33125"/>
          <a:stretch>
            <a:fillRect/>
          </a:stretch>
        </p:blipFill>
        <p:spPr bwMode="auto">
          <a:xfrm>
            <a:off x="539750" y="765175"/>
            <a:ext cx="8208963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805488"/>
            <a:ext cx="8496300" cy="647700"/>
          </a:xfrm>
        </p:spPr>
        <p:txBody>
          <a:bodyPr/>
          <a:lstStyle/>
          <a:p>
            <a:pPr>
              <a:defRPr/>
            </a:pPr>
            <a:r>
              <a:rPr lang="ru-RU" sz="1600" cap="all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600" cap="all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резы наиболее типичных конструкций: а – открытая с плоскими ножами; б – закрытая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митрообразная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с ножами двойной кривизны; в – полуоткрытая с ножами волнообразной формы; г – с отвально-режущими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лопастями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9" t="29025" r="30479" b="33125"/>
          <a:stretch>
            <a:fillRect/>
          </a:stretch>
        </p:blipFill>
        <p:spPr bwMode="auto">
          <a:xfrm>
            <a:off x="827088" y="549275"/>
            <a:ext cx="7561262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252413" y="2185988"/>
            <a:ext cx="8639175" cy="431800"/>
          </a:xfrm>
        </p:spPr>
        <p:txBody>
          <a:bodyPr/>
          <a:lstStyle/>
          <a:p>
            <a:pPr>
              <a:defRPr/>
            </a:pP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cap="all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Двухроторные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многоковшовые фрезы: а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бункерная; б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безбункерная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8197" name="Рисунок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6" t="47369" r="26706" b="33069"/>
          <a:stretch>
            <a:fillRect/>
          </a:stretch>
        </p:blipFill>
        <p:spPr bwMode="auto">
          <a:xfrm>
            <a:off x="1476375" y="457200"/>
            <a:ext cx="619125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6" t="31116" r="32655" b="25462"/>
          <a:stretch>
            <a:fillRect/>
          </a:stretch>
        </p:blipFill>
        <p:spPr bwMode="auto">
          <a:xfrm>
            <a:off x="3276600" y="3074988"/>
            <a:ext cx="3024188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Заголовок 1"/>
          <p:cNvSpPr txBox="1">
            <a:spLocks/>
          </p:cNvSpPr>
          <p:nvPr/>
        </p:nvSpPr>
        <p:spPr bwMode="auto">
          <a:xfrm>
            <a:off x="252413" y="6165850"/>
            <a:ext cx="86391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tx2"/>
                </a:solidFill>
              </a:rPr>
              <a:t> </a:t>
            </a:r>
            <a:br>
              <a:rPr lang="ru-RU" altLang="ru-RU" sz="1600">
                <a:solidFill>
                  <a:schemeClr val="tx2"/>
                </a:solidFill>
              </a:rPr>
            </a:br>
            <a:r>
              <a:rPr lang="ru-RU" altLang="ru-RU" sz="1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7. Разрыхлитель с винтовой фрезой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051050" y="3284538"/>
            <a:ext cx="4608513" cy="495300"/>
          </a:xfrm>
        </p:spPr>
        <p:txBody>
          <a:bodyPr/>
          <a:lstStyle/>
          <a:p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8. Схема двухфрезерного разрыхлителя</a:t>
            </a:r>
          </a:p>
        </p:txBody>
      </p:sp>
      <p:pic>
        <p:nvPicPr>
          <p:cNvPr id="9219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4" t="32043" r="30914" b="23140"/>
          <a:stretch>
            <a:fillRect/>
          </a:stretch>
        </p:blipFill>
        <p:spPr bwMode="auto">
          <a:xfrm>
            <a:off x="2484438" y="260350"/>
            <a:ext cx="374332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3" t="29698" r="28882" b="41531"/>
          <a:stretch>
            <a:fillRect/>
          </a:stretch>
        </p:blipFill>
        <p:spPr bwMode="auto">
          <a:xfrm>
            <a:off x="1908175" y="3789363"/>
            <a:ext cx="53276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Заголовок 1"/>
          <p:cNvSpPr txBox="1">
            <a:spLocks/>
          </p:cNvSpPr>
          <p:nvPr/>
        </p:nvSpPr>
        <p:spPr bwMode="auto">
          <a:xfrm>
            <a:off x="1908175" y="5973763"/>
            <a:ext cx="5718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9. Схема двухроторного черпакового разрыхлителя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827088" y="6092825"/>
            <a:ext cx="7921625" cy="509588"/>
          </a:xfrm>
        </p:spPr>
        <p:txBody>
          <a:bodyPr/>
          <a:lstStyle/>
          <a:p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10. Разрыхлители: а – цепной черпаковый; б – цепной скребковый</a:t>
            </a:r>
          </a:p>
        </p:txBody>
      </p:sp>
      <p:pic>
        <p:nvPicPr>
          <p:cNvPr id="10243" name="Рисунок 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0" b="1717"/>
          <a:stretch>
            <a:fillRect/>
          </a:stretch>
        </p:blipFill>
        <p:spPr bwMode="auto">
          <a:xfrm>
            <a:off x="2124075" y="765175"/>
            <a:ext cx="496887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3104</TotalTime>
  <Words>227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TimesNewRomanPSMT</vt:lpstr>
      <vt:lpstr>Оформление по умолчанию</vt:lpstr>
      <vt:lpstr>Тема:  Машины для выполнения эксплуатационных работ способом гидромеханизации</vt:lpstr>
      <vt:lpstr>Презентация PowerPoint</vt:lpstr>
      <vt:lpstr>рис. 2. наконечники для свободного всасывания грунта: а – конусный; б – эллиптический; в – щелевой</vt:lpstr>
      <vt:lpstr>рис. 3. наконечники с инжекторами для свободного всасывания грунта: а, б – с центральной подачей воды; в – с периферийной; г – с подачей воды в поворотное колено</vt:lpstr>
      <vt:lpstr>рис. 4. наконечники с гидравлическими разрыхлителями: а – односопловой;  б – многосопловой</vt:lpstr>
      <vt:lpstr>рис. 5. фрезы наиболее типичных конструкций: а – открытая с плоскими ножами; б – закрытая (митрообразная) с ножами двойной кривизны; в – полуоткрытая с ножами волнообразной формы; г – с отвально-режущими лопастями</vt:lpstr>
      <vt:lpstr>  рис. 6. Двухроторные многоковшовые фрезы: а – бункерная; б – безбункерная</vt:lpstr>
      <vt:lpstr>Рис. 8. Схема двухфрезерного разрыхлителя</vt:lpstr>
      <vt:lpstr>Рис. 10. Разрыхлители: а – цепной черпаковый; б – цепной скребковый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SamLab.ws</dc:creator>
  <cp:lastModifiedBy>1st_USER</cp:lastModifiedBy>
  <cp:revision>39</cp:revision>
  <dcterms:created xsi:type="dcterms:W3CDTF">2010-06-17T05:46:18Z</dcterms:created>
  <dcterms:modified xsi:type="dcterms:W3CDTF">2025-11-19T15:21:27Z</dcterms:modified>
</cp:coreProperties>
</file>