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5" r:id="rId5"/>
    <p:sldId id="258" r:id="rId6"/>
    <p:sldId id="267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04355A-4BF1-4EEB-9366-8DF29CFD60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920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9A101-C0D5-463A-8C58-BADAA255F0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10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3AE15-9BDA-4787-BC96-150B5800F7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624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37306-5C3B-4A1B-9BCA-FA2ED26660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129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F2871-523F-4662-9C67-2EE6DECB7F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844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30D878-910D-4C8B-B1EB-11E0E94A74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306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005BB4-6BC9-4373-BA46-6FC339F45C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3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1FF6D-F27B-4CBA-8A0F-21DFE813B0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7698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2B8174-3D3B-4F56-A001-36815D3850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904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A28C3F-0630-46AA-9529-404A87B609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903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EE60F-A0B7-4863-BDEE-61C241179C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218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BB42A0-9FD4-4E29-B2F7-F59008546F9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96975"/>
            <a:ext cx="7772400" cy="3124200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latin typeface="Times New Roman" panose="02020603050405020304" pitchFamily="18" charset="0"/>
              </a:rPr>
              <a:t>Тема:</a:t>
            </a:r>
            <a:br>
              <a:rPr lang="ru-RU" altLang="ru-RU" sz="4000" smtClean="0">
                <a:latin typeface="Times New Roman" panose="02020603050405020304" pitchFamily="18" charset="0"/>
              </a:rPr>
            </a:br>
            <a:r>
              <a:rPr lang="en-US" altLang="ru-RU" smtClean="0"/>
              <a:t/>
            </a:r>
            <a:br>
              <a:rPr lang="en-US" altLang="ru-RU" smtClean="0"/>
            </a:b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Машины для ремонта и содержания гидротехнических сооружений</a:t>
            </a:r>
            <a:b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2904" y="5373216"/>
            <a:ext cx="8892480" cy="1211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Литература: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Мажугин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Е. И. Машины для эксплуатации мелиоративных и водохозяйственных объектов: учеб. пособие для вузов / Е. И.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Мажугин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А. Л. Борисов, С. Г. Рубец. – Горки: БГСХА, 2018. – 392 с.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4"/>
          <p:cNvSpPr>
            <a:spLocks noGrp="1"/>
          </p:cNvSpPr>
          <p:nvPr>
            <p:ph type="title"/>
          </p:nvPr>
        </p:nvSpPr>
        <p:spPr>
          <a:xfrm>
            <a:off x="900113" y="6021388"/>
            <a:ext cx="7751762" cy="515937"/>
          </a:xfrm>
        </p:spPr>
        <p:txBody>
          <a:bodyPr/>
          <a:lstStyle/>
          <a:p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1. Схема агрегата для ухода за гидротехническими сооружениями АУГ-3</a:t>
            </a:r>
          </a:p>
        </p:txBody>
      </p:sp>
      <p:pic>
        <p:nvPicPr>
          <p:cNvPr id="3075" name="Рисунок 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"/>
          <a:stretch>
            <a:fillRect/>
          </a:stretch>
        </p:blipFill>
        <p:spPr bwMode="auto">
          <a:xfrm>
            <a:off x="2370138" y="239713"/>
            <a:ext cx="460851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54" descr="АУГ-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" r="1657" b="4404"/>
          <a:stretch>
            <a:fillRect/>
          </a:stretch>
        </p:blipFill>
        <p:spPr bwMode="auto">
          <a:xfrm>
            <a:off x="2190750" y="3068638"/>
            <a:ext cx="47625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021388"/>
            <a:ext cx="8229600" cy="522287"/>
          </a:xfrm>
        </p:spPr>
        <p:txBody>
          <a:bodyPr/>
          <a:lstStyle/>
          <a:p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2. Общий вид агрегата АУГ-3 с трактором в транспортном положении</a:t>
            </a:r>
          </a:p>
        </p:txBody>
      </p:sp>
      <p:pic>
        <p:nvPicPr>
          <p:cNvPr id="4099" name="Рисунок 57" descr="100_36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0713"/>
            <a:ext cx="6769100" cy="511175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5040312" cy="492125"/>
          </a:xfrm>
        </p:spPr>
        <p:txBody>
          <a:bodyPr/>
          <a:lstStyle/>
          <a:p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1. Технические данные агрегата АУГ-3</a:t>
            </a: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908050"/>
            <a:ext cx="908685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75" y="260350"/>
            <a:ext cx="5500688" cy="431800"/>
          </a:xfrm>
        </p:spPr>
        <p:txBody>
          <a:bodyPr/>
          <a:lstStyle/>
          <a:p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2. Состав оборудования агрегата АРС-2Б</a:t>
            </a:r>
          </a:p>
        </p:txBody>
      </p:sp>
      <p:graphicFrame>
        <p:nvGraphicFramePr>
          <p:cNvPr id="6147" name="Объект 1"/>
          <p:cNvGraphicFramePr>
            <a:graphicFrameLocks noChangeAspect="1"/>
          </p:cNvGraphicFramePr>
          <p:nvPr/>
        </p:nvGraphicFramePr>
        <p:xfrm>
          <a:off x="471488" y="771525"/>
          <a:ext cx="8386762" cy="510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Документ" r:id="rId3" imgW="6004500" imgH="3668121" progId="Word.Document.12">
                  <p:embed/>
                </p:oleObj>
              </mc:Choice>
              <mc:Fallback>
                <p:oleObj name="Документ" r:id="rId3" imgW="6004500" imgH="3668121" progId="Word.Document.12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771525"/>
                        <a:ext cx="8386762" cy="510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79388" y="5661025"/>
            <a:ext cx="8640762" cy="647700"/>
          </a:xfrm>
        </p:spPr>
        <p:txBody>
          <a:bodyPr/>
          <a:lstStyle/>
          <a:p>
            <a:pPr>
              <a:defRPr/>
            </a:pP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Рис. 3. </a:t>
            </a:r>
            <a:r>
              <a:rPr lang="ru-RU" sz="1600" cap="all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омплектность и схема работы агрегата с пневматическим приводом механизированного инструмента: а – косилка; б, в, г – режущие насадки косилки; д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бетонолом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 е, ж – наконечники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бетонолома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 з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пневмогайковерт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сверло; к – краскопульт; л – шлифовальная машина; м – схема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работы;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основной агрегат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" t="1018" r="1036" b="2037"/>
          <a:stretch>
            <a:fillRect/>
          </a:stretch>
        </p:blipFill>
        <p:spPr bwMode="auto">
          <a:xfrm>
            <a:off x="2062163" y="260350"/>
            <a:ext cx="4957762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555875" y="6092825"/>
            <a:ext cx="4608513" cy="495300"/>
          </a:xfrm>
        </p:spPr>
        <p:txBody>
          <a:bodyPr/>
          <a:lstStyle/>
          <a:p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4. Схема работы МОК-10</a:t>
            </a:r>
          </a:p>
        </p:txBody>
      </p:sp>
      <p:pic>
        <p:nvPicPr>
          <p:cNvPr id="8195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" t="1625" r="3419" b="3249"/>
          <a:stretch>
            <a:fillRect/>
          </a:stretch>
        </p:blipFill>
        <p:spPr bwMode="auto">
          <a:xfrm>
            <a:off x="900113" y="115888"/>
            <a:ext cx="7775575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827088" y="6092825"/>
            <a:ext cx="7921625" cy="509588"/>
          </a:xfrm>
        </p:spPr>
        <p:txBody>
          <a:bodyPr/>
          <a:lstStyle/>
          <a:p>
            <a:pPr>
              <a:defRPr/>
            </a:pPr>
            <a:r>
              <a:rPr lang="ru-RU" sz="1600" cap="all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ис. 5. Схема самоходной машины для очистки водопроводящих сооружений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19" name="Полотно 257"/>
          <p:cNvGrpSpPr>
            <a:grpSpLocks/>
          </p:cNvGrpSpPr>
          <p:nvPr/>
        </p:nvGrpSpPr>
        <p:grpSpPr bwMode="auto">
          <a:xfrm>
            <a:off x="1116013" y="908050"/>
            <a:ext cx="6483350" cy="4392613"/>
            <a:chOff x="0" y="0"/>
            <a:chExt cx="3027680" cy="1871345"/>
          </a:xfrm>
        </p:grpSpPr>
        <p:sp>
          <p:nvSpPr>
            <p:cNvPr id="9220" name="Прямоугольник 4"/>
            <p:cNvSpPr>
              <a:spLocks noChangeArrowheads="1"/>
            </p:cNvSpPr>
            <p:nvPr/>
          </p:nvSpPr>
          <p:spPr bwMode="auto">
            <a:xfrm>
              <a:off x="0" y="0"/>
              <a:ext cx="3027680" cy="1871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1" name="Rectangle 6" descr="Широкий диагональный 1"/>
            <p:cNvSpPr>
              <a:spLocks noChangeArrowheads="1"/>
            </p:cNvSpPr>
            <p:nvPr/>
          </p:nvSpPr>
          <p:spPr bwMode="auto">
            <a:xfrm>
              <a:off x="22176" y="1631113"/>
              <a:ext cx="2882918" cy="90549"/>
            </a:xfrm>
            <a:prstGeom prst="rect">
              <a:avLst/>
            </a:prstGeom>
            <a:pattFill prst="wdDnDiag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562686" y="910987"/>
              <a:ext cx="721335" cy="720268"/>
            </a:xfrm>
            <a:prstGeom prst="donut">
              <a:avLst>
                <a:gd name="adj" fmla="val 25011"/>
              </a:avLst>
            </a:prstGeom>
            <a:solidFill>
              <a:srgbClr val="96969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upright="1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1734763" y="1180158"/>
              <a:ext cx="450000" cy="451097"/>
            </a:xfrm>
            <a:prstGeom prst="donut">
              <a:avLst>
                <a:gd name="adj" fmla="val 25017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upright="1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224" name="Rectangle 9"/>
            <p:cNvSpPr>
              <a:spLocks noChangeArrowheads="1"/>
            </p:cNvSpPr>
            <p:nvPr/>
          </p:nvSpPr>
          <p:spPr bwMode="auto">
            <a:xfrm>
              <a:off x="1268977" y="1360698"/>
              <a:ext cx="450302" cy="8993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225" name="Rectangle 10"/>
            <p:cNvSpPr>
              <a:spLocks noChangeArrowheads="1"/>
            </p:cNvSpPr>
            <p:nvPr/>
          </p:nvSpPr>
          <p:spPr bwMode="auto">
            <a:xfrm flipH="1">
              <a:off x="923396" y="460137"/>
              <a:ext cx="90553" cy="450897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226" name="Rectangle 11"/>
            <p:cNvSpPr>
              <a:spLocks noChangeArrowheads="1"/>
            </p:cNvSpPr>
            <p:nvPr/>
          </p:nvSpPr>
          <p:spPr bwMode="auto">
            <a:xfrm>
              <a:off x="646193" y="633227"/>
              <a:ext cx="149690" cy="112724"/>
            </a:xfrm>
            <a:prstGeom prst="rect">
              <a:avLst/>
            </a:prstGeom>
            <a:solidFill>
              <a:srgbClr val="C0C0C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227" name="AutoShape 12"/>
            <p:cNvSpPr>
              <a:spLocks noChangeArrowheads="1"/>
            </p:cNvSpPr>
            <p:nvPr/>
          </p:nvSpPr>
          <p:spPr bwMode="auto">
            <a:xfrm rot="5400000">
              <a:off x="563042" y="550063"/>
              <a:ext cx="450897" cy="270428"/>
            </a:xfrm>
            <a:custGeom>
              <a:avLst/>
              <a:gdLst>
                <a:gd name="T0" fmla="*/ 394535 w 21600"/>
                <a:gd name="T1" fmla="*/ 135214 h 21600"/>
                <a:gd name="T2" fmla="*/ 225449 w 21600"/>
                <a:gd name="T3" fmla="*/ 270428 h 21600"/>
                <a:gd name="T4" fmla="*/ 56362 w 21600"/>
                <a:gd name="T5" fmla="*/ 135214 h 21600"/>
                <a:gd name="T6" fmla="*/ 225449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8" name="AutoShape 13"/>
            <p:cNvSpPr>
              <a:spLocks noChangeArrowheads="1"/>
            </p:cNvSpPr>
            <p:nvPr/>
          </p:nvSpPr>
          <p:spPr bwMode="auto">
            <a:xfrm rot="3295964" flipV="1">
              <a:off x="772477" y="563001"/>
              <a:ext cx="110876" cy="170018"/>
            </a:xfrm>
            <a:prstGeom prst="flowChartManualInput">
              <a:avLst/>
            </a:prstGeom>
            <a:solidFill>
              <a:srgbClr val="C0C0C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229" name="AutoShape 14"/>
            <p:cNvSpPr>
              <a:spLocks noChangeArrowheads="1"/>
            </p:cNvSpPr>
            <p:nvPr/>
          </p:nvSpPr>
          <p:spPr bwMode="auto">
            <a:xfrm>
              <a:off x="495271" y="603044"/>
              <a:ext cx="90553" cy="179866"/>
            </a:xfrm>
            <a:prstGeom prst="flowChartCollat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cxnSp>
          <p:nvCxnSpPr>
            <p:cNvPr id="9230" name="Line 15"/>
            <p:cNvCxnSpPr>
              <a:cxnSpLocks noChangeShapeType="1"/>
            </p:cNvCxnSpPr>
            <p:nvPr/>
          </p:nvCxnSpPr>
          <p:spPr bwMode="auto">
            <a:xfrm flipH="1">
              <a:off x="472478" y="692977"/>
              <a:ext cx="1804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1" name="Rectangle 16"/>
            <p:cNvSpPr>
              <a:spLocks noChangeArrowheads="1"/>
            </p:cNvSpPr>
            <p:nvPr/>
          </p:nvSpPr>
          <p:spPr bwMode="auto">
            <a:xfrm>
              <a:off x="563031" y="370820"/>
              <a:ext cx="1802440" cy="8931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cxnSp>
          <p:nvCxnSpPr>
            <p:cNvPr id="9232" name="Line 17"/>
            <p:cNvCxnSpPr>
              <a:cxnSpLocks noChangeShapeType="1"/>
            </p:cNvCxnSpPr>
            <p:nvPr/>
          </p:nvCxnSpPr>
          <p:spPr bwMode="auto">
            <a:xfrm>
              <a:off x="1358914" y="835884"/>
              <a:ext cx="179874" cy="89933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3" name="Line 18"/>
            <p:cNvCxnSpPr>
              <a:cxnSpLocks noChangeShapeType="1"/>
            </p:cNvCxnSpPr>
            <p:nvPr/>
          </p:nvCxnSpPr>
          <p:spPr bwMode="auto">
            <a:xfrm>
              <a:off x="1216616" y="1075500"/>
              <a:ext cx="247635" cy="153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4" name="Line 19"/>
            <p:cNvCxnSpPr>
              <a:cxnSpLocks noChangeShapeType="1"/>
            </p:cNvCxnSpPr>
            <p:nvPr/>
          </p:nvCxnSpPr>
          <p:spPr bwMode="auto">
            <a:xfrm>
              <a:off x="2095044" y="941832"/>
              <a:ext cx="616" cy="2697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5" name="Line 20"/>
            <p:cNvCxnSpPr>
              <a:cxnSpLocks noChangeShapeType="1"/>
            </p:cNvCxnSpPr>
            <p:nvPr/>
          </p:nvCxnSpPr>
          <p:spPr bwMode="auto">
            <a:xfrm flipH="1">
              <a:off x="1554189" y="911033"/>
              <a:ext cx="54085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6" name="Line 21"/>
            <p:cNvCxnSpPr>
              <a:cxnSpLocks noChangeShapeType="1"/>
            </p:cNvCxnSpPr>
            <p:nvPr/>
          </p:nvCxnSpPr>
          <p:spPr bwMode="auto">
            <a:xfrm flipH="1">
              <a:off x="1464251" y="911033"/>
              <a:ext cx="89937" cy="1798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7" name="AutoShape 22"/>
            <p:cNvSpPr>
              <a:spLocks noChangeArrowheads="1"/>
            </p:cNvSpPr>
            <p:nvPr/>
          </p:nvSpPr>
          <p:spPr bwMode="auto">
            <a:xfrm rot="17977050" flipV="1">
              <a:off x="1208616" y="805699"/>
              <a:ext cx="360348" cy="89321"/>
            </a:xfrm>
            <a:prstGeom prst="roundRect">
              <a:avLst>
                <a:gd name="adj" fmla="val 50000"/>
              </a:avLst>
            </a:prstGeom>
            <a:solidFill>
              <a:srgbClr val="333333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cxnSp>
          <p:nvCxnSpPr>
            <p:cNvPr id="9238" name="Line 23"/>
            <p:cNvCxnSpPr>
              <a:cxnSpLocks noChangeShapeType="1"/>
            </p:cNvCxnSpPr>
            <p:nvPr/>
          </p:nvCxnSpPr>
          <p:spPr bwMode="auto">
            <a:xfrm>
              <a:off x="1013949" y="600580"/>
              <a:ext cx="89321" cy="3603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9" name="Arc 24"/>
            <p:cNvSpPr>
              <a:spLocks/>
            </p:cNvSpPr>
            <p:nvPr/>
          </p:nvSpPr>
          <p:spPr bwMode="auto">
            <a:xfrm>
              <a:off x="1098343" y="922121"/>
              <a:ext cx="179874" cy="146603"/>
            </a:xfrm>
            <a:custGeom>
              <a:avLst/>
              <a:gdLst>
                <a:gd name="T0" fmla="*/ 0 w 21600"/>
                <a:gd name="T1" fmla="*/ 0 h 35244"/>
                <a:gd name="T2" fmla="*/ 139444 w 21600"/>
                <a:gd name="T3" fmla="*/ 146603 h 35244"/>
                <a:gd name="T4" fmla="*/ 0 w 21600"/>
                <a:gd name="T5" fmla="*/ 89849 h 352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524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6571"/>
                    <a:pt x="19885" y="31390"/>
                    <a:pt x="16745" y="35244"/>
                  </a:cubicBezTo>
                </a:path>
                <a:path w="21600" h="3524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6571"/>
                    <a:pt x="19885" y="31390"/>
                    <a:pt x="16745" y="35244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0" name="Rectangle 25"/>
            <p:cNvSpPr>
              <a:spLocks noChangeArrowheads="1"/>
            </p:cNvSpPr>
            <p:nvPr/>
          </p:nvSpPr>
          <p:spPr bwMode="auto">
            <a:xfrm>
              <a:off x="1914553" y="911033"/>
              <a:ext cx="360365" cy="8993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241" name="AutoShape 26"/>
            <p:cNvSpPr>
              <a:spLocks noChangeArrowheads="1"/>
            </p:cNvSpPr>
            <p:nvPr/>
          </p:nvSpPr>
          <p:spPr bwMode="auto">
            <a:xfrm rot="79005">
              <a:off x="1553573" y="1362546"/>
              <a:ext cx="811283" cy="89933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242" name="AutoShape 27"/>
            <p:cNvSpPr>
              <a:spLocks noChangeArrowheads="1"/>
            </p:cNvSpPr>
            <p:nvPr/>
          </p:nvSpPr>
          <p:spPr bwMode="auto">
            <a:xfrm>
              <a:off x="2320503" y="1188840"/>
              <a:ext cx="89937" cy="450281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243" name="Rectangle 28"/>
            <p:cNvSpPr>
              <a:spLocks noChangeArrowheads="1"/>
            </p:cNvSpPr>
            <p:nvPr/>
          </p:nvSpPr>
          <p:spPr bwMode="auto">
            <a:xfrm>
              <a:off x="2185597" y="1000966"/>
              <a:ext cx="89321" cy="179250"/>
            </a:xfrm>
            <a:prstGeom prst="rect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cxnSp>
          <p:nvCxnSpPr>
            <p:cNvPr id="9244" name="Line 29"/>
            <p:cNvCxnSpPr>
              <a:cxnSpLocks noChangeShapeType="1"/>
            </p:cNvCxnSpPr>
            <p:nvPr/>
          </p:nvCxnSpPr>
          <p:spPr bwMode="auto">
            <a:xfrm>
              <a:off x="2229949" y="1000966"/>
              <a:ext cx="616" cy="35973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45" name="Line 30"/>
            <p:cNvCxnSpPr>
              <a:cxnSpLocks noChangeShapeType="1"/>
            </p:cNvCxnSpPr>
            <p:nvPr/>
          </p:nvCxnSpPr>
          <p:spPr bwMode="auto">
            <a:xfrm>
              <a:off x="2229949" y="1180216"/>
              <a:ext cx="616" cy="180482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46" name="Line 31"/>
            <p:cNvCxnSpPr>
              <a:cxnSpLocks noChangeShapeType="1"/>
            </p:cNvCxnSpPr>
            <p:nvPr/>
          </p:nvCxnSpPr>
          <p:spPr bwMode="auto">
            <a:xfrm rot="-239138">
              <a:off x="1613941" y="1376098"/>
              <a:ext cx="660977" cy="523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 type="oval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47" name="Rectangle 32" descr="Широкий диагональный 1"/>
            <p:cNvSpPr>
              <a:spLocks noChangeArrowheads="1"/>
            </p:cNvSpPr>
            <p:nvPr/>
          </p:nvSpPr>
          <p:spPr bwMode="auto">
            <a:xfrm>
              <a:off x="22176" y="0"/>
              <a:ext cx="2882918" cy="89933"/>
            </a:xfrm>
            <a:prstGeom prst="rect">
              <a:avLst/>
            </a:prstGeom>
            <a:pattFill prst="wdDnDiag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3" name="AutoShape 33"/>
            <p:cNvSpPr>
              <a:spLocks noChangeArrowheads="1"/>
            </p:cNvSpPr>
            <p:nvPr/>
          </p:nvSpPr>
          <p:spPr bwMode="auto">
            <a:xfrm>
              <a:off x="1734763" y="1180158"/>
              <a:ext cx="450000" cy="451097"/>
            </a:xfrm>
            <a:prstGeom prst="donut">
              <a:avLst>
                <a:gd name="adj" fmla="val 25017"/>
              </a:avLst>
            </a:prstGeom>
            <a:solidFill>
              <a:srgbClr val="96969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upright="1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249" name="Oval 34"/>
            <p:cNvSpPr>
              <a:spLocks noChangeArrowheads="1"/>
            </p:cNvSpPr>
            <p:nvPr/>
          </p:nvSpPr>
          <p:spPr bwMode="auto">
            <a:xfrm>
              <a:off x="1869585" y="1315732"/>
              <a:ext cx="179874" cy="18048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5" name="Text Box 35"/>
            <p:cNvSpPr txBox="1">
              <a:spLocks noChangeArrowheads="1"/>
            </p:cNvSpPr>
            <p:nvPr/>
          </p:nvSpPr>
          <p:spPr bwMode="auto">
            <a:xfrm>
              <a:off x="100082" y="1659660"/>
              <a:ext cx="2849014" cy="211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44" tIns="36022" rIns="72044" bIns="36022" upright="1"/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950" b="1" i="1">
                  <a:latin typeface="Calibri"/>
                  <a:ea typeface="Calibri"/>
                  <a:cs typeface="Times New Roman"/>
                </a:rPr>
                <a:t>///   ///   ///   ///   ///   ///   ///   ///   ///   ///   ///   ///   ///   /// </a:t>
              </a:r>
              <a:r>
                <a:rPr lang="ru-RU" sz="950" b="1" i="1">
                  <a:latin typeface="Calibri"/>
                  <a:ea typeface="Calibri"/>
                  <a:cs typeface="Times New Roman"/>
                </a:rPr>
                <a:t> ///</a:t>
              </a:r>
              <a:endParaRPr lang="ru-RU" sz="1100"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9251" name="Line 36"/>
            <p:cNvCxnSpPr>
              <a:cxnSpLocks noChangeShapeType="1"/>
            </p:cNvCxnSpPr>
            <p:nvPr/>
          </p:nvCxnSpPr>
          <p:spPr bwMode="auto">
            <a:xfrm>
              <a:off x="22176" y="1721662"/>
              <a:ext cx="288291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52" name="Line 37"/>
            <p:cNvCxnSpPr>
              <a:cxnSpLocks noChangeShapeType="1"/>
            </p:cNvCxnSpPr>
            <p:nvPr/>
          </p:nvCxnSpPr>
          <p:spPr bwMode="auto">
            <a:xfrm>
              <a:off x="22176" y="1631113"/>
              <a:ext cx="288291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53" name="Line 38"/>
            <p:cNvCxnSpPr>
              <a:cxnSpLocks noChangeShapeType="1"/>
            </p:cNvCxnSpPr>
            <p:nvPr/>
          </p:nvCxnSpPr>
          <p:spPr bwMode="auto">
            <a:xfrm>
              <a:off x="22176" y="87469"/>
              <a:ext cx="2882918" cy="6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54" name="Freeform 39"/>
            <p:cNvSpPr>
              <a:spLocks/>
            </p:cNvSpPr>
            <p:nvPr/>
          </p:nvSpPr>
          <p:spPr bwMode="auto">
            <a:xfrm>
              <a:off x="2805917" y="0"/>
              <a:ext cx="126898" cy="1721662"/>
            </a:xfrm>
            <a:custGeom>
              <a:avLst/>
              <a:gdLst>
                <a:gd name="T0" fmla="*/ 103247 w 279"/>
                <a:gd name="T1" fmla="*/ 0 h 3390"/>
                <a:gd name="T2" fmla="*/ 75957 w 279"/>
                <a:gd name="T3" fmla="*/ 182831 h 3390"/>
                <a:gd name="T4" fmla="*/ 55489 w 279"/>
                <a:gd name="T5" fmla="*/ 251393 h 3390"/>
                <a:gd name="T6" fmla="*/ 7732 w 279"/>
                <a:gd name="T7" fmla="*/ 396135 h 3390"/>
                <a:gd name="T8" fmla="*/ 21377 w 279"/>
                <a:gd name="T9" fmla="*/ 548494 h 3390"/>
                <a:gd name="T10" fmla="*/ 28200 w 279"/>
                <a:gd name="T11" fmla="*/ 578966 h 3390"/>
                <a:gd name="T12" fmla="*/ 41845 w 279"/>
                <a:gd name="T13" fmla="*/ 624674 h 3390"/>
                <a:gd name="T14" fmla="*/ 48667 w 279"/>
                <a:gd name="T15" fmla="*/ 731325 h 3390"/>
                <a:gd name="T16" fmla="*/ 69134 w 279"/>
                <a:gd name="T17" fmla="*/ 777033 h 3390"/>
                <a:gd name="T18" fmla="*/ 110069 w 279"/>
                <a:gd name="T19" fmla="*/ 876067 h 3390"/>
                <a:gd name="T20" fmla="*/ 48667 w 279"/>
                <a:gd name="T21" fmla="*/ 1165550 h 3390"/>
                <a:gd name="T22" fmla="*/ 14555 w 279"/>
                <a:gd name="T23" fmla="*/ 1256966 h 3390"/>
                <a:gd name="T24" fmla="*/ 910 w 279"/>
                <a:gd name="T25" fmla="*/ 1333145 h 3390"/>
                <a:gd name="T26" fmla="*/ 7732 w 279"/>
                <a:gd name="T27" fmla="*/ 1409325 h 3390"/>
                <a:gd name="T28" fmla="*/ 28200 w 279"/>
                <a:gd name="T29" fmla="*/ 1416943 h 3390"/>
                <a:gd name="T30" fmla="*/ 96424 w 279"/>
                <a:gd name="T31" fmla="*/ 1447415 h 3390"/>
                <a:gd name="T32" fmla="*/ 103247 w 279"/>
                <a:gd name="T33" fmla="*/ 1721662 h 33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9" h="3390">
                  <a:moveTo>
                    <a:pt x="227" y="0"/>
                  </a:moveTo>
                  <a:cubicBezTo>
                    <a:pt x="278" y="153"/>
                    <a:pt x="246" y="241"/>
                    <a:pt x="167" y="360"/>
                  </a:cubicBezTo>
                  <a:cubicBezTo>
                    <a:pt x="167" y="360"/>
                    <a:pt x="130" y="472"/>
                    <a:pt x="122" y="495"/>
                  </a:cubicBezTo>
                  <a:cubicBezTo>
                    <a:pt x="89" y="593"/>
                    <a:pt x="42" y="679"/>
                    <a:pt x="17" y="780"/>
                  </a:cubicBezTo>
                  <a:cubicBezTo>
                    <a:pt x="41" y="1193"/>
                    <a:pt x="4" y="928"/>
                    <a:pt x="47" y="1080"/>
                  </a:cubicBezTo>
                  <a:cubicBezTo>
                    <a:pt x="53" y="1100"/>
                    <a:pt x="56" y="1120"/>
                    <a:pt x="62" y="1140"/>
                  </a:cubicBezTo>
                  <a:cubicBezTo>
                    <a:pt x="71" y="1170"/>
                    <a:pt x="92" y="1230"/>
                    <a:pt x="92" y="1230"/>
                  </a:cubicBezTo>
                  <a:cubicBezTo>
                    <a:pt x="97" y="1300"/>
                    <a:pt x="99" y="1370"/>
                    <a:pt x="107" y="1440"/>
                  </a:cubicBezTo>
                  <a:cubicBezTo>
                    <a:pt x="113" y="1489"/>
                    <a:pt x="130" y="1486"/>
                    <a:pt x="152" y="1530"/>
                  </a:cubicBezTo>
                  <a:cubicBezTo>
                    <a:pt x="183" y="1592"/>
                    <a:pt x="220" y="1660"/>
                    <a:pt x="242" y="1725"/>
                  </a:cubicBezTo>
                  <a:cubicBezTo>
                    <a:pt x="233" y="1944"/>
                    <a:pt x="264" y="2138"/>
                    <a:pt x="107" y="2295"/>
                  </a:cubicBezTo>
                  <a:cubicBezTo>
                    <a:pt x="85" y="2361"/>
                    <a:pt x="46" y="2404"/>
                    <a:pt x="32" y="2475"/>
                  </a:cubicBezTo>
                  <a:cubicBezTo>
                    <a:pt x="22" y="2525"/>
                    <a:pt x="2" y="2625"/>
                    <a:pt x="2" y="2625"/>
                  </a:cubicBezTo>
                  <a:cubicBezTo>
                    <a:pt x="7" y="2675"/>
                    <a:pt x="0" y="2728"/>
                    <a:pt x="17" y="2775"/>
                  </a:cubicBezTo>
                  <a:cubicBezTo>
                    <a:pt x="22" y="2790"/>
                    <a:pt x="47" y="2786"/>
                    <a:pt x="62" y="2790"/>
                  </a:cubicBezTo>
                  <a:cubicBezTo>
                    <a:pt x="122" y="2807"/>
                    <a:pt x="160" y="2815"/>
                    <a:pt x="212" y="2850"/>
                  </a:cubicBezTo>
                  <a:cubicBezTo>
                    <a:pt x="279" y="3052"/>
                    <a:pt x="227" y="2879"/>
                    <a:pt x="227" y="3390"/>
                  </a:cubicBez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55" name="Freeform 40"/>
            <p:cNvSpPr>
              <a:spLocks/>
            </p:cNvSpPr>
            <p:nvPr/>
          </p:nvSpPr>
          <p:spPr bwMode="auto">
            <a:xfrm>
              <a:off x="0" y="0"/>
              <a:ext cx="194043" cy="1631113"/>
            </a:xfrm>
            <a:custGeom>
              <a:avLst/>
              <a:gdLst>
                <a:gd name="T0" fmla="*/ 28147 w 455"/>
                <a:gd name="T1" fmla="*/ 0 h 3425"/>
                <a:gd name="T2" fmla="*/ 34544 w 455"/>
                <a:gd name="T3" fmla="*/ 78579 h 3425"/>
                <a:gd name="T4" fmla="*/ 47338 w 455"/>
                <a:gd name="T5" fmla="*/ 121441 h 3425"/>
                <a:gd name="T6" fmla="*/ 72926 w 455"/>
                <a:gd name="T7" fmla="*/ 307173 h 3425"/>
                <a:gd name="T8" fmla="*/ 98514 w 455"/>
                <a:gd name="T9" fmla="*/ 371465 h 3425"/>
                <a:gd name="T10" fmla="*/ 117705 w 455"/>
                <a:gd name="T11" fmla="*/ 450044 h 3425"/>
                <a:gd name="T12" fmla="*/ 130499 w 455"/>
                <a:gd name="T13" fmla="*/ 471475 h 3425"/>
                <a:gd name="T14" fmla="*/ 143293 w 455"/>
                <a:gd name="T15" fmla="*/ 514336 h 3425"/>
                <a:gd name="T16" fmla="*/ 111308 w 455"/>
                <a:gd name="T17" fmla="*/ 707212 h 3425"/>
                <a:gd name="T18" fmla="*/ 79323 w 455"/>
                <a:gd name="T19" fmla="*/ 750074 h 3425"/>
                <a:gd name="T20" fmla="*/ 66529 w 455"/>
                <a:gd name="T21" fmla="*/ 792935 h 3425"/>
                <a:gd name="T22" fmla="*/ 149690 w 455"/>
                <a:gd name="T23" fmla="*/ 1042960 h 3425"/>
                <a:gd name="T24" fmla="*/ 156087 w 455"/>
                <a:gd name="T25" fmla="*/ 1064391 h 3425"/>
                <a:gd name="T26" fmla="*/ 168881 w 455"/>
                <a:gd name="T27" fmla="*/ 1085821 h 3425"/>
                <a:gd name="T28" fmla="*/ 181675 w 455"/>
                <a:gd name="T29" fmla="*/ 1128683 h 3425"/>
                <a:gd name="T30" fmla="*/ 149690 w 455"/>
                <a:gd name="T31" fmla="*/ 1250123 h 3425"/>
                <a:gd name="T32" fmla="*/ 111308 w 455"/>
                <a:gd name="T33" fmla="*/ 1278697 h 3425"/>
                <a:gd name="T34" fmla="*/ 92117 w 455"/>
                <a:gd name="T35" fmla="*/ 1292984 h 3425"/>
                <a:gd name="T36" fmla="*/ 79323 w 455"/>
                <a:gd name="T37" fmla="*/ 1314415 h 3425"/>
                <a:gd name="T38" fmla="*/ 40941 w 455"/>
                <a:gd name="T39" fmla="*/ 1328702 h 3425"/>
                <a:gd name="T40" fmla="*/ 28147 w 455"/>
                <a:gd name="T41" fmla="*/ 1557296 h 3425"/>
                <a:gd name="T42" fmla="*/ 40941 w 455"/>
                <a:gd name="T43" fmla="*/ 1628732 h 34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55" h="3425">
                  <a:moveTo>
                    <a:pt x="66" y="0"/>
                  </a:moveTo>
                  <a:cubicBezTo>
                    <a:pt x="71" y="55"/>
                    <a:pt x="71" y="111"/>
                    <a:pt x="81" y="165"/>
                  </a:cubicBezTo>
                  <a:cubicBezTo>
                    <a:pt x="86" y="196"/>
                    <a:pt x="111" y="255"/>
                    <a:pt x="111" y="255"/>
                  </a:cubicBezTo>
                  <a:cubicBezTo>
                    <a:pt x="119" y="379"/>
                    <a:pt x="120" y="525"/>
                    <a:pt x="171" y="645"/>
                  </a:cubicBezTo>
                  <a:cubicBezTo>
                    <a:pt x="218" y="755"/>
                    <a:pt x="196" y="605"/>
                    <a:pt x="231" y="780"/>
                  </a:cubicBezTo>
                  <a:cubicBezTo>
                    <a:pt x="252" y="886"/>
                    <a:pt x="238" y="831"/>
                    <a:pt x="276" y="945"/>
                  </a:cubicBezTo>
                  <a:cubicBezTo>
                    <a:pt x="282" y="962"/>
                    <a:pt x="299" y="974"/>
                    <a:pt x="306" y="990"/>
                  </a:cubicBezTo>
                  <a:cubicBezTo>
                    <a:pt x="319" y="1019"/>
                    <a:pt x="336" y="1080"/>
                    <a:pt x="336" y="1080"/>
                  </a:cubicBezTo>
                  <a:cubicBezTo>
                    <a:pt x="328" y="1250"/>
                    <a:pt x="376" y="1370"/>
                    <a:pt x="261" y="1485"/>
                  </a:cubicBezTo>
                  <a:cubicBezTo>
                    <a:pt x="233" y="1513"/>
                    <a:pt x="203" y="1537"/>
                    <a:pt x="186" y="1575"/>
                  </a:cubicBezTo>
                  <a:cubicBezTo>
                    <a:pt x="173" y="1604"/>
                    <a:pt x="156" y="1665"/>
                    <a:pt x="156" y="1665"/>
                  </a:cubicBezTo>
                  <a:cubicBezTo>
                    <a:pt x="169" y="1903"/>
                    <a:pt x="149" y="2055"/>
                    <a:pt x="351" y="2190"/>
                  </a:cubicBezTo>
                  <a:cubicBezTo>
                    <a:pt x="356" y="2205"/>
                    <a:pt x="359" y="2221"/>
                    <a:pt x="366" y="2235"/>
                  </a:cubicBezTo>
                  <a:cubicBezTo>
                    <a:pt x="374" y="2251"/>
                    <a:pt x="389" y="2264"/>
                    <a:pt x="396" y="2280"/>
                  </a:cubicBezTo>
                  <a:cubicBezTo>
                    <a:pt x="409" y="2309"/>
                    <a:pt x="426" y="2370"/>
                    <a:pt x="426" y="2370"/>
                  </a:cubicBezTo>
                  <a:cubicBezTo>
                    <a:pt x="413" y="2541"/>
                    <a:pt x="455" y="2542"/>
                    <a:pt x="351" y="2625"/>
                  </a:cubicBezTo>
                  <a:cubicBezTo>
                    <a:pt x="323" y="2648"/>
                    <a:pt x="291" y="2665"/>
                    <a:pt x="261" y="2685"/>
                  </a:cubicBezTo>
                  <a:cubicBezTo>
                    <a:pt x="246" y="2695"/>
                    <a:pt x="216" y="2715"/>
                    <a:pt x="216" y="2715"/>
                  </a:cubicBezTo>
                  <a:cubicBezTo>
                    <a:pt x="206" y="2730"/>
                    <a:pt x="201" y="2750"/>
                    <a:pt x="186" y="2760"/>
                  </a:cubicBezTo>
                  <a:cubicBezTo>
                    <a:pt x="159" y="2777"/>
                    <a:pt x="96" y="2790"/>
                    <a:pt x="96" y="2790"/>
                  </a:cubicBezTo>
                  <a:cubicBezTo>
                    <a:pt x="0" y="2935"/>
                    <a:pt x="56" y="3088"/>
                    <a:pt x="66" y="3270"/>
                  </a:cubicBezTo>
                  <a:cubicBezTo>
                    <a:pt x="75" y="3425"/>
                    <a:pt x="31" y="3420"/>
                    <a:pt x="96" y="3420"/>
                  </a:cubicBez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cxnSp>
          <p:nvCxnSpPr>
            <p:cNvPr id="9256" name="Line 41"/>
            <p:cNvCxnSpPr>
              <a:cxnSpLocks noChangeShapeType="1"/>
            </p:cNvCxnSpPr>
            <p:nvPr/>
          </p:nvCxnSpPr>
          <p:spPr bwMode="auto">
            <a:xfrm>
              <a:off x="2184981" y="460137"/>
              <a:ext cx="0" cy="450897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57" name="Line 42"/>
            <p:cNvCxnSpPr>
              <a:cxnSpLocks noChangeShapeType="1"/>
            </p:cNvCxnSpPr>
            <p:nvPr/>
          </p:nvCxnSpPr>
          <p:spPr bwMode="auto">
            <a:xfrm>
              <a:off x="524839" y="1275693"/>
              <a:ext cx="800195" cy="61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58" name="Line 43"/>
            <p:cNvCxnSpPr>
              <a:cxnSpLocks noChangeShapeType="1"/>
            </p:cNvCxnSpPr>
            <p:nvPr/>
          </p:nvCxnSpPr>
          <p:spPr bwMode="auto">
            <a:xfrm>
              <a:off x="923396" y="911033"/>
              <a:ext cx="616" cy="80015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59" name="Line 44"/>
            <p:cNvCxnSpPr>
              <a:cxnSpLocks noChangeShapeType="1"/>
            </p:cNvCxnSpPr>
            <p:nvPr/>
          </p:nvCxnSpPr>
          <p:spPr bwMode="auto">
            <a:xfrm>
              <a:off x="1957674" y="1111227"/>
              <a:ext cx="0" cy="59996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60" name="Line 45"/>
            <p:cNvCxnSpPr>
              <a:cxnSpLocks noChangeShapeType="1"/>
            </p:cNvCxnSpPr>
            <p:nvPr/>
          </p:nvCxnSpPr>
          <p:spPr bwMode="auto">
            <a:xfrm>
              <a:off x="1702646" y="1411824"/>
              <a:ext cx="49958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1" name="AutoShape 46" descr="Крупное конфетти"/>
            <p:cNvSpPr>
              <a:spLocks noChangeArrowheads="1"/>
            </p:cNvSpPr>
            <p:nvPr/>
          </p:nvSpPr>
          <p:spPr bwMode="auto">
            <a:xfrm>
              <a:off x="2384568" y="1510997"/>
              <a:ext cx="518679" cy="112724"/>
            </a:xfrm>
            <a:custGeom>
              <a:avLst/>
              <a:gdLst>
                <a:gd name="T0" fmla="*/ 506697 w 21600"/>
                <a:gd name="T1" fmla="*/ 56362 h 21600"/>
                <a:gd name="T2" fmla="*/ 259340 w 21600"/>
                <a:gd name="T3" fmla="*/ 112724 h 21600"/>
                <a:gd name="T4" fmla="*/ 11982 w 21600"/>
                <a:gd name="T5" fmla="*/ 56362 h 21600"/>
                <a:gd name="T6" fmla="*/ 25934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299 w 21600"/>
                <a:gd name="T13" fmla="*/ 2299 h 21600"/>
                <a:gd name="T14" fmla="*/ 19301 w 21600"/>
                <a:gd name="T15" fmla="*/ 1930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997" y="21600"/>
                  </a:lnTo>
                  <a:lnTo>
                    <a:pt x="2060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pattFill prst="lgConfetti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62" name="AutoShape 47" descr="Крупное конфетти"/>
            <p:cNvSpPr>
              <a:spLocks noChangeArrowheads="1"/>
            </p:cNvSpPr>
            <p:nvPr/>
          </p:nvSpPr>
          <p:spPr bwMode="auto">
            <a:xfrm>
              <a:off x="2377175" y="1411824"/>
              <a:ext cx="226075" cy="109028"/>
            </a:xfrm>
            <a:prstGeom prst="rtTriangle">
              <a:avLst/>
            </a:prstGeom>
            <a:pattFill prst="lgConfetti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8" name="Text Box 48"/>
            <p:cNvSpPr txBox="1">
              <a:spLocks noChangeArrowheads="1"/>
            </p:cNvSpPr>
            <p:nvPr/>
          </p:nvSpPr>
          <p:spPr bwMode="auto">
            <a:xfrm>
              <a:off x="223888" y="169754"/>
              <a:ext cx="2479080" cy="25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0049" tIns="40024" rIns="80049" bIns="40024" upright="1"/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sz="1150" i="1" dirty="0">
                  <a:latin typeface="Calibri"/>
                  <a:ea typeface="Calibri"/>
                  <a:cs typeface="Times New Roman"/>
                </a:rPr>
                <a:t> </a:t>
              </a:r>
              <a:r>
                <a:rPr lang="en-US" sz="1150" i="1" dirty="0">
                  <a:latin typeface="Calibri"/>
                  <a:ea typeface="Calibri"/>
                  <a:cs typeface="Times New Roman"/>
                </a:rPr>
                <a:t>    </a:t>
              </a:r>
              <a:r>
                <a:rPr lang="ru-RU" sz="1150" i="1" dirty="0">
                  <a:latin typeface="Calibri"/>
                  <a:ea typeface="Calibri"/>
                  <a:cs typeface="Times New Roman"/>
                </a:rPr>
                <a:t>1   </a:t>
              </a:r>
              <a:r>
                <a:rPr lang="en-US" sz="1150" i="1" dirty="0">
                  <a:latin typeface="Calibri"/>
                  <a:ea typeface="Calibri"/>
                  <a:cs typeface="Times New Roman"/>
                </a:rPr>
                <a:t>        </a:t>
              </a:r>
              <a:r>
                <a:rPr lang="ru-RU" sz="1150" i="1" dirty="0">
                  <a:latin typeface="Calibri"/>
                  <a:ea typeface="Calibri"/>
                  <a:cs typeface="Times New Roman"/>
                </a:rPr>
                <a:t>2           </a:t>
              </a:r>
              <a:r>
                <a:rPr lang="en-US" sz="1150" i="1" dirty="0">
                  <a:latin typeface="Calibri"/>
                  <a:ea typeface="Calibri"/>
                  <a:cs typeface="Times New Roman"/>
                </a:rPr>
                <a:t>                 </a:t>
              </a:r>
              <a:r>
                <a:rPr lang="ru-RU" sz="1150" i="1" dirty="0">
                  <a:latin typeface="Calibri"/>
                  <a:ea typeface="Calibri"/>
                  <a:cs typeface="Times New Roman"/>
                </a:rPr>
                <a:t> 3    </a:t>
              </a:r>
              <a:r>
                <a:rPr lang="en-US" sz="1150" i="1" dirty="0">
                  <a:latin typeface="Calibri"/>
                  <a:ea typeface="Calibri"/>
                  <a:cs typeface="Times New Roman"/>
                </a:rPr>
                <a:t>           </a:t>
              </a:r>
              <a:r>
                <a:rPr lang="ru-RU" sz="1150" i="1" dirty="0">
                  <a:latin typeface="Calibri"/>
                  <a:ea typeface="Calibri"/>
                  <a:cs typeface="Times New Roman"/>
                </a:rPr>
                <a:t>  4     </a:t>
              </a:r>
              <a:r>
                <a:rPr lang="en-US" sz="1150" i="1" dirty="0">
                  <a:latin typeface="Calibri"/>
                  <a:ea typeface="Calibri"/>
                  <a:cs typeface="Times New Roman"/>
                </a:rPr>
                <a:t>           </a:t>
              </a:r>
              <a:r>
                <a:rPr lang="ru-RU" sz="1150" i="1" dirty="0">
                  <a:latin typeface="Calibri"/>
                  <a:ea typeface="Calibri"/>
                  <a:cs typeface="Times New Roman"/>
                </a:rPr>
                <a:t> 5    </a:t>
              </a:r>
              <a:r>
                <a:rPr lang="en-US" sz="1150" i="1" dirty="0">
                  <a:latin typeface="Calibri"/>
                  <a:ea typeface="Calibri"/>
                  <a:cs typeface="Times New Roman"/>
                </a:rPr>
                <a:t>            </a:t>
              </a:r>
              <a:r>
                <a:rPr lang="ru-RU" sz="1150" i="1" dirty="0">
                  <a:latin typeface="Calibri"/>
                  <a:ea typeface="Calibri"/>
                  <a:cs typeface="Times New Roman"/>
                </a:rPr>
                <a:t>  6         </a:t>
              </a:r>
              <a:r>
                <a:rPr lang="en-US" sz="1150" i="1" dirty="0">
                  <a:latin typeface="Calibri"/>
                  <a:ea typeface="Calibri"/>
                  <a:cs typeface="Times New Roman"/>
                </a:rPr>
                <a:t>                  </a:t>
              </a:r>
              <a:r>
                <a:rPr lang="ru-RU" sz="1150" i="1" dirty="0">
                  <a:latin typeface="Calibri"/>
                  <a:ea typeface="Calibri"/>
                  <a:cs typeface="Times New Roman"/>
                </a:rPr>
                <a:t>   7 </a:t>
              </a:r>
              <a:endParaRPr lang="ru-RU" sz="1100" dirty="0"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9264" name="Line 49"/>
            <p:cNvCxnSpPr>
              <a:cxnSpLocks noChangeShapeType="1"/>
            </p:cNvCxnSpPr>
            <p:nvPr/>
          </p:nvCxnSpPr>
          <p:spPr bwMode="auto">
            <a:xfrm>
              <a:off x="300612" y="300598"/>
              <a:ext cx="9979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65" name="Line 50"/>
            <p:cNvCxnSpPr>
              <a:cxnSpLocks noChangeShapeType="1"/>
            </p:cNvCxnSpPr>
            <p:nvPr/>
          </p:nvCxnSpPr>
          <p:spPr bwMode="auto">
            <a:xfrm>
              <a:off x="500815" y="300598"/>
              <a:ext cx="9979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66" name="Line 51"/>
            <p:cNvCxnSpPr>
              <a:cxnSpLocks noChangeShapeType="1"/>
            </p:cNvCxnSpPr>
            <p:nvPr/>
          </p:nvCxnSpPr>
          <p:spPr bwMode="auto">
            <a:xfrm>
              <a:off x="1001629" y="300598"/>
              <a:ext cx="9979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67" name="Line 52"/>
            <p:cNvCxnSpPr>
              <a:cxnSpLocks noChangeShapeType="1"/>
            </p:cNvCxnSpPr>
            <p:nvPr/>
          </p:nvCxnSpPr>
          <p:spPr bwMode="auto">
            <a:xfrm>
              <a:off x="1301625" y="300598"/>
              <a:ext cx="1004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68" name="Line 53"/>
            <p:cNvCxnSpPr>
              <a:cxnSpLocks noChangeShapeType="1"/>
            </p:cNvCxnSpPr>
            <p:nvPr/>
          </p:nvCxnSpPr>
          <p:spPr bwMode="auto">
            <a:xfrm>
              <a:off x="1902233" y="300598"/>
              <a:ext cx="9979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69" name="Line 54"/>
            <p:cNvCxnSpPr>
              <a:cxnSpLocks noChangeShapeType="1"/>
            </p:cNvCxnSpPr>
            <p:nvPr/>
          </p:nvCxnSpPr>
          <p:spPr bwMode="auto">
            <a:xfrm>
              <a:off x="2403048" y="300598"/>
              <a:ext cx="9979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70" name="Line 55"/>
            <p:cNvCxnSpPr>
              <a:cxnSpLocks noChangeShapeType="1"/>
            </p:cNvCxnSpPr>
            <p:nvPr/>
          </p:nvCxnSpPr>
          <p:spPr bwMode="auto">
            <a:xfrm>
              <a:off x="400405" y="300598"/>
              <a:ext cx="100409" cy="29998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71" name="Line 56"/>
            <p:cNvCxnSpPr>
              <a:cxnSpLocks noChangeShapeType="1"/>
            </p:cNvCxnSpPr>
            <p:nvPr/>
          </p:nvCxnSpPr>
          <p:spPr bwMode="auto">
            <a:xfrm>
              <a:off x="600608" y="300598"/>
              <a:ext cx="100409" cy="4003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72" name="Line 57"/>
            <p:cNvCxnSpPr>
              <a:cxnSpLocks noChangeShapeType="1"/>
            </p:cNvCxnSpPr>
            <p:nvPr/>
          </p:nvCxnSpPr>
          <p:spPr bwMode="auto">
            <a:xfrm>
              <a:off x="1101423" y="300598"/>
              <a:ext cx="300612" cy="7003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73" name="Line 58"/>
            <p:cNvCxnSpPr>
              <a:cxnSpLocks noChangeShapeType="1"/>
            </p:cNvCxnSpPr>
            <p:nvPr/>
          </p:nvCxnSpPr>
          <p:spPr bwMode="auto">
            <a:xfrm>
              <a:off x="1402035" y="1000966"/>
              <a:ext cx="9979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oval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74" name="Line 59"/>
            <p:cNvCxnSpPr>
              <a:cxnSpLocks noChangeShapeType="1"/>
            </p:cNvCxnSpPr>
            <p:nvPr/>
          </p:nvCxnSpPr>
          <p:spPr bwMode="auto">
            <a:xfrm>
              <a:off x="1402035" y="300598"/>
              <a:ext cx="300612" cy="7003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75" name="Line 60"/>
            <p:cNvCxnSpPr>
              <a:cxnSpLocks noChangeShapeType="1"/>
            </p:cNvCxnSpPr>
            <p:nvPr/>
          </p:nvCxnSpPr>
          <p:spPr bwMode="auto">
            <a:xfrm>
              <a:off x="2002026" y="300598"/>
              <a:ext cx="200203" cy="80077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76" name="Line 61"/>
            <p:cNvCxnSpPr>
              <a:cxnSpLocks noChangeShapeType="1"/>
            </p:cNvCxnSpPr>
            <p:nvPr/>
          </p:nvCxnSpPr>
          <p:spPr bwMode="auto">
            <a:xfrm flipH="1">
              <a:off x="2302638" y="300598"/>
              <a:ext cx="200203" cy="110075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77" name="Line 62"/>
            <p:cNvCxnSpPr>
              <a:cxnSpLocks noChangeShapeType="1"/>
            </p:cNvCxnSpPr>
            <p:nvPr/>
          </p:nvCxnSpPr>
          <p:spPr bwMode="auto">
            <a:xfrm>
              <a:off x="1602237" y="300598"/>
              <a:ext cx="1004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78" name="Line 63"/>
            <p:cNvCxnSpPr>
              <a:cxnSpLocks noChangeShapeType="1"/>
            </p:cNvCxnSpPr>
            <p:nvPr/>
          </p:nvCxnSpPr>
          <p:spPr bwMode="auto">
            <a:xfrm>
              <a:off x="1702646" y="300598"/>
              <a:ext cx="99177" cy="9978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258888" y="6092825"/>
            <a:ext cx="7273925" cy="495300"/>
          </a:xfrm>
        </p:spPr>
        <p:txBody>
          <a:bodyPr/>
          <a:lstStyle/>
          <a:p>
            <a:pPr>
              <a:defRPr/>
            </a:pPr>
            <a:r>
              <a:rPr lang="ru-RU" sz="1600" cap="all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ис. 6. Машина для очистки труб-переездов гидромеханическим методом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" b="2498"/>
          <a:stretch>
            <a:fillRect/>
          </a:stretch>
        </p:blipFill>
        <p:spPr bwMode="auto">
          <a:xfrm>
            <a:off x="1763713" y="188913"/>
            <a:ext cx="5761037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3067</TotalTime>
  <Words>125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TimesNewRomanPSMT</vt:lpstr>
      <vt:lpstr>Оформление по умолчанию</vt:lpstr>
      <vt:lpstr>Документ</vt:lpstr>
      <vt:lpstr>Тема:  Машины для ремонта и содержания гидротехнических сооружений </vt:lpstr>
      <vt:lpstr>Рис. 1. Схема агрегата для ухода за гидротехническими сооружениями АУГ-3</vt:lpstr>
      <vt:lpstr>Рис. 2. Общий вид агрегата АУГ-3 с трактором в транспортном положении</vt:lpstr>
      <vt:lpstr>Таблица 1. Технические данные агрегата АУГ-3</vt:lpstr>
      <vt:lpstr>Таблица 2. Состав оборудования агрегата АРС-2Б</vt:lpstr>
      <vt:lpstr>  Рис. 3. комплектность и схема работы агрегата с пневматическим приводом механизированного инструмента: а – косилка; б, в, г – режущие насадки косилки; д – бетонолом; е, ж – наконечники бетонолома; з – пневмогайковерт; и – сверло; к – краскопульт; л – шлифовальная машина; м – схема работы; н – основной агрегат</vt:lpstr>
      <vt:lpstr>Рис. 4. Схема работы МОК-10</vt:lpstr>
      <vt:lpstr>рис. 5. Схема самоходной машины для очистки водопроводящих сооружений</vt:lpstr>
      <vt:lpstr>рис. 6. Машина для очистки труб-переездов гидромеханическим методом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SamLab.ws</dc:creator>
  <cp:lastModifiedBy>1st_USER</cp:lastModifiedBy>
  <cp:revision>34</cp:revision>
  <dcterms:created xsi:type="dcterms:W3CDTF">2010-06-17T05:46:18Z</dcterms:created>
  <dcterms:modified xsi:type="dcterms:W3CDTF">2025-11-19T15:21:07Z</dcterms:modified>
</cp:coreProperties>
</file>