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58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8D6D9-6BBD-4721-9B8E-68822FF654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01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ED69E-1934-4159-9EBC-F606F15F1D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50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BE9E9-DE82-4620-9883-005BAB569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75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E4024-5021-45AB-B3F8-F6FFB37AF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4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9DD33-4D3E-473F-A6BC-572336DB5B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69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C8830-5EBC-4C46-B394-EF3BB4DDA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92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C82BD-9127-4619-9E4A-1A0065AB3C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50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F3974-9BED-4446-9A33-F770B2D39B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93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AAF88-E11B-4B23-96D0-02B7B9CB9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1229E-6A72-4910-9123-12A32D742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4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45FE7-822F-433E-B0D4-BB07447B95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53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6C71EB-8656-46B2-A572-23CDB495CC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3124200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latin typeface="Times New Roman" panose="02020603050405020304" pitchFamily="18" charset="0"/>
              </a:rPr>
              <a:t>Тема:</a:t>
            </a:r>
            <a:br>
              <a:rPr lang="ru-RU" altLang="ru-RU" sz="4000" smtClean="0">
                <a:latin typeface="Times New Roman" panose="02020603050405020304" pitchFamily="18" charset="0"/>
              </a:rPr>
            </a:b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для промывания и ремонта закрытого дренажа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921" y="5301208"/>
            <a:ext cx="8856984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NewRomanPSM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Е. И. Машины для эксплуатации мелиоративных и водохозяйственных объектов: учеб. пособие для вузов / Е. И.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Мажугин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А. Л. Борисов, С. Г. Рубец. – Горки: БГСХА, 2018. – 392 с.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title"/>
          </p:nvPr>
        </p:nvSpPr>
        <p:spPr>
          <a:xfrm>
            <a:off x="420688" y="5699125"/>
            <a:ext cx="8229600" cy="693738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Схемы вскрытия дрены: а – с недобором; </a:t>
            </a:r>
            <a:b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– рядом с дреной; в – специальным ковшом</a:t>
            </a:r>
          </a:p>
        </p:txBody>
      </p:sp>
      <p:grpSp>
        <p:nvGrpSpPr>
          <p:cNvPr id="3075" name="Полотно 61"/>
          <p:cNvGrpSpPr>
            <a:grpSpLocks/>
          </p:cNvGrpSpPr>
          <p:nvPr/>
        </p:nvGrpSpPr>
        <p:grpSpPr bwMode="auto">
          <a:xfrm>
            <a:off x="1258888" y="549275"/>
            <a:ext cx="6697662" cy="4608513"/>
            <a:chOff x="0" y="0"/>
            <a:chExt cx="2430780" cy="1468755"/>
          </a:xfrm>
        </p:grpSpPr>
        <p:sp>
          <p:nvSpPr>
            <p:cNvPr id="3076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2430780" cy="1468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3077" name="Line 4"/>
            <p:cNvCxnSpPr>
              <a:cxnSpLocks noChangeShapeType="1"/>
            </p:cNvCxnSpPr>
            <p:nvPr/>
          </p:nvCxnSpPr>
          <p:spPr bwMode="auto">
            <a:xfrm>
              <a:off x="7620" y="0"/>
              <a:ext cx="27368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Line 5"/>
            <p:cNvCxnSpPr>
              <a:cxnSpLocks noChangeShapeType="1"/>
            </p:cNvCxnSpPr>
            <p:nvPr/>
          </p:nvCxnSpPr>
          <p:spPr bwMode="auto">
            <a:xfrm>
              <a:off x="281305" y="6350"/>
              <a:ext cx="635" cy="9137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Line 6"/>
            <p:cNvCxnSpPr>
              <a:cxnSpLocks noChangeShapeType="1"/>
            </p:cNvCxnSpPr>
            <p:nvPr/>
          </p:nvCxnSpPr>
          <p:spPr bwMode="auto">
            <a:xfrm>
              <a:off x="281305" y="1102995"/>
              <a:ext cx="2749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Line 7"/>
            <p:cNvCxnSpPr>
              <a:cxnSpLocks noChangeShapeType="1"/>
            </p:cNvCxnSpPr>
            <p:nvPr/>
          </p:nvCxnSpPr>
          <p:spPr bwMode="auto">
            <a:xfrm flipV="1">
              <a:off x="556260" y="6350"/>
              <a:ext cx="635" cy="913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Line 8"/>
            <p:cNvCxnSpPr>
              <a:cxnSpLocks noChangeShapeType="1"/>
            </p:cNvCxnSpPr>
            <p:nvPr/>
          </p:nvCxnSpPr>
          <p:spPr bwMode="auto">
            <a:xfrm>
              <a:off x="556260" y="0"/>
              <a:ext cx="18288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Line 9"/>
            <p:cNvCxnSpPr>
              <a:cxnSpLocks noChangeShapeType="1"/>
            </p:cNvCxnSpPr>
            <p:nvPr/>
          </p:nvCxnSpPr>
          <p:spPr bwMode="auto">
            <a:xfrm>
              <a:off x="922020" y="0"/>
              <a:ext cx="18288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Line 10"/>
            <p:cNvCxnSpPr>
              <a:cxnSpLocks noChangeShapeType="1"/>
            </p:cNvCxnSpPr>
            <p:nvPr/>
          </p:nvCxnSpPr>
          <p:spPr bwMode="auto">
            <a:xfrm>
              <a:off x="1111250" y="6350"/>
              <a:ext cx="635" cy="109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Line 11"/>
            <p:cNvCxnSpPr>
              <a:cxnSpLocks noChangeShapeType="1"/>
            </p:cNvCxnSpPr>
            <p:nvPr/>
          </p:nvCxnSpPr>
          <p:spPr bwMode="auto">
            <a:xfrm>
              <a:off x="1104900" y="1102995"/>
              <a:ext cx="27368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85" name="Rectangle 12" descr="Светлый диагональный 2"/>
            <p:cNvSpPr>
              <a:spLocks noChangeArrowheads="1"/>
            </p:cNvSpPr>
            <p:nvPr/>
          </p:nvSpPr>
          <p:spPr bwMode="auto">
            <a:xfrm>
              <a:off x="281940" y="920115"/>
              <a:ext cx="274320" cy="18288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3086" name="Line 13"/>
            <p:cNvCxnSpPr>
              <a:cxnSpLocks noChangeShapeType="1"/>
            </p:cNvCxnSpPr>
            <p:nvPr/>
          </p:nvCxnSpPr>
          <p:spPr bwMode="auto">
            <a:xfrm flipV="1">
              <a:off x="1372235" y="6350"/>
              <a:ext cx="635" cy="109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Line 14"/>
            <p:cNvCxnSpPr>
              <a:cxnSpLocks noChangeShapeType="1"/>
            </p:cNvCxnSpPr>
            <p:nvPr/>
          </p:nvCxnSpPr>
          <p:spPr bwMode="auto">
            <a:xfrm>
              <a:off x="1378585" y="0"/>
              <a:ext cx="18288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Line 15"/>
            <p:cNvCxnSpPr>
              <a:cxnSpLocks noChangeShapeType="1"/>
            </p:cNvCxnSpPr>
            <p:nvPr/>
          </p:nvCxnSpPr>
          <p:spPr bwMode="auto">
            <a:xfrm>
              <a:off x="1652905" y="0"/>
              <a:ext cx="18288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Line 16"/>
            <p:cNvCxnSpPr>
              <a:cxnSpLocks noChangeShapeType="1"/>
            </p:cNvCxnSpPr>
            <p:nvPr/>
          </p:nvCxnSpPr>
          <p:spPr bwMode="auto">
            <a:xfrm>
              <a:off x="1842135" y="6350"/>
              <a:ext cx="635" cy="109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Line 17"/>
            <p:cNvCxnSpPr>
              <a:cxnSpLocks noChangeShapeType="1"/>
            </p:cNvCxnSpPr>
            <p:nvPr/>
          </p:nvCxnSpPr>
          <p:spPr bwMode="auto">
            <a:xfrm>
              <a:off x="1835785" y="1102995"/>
              <a:ext cx="9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Line 18"/>
            <p:cNvCxnSpPr>
              <a:cxnSpLocks noChangeShapeType="1"/>
            </p:cNvCxnSpPr>
            <p:nvPr/>
          </p:nvCxnSpPr>
          <p:spPr bwMode="auto">
            <a:xfrm flipV="1">
              <a:off x="1927225" y="920115"/>
              <a:ext cx="0" cy="18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Line 19"/>
            <p:cNvCxnSpPr>
              <a:cxnSpLocks noChangeShapeType="1"/>
            </p:cNvCxnSpPr>
            <p:nvPr/>
          </p:nvCxnSpPr>
          <p:spPr bwMode="auto">
            <a:xfrm>
              <a:off x="1927225" y="920115"/>
              <a:ext cx="18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3" name="Line 20"/>
            <p:cNvCxnSpPr>
              <a:cxnSpLocks noChangeShapeType="1"/>
            </p:cNvCxnSpPr>
            <p:nvPr/>
          </p:nvCxnSpPr>
          <p:spPr bwMode="auto">
            <a:xfrm>
              <a:off x="2110105" y="920115"/>
              <a:ext cx="0" cy="18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4" name="Line 21"/>
            <p:cNvCxnSpPr>
              <a:cxnSpLocks noChangeShapeType="1"/>
            </p:cNvCxnSpPr>
            <p:nvPr/>
          </p:nvCxnSpPr>
          <p:spPr bwMode="auto">
            <a:xfrm>
              <a:off x="2110105" y="1102995"/>
              <a:ext cx="9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5" name="Line 22"/>
            <p:cNvCxnSpPr>
              <a:cxnSpLocks noChangeShapeType="1"/>
            </p:cNvCxnSpPr>
            <p:nvPr/>
          </p:nvCxnSpPr>
          <p:spPr bwMode="auto">
            <a:xfrm flipV="1">
              <a:off x="2195195" y="6350"/>
              <a:ext cx="635" cy="109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96" name="Rectangle 23" descr="Светлый диагональный 2"/>
            <p:cNvSpPr>
              <a:spLocks noChangeArrowheads="1"/>
            </p:cNvSpPr>
            <p:nvPr/>
          </p:nvSpPr>
          <p:spPr bwMode="auto">
            <a:xfrm>
              <a:off x="1927225" y="920115"/>
              <a:ext cx="182880" cy="18288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7" name="Oval 24"/>
            <p:cNvSpPr>
              <a:spLocks noChangeArrowheads="1"/>
            </p:cNvSpPr>
            <p:nvPr/>
          </p:nvSpPr>
          <p:spPr bwMode="auto">
            <a:xfrm>
              <a:off x="1972945" y="988695"/>
              <a:ext cx="91440" cy="914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3098" name="Line 25"/>
            <p:cNvCxnSpPr>
              <a:cxnSpLocks noChangeShapeType="1"/>
            </p:cNvCxnSpPr>
            <p:nvPr/>
          </p:nvCxnSpPr>
          <p:spPr bwMode="auto">
            <a:xfrm>
              <a:off x="2201545" y="0"/>
              <a:ext cx="18288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9" name="Line 26"/>
            <p:cNvCxnSpPr>
              <a:cxnSpLocks noChangeShapeType="1"/>
            </p:cNvCxnSpPr>
            <p:nvPr/>
          </p:nvCxnSpPr>
          <p:spPr bwMode="auto">
            <a:xfrm>
              <a:off x="0" y="44450"/>
              <a:ext cx="27432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0" name="Line 27"/>
            <p:cNvCxnSpPr>
              <a:cxnSpLocks noChangeShapeType="1"/>
            </p:cNvCxnSpPr>
            <p:nvPr/>
          </p:nvCxnSpPr>
          <p:spPr bwMode="auto">
            <a:xfrm>
              <a:off x="563880" y="44450"/>
              <a:ext cx="18288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1" name="Line 28"/>
            <p:cNvCxnSpPr>
              <a:cxnSpLocks noChangeShapeType="1"/>
            </p:cNvCxnSpPr>
            <p:nvPr/>
          </p:nvCxnSpPr>
          <p:spPr bwMode="auto">
            <a:xfrm>
              <a:off x="289560" y="1125855"/>
              <a:ext cx="27432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2" name="Line 29"/>
            <p:cNvCxnSpPr>
              <a:cxnSpLocks noChangeShapeType="1"/>
            </p:cNvCxnSpPr>
            <p:nvPr/>
          </p:nvCxnSpPr>
          <p:spPr bwMode="auto">
            <a:xfrm>
              <a:off x="914400" y="44450"/>
              <a:ext cx="18288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3" name="Line 30"/>
            <p:cNvCxnSpPr>
              <a:cxnSpLocks noChangeShapeType="1"/>
            </p:cNvCxnSpPr>
            <p:nvPr/>
          </p:nvCxnSpPr>
          <p:spPr bwMode="auto">
            <a:xfrm>
              <a:off x="1386205" y="44450"/>
              <a:ext cx="18288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4" name="Line 31"/>
            <p:cNvCxnSpPr>
              <a:cxnSpLocks noChangeShapeType="1"/>
            </p:cNvCxnSpPr>
            <p:nvPr/>
          </p:nvCxnSpPr>
          <p:spPr bwMode="auto">
            <a:xfrm>
              <a:off x="2209165" y="44450"/>
              <a:ext cx="18288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5" name="Line 32"/>
            <p:cNvCxnSpPr>
              <a:cxnSpLocks noChangeShapeType="1"/>
            </p:cNvCxnSpPr>
            <p:nvPr/>
          </p:nvCxnSpPr>
          <p:spPr bwMode="auto">
            <a:xfrm>
              <a:off x="1645285" y="44450"/>
              <a:ext cx="18288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6" name="Line 33"/>
            <p:cNvCxnSpPr>
              <a:cxnSpLocks noChangeShapeType="1"/>
            </p:cNvCxnSpPr>
            <p:nvPr/>
          </p:nvCxnSpPr>
          <p:spPr bwMode="auto">
            <a:xfrm flipV="1">
              <a:off x="937260" y="1141095"/>
              <a:ext cx="456565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7" name="Line 34"/>
            <p:cNvCxnSpPr>
              <a:cxnSpLocks noChangeShapeType="1"/>
            </p:cNvCxnSpPr>
            <p:nvPr/>
          </p:nvCxnSpPr>
          <p:spPr bwMode="auto">
            <a:xfrm>
              <a:off x="1835785" y="1133475"/>
              <a:ext cx="365760" cy="635"/>
            </a:xfrm>
            <a:prstGeom prst="line">
              <a:avLst/>
            </a:prstGeom>
            <a:noFill/>
            <a:ln w="857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8" name="Line 35"/>
            <p:cNvCxnSpPr>
              <a:cxnSpLocks noChangeShapeType="1"/>
            </p:cNvCxnSpPr>
            <p:nvPr/>
          </p:nvCxnSpPr>
          <p:spPr bwMode="auto">
            <a:xfrm>
              <a:off x="1051560" y="82550"/>
              <a:ext cx="0" cy="913765"/>
            </a:xfrm>
            <a:prstGeom prst="line">
              <a:avLst/>
            </a:prstGeom>
            <a:noFill/>
            <a:ln w="1016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09" name="Line 36"/>
            <p:cNvCxnSpPr>
              <a:cxnSpLocks noChangeShapeType="1"/>
            </p:cNvCxnSpPr>
            <p:nvPr/>
          </p:nvCxnSpPr>
          <p:spPr bwMode="auto">
            <a:xfrm>
              <a:off x="960120" y="958215"/>
              <a:ext cx="0" cy="182880"/>
            </a:xfrm>
            <a:prstGeom prst="line">
              <a:avLst/>
            </a:prstGeom>
            <a:noFill/>
            <a:ln w="88900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0" name="Line 37"/>
            <p:cNvCxnSpPr>
              <a:cxnSpLocks noChangeShapeType="1"/>
            </p:cNvCxnSpPr>
            <p:nvPr/>
          </p:nvCxnSpPr>
          <p:spPr bwMode="auto">
            <a:xfrm>
              <a:off x="235585" y="67310"/>
              <a:ext cx="635" cy="1096645"/>
            </a:xfrm>
            <a:prstGeom prst="line">
              <a:avLst/>
            </a:prstGeom>
            <a:noFill/>
            <a:ln w="984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1" name="Line 38"/>
            <p:cNvCxnSpPr>
              <a:cxnSpLocks noChangeShapeType="1"/>
            </p:cNvCxnSpPr>
            <p:nvPr/>
          </p:nvCxnSpPr>
          <p:spPr bwMode="auto">
            <a:xfrm>
              <a:off x="601345" y="67310"/>
              <a:ext cx="635" cy="1096645"/>
            </a:xfrm>
            <a:prstGeom prst="line">
              <a:avLst/>
            </a:prstGeom>
            <a:noFill/>
            <a:ln w="984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2" name="Line 39"/>
            <p:cNvCxnSpPr>
              <a:cxnSpLocks noChangeShapeType="1"/>
            </p:cNvCxnSpPr>
            <p:nvPr/>
          </p:nvCxnSpPr>
          <p:spPr bwMode="auto">
            <a:xfrm>
              <a:off x="1424305" y="82550"/>
              <a:ext cx="635" cy="1096645"/>
            </a:xfrm>
            <a:prstGeom prst="line">
              <a:avLst/>
            </a:prstGeom>
            <a:noFill/>
            <a:ln w="984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3" name="Line 40"/>
            <p:cNvCxnSpPr>
              <a:cxnSpLocks noChangeShapeType="1"/>
            </p:cNvCxnSpPr>
            <p:nvPr/>
          </p:nvCxnSpPr>
          <p:spPr bwMode="auto">
            <a:xfrm>
              <a:off x="2247265" y="82550"/>
              <a:ext cx="635" cy="1096645"/>
            </a:xfrm>
            <a:prstGeom prst="line">
              <a:avLst/>
            </a:prstGeom>
            <a:noFill/>
            <a:ln w="984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4" name="Line 41"/>
            <p:cNvCxnSpPr>
              <a:cxnSpLocks noChangeShapeType="1"/>
            </p:cNvCxnSpPr>
            <p:nvPr/>
          </p:nvCxnSpPr>
          <p:spPr bwMode="auto">
            <a:xfrm>
              <a:off x="1790065" y="82550"/>
              <a:ext cx="635" cy="1096645"/>
            </a:xfrm>
            <a:prstGeom prst="line">
              <a:avLst/>
            </a:prstGeom>
            <a:noFill/>
            <a:ln w="98425"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15" name="Text Box 42"/>
            <p:cNvSpPr txBox="1">
              <a:spLocks noChangeArrowheads="1"/>
            </p:cNvSpPr>
            <p:nvPr/>
          </p:nvSpPr>
          <p:spPr bwMode="auto">
            <a:xfrm>
              <a:off x="281940" y="1194435"/>
              <a:ext cx="1919605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152" tIns="36576" rIns="73152" bIns="365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         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б           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в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16" name="Line 43"/>
            <p:cNvCxnSpPr>
              <a:cxnSpLocks noChangeShapeType="1"/>
            </p:cNvCxnSpPr>
            <p:nvPr/>
          </p:nvCxnSpPr>
          <p:spPr bwMode="auto">
            <a:xfrm>
              <a:off x="1835785" y="1102995"/>
              <a:ext cx="9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17" name="Line 44"/>
            <p:cNvCxnSpPr>
              <a:cxnSpLocks noChangeShapeType="1"/>
            </p:cNvCxnSpPr>
            <p:nvPr/>
          </p:nvCxnSpPr>
          <p:spPr bwMode="auto">
            <a:xfrm>
              <a:off x="2110105" y="1102995"/>
              <a:ext cx="9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AutoShape 45"/>
            <p:cNvSpPr>
              <a:spLocks noChangeArrowheads="1"/>
            </p:cNvSpPr>
            <p:nvPr/>
          </p:nvSpPr>
          <p:spPr bwMode="auto">
            <a:xfrm>
              <a:off x="373346" y="943585"/>
              <a:ext cx="114078" cy="114343"/>
            </a:xfrm>
            <a:prstGeom prst="donut">
              <a:avLst>
                <a:gd name="adj" fmla="val 1944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AutoShape 46"/>
            <p:cNvSpPr>
              <a:spLocks noChangeArrowheads="1"/>
            </p:cNvSpPr>
            <p:nvPr/>
          </p:nvSpPr>
          <p:spPr bwMode="auto">
            <a:xfrm>
              <a:off x="989251" y="988108"/>
              <a:ext cx="114654" cy="114343"/>
            </a:xfrm>
            <a:prstGeom prst="donut">
              <a:avLst>
                <a:gd name="adj" fmla="val 1944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20" name="Oval 47"/>
            <p:cNvSpPr>
              <a:spLocks noChangeArrowheads="1"/>
            </p:cNvSpPr>
            <p:nvPr/>
          </p:nvSpPr>
          <p:spPr bwMode="auto">
            <a:xfrm flipH="1">
              <a:off x="373380" y="943610"/>
              <a:ext cx="114300" cy="114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0" name="AutoShape 48"/>
            <p:cNvSpPr>
              <a:spLocks noChangeArrowheads="1"/>
            </p:cNvSpPr>
            <p:nvPr/>
          </p:nvSpPr>
          <p:spPr bwMode="auto">
            <a:xfrm>
              <a:off x="373346" y="943585"/>
              <a:ext cx="114078" cy="114343"/>
            </a:xfrm>
            <a:prstGeom prst="donut">
              <a:avLst>
                <a:gd name="adj" fmla="val 19444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cxnSp>
          <p:nvCxnSpPr>
            <p:cNvPr id="3122" name="Line 49"/>
            <p:cNvCxnSpPr>
              <a:cxnSpLocks noChangeShapeType="1"/>
            </p:cNvCxnSpPr>
            <p:nvPr/>
          </p:nvCxnSpPr>
          <p:spPr bwMode="auto">
            <a:xfrm>
              <a:off x="284480" y="3810"/>
              <a:ext cx="635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3" name="Line 50"/>
            <p:cNvCxnSpPr>
              <a:cxnSpLocks noChangeShapeType="1"/>
            </p:cNvCxnSpPr>
            <p:nvPr/>
          </p:nvCxnSpPr>
          <p:spPr bwMode="auto">
            <a:xfrm>
              <a:off x="297180" y="918210"/>
              <a:ext cx="2286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4" name="Line 51"/>
            <p:cNvCxnSpPr>
              <a:cxnSpLocks noChangeShapeType="1"/>
            </p:cNvCxnSpPr>
            <p:nvPr/>
          </p:nvCxnSpPr>
          <p:spPr bwMode="auto">
            <a:xfrm>
              <a:off x="551180" y="3810"/>
              <a:ext cx="635" cy="914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25" name="Line 52"/>
            <p:cNvCxnSpPr>
              <a:cxnSpLocks noChangeShapeType="1"/>
            </p:cNvCxnSpPr>
            <p:nvPr/>
          </p:nvCxnSpPr>
          <p:spPr bwMode="auto">
            <a:xfrm>
              <a:off x="1122680" y="1096010"/>
              <a:ext cx="2286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732463"/>
            <a:ext cx="8229600" cy="811212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Устройство для очистки закрытых трубопроводов</a:t>
            </a:r>
          </a:p>
        </p:txBody>
      </p:sp>
      <p:grpSp>
        <p:nvGrpSpPr>
          <p:cNvPr id="4099" name="Полотно 115"/>
          <p:cNvGrpSpPr>
            <a:grpSpLocks/>
          </p:cNvGrpSpPr>
          <p:nvPr/>
        </p:nvGrpSpPr>
        <p:grpSpPr bwMode="auto">
          <a:xfrm>
            <a:off x="611188" y="333375"/>
            <a:ext cx="7732712" cy="4981575"/>
            <a:chOff x="0" y="0"/>
            <a:chExt cx="3771900" cy="1885315"/>
          </a:xfrm>
        </p:grpSpPr>
        <p:sp>
          <p:nvSpPr>
            <p:cNvPr id="4100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3771900" cy="188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55"/>
            <p:cNvSpPr>
              <a:spLocks noChangeArrowheads="1"/>
            </p:cNvSpPr>
            <p:nvPr/>
          </p:nvSpPr>
          <p:spPr bwMode="auto">
            <a:xfrm>
              <a:off x="656656" y="573165"/>
              <a:ext cx="187395" cy="187450"/>
            </a:xfrm>
            <a:prstGeom prst="donut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AutoShape 56"/>
            <p:cNvSpPr>
              <a:spLocks noChangeArrowheads="1"/>
            </p:cNvSpPr>
            <p:nvPr/>
          </p:nvSpPr>
          <p:spPr bwMode="auto">
            <a:xfrm>
              <a:off x="1031446" y="573165"/>
              <a:ext cx="187395" cy="187450"/>
            </a:xfrm>
            <a:prstGeom prst="donut">
              <a:avLst>
                <a:gd name="adj" fmla="val 25042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3" name="Rectangle 57"/>
            <p:cNvSpPr>
              <a:spLocks noChangeArrowheads="1"/>
            </p:cNvSpPr>
            <p:nvPr/>
          </p:nvSpPr>
          <p:spPr bwMode="auto">
            <a:xfrm>
              <a:off x="656590" y="385445"/>
              <a:ext cx="562610" cy="1879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4" name="AutoShape 58"/>
            <p:cNvSpPr>
              <a:spLocks noChangeArrowheads="1"/>
            </p:cNvSpPr>
            <p:nvPr/>
          </p:nvSpPr>
          <p:spPr bwMode="auto">
            <a:xfrm rot="10800000">
              <a:off x="187325" y="10795"/>
              <a:ext cx="187960" cy="374650"/>
            </a:xfrm>
            <a:custGeom>
              <a:avLst/>
              <a:gdLst>
                <a:gd name="T0" fmla="*/ 93980 w 21600"/>
                <a:gd name="T1" fmla="*/ 0 h 21600"/>
                <a:gd name="T2" fmla="*/ 10442 w 21600"/>
                <a:gd name="T3" fmla="*/ 187325 h 21600"/>
                <a:gd name="T4" fmla="*/ 93980 w 21600"/>
                <a:gd name="T5" fmla="*/ 41628 h 21600"/>
                <a:gd name="T6" fmla="*/ 177518 w 21600"/>
                <a:gd name="T7" fmla="*/ 18732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400" y="10800"/>
                  </a:moveTo>
                  <a:cubicBezTo>
                    <a:pt x="2400" y="6160"/>
                    <a:pt x="6160" y="2400"/>
                    <a:pt x="10800" y="2400"/>
                  </a:cubicBezTo>
                  <a:cubicBezTo>
                    <a:pt x="15439" y="2399"/>
                    <a:pt x="19199" y="6160"/>
                    <a:pt x="19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2400" y="108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05" name="Line 59"/>
            <p:cNvCxnSpPr>
              <a:cxnSpLocks noChangeShapeType="1"/>
            </p:cNvCxnSpPr>
            <p:nvPr/>
          </p:nvCxnSpPr>
          <p:spPr bwMode="auto">
            <a:xfrm>
              <a:off x="281305" y="385445"/>
              <a:ext cx="0" cy="37528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" name="Line 60"/>
            <p:cNvCxnSpPr>
              <a:cxnSpLocks noChangeShapeType="1"/>
            </p:cNvCxnSpPr>
            <p:nvPr/>
          </p:nvCxnSpPr>
          <p:spPr bwMode="auto">
            <a:xfrm>
              <a:off x="359410" y="292100"/>
              <a:ext cx="297180" cy="18732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7" name="AutoShape 61" descr="Штриховой горизонтальный"/>
            <p:cNvSpPr>
              <a:spLocks noChangeArrowheads="1"/>
            </p:cNvSpPr>
            <p:nvPr/>
          </p:nvSpPr>
          <p:spPr bwMode="auto">
            <a:xfrm rot="10800000">
              <a:off x="229235" y="104140"/>
              <a:ext cx="105410" cy="240030"/>
            </a:xfrm>
            <a:custGeom>
              <a:avLst/>
              <a:gdLst>
                <a:gd name="T0" fmla="*/ 52705 w 21600"/>
                <a:gd name="T1" fmla="*/ 0 h 21600"/>
                <a:gd name="T2" fmla="*/ 25254 w 21600"/>
                <a:gd name="T3" fmla="*/ 119871 h 21600"/>
                <a:gd name="T4" fmla="*/ 52705 w 21600"/>
                <a:gd name="T5" fmla="*/ 115014 h 21600"/>
                <a:gd name="T6" fmla="*/ 80156 w 21600"/>
                <a:gd name="T7" fmla="*/ 11987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3 w 21600"/>
                <a:gd name="T13" fmla="*/ 0 h 21600"/>
                <a:gd name="T14" fmla="*/ 21157 w 21600"/>
                <a:gd name="T15" fmla="*/ 109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350" y="10799"/>
                  </a:moveTo>
                  <a:cubicBezTo>
                    <a:pt x="10350" y="10550"/>
                    <a:pt x="10551" y="10349"/>
                    <a:pt x="10800" y="10350"/>
                  </a:cubicBezTo>
                  <a:cubicBezTo>
                    <a:pt x="11048" y="10350"/>
                    <a:pt x="11249" y="10550"/>
                    <a:pt x="11249" y="10799"/>
                  </a:cubicBezTo>
                  <a:lnTo>
                    <a:pt x="21599" y="10776"/>
                  </a:lnTo>
                  <a:cubicBezTo>
                    <a:pt x="21586" y="4820"/>
                    <a:pt x="16755" y="-1"/>
                    <a:pt x="10799" y="0"/>
                  </a:cubicBezTo>
                  <a:cubicBezTo>
                    <a:pt x="4844" y="0"/>
                    <a:pt x="13" y="4820"/>
                    <a:pt x="0" y="10776"/>
                  </a:cubicBezTo>
                  <a:lnTo>
                    <a:pt x="10350" y="10799"/>
                  </a:lnTo>
                  <a:close/>
                </a:path>
              </a:pathLst>
            </a:custGeom>
            <a:pattFill prst="dashHorz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08" name="Line 62"/>
            <p:cNvCxnSpPr>
              <a:cxnSpLocks noChangeShapeType="1"/>
            </p:cNvCxnSpPr>
            <p:nvPr/>
          </p:nvCxnSpPr>
          <p:spPr bwMode="auto">
            <a:xfrm>
              <a:off x="219075" y="224155"/>
              <a:ext cx="12446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9" name="Rectangle 63" descr="Широкий диагональный 1"/>
            <p:cNvSpPr>
              <a:spLocks noChangeArrowheads="1"/>
            </p:cNvSpPr>
            <p:nvPr/>
          </p:nvSpPr>
          <p:spPr bwMode="auto">
            <a:xfrm>
              <a:off x="1406525" y="666750"/>
              <a:ext cx="468630" cy="1125220"/>
            </a:xfrm>
            <a:prstGeom prst="rect">
              <a:avLst/>
            </a:prstGeom>
            <a:pattFill prst="wdDn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0" name="Rectangle 64"/>
            <p:cNvSpPr>
              <a:spLocks noChangeArrowheads="1"/>
            </p:cNvSpPr>
            <p:nvPr/>
          </p:nvSpPr>
          <p:spPr bwMode="auto">
            <a:xfrm>
              <a:off x="1458595" y="666750"/>
              <a:ext cx="364490" cy="10731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4111" name="Line 65"/>
            <p:cNvCxnSpPr>
              <a:cxnSpLocks noChangeShapeType="1"/>
            </p:cNvCxnSpPr>
            <p:nvPr/>
          </p:nvCxnSpPr>
          <p:spPr bwMode="auto">
            <a:xfrm flipV="1">
              <a:off x="1312545" y="10795"/>
              <a:ext cx="281305" cy="7499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Line 66"/>
            <p:cNvCxnSpPr>
              <a:cxnSpLocks noChangeShapeType="1"/>
            </p:cNvCxnSpPr>
            <p:nvPr/>
          </p:nvCxnSpPr>
          <p:spPr bwMode="auto">
            <a:xfrm>
              <a:off x="1593850" y="10795"/>
              <a:ext cx="375285" cy="7499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3" name="Rectangle 67"/>
            <p:cNvSpPr>
              <a:spLocks noChangeArrowheads="1"/>
            </p:cNvSpPr>
            <p:nvPr/>
          </p:nvSpPr>
          <p:spPr bwMode="auto">
            <a:xfrm>
              <a:off x="0" y="1562735"/>
              <a:ext cx="1500505" cy="93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4" name="Rectangle 68"/>
            <p:cNvSpPr>
              <a:spLocks noChangeArrowheads="1"/>
            </p:cNvSpPr>
            <p:nvPr/>
          </p:nvSpPr>
          <p:spPr bwMode="auto">
            <a:xfrm>
              <a:off x="1781810" y="1604645"/>
              <a:ext cx="1875155" cy="939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5" name="Arc 69"/>
            <p:cNvSpPr>
              <a:spLocks/>
            </p:cNvSpPr>
            <p:nvPr/>
          </p:nvSpPr>
          <p:spPr bwMode="auto">
            <a:xfrm>
              <a:off x="1500505" y="0"/>
              <a:ext cx="169545" cy="93980"/>
            </a:xfrm>
            <a:custGeom>
              <a:avLst/>
              <a:gdLst>
                <a:gd name="T0" fmla="*/ 0 w 39177"/>
                <a:gd name="T1" fmla="*/ 39354 h 21600"/>
                <a:gd name="T2" fmla="*/ 169545 w 39177"/>
                <a:gd name="T3" fmla="*/ 93980 h 21600"/>
                <a:gd name="T4" fmla="*/ 76067 w 39177"/>
                <a:gd name="T5" fmla="*/ 939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177" h="21600" fill="none" extrusionOk="0">
                  <a:moveTo>
                    <a:pt x="0" y="9045"/>
                  </a:moveTo>
                  <a:cubicBezTo>
                    <a:pt x="4054" y="3368"/>
                    <a:pt x="10601" y="-1"/>
                    <a:pt x="17577" y="0"/>
                  </a:cubicBezTo>
                  <a:cubicBezTo>
                    <a:pt x="29506" y="0"/>
                    <a:pt x="39177" y="9670"/>
                    <a:pt x="39177" y="21600"/>
                  </a:cubicBezTo>
                </a:path>
                <a:path w="39177" h="21600" stroke="0" extrusionOk="0">
                  <a:moveTo>
                    <a:pt x="0" y="9045"/>
                  </a:moveTo>
                  <a:cubicBezTo>
                    <a:pt x="4054" y="3368"/>
                    <a:pt x="10601" y="-1"/>
                    <a:pt x="17577" y="0"/>
                  </a:cubicBezTo>
                  <a:cubicBezTo>
                    <a:pt x="29506" y="0"/>
                    <a:pt x="39177" y="9670"/>
                    <a:pt x="39177" y="21600"/>
                  </a:cubicBezTo>
                  <a:lnTo>
                    <a:pt x="17577" y="21600"/>
                  </a:lnTo>
                  <a:lnTo>
                    <a:pt x="0" y="9045"/>
                  </a:lnTo>
                  <a:close/>
                </a:path>
              </a:pathLst>
            </a:cu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16" name="Line 70"/>
            <p:cNvCxnSpPr>
              <a:cxnSpLocks noChangeShapeType="1"/>
            </p:cNvCxnSpPr>
            <p:nvPr/>
          </p:nvCxnSpPr>
          <p:spPr bwMode="auto">
            <a:xfrm flipH="1">
              <a:off x="1156335" y="10795"/>
              <a:ext cx="375285" cy="374650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Line 71"/>
            <p:cNvCxnSpPr>
              <a:cxnSpLocks noChangeShapeType="1"/>
            </p:cNvCxnSpPr>
            <p:nvPr/>
          </p:nvCxnSpPr>
          <p:spPr bwMode="auto">
            <a:xfrm>
              <a:off x="1666875" y="71755"/>
              <a:ext cx="635" cy="150050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18" name="Arc 72"/>
            <p:cNvSpPr>
              <a:spLocks/>
            </p:cNvSpPr>
            <p:nvPr/>
          </p:nvSpPr>
          <p:spPr bwMode="auto">
            <a:xfrm rot="16200000" flipH="1">
              <a:off x="1666875" y="1549400"/>
              <a:ext cx="93345" cy="93980"/>
            </a:xfrm>
            <a:custGeom>
              <a:avLst/>
              <a:gdLst>
                <a:gd name="T0" fmla="*/ 0 w 21760"/>
                <a:gd name="T1" fmla="*/ 4 h 21600"/>
                <a:gd name="T2" fmla="*/ 93345 w 21760"/>
                <a:gd name="T3" fmla="*/ 93980 h 21600"/>
                <a:gd name="T4" fmla="*/ 686 w 21760"/>
                <a:gd name="T5" fmla="*/ 9398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60" h="21600" fill="none" extrusionOk="0">
                  <a:moveTo>
                    <a:pt x="-1" y="0"/>
                  </a:moveTo>
                  <a:cubicBezTo>
                    <a:pt x="53" y="0"/>
                    <a:pt x="106" y="-1"/>
                    <a:pt x="160" y="0"/>
                  </a:cubicBezTo>
                  <a:cubicBezTo>
                    <a:pt x="12089" y="0"/>
                    <a:pt x="21760" y="9670"/>
                    <a:pt x="21760" y="21600"/>
                  </a:cubicBezTo>
                </a:path>
                <a:path w="21760" h="21600" stroke="0" extrusionOk="0">
                  <a:moveTo>
                    <a:pt x="-1" y="0"/>
                  </a:moveTo>
                  <a:cubicBezTo>
                    <a:pt x="53" y="0"/>
                    <a:pt x="106" y="-1"/>
                    <a:pt x="160" y="0"/>
                  </a:cubicBezTo>
                  <a:cubicBezTo>
                    <a:pt x="12089" y="0"/>
                    <a:pt x="21760" y="9670"/>
                    <a:pt x="21760" y="21600"/>
                  </a:cubicBezTo>
                  <a:lnTo>
                    <a:pt x="16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19" name="Line 73"/>
            <p:cNvCxnSpPr>
              <a:cxnSpLocks noChangeShapeType="1"/>
            </p:cNvCxnSpPr>
            <p:nvPr/>
          </p:nvCxnSpPr>
          <p:spPr bwMode="auto">
            <a:xfrm>
              <a:off x="1760855" y="1642745"/>
              <a:ext cx="187325" cy="635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Line 74"/>
            <p:cNvCxnSpPr>
              <a:cxnSpLocks noChangeShapeType="1"/>
            </p:cNvCxnSpPr>
            <p:nvPr/>
          </p:nvCxnSpPr>
          <p:spPr bwMode="auto">
            <a:xfrm>
              <a:off x="1943100" y="1642745"/>
              <a:ext cx="18732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1" name="Line 75"/>
            <p:cNvCxnSpPr>
              <a:cxnSpLocks noChangeShapeType="1"/>
            </p:cNvCxnSpPr>
            <p:nvPr/>
          </p:nvCxnSpPr>
          <p:spPr bwMode="auto">
            <a:xfrm flipH="1">
              <a:off x="93980" y="760730"/>
              <a:ext cx="13125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Line 76"/>
            <p:cNvCxnSpPr>
              <a:cxnSpLocks noChangeShapeType="1"/>
            </p:cNvCxnSpPr>
            <p:nvPr/>
          </p:nvCxnSpPr>
          <p:spPr bwMode="auto">
            <a:xfrm>
              <a:off x="1875155" y="760730"/>
              <a:ext cx="93789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3" name="Line 77"/>
            <p:cNvCxnSpPr>
              <a:cxnSpLocks noChangeShapeType="1"/>
            </p:cNvCxnSpPr>
            <p:nvPr/>
          </p:nvCxnSpPr>
          <p:spPr bwMode="auto">
            <a:xfrm>
              <a:off x="2813050" y="760730"/>
              <a:ext cx="656590" cy="8439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4" name="Line 78"/>
            <p:cNvCxnSpPr>
              <a:cxnSpLocks noChangeShapeType="1"/>
            </p:cNvCxnSpPr>
            <p:nvPr/>
          </p:nvCxnSpPr>
          <p:spPr bwMode="auto">
            <a:xfrm rot="-853627">
              <a:off x="3543300" y="1690370"/>
              <a:ext cx="36195" cy="933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25" name="Rectangle 79" descr="Светлый диагональный 2"/>
            <p:cNvSpPr>
              <a:spLocks noChangeArrowheads="1"/>
            </p:cNvSpPr>
            <p:nvPr/>
          </p:nvSpPr>
          <p:spPr bwMode="auto">
            <a:xfrm>
              <a:off x="83185" y="765810"/>
              <a:ext cx="1313180" cy="9398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6" name="Rectangle 80" descr="Светлый диагональный 2"/>
            <p:cNvSpPr>
              <a:spLocks noChangeArrowheads="1"/>
            </p:cNvSpPr>
            <p:nvPr/>
          </p:nvSpPr>
          <p:spPr bwMode="auto">
            <a:xfrm>
              <a:off x="1880870" y="765810"/>
              <a:ext cx="937260" cy="93980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7" name="AutoShape 81" descr="Светлый диагональный 2"/>
            <p:cNvSpPr>
              <a:spLocks noChangeArrowheads="1"/>
            </p:cNvSpPr>
            <p:nvPr/>
          </p:nvSpPr>
          <p:spPr bwMode="auto">
            <a:xfrm rot="3118607">
              <a:off x="2578735" y="1162685"/>
              <a:ext cx="1031240" cy="93980"/>
            </a:xfrm>
            <a:custGeom>
              <a:avLst/>
              <a:gdLst>
                <a:gd name="T0" fmla="*/ 998871 w 21600"/>
                <a:gd name="T1" fmla="*/ 46990 h 21600"/>
                <a:gd name="T2" fmla="*/ 515620 w 21600"/>
                <a:gd name="T3" fmla="*/ 93980 h 21600"/>
                <a:gd name="T4" fmla="*/ 32369 w 21600"/>
                <a:gd name="T5" fmla="*/ 46990 h 21600"/>
                <a:gd name="T6" fmla="*/ 5156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478 w 21600"/>
                <a:gd name="T13" fmla="*/ 2478 h 21600"/>
                <a:gd name="T14" fmla="*/ 19122 w 21600"/>
                <a:gd name="T15" fmla="*/ 191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355" y="21600"/>
                  </a:lnTo>
                  <a:lnTo>
                    <a:pt x="2024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Rectangle 82" descr="Светлый диагональный 2"/>
            <p:cNvSpPr>
              <a:spLocks noChangeArrowheads="1"/>
            </p:cNvSpPr>
            <p:nvPr/>
          </p:nvSpPr>
          <p:spPr bwMode="auto">
            <a:xfrm>
              <a:off x="3562985" y="1791970"/>
              <a:ext cx="151130" cy="93345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9" name="Freeform 83"/>
            <p:cNvSpPr>
              <a:spLocks/>
            </p:cNvSpPr>
            <p:nvPr/>
          </p:nvSpPr>
          <p:spPr bwMode="auto">
            <a:xfrm>
              <a:off x="2283460" y="699135"/>
              <a:ext cx="154305" cy="1083945"/>
            </a:xfrm>
            <a:custGeom>
              <a:avLst/>
              <a:gdLst>
                <a:gd name="T0" fmla="*/ 54848 w 422"/>
                <a:gd name="T1" fmla="*/ 0 h 2080"/>
                <a:gd name="T2" fmla="*/ 29252 w 422"/>
                <a:gd name="T3" fmla="*/ 67747 h 2080"/>
                <a:gd name="T4" fmla="*/ 14626 w 422"/>
                <a:gd name="T5" fmla="*/ 99014 h 2080"/>
                <a:gd name="T6" fmla="*/ 40222 w 422"/>
                <a:gd name="T7" fmla="*/ 203240 h 2080"/>
                <a:gd name="T8" fmla="*/ 10970 w 422"/>
                <a:gd name="T9" fmla="*/ 422113 h 2080"/>
                <a:gd name="T10" fmla="*/ 0 w 422"/>
                <a:gd name="T11" fmla="*/ 479437 h 2080"/>
                <a:gd name="T12" fmla="*/ 3657 w 422"/>
                <a:gd name="T13" fmla="*/ 588874 h 2080"/>
                <a:gd name="T14" fmla="*/ 21939 w 422"/>
                <a:gd name="T15" fmla="*/ 656621 h 2080"/>
                <a:gd name="T16" fmla="*/ 40222 w 422"/>
                <a:gd name="T17" fmla="*/ 740001 h 2080"/>
                <a:gd name="T18" fmla="*/ 36565 w 422"/>
                <a:gd name="T19" fmla="*/ 781691 h 2080"/>
                <a:gd name="T20" fmla="*/ 29252 w 422"/>
                <a:gd name="T21" fmla="*/ 797325 h 2080"/>
                <a:gd name="T22" fmla="*/ 21939 w 422"/>
                <a:gd name="T23" fmla="*/ 833804 h 2080"/>
                <a:gd name="T24" fmla="*/ 10970 w 422"/>
                <a:gd name="T25" fmla="*/ 896339 h 2080"/>
                <a:gd name="T26" fmla="*/ 14626 w 422"/>
                <a:gd name="T27" fmla="*/ 958874 h 2080"/>
                <a:gd name="T28" fmla="*/ 18283 w 422"/>
                <a:gd name="T29" fmla="*/ 974508 h 2080"/>
                <a:gd name="T30" fmla="*/ 43878 w 422"/>
                <a:gd name="T31" fmla="*/ 1083945 h 2080"/>
                <a:gd name="T32" fmla="*/ 91413 w 422"/>
                <a:gd name="T33" fmla="*/ 1063100 h 2080"/>
                <a:gd name="T34" fmla="*/ 135291 w 422"/>
                <a:gd name="T35" fmla="*/ 922396 h 2080"/>
                <a:gd name="T36" fmla="*/ 146261 w 422"/>
                <a:gd name="T37" fmla="*/ 906762 h 2080"/>
                <a:gd name="T38" fmla="*/ 146261 w 422"/>
                <a:gd name="T39" fmla="*/ 844226 h 2080"/>
                <a:gd name="T40" fmla="*/ 127978 w 422"/>
                <a:gd name="T41" fmla="*/ 755635 h 2080"/>
                <a:gd name="T42" fmla="*/ 117009 w 422"/>
                <a:gd name="T43" fmla="*/ 719156 h 2080"/>
                <a:gd name="T44" fmla="*/ 106039 w 422"/>
                <a:gd name="T45" fmla="*/ 656621 h 2080"/>
                <a:gd name="T46" fmla="*/ 102382 w 422"/>
                <a:gd name="T47" fmla="*/ 635775 h 2080"/>
                <a:gd name="T48" fmla="*/ 120665 w 422"/>
                <a:gd name="T49" fmla="*/ 568029 h 2080"/>
                <a:gd name="T50" fmla="*/ 131635 w 422"/>
                <a:gd name="T51" fmla="*/ 505494 h 2080"/>
                <a:gd name="T52" fmla="*/ 135291 w 422"/>
                <a:gd name="T53" fmla="*/ 484648 h 2080"/>
                <a:gd name="T54" fmla="*/ 131635 w 422"/>
                <a:gd name="T55" fmla="*/ 442958 h 2080"/>
                <a:gd name="T56" fmla="*/ 117009 w 422"/>
                <a:gd name="T57" fmla="*/ 411691 h 2080"/>
                <a:gd name="T58" fmla="*/ 95069 w 422"/>
                <a:gd name="T59" fmla="*/ 328310 h 2080"/>
                <a:gd name="T60" fmla="*/ 106039 w 422"/>
                <a:gd name="T61" fmla="*/ 166761 h 2080"/>
                <a:gd name="T62" fmla="*/ 113352 w 422"/>
                <a:gd name="T63" fmla="*/ 151127 h 2080"/>
                <a:gd name="T64" fmla="*/ 120665 w 422"/>
                <a:gd name="T65" fmla="*/ 119859 h 2080"/>
                <a:gd name="T66" fmla="*/ 124322 w 422"/>
                <a:gd name="T67" fmla="*/ 104225 h 2080"/>
                <a:gd name="T68" fmla="*/ 84100 w 422"/>
                <a:gd name="T69" fmla="*/ 5211 h 2080"/>
                <a:gd name="T70" fmla="*/ 54848 w 422"/>
                <a:gd name="T71" fmla="*/ 0 h 20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22" h="2080">
                  <a:moveTo>
                    <a:pt x="150" y="0"/>
                  </a:moveTo>
                  <a:cubicBezTo>
                    <a:pt x="120" y="45"/>
                    <a:pt x="106" y="84"/>
                    <a:pt x="80" y="130"/>
                  </a:cubicBezTo>
                  <a:cubicBezTo>
                    <a:pt x="68" y="151"/>
                    <a:pt x="40" y="190"/>
                    <a:pt x="40" y="190"/>
                  </a:cubicBezTo>
                  <a:cubicBezTo>
                    <a:pt x="50" y="268"/>
                    <a:pt x="67" y="325"/>
                    <a:pt x="110" y="390"/>
                  </a:cubicBezTo>
                  <a:cubicBezTo>
                    <a:pt x="150" y="551"/>
                    <a:pt x="77" y="669"/>
                    <a:pt x="30" y="810"/>
                  </a:cubicBezTo>
                  <a:cubicBezTo>
                    <a:pt x="18" y="846"/>
                    <a:pt x="12" y="884"/>
                    <a:pt x="0" y="920"/>
                  </a:cubicBezTo>
                  <a:cubicBezTo>
                    <a:pt x="3" y="990"/>
                    <a:pt x="4" y="1060"/>
                    <a:pt x="10" y="1130"/>
                  </a:cubicBezTo>
                  <a:cubicBezTo>
                    <a:pt x="14" y="1177"/>
                    <a:pt x="42" y="1219"/>
                    <a:pt x="60" y="1260"/>
                  </a:cubicBezTo>
                  <a:cubicBezTo>
                    <a:pt x="83" y="1311"/>
                    <a:pt x="92" y="1367"/>
                    <a:pt x="110" y="1420"/>
                  </a:cubicBezTo>
                  <a:cubicBezTo>
                    <a:pt x="107" y="1447"/>
                    <a:pt x="107" y="1474"/>
                    <a:pt x="100" y="1500"/>
                  </a:cubicBezTo>
                  <a:cubicBezTo>
                    <a:pt x="97" y="1512"/>
                    <a:pt x="85" y="1519"/>
                    <a:pt x="80" y="1530"/>
                  </a:cubicBezTo>
                  <a:cubicBezTo>
                    <a:pt x="70" y="1552"/>
                    <a:pt x="67" y="1577"/>
                    <a:pt x="60" y="1600"/>
                  </a:cubicBezTo>
                  <a:cubicBezTo>
                    <a:pt x="49" y="1640"/>
                    <a:pt x="43" y="1681"/>
                    <a:pt x="30" y="1720"/>
                  </a:cubicBezTo>
                  <a:cubicBezTo>
                    <a:pt x="33" y="1760"/>
                    <a:pt x="35" y="1800"/>
                    <a:pt x="40" y="1840"/>
                  </a:cubicBezTo>
                  <a:cubicBezTo>
                    <a:pt x="41" y="1850"/>
                    <a:pt x="49" y="1860"/>
                    <a:pt x="50" y="1870"/>
                  </a:cubicBezTo>
                  <a:cubicBezTo>
                    <a:pt x="64" y="2021"/>
                    <a:pt x="13" y="2044"/>
                    <a:pt x="120" y="2080"/>
                  </a:cubicBezTo>
                  <a:cubicBezTo>
                    <a:pt x="178" y="2072"/>
                    <a:pt x="204" y="2071"/>
                    <a:pt x="250" y="2040"/>
                  </a:cubicBezTo>
                  <a:cubicBezTo>
                    <a:pt x="303" y="1961"/>
                    <a:pt x="254" y="1809"/>
                    <a:pt x="370" y="1770"/>
                  </a:cubicBezTo>
                  <a:cubicBezTo>
                    <a:pt x="380" y="1760"/>
                    <a:pt x="392" y="1752"/>
                    <a:pt x="400" y="1740"/>
                  </a:cubicBezTo>
                  <a:cubicBezTo>
                    <a:pt x="422" y="1708"/>
                    <a:pt x="405" y="1646"/>
                    <a:pt x="400" y="1620"/>
                  </a:cubicBezTo>
                  <a:cubicBezTo>
                    <a:pt x="389" y="1566"/>
                    <a:pt x="372" y="1501"/>
                    <a:pt x="350" y="1450"/>
                  </a:cubicBezTo>
                  <a:cubicBezTo>
                    <a:pt x="330" y="1402"/>
                    <a:pt x="332" y="1423"/>
                    <a:pt x="320" y="1380"/>
                  </a:cubicBezTo>
                  <a:cubicBezTo>
                    <a:pt x="320" y="1380"/>
                    <a:pt x="295" y="1280"/>
                    <a:pt x="290" y="1260"/>
                  </a:cubicBezTo>
                  <a:cubicBezTo>
                    <a:pt x="287" y="1247"/>
                    <a:pt x="280" y="1220"/>
                    <a:pt x="280" y="1220"/>
                  </a:cubicBezTo>
                  <a:cubicBezTo>
                    <a:pt x="289" y="1154"/>
                    <a:pt x="285" y="1135"/>
                    <a:pt x="330" y="1090"/>
                  </a:cubicBezTo>
                  <a:cubicBezTo>
                    <a:pt x="340" y="1050"/>
                    <a:pt x="350" y="1010"/>
                    <a:pt x="360" y="970"/>
                  </a:cubicBezTo>
                  <a:cubicBezTo>
                    <a:pt x="363" y="957"/>
                    <a:pt x="370" y="930"/>
                    <a:pt x="370" y="930"/>
                  </a:cubicBezTo>
                  <a:cubicBezTo>
                    <a:pt x="367" y="903"/>
                    <a:pt x="369" y="875"/>
                    <a:pt x="360" y="850"/>
                  </a:cubicBezTo>
                  <a:cubicBezTo>
                    <a:pt x="352" y="827"/>
                    <a:pt x="328" y="813"/>
                    <a:pt x="320" y="790"/>
                  </a:cubicBezTo>
                  <a:cubicBezTo>
                    <a:pt x="301" y="734"/>
                    <a:pt x="274" y="688"/>
                    <a:pt x="260" y="630"/>
                  </a:cubicBezTo>
                  <a:cubicBezTo>
                    <a:pt x="265" y="565"/>
                    <a:pt x="280" y="379"/>
                    <a:pt x="290" y="320"/>
                  </a:cubicBezTo>
                  <a:cubicBezTo>
                    <a:pt x="292" y="308"/>
                    <a:pt x="305" y="301"/>
                    <a:pt x="310" y="290"/>
                  </a:cubicBezTo>
                  <a:cubicBezTo>
                    <a:pt x="319" y="271"/>
                    <a:pt x="323" y="250"/>
                    <a:pt x="330" y="230"/>
                  </a:cubicBezTo>
                  <a:cubicBezTo>
                    <a:pt x="333" y="220"/>
                    <a:pt x="340" y="200"/>
                    <a:pt x="340" y="200"/>
                  </a:cubicBezTo>
                  <a:cubicBezTo>
                    <a:pt x="330" y="140"/>
                    <a:pt x="315" y="21"/>
                    <a:pt x="230" y="10"/>
                  </a:cubicBezTo>
                  <a:cubicBezTo>
                    <a:pt x="203" y="7"/>
                    <a:pt x="177" y="3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AutoShape 84" descr="Светлый диагональный 2"/>
            <p:cNvSpPr>
              <a:spLocks noChangeArrowheads="1"/>
            </p:cNvSpPr>
            <p:nvPr/>
          </p:nvSpPr>
          <p:spPr bwMode="auto">
            <a:xfrm rot="-7856786">
              <a:off x="3395980" y="1711325"/>
              <a:ext cx="231140" cy="113665"/>
            </a:xfrm>
            <a:custGeom>
              <a:avLst/>
              <a:gdLst>
                <a:gd name="T0" fmla="*/ 191943 w 21600"/>
                <a:gd name="T1" fmla="*/ 56833 h 21600"/>
                <a:gd name="T2" fmla="*/ 115570 w 21600"/>
                <a:gd name="T3" fmla="*/ 113665 h 21600"/>
                <a:gd name="T4" fmla="*/ 39197 w 21600"/>
                <a:gd name="T5" fmla="*/ 56833 h 21600"/>
                <a:gd name="T6" fmla="*/ 11557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63 w 21600"/>
                <a:gd name="T13" fmla="*/ 5463 h 21600"/>
                <a:gd name="T14" fmla="*/ 16137 w 21600"/>
                <a:gd name="T15" fmla="*/ 161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25" y="21600"/>
                  </a:lnTo>
                  <a:lnTo>
                    <a:pt x="1427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4131" name="Line 85"/>
            <p:cNvCxnSpPr>
              <a:cxnSpLocks noChangeShapeType="1"/>
            </p:cNvCxnSpPr>
            <p:nvPr/>
          </p:nvCxnSpPr>
          <p:spPr bwMode="auto">
            <a:xfrm>
              <a:off x="3590290" y="1793875"/>
              <a:ext cx="114300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2" name="Line 86"/>
            <p:cNvCxnSpPr>
              <a:cxnSpLocks noChangeShapeType="1"/>
            </p:cNvCxnSpPr>
            <p:nvPr/>
          </p:nvCxnSpPr>
          <p:spPr bwMode="auto">
            <a:xfrm>
              <a:off x="1910715" y="1600200"/>
              <a:ext cx="635" cy="88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3" name="Line 87"/>
            <p:cNvCxnSpPr>
              <a:cxnSpLocks noChangeShapeType="1"/>
            </p:cNvCxnSpPr>
            <p:nvPr/>
          </p:nvCxnSpPr>
          <p:spPr bwMode="auto">
            <a:xfrm>
              <a:off x="1885950" y="1675765"/>
              <a:ext cx="63500" cy="6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34" name="Text Box 88"/>
            <p:cNvSpPr txBox="1">
              <a:spLocks noChangeArrowheads="1"/>
            </p:cNvSpPr>
            <p:nvPr/>
          </p:nvSpPr>
          <p:spPr bwMode="auto">
            <a:xfrm>
              <a:off x="544195" y="65803"/>
              <a:ext cx="1828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            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6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35" name="Text Box 89"/>
            <p:cNvSpPr txBox="1">
              <a:spLocks noChangeArrowheads="1"/>
            </p:cNvSpPr>
            <p:nvPr/>
          </p:nvSpPr>
          <p:spPr bwMode="auto">
            <a:xfrm>
              <a:off x="2100485" y="1343026"/>
              <a:ext cx="914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7  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8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9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36" name="Line 90"/>
            <p:cNvCxnSpPr>
              <a:cxnSpLocks noChangeShapeType="1"/>
            </p:cNvCxnSpPr>
            <p:nvPr/>
          </p:nvCxnSpPr>
          <p:spPr bwMode="auto">
            <a:xfrm>
              <a:off x="528320" y="21717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7" name="Line 91"/>
            <p:cNvCxnSpPr>
              <a:cxnSpLocks noChangeShapeType="1"/>
            </p:cNvCxnSpPr>
            <p:nvPr/>
          </p:nvCxnSpPr>
          <p:spPr bwMode="auto">
            <a:xfrm>
              <a:off x="723900" y="228600"/>
              <a:ext cx="1143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8" name="Line 92"/>
            <p:cNvCxnSpPr>
              <a:cxnSpLocks noChangeShapeType="1"/>
            </p:cNvCxnSpPr>
            <p:nvPr/>
          </p:nvCxnSpPr>
          <p:spPr bwMode="auto">
            <a:xfrm>
              <a:off x="914400" y="228600"/>
              <a:ext cx="1143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9" name="Line 93"/>
            <p:cNvCxnSpPr>
              <a:cxnSpLocks noChangeShapeType="1"/>
            </p:cNvCxnSpPr>
            <p:nvPr/>
          </p:nvCxnSpPr>
          <p:spPr bwMode="auto">
            <a:xfrm flipH="1">
              <a:off x="298450" y="215900"/>
              <a:ext cx="228600" cy="114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0" name="Line 94"/>
            <p:cNvCxnSpPr>
              <a:cxnSpLocks noChangeShapeType="1"/>
            </p:cNvCxnSpPr>
            <p:nvPr/>
          </p:nvCxnSpPr>
          <p:spPr bwMode="auto">
            <a:xfrm flipH="1">
              <a:off x="457200" y="228600"/>
              <a:ext cx="273050" cy="114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1" name="Line 95"/>
            <p:cNvCxnSpPr>
              <a:cxnSpLocks noChangeShapeType="1"/>
            </p:cNvCxnSpPr>
            <p:nvPr/>
          </p:nvCxnSpPr>
          <p:spPr bwMode="auto">
            <a:xfrm flipH="1">
              <a:off x="800100" y="228600"/>
              <a:ext cx="114300" cy="228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2" name="Line 96"/>
            <p:cNvCxnSpPr>
              <a:cxnSpLocks noChangeShapeType="1"/>
            </p:cNvCxnSpPr>
            <p:nvPr/>
          </p:nvCxnSpPr>
          <p:spPr bwMode="auto">
            <a:xfrm>
              <a:off x="1143000" y="22860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3" name="Line 97"/>
            <p:cNvCxnSpPr>
              <a:cxnSpLocks noChangeShapeType="1"/>
            </p:cNvCxnSpPr>
            <p:nvPr/>
          </p:nvCxnSpPr>
          <p:spPr bwMode="auto">
            <a:xfrm>
              <a:off x="1143000" y="228600"/>
              <a:ext cx="50800" cy="114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4" name="Line 98"/>
            <p:cNvCxnSpPr>
              <a:cxnSpLocks noChangeShapeType="1"/>
            </p:cNvCxnSpPr>
            <p:nvPr/>
          </p:nvCxnSpPr>
          <p:spPr bwMode="auto">
            <a:xfrm>
              <a:off x="1828800" y="22860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5" name="Line 99"/>
            <p:cNvCxnSpPr>
              <a:cxnSpLocks noChangeShapeType="1"/>
            </p:cNvCxnSpPr>
            <p:nvPr/>
          </p:nvCxnSpPr>
          <p:spPr bwMode="auto">
            <a:xfrm flipH="1">
              <a:off x="1828800" y="228600"/>
              <a:ext cx="114300" cy="228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6" name="Line 100"/>
            <p:cNvCxnSpPr>
              <a:cxnSpLocks noChangeShapeType="1"/>
            </p:cNvCxnSpPr>
            <p:nvPr/>
          </p:nvCxnSpPr>
          <p:spPr bwMode="auto">
            <a:xfrm>
              <a:off x="2057400" y="22860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7" name="Line 101"/>
            <p:cNvCxnSpPr>
              <a:cxnSpLocks noChangeShapeType="1"/>
            </p:cNvCxnSpPr>
            <p:nvPr/>
          </p:nvCxnSpPr>
          <p:spPr bwMode="auto">
            <a:xfrm flipH="1">
              <a:off x="1828800" y="228600"/>
              <a:ext cx="228600" cy="800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8" name="Line 102"/>
            <p:cNvCxnSpPr>
              <a:cxnSpLocks noChangeShapeType="1"/>
            </p:cNvCxnSpPr>
            <p:nvPr/>
          </p:nvCxnSpPr>
          <p:spPr bwMode="auto">
            <a:xfrm>
              <a:off x="2171700" y="1485265"/>
              <a:ext cx="1143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9" name="Line 103"/>
            <p:cNvCxnSpPr>
              <a:cxnSpLocks noChangeShapeType="1"/>
            </p:cNvCxnSpPr>
            <p:nvPr/>
          </p:nvCxnSpPr>
          <p:spPr bwMode="auto">
            <a:xfrm flipH="1">
              <a:off x="1911350" y="1485900"/>
              <a:ext cx="260350" cy="127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0" name="Line 104"/>
            <p:cNvCxnSpPr>
              <a:cxnSpLocks noChangeShapeType="1"/>
            </p:cNvCxnSpPr>
            <p:nvPr/>
          </p:nvCxnSpPr>
          <p:spPr bwMode="auto">
            <a:xfrm>
              <a:off x="2514600" y="148590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1" name="Line 105"/>
            <p:cNvCxnSpPr>
              <a:cxnSpLocks noChangeShapeType="1"/>
            </p:cNvCxnSpPr>
            <p:nvPr/>
          </p:nvCxnSpPr>
          <p:spPr bwMode="auto">
            <a:xfrm flipH="1">
              <a:off x="1930400" y="1485900"/>
              <a:ext cx="584200" cy="1905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2" name="Line 106"/>
            <p:cNvCxnSpPr>
              <a:cxnSpLocks noChangeShapeType="1"/>
            </p:cNvCxnSpPr>
            <p:nvPr/>
          </p:nvCxnSpPr>
          <p:spPr bwMode="auto">
            <a:xfrm>
              <a:off x="2743200" y="148590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3" name="Line 107"/>
            <p:cNvCxnSpPr>
              <a:cxnSpLocks noChangeShapeType="1"/>
            </p:cNvCxnSpPr>
            <p:nvPr/>
          </p:nvCxnSpPr>
          <p:spPr bwMode="auto">
            <a:xfrm>
              <a:off x="2857500" y="1485900"/>
              <a:ext cx="114300" cy="114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5818188"/>
            <a:ext cx="8229600" cy="708025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Конструкция шланга с головкой</a:t>
            </a:r>
          </a:p>
        </p:txBody>
      </p:sp>
      <p:pic>
        <p:nvPicPr>
          <p:cNvPr id="512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5392" r="2032" b="59325"/>
          <a:stretch>
            <a:fillRect/>
          </a:stretch>
        </p:blipFill>
        <p:spPr bwMode="auto">
          <a:xfrm>
            <a:off x="755650" y="2060575"/>
            <a:ext cx="77041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5373688"/>
            <a:ext cx="7443787" cy="719137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Схема головки для водно-воздушной промывки дрен</a:t>
            </a:r>
          </a:p>
        </p:txBody>
      </p:sp>
      <p:grpSp>
        <p:nvGrpSpPr>
          <p:cNvPr id="6147" name="Полотно 186"/>
          <p:cNvGrpSpPr>
            <a:grpSpLocks/>
          </p:cNvGrpSpPr>
          <p:nvPr/>
        </p:nvGrpSpPr>
        <p:grpSpPr bwMode="auto">
          <a:xfrm>
            <a:off x="1258888" y="1052513"/>
            <a:ext cx="6465887" cy="4157662"/>
            <a:chOff x="0" y="0"/>
            <a:chExt cx="3153410" cy="1781810"/>
          </a:xfrm>
        </p:grpSpPr>
        <p:sp>
          <p:nvSpPr>
            <p:cNvPr id="6148" name="Прямоугольник 4"/>
            <p:cNvSpPr>
              <a:spLocks noChangeArrowheads="1"/>
            </p:cNvSpPr>
            <p:nvPr/>
          </p:nvSpPr>
          <p:spPr bwMode="auto">
            <a:xfrm>
              <a:off x="0" y="0"/>
              <a:ext cx="3153410" cy="178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Arc 111"/>
            <p:cNvSpPr>
              <a:spLocks/>
            </p:cNvSpPr>
            <p:nvPr/>
          </p:nvSpPr>
          <p:spPr bwMode="auto">
            <a:xfrm>
              <a:off x="2338038" y="894403"/>
              <a:ext cx="173292" cy="260634"/>
            </a:xfrm>
            <a:custGeom>
              <a:avLst/>
              <a:gdLst>
                <a:gd name="T0" fmla="*/ 0 w 22383"/>
                <a:gd name="T1" fmla="*/ 84 h 43200"/>
                <a:gd name="T2" fmla="*/ 3252 w 22383"/>
                <a:gd name="T3" fmla="*/ 260616 h 43200"/>
                <a:gd name="T4" fmla="*/ 6062 w 22383"/>
                <a:gd name="T5" fmla="*/ 13031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3" h="43200" fill="none" extrusionOk="0">
                  <a:moveTo>
                    <a:pt x="0" y="14"/>
                  </a:moveTo>
                  <a:cubicBezTo>
                    <a:pt x="260" y="4"/>
                    <a:pt x="521" y="-1"/>
                    <a:pt x="783" y="0"/>
                  </a:cubicBezTo>
                  <a:cubicBezTo>
                    <a:pt x="12712" y="0"/>
                    <a:pt x="22383" y="9670"/>
                    <a:pt x="22383" y="21600"/>
                  </a:cubicBezTo>
                  <a:cubicBezTo>
                    <a:pt x="22383" y="33529"/>
                    <a:pt x="12712" y="43200"/>
                    <a:pt x="783" y="43200"/>
                  </a:cubicBezTo>
                  <a:cubicBezTo>
                    <a:pt x="661" y="43200"/>
                    <a:pt x="540" y="43198"/>
                    <a:pt x="420" y="43196"/>
                  </a:cubicBezTo>
                </a:path>
                <a:path w="22383" h="43200" stroke="0" extrusionOk="0">
                  <a:moveTo>
                    <a:pt x="0" y="14"/>
                  </a:moveTo>
                  <a:cubicBezTo>
                    <a:pt x="260" y="4"/>
                    <a:pt x="521" y="-1"/>
                    <a:pt x="783" y="0"/>
                  </a:cubicBezTo>
                  <a:cubicBezTo>
                    <a:pt x="12712" y="0"/>
                    <a:pt x="22383" y="9670"/>
                    <a:pt x="22383" y="21600"/>
                  </a:cubicBezTo>
                  <a:cubicBezTo>
                    <a:pt x="22383" y="33529"/>
                    <a:pt x="12712" y="43200"/>
                    <a:pt x="783" y="43200"/>
                  </a:cubicBezTo>
                  <a:cubicBezTo>
                    <a:pt x="661" y="43200"/>
                    <a:pt x="540" y="43198"/>
                    <a:pt x="420" y="43196"/>
                  </a:cubicBezTo>
                  <a:lnTo>
                    <a:pt x="783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6150" name="Line 112"/>
            <p:cNvCxnSpPr>
              <a:cxnSpLocks noChangeShapeType="1"/>
            </p:cNvCxnSpPr>
            <p:nvPr/>
          </p:nvCxnSpPr>
          <p:spPr bwMode="auto">
            <a:xfrm rot="-5400000">
              <a:off x="1428258" y="332601"/>
              <a:ext cx="699" cy="1818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1" name="Arc 113"/>
            <p:cNvSpPr>
              <a:spLocks/>
            </p:cNvSpPr>
            <p:nvPr/>
          </p:nvSpPr>
          <p:spPr bwMode="auto">
            <a:xfrm>
              <a:off x="2345724" y="800770"/>
              <a:ext cx="259937" cy="433226"/>
            </a:xfrm>
            <a:custGeom>
              <a:avLst/>
              <a:gdLst>
                <a:gd name="T0" fmla="*/ 0 w 22383"/>
                <a:gd name="T1" fmla="*/ 140 h 43200"/>
                <a:gd name="T2" fmla="*/ 4878 w 22383"/>
                <a:gd name="T3" fmla="*/ 433196 h 43200"/>
                <a:gd name="T4" fmla="*/ 9093 w 22383"/>
                <a:gd name="T5" fmla="*/ 21661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3" h="43200" fill="none" extrusionOk="0">
                  <a:moveTo>
                    <a:pt x="0" y="14"/>
                  </a:moveTo>
                  <a:cubicBezTo>
                    <a:pt x="260" y="4"/>
                    <a:pt x="521" y="-1"/>
                    <a:pt x="783" y="0"/>
                  </a:cubicBezTo>
                  <a:cubicBezTo>
                    <a:pt x="12712" y="0"/>
                    <a:pt x="22383" y="9670"/>
                    <a:pt x="22383" y="21600"/>
                  </a:cubicBezTo>
                  <a:cubicBezTo>
                    <a:pt x="22383" y="33529"/>
                    <a:pt x="12712" y="43200"/>
                    <a:pt x="783" y="43200"/>
                  </a:cubicBezTo>
                  <a:cubicBezTo>
                    <a:pt x="661" y="43200"/>
                    <a:pt x="540" y="43198"/>
                    <a:pt x="420" y="43196"/>
                  </a:cubicBezTo>
                </a:path>
                <a:path w="22383" h="43200" stroke="0" extrusionOk="0">
                  <a:moveTo>
                    <a:pt x="0" y="14"/>
                  </a:moveTo>
                  <a:cubicBezTo>
                    <a:pt x="260" y="4"/>
                    <a:pt x="521" y="-1"/>
                    <a:pt x="783" y="0"/>
                  </a:cubicBezTo>
                  <a:cubicBezTo>
                    <a:pt x="12712" y="0"/>
                    <a:pt x="22383" y="9670"/>
                    <a:pt x="22383" y="21600"/>
                  </a:cubicBezTo>
                  <a:cubicBezTo>
                    <a:pt x="22383" y="33529"/>
                    <a:pt x="12712" y="43200"/>
                    <a:pt x="783" y="43200"/>
                  </a:cubicBezTo>
                  <a:cubicBezTo>
                    <a:pt x="661" y="43200"/>
                    <a:pt x="540" y="43198"/>
                    <a:pt x="420" y="43196"/>
                  </a:cubicBezTo>
                  <a:lnTo>
                    <a:pt x="783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AutoShape 114" descr="Светлый диагональный 2"/>
            <p:cNvSpPr>
              <a:spLocks noChangeArrowheads="1"/>
            </p:cNvSpPr>
            <p:nvPr/>
          </p:nvSpPr>
          <p:spPr bwMode="auto">
            <a:xfrm rot="5400000">
              <a:off x="2115136" y="757446"/>
              <a:ext cx="433226" cy="519176"/>
            </a:xfrm>
            <a:custGeom>
              <a:avLst/>
              <a:gdLst>
                <a:gd name="T0" fmla="*/ 216613 w 21600"/>
                <a:gd name="T1" fmla="*/ 0 h 21600"/>
                <a:gd name="T2" fmla="*/ 28882 w 21600"/>
                <a:gd name="T3" fmla="*/ 259588 h 21600"/>
                <a:gd name="T4" fmla="*/ 216613 w 21600"/>
                <a:gd name="T5" fmla="*/ 69223 h 21600"/>
                <a:gd name="T6" fmla="*/ 404344 w 21600"/>
                <a:gd name="T7" fmla="*/ 2595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880" y="10800"/>
                  </a:moveTo>
                  <a:cubicBezTo>
                    <a:pt x="2880" y="6425"/>
                    <a:pt x="6425" y="2880"/>
                    <a:pt x="10800" y="2880"/>
                  </a:cubicBezTo>
                  <a:cubicBezTo>
                    <a:pt x="15174" y="2879"/>
                    <a:pt x="18719" y="6425"/>
                    <a:pt x="187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2880" y="10800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6153" name="Line 115"/>
            <p:cNvCxnSpPr>
              <a:cxnSpLocks noChangeShapeType="1"/>
            </p:cNvCxnSpPr>
            <p:nvPr/>
          </p:nvCxnSpPr>
          <p:spPr bwMode="auto">
            <a:xfrm rot="-5400000">
              <a:off x="1424764" y="-104818"/>
              <a:ext cx="8385" cy="1818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4" name="Line 116"/>
            <p:cNvCxnSpPr>
              <a:cxnSpLocks noChangeShapeType="1"/>
            </p:cNvCxnSpPr>
            <p:nvPr/>
          </p:nvCxnSpPr>
          <p:spPr bwMode="auto">
            <a:xfrm rot="-5400000">
              <a:off x="1424764" y="242462"/>
              <a:ext cx="7686" cy="1818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55" name="Line 117"/>
            <p:cNvCxnSpPr>
              <a:cxnSpLocks noChangeShapeType="1"/>
            </p:cNvCxnSpPr>
            <p:nvPr/>
          </p:nvCxnSpPr>
          <p:spPr bwMode="auto">
            <a:xfrm rot="-5400000">
              <a:off x="1428258" y="-13980"/>
              <a:ext cx="699" cy="18181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6" name="Rectangle 118" descr="Светлый диагональный 2"/>
            <p:cNvSpPr>
              <a:spLocks noChangeArrowheads="1"/>
            </p:cNvSpPr>
            <p:nvPr/>
          </p:nvSpPr>
          <p:spPr bwMode="auto">
            <a:xfrm>
              <a:off x="519875" y="808456"/>
              <a:ext cx="1818164" cy="8594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7" name="Rectangle 119" descr="Светлый диагональный 2"/>
            <p:cNvSpPr>
              <a:spLocks noChangeArrowheads="1"/>
            </p:cNvSpPr>
            <p:nvPr/>
          </p:nvSpPr>
          <p:spPr bwMode="auto">
            <a:xfrm>
              <a:off x="519875" y="1155037"/>
              <a:ext cx="1818164" cy="8594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58" name="Arc 120"/>
            <p:cNvSpPr>
              <a:spLocks/>
            </p:cNvSpPr>
            <p:nvPr/>
          </p:nvSpPr>
          <p:spPr bwMode="auto">
            <a:xfrm>
              <a:off x="2310088" y="635166"/>
              <a:ext cx="438819" cy="779108"/>
            </a:xfrm>
            <a:custGeom>
              <a:avLst/>
              <a:gdLst>
                <a:gd name="T0" fmla="*/ 8604 w 22032"/>
                <a:gd name="T1" fmla="*/ 0 h 43200"/>
                <a:gd name="T2" fmla="*/ 0 w 22032"/>
                <a:gd name="T3" fmla="*/ 779036 h 43200"/>
                <a:gd name="T4" fmla="*/ 8604 w 22032"/>
                <a:gd name="T5" fmla="*/ 389554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43200" fill="none" extrusionOk="0">
                  <a:moveTo>
                    <a:pt x="431" y="0"/>
                  </a:moveTo>
                  <a:cubicBezTo>
                    <a:pt x="12361" y="0"/>
                    <a:pt x="22032" y="9670"/>
                    <a:pt x="22032" y="21600"/>
                  </a:cubicBezTo>
                  <a:cubicBezTo>
                    <a:pt x="22032" y="33529"/>
                    <a:pt x="12361" y="43200"/>
                    <a:pt x="432" y="43200"/>
                  </a:cubicBezTo>
                  <a:cubicBezTo>
                    <a:pt x="287" y="43200"/>
                    <a:pt x="143" y="43198"/>
                    <a:pt x="0" y="43195"/>
                  </a:cubicBezTo>
                </a:path>
                <a:path w="22032" h="43200" stroke="0" extrusionOk="0">
                  <a:moveTo>
                    <a:pt x="431" y="0"/>
                  </a:moveTo>
                  <a:cubicBezTo>
                    <a:pt x="12361" y="0"/>
                    <a:pt x="22032" y="9670"/>
                    <a:pt x="22032" y="21600"/>
                  </a:cubicBezTo>
                  <a:cubicBezTo>
                    <a:pt x="22032" y="33529"/>
                    <a:pt x="12361" y="43200"/>
                    <a:pt x="432" y="43200"/>
                  </a:cubicBezTo>
                  <a:cubicBezTo>
                    <a:pt x="287" y="43200"/>
                    <a:pt x="143" y="43198"/>
                    <a:pt x="0" y="43195"/>
                  </a:cubicBezTo>
                  <a:lnTo>
                    <a:pt x="432" y="21600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Arc 121"/>
            <p:cNvSpPr>
              <a:spLocks/>
            </p:cNvSpPr>
            <p:nvPr/>
          </p:nvSpPr>
          <p:spPr bwMode="auto">
            <a:xfrm>
              <a:off x="2344327" y="461875"/>
              <a:ext cx="606520" cy="1125689"/>
            </a:xfrm>
            <a:custGeom>
              <a:avLst/>
              <a:gdLst>
                <a:gd name="T0" fmla="*/ 11893 w 22032"/>
                <a:gd name="T1" fmla="*/ 0 h 43200"/>
                <a:gd name="T2" fmla="*/ 0 w 22032"/>
                <a:gd name="T3" fmla="*/ 1125585 h 43200"/>
                <a:gd name="T4" fmla="*/ 11893 w 22032"/>
                <a:gd name="T5" fmla="*/ 562845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43200" fill="none" extrusionOk="0">
                  <a:moveTo>
                    <a:pt x="431" y="0"/>
                  </a:moveTo>
                  <a:cubicBezTo>
                    <a:pt x="12361" y="0"/>
                    <a:pt x="22032" y="9670"/>
                    <a:pt x="22032" y="21600"/>
                  </a:cubicBezTo>
                  <a:cubicBezTo>
                    <a:pt x="22032" y="33529"/>
                    <a:pt x="12361" y="43200"/>
                    <a:pt x="432" y="43200"/>
                  </a:cubicBezTo>
                  <a:cubicBezTo>
                    <a:pt x="287" y="43200"/>
                    <a:pt x="143" y="43198"/>
                    <a:pt x="0" y="43195"/>
                  </a:cubicBezTo>
                </a:path>
                <a:path w="22032" h="43200" stroke="0" extrusionOk="0">
                  <a:moveTo>
                    <a:pt x="431" y="0"/>
                  </a:moveTo>
                  <a:cubicBezTo>
                    <a:pt x="12361" y="0"/>
                    <a:pt x="22032" y="9670"/>
                    <a:pt x="22032" y="21600"/>
                  </a:cubicBezTo>
                  <a:cubicBezTo>
                    <a:pt x="22032" y="33529"/>
                    <a:pt x="12361" y="43200"/>
                    <a:pt x="432" y="43200"/>
                  </a:cubicBezTo>
                  <a:cubicBezTo>
                    <a:pt x="287" y="43200"/>
                    <a:pt x="143" y="43198"/>
                    <a:pt x="0" y="43195"/>
                  </a:cubicBezTo>
                  <a:lnTo>
                    <a:pt x="432" y="21600"/>
                  </a:lnTo>
                  <a:lnTo>
                    <a:pt x="43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6160" name="Line 122"/>
            <p:cNvCxnSpPr>
              <a:cxnSpLocks noChangeShapeType="1"/>
            </p:cNvCxnSpPr>
            <p:nvPr/>
          </p:nvCxnSpPr>
          <p:spPr bwMode="auto">
            <a:xfrm flipH="1">
              <a:off x="1385633" y="641454"/>
              <a:ext cx="952405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Line 123"/>
            <p:cNvCxnSpPr>
              <a:cxnSpLocks noChangeShapeType="1"/>
            </p:cNvCxnSpPr>
            <p:nvPr/>
          </p:nvCxnSpPr>
          <p:spPr bwMode="auto">
            <a:xfrm flipH="1">
              <a:off x="1385633" y="1407286"/>
              <a:ext cx="952405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Line 124"/>
            <p:cNvCxnSpPr>
              <a:cxnSpLocks noChangeShapeType="1"/>
            </p:cNvCxnSpPr>
            <p:nvPr/>
          </p:nvCxnSpPr>
          <p:spPr bwMode="auto">
            <a:xfrm flipH="1">
              <a:off x="1039050" y="635166"/>
              <a:ext cx="346583" cy="8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Line 125"/>
            <p:cNvCxnSpPr>
              <a:cxnSpLocks noChangeShapeType="1"/>
            </p:cNvCxnSpPr>
            <p:nvPr/>
          </p:nvCxnSpPr>
          <p:spPr bwMode="auto">
            <a:xfrm flipH="1" flipV="1">
              <a:off x="1039050" y="1327629"/>
              <a:ext cx="346583" cy="8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Line 126"/>
            <p:cNvCxnSpPr>
              <a:cxnSpLocks noChangeShapeType="1"/>
            </p:cNvCxnSpPr>
            <p:nvPr/>
          </p:nvCxnSpPr>
          <p:spPr bwMode="auto">
            <a:xfrm flipH="1">
              <a:off x="693166" y="721811"/>
              <a:ext cx="3458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Line 127"/>
            <p:cNvCxnSpPr>
              <a:cxnSpLocks noChangeShapeType="1"/>
            </p:cNvCxnSpPr>
            <p:nvPr/>
          </p:nvCxnSpPr>
          <p:spPr bwMode="auto">
            <a:xfrm flipH="1">
              <a:off x="693166" y="1320641"/>
              <a:ext cx="3458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6" name="Line 128"/>
            <p:cNvCxnSpPr>
              <a:cxnSpLocks noChangeShapeType="1"/>
            </p:cNvCxnSpPr>
            <p:nvPr/>
          </p:nvCxnSpPr>
          <p:spPr bwMode="auto">
            <a:xfrm>
              <a:off x="693166" y="628178"/>
              <a:ext cx="3458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Line 129"/>
            <p:cNvCxnSpPr>
              <a:cxnSpLocks noChangeShapeType="1"/>
            </p:cNvCxnSpPr>
            <p:nvPr/>
          </p:nvCxnSpPr>
          <p:spPr bwMode="auto">
            <a:xfrm>
              <a:off x="693166" y="1414274"/>
              <a:ext cx="345884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Line 130"/>
            <p:cNvCxnSpPr>
              <a:cxnSpLocks noChangeShapeType="1"/>
            </p:cNvCxnSpPr>
            <p:nvPr/>
          </p:nvCxnSpPr>
          <p:spPr bwMode="auto">
            <a:xfrm flipH="1">
              <a:off x="1298988" y="461875"/>
              <a:ext cx="10390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Line 131"/>
            <p:cNvCxnSpPr>
              <a:cxnSpLocks noChangeShapeType="1"/>
            </p:cNvCxnSpPr>
            <p:nvPr/>
          </p:nvCxnSpPr>
          <p:spPr bwMode="auto">
            <a:xfrm flipH="1">
              <a:off x="1298988" y="1587565"/>
              <a:ext cx="10390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Line 132"/>
            <p:cNvCxnSpPr>
              <a:cxnSpLocks noChangeShapeType="1"/>
            </p:cNvCxnSpPr>
            <p:nvPr/>
          </p:nvCxnSpPr>
          <p:spPr bwMode="auto">
            <a:xfrm flipV="1">
              <a:off x="1039050" y="461875"/>
              <a:ext cx="259937" cy="173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1" name="Line 133"/>
            <p:cNvCxnSpPr>
              <a:cxnSpLocks noChangeShapeType="1"/>
            </p:cNvCxnSpPr>
            <p:nvPr/>
          </p:nvCxnSpPr>
          <p:spPr bwMode="auto">
            <a:xfrm>
              <a:off x="1039050" y="1414274"/>
              <a:ext cx="259937" cy="173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2" name="Line 134"/>
            <p:cNvCxnSpPr>
              <a:cxnSpLocks noChangeShapeType="1"/>
            </p:cNvCxnSpPr>
            <p:nvPr/>
          </p:nvCxnSpPr>
          <p:spPr bwMode="auto">
            <a:xfrm>
              <a:off x="693166" y="635166"/>
              <a:ext cx="0" cy="173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3" name="Line 135"/>
            <p:cNvCxnSpPr>
              <a:cxnSpLocks noChangeShapeType="1"/>
            </p:cNvCxnSpPr>
            <p:nvPr/>
          </p:nvCxnSpPr>
          <p:spPr bwMode="auto">
            <a:xfrm flipV="1">
              <a:off x="693166" y="1240984"/>
              <a:ext cx="0" cy="173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4" name="Line 136"/>
            <p:cNvCxnSpPr>
              <a:cxnSpLocks noChangeShapeType="1"/>
            </p:cNvCxnSpPr>
            <p:nvPr/>
          </p:nvCxnSpPr>
          <p:spPr bwMode="auto">
            <a:xfrm>
              <a:off x="519875" y="808456"/>
              <a:ext cx="0" cy="4325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5" name="Rectangle 137" descr="Светлый диагональный 1"/>
            <p:cNvSpPr>
              <a:spLocks noChangeArrowheads="1"/>
            </p:cNvSpPr>
            <p:nvPr/>
          </p:nvSpPr>
          <p:spPr bwMode="auto">
            <a:xfrm>
              <a:off x="1298988" y="461875"/>
              <a:ext cx="1039050" cy="173290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6" name="Rectangle 138" descr="Светлый диагональный 1"/>
            <p:cNvSpPr>
              <a:spLocks noChangeArrowheads="1"/>
            </p:cNvSpPr>
            <p:nvPr/>
          </p:nvSpPr>
          <p:spPr bwMode="auto">
            <a:xfrm>
              <a:off x="1298988" y="1414274"/>
              <a:ext cx="1039050" cy="173290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7" name="AutoShape 139" descr="Светлый диагональный 1"/>
            <p:cNvSpPr>
              <a:spLocks noChangeArrowheads="1"/>
            </p:cNvSpPr>
            <p:nvPr/>
          </p:nvSpPr>
          <p:spPr bwMode="auto">
            <a:xfrm rot="5400000">
              <a:off x="1775543" y="418549"/>
              <a:ext cx="1125689" cy="1212342"/>
            </a:xfrm>
            <a:custGeom>
              <a:avLst/>
              <a:gdLst>
                <a:gd name="T0" fmla="*/ 562845 w 21600"/>
                <a:gd name="T1" fmla="*/ 0 h 21600"/>
                <a:gd name="T2" fmla="*/ 86303 w 21600"/>
                <a:gd name="T3" fmla="*/ 606059 h 21600"/>
                <a:gd name="T4" fmla="*/ 562845 w 21600"/>
                <a:gd name="T5" fmla="*/ 185949 h 21600"/>
                <a:gd name="T6" fmla="*/ 1039386 w 21600"/>
                <a:gd name="T7" fmla="*/ 60605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 w 21600"/>
                <a:gd name="T13" fmla="*/ 0 h 21600"/>
                <a:gd name="T14" fmla="*/ 21150 w 21600"/>
                <a:gd name="T15" fmla="*/ 129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313" y="10799"/>
                  </a:moveTo>
                  <a:cubicBezTo>
                    <a:pt x="3313" y="6664"/>
                    <a:pt x="6665" y="3312"/>
                    <a:pt x="10800" y="3313"/>
                  </a:cubicBezTo>
                  <a:cubicBezTo>
                    <a:pt x="14934" y="3313"/>
                    <a:pt x="18286" y="6664"/>
                    <a:pt x="18286" y="10799"/>
                  </a:cubicBezTo>
                  <a:lnTo>
                    <a:pt x="21599" y="10798"/>
                  </a:lnTo>
                  <a:cubicBezTo>
                    <a:pt x="21599" y="4834"/>
                    <a:pt x="16764" y="-1"/>
                    <a:pt x="10799" y="0"/>
                  </a:cubicBezTo>
                  <a:cubicBezTo>
                    <a:pt x="4835" y="0"/>
                    <a:pt x="0" y="4834"/>
                    <a:pt x="0" y="10798"/>
                  </a:cubicBezTo>
                  <a:lnTo>
                    <a:pt x="3313" y="10799"/>
                  </a:ln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Rectangle 140" descr="Светлый диагональный 1"/>
            <p:cNvSpPr>
              <a:spLocks noChangeArrowheads="1"/>
            </p:cNvSpPr>
            <p:nvPr/>
          </p:nvSpPr>
          <p:spPr bwMode="auto">
            <a:xfrm>
              <a:off x="693166" y="635166"/>
              <a:ext cx="345884" cy="86645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9" name="Rectangle 141" descr="Светлый диагональный 1"/>
            <p:cNvSpPr>
              <a:spLocks noChangeArrowheads="1"/>
            </p:cNvSpPr>
            <p:nvPr/>
          </p:nvSpPr>
          <p:spPr bwMode="auto">
            <a:xfrm>
              <a:off x="693166" y="1327629"/>
              <a:ext cx="345884" cy="86645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0" name="AutoShape 142" descr="Светлый диагональный 1"/>
            <p:cNvSpPr>
              <a:spLocks noChangeArrowheads="1"/>
            </p:cNvSpPr>
            <p:nvPr/>
          </p:nvSpPr>
          <p:spPr bwMode="auto">
            <a:xfrm rot="4033429">
              <a:off x="1100541" y="480042"/>
              <a:ext cx="174688" cy="268322"/>
            </a:xfrm>
            <a:custGeom>
              <a:avLst/>
              <a:gdLst>
                <a:gd name="T0" fmla="*/ 152852 w 21600"/>
                <a:gd name="T1" fmla="*/ 134161 h 21600"/>
                <a:gd name="T2" fmla="*/ 87344 w 21600"/>
                <a:gd name="T3" fmla="*/ 268322 h 21600"/>
                <a:gd name="T4" fmla="*/ 21836 w 21600"/>
                <a:gd name="T5" fmla="*/ 134161 h 21600"/>
                <a:gd name="T6" fmla="*/ 8734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AutoShape 143" descr="Светлый диагональный 1"/>
            <p:cNvSpPr>
              <a:spLocks noChangeArrowheads="1"/>
            </p:cNvSpPr>
            <p:nvPr/>
          </p:nvSpPr>
          <p:spPr bwMode="auto">
            <a:xfrm rot="17566571" flipV="1">
              <a:off x="1093554" y="1295485"/>
              <a:ext cx="174688" cy="268322"/>
            </a:xfrm>
            <a:custGeom>
              <a:avLst/>
              <a:gdLst>
                <a:gd name="T0" fmla="*/ 152852 w 21600"/>
                <a:gd name="T1" fmla="*/ 134161 h 21600"/>
                <a:gd name="T2" fmla="*/ 87344 w 21600"/>
                <a:gd name="T3" fmla="*/ 268322 h 21600"/>
                <a:gd name="T4" fmla="*/ 21836 w 21600"/>
                <a:gd name="T5" fmla="*/ 134161 h 21600"/>
                <a:gd name="T6" fmla="*/ 8734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pattFill prst="ltDn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Rectangle 144"/>
            <p:cNvSpPr>
              <a:spLocks noChangeArrowheads="1"/>
            </p:cNvSpPr>
            <p:nvPr/>
          </p:nvSpPr>
          <p:spPr bwMode="auto">
            <a:xfrm>
              <a:off x="2511330" y="981048"/>
              <a:ext cx="87345" cy="873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3" name="Rectangle 145"/>
            <p:cNvSpPr>
              <a:spLocks noChangeArrowheads="1"/>
            </p:cNvSpPr>
            <p:nvPr/>
          </p:nvSpPr>
          <p:spPr bwMode="auto">
            <a:xfrm flipV="1">
              <a:off x="2753099" y="957290"/>
              <a:ext cx="195652" cy="1257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4" name="AutoShape 146"/>
            <p:cNvSpPr>
              <a:spLocks noChangeArrowheads="1"/>
            </p:cNvSpPr>
            <p:nvPr/>
          </p:nvSpPr>
          <p:spPr bwMode="auto">
            <a:xfrm>
              <a:off x="1645571" y="1414274"/>
              <a:ext cx="433229" cy="173290"/>
            </a:xfrm>
            <a:prstGeom prst="parallelogram">
              <a:avLst>
                <a:gd name="adj" fmla="val 1406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5" name="AutoShape 147"/>
            <p:cNvSpPr>
              <a:spLocks noChangeArrowheads="1"/>
            </p:cNvSpPr>
            <p:nvPr/>
          </p:nvSpPr>
          <p:spPr bwMode="auto">
            <a:xfrm flipV="1">
              <a:off x="1645571" y="461875"/>
              <a:ext cx="433229" cy="173290"/>
            </a:xfrm>
            <a:prstGeom prst="parallelogram">
              <a:avLst>
                <a:gd name="adj" fmla="val 140626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6" name="AutoShape 148"/>
            <p:cNvSpPr>
              <a:spLocks noChangeArrowheads="1"/>
            </p:cNvSpPr>
            <p:nvPr/>
          </p:nvSpPr>
          <p:spPr bwMode="auto">
            <a:xfrm rot="-304776">
              <a:off x="2122446" y="1136362"/>
              <a:ext cx="259937" cy="85946"/>
            </a:xfrm>
            <a:prstGeom prst="parallelogram">
              <a:avLst>
                <a:gd name="adj" fmla="val 170124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7" name="AutoShape 149"/>
            <p:cNvSpPr>
              <a:spLocks noChangeArrowheads="1"/>
            </p:cNvSpPr>
            <p:nvPr/>
          </p:nvSpPr>
          <p:spPr bwMode="auto">
            <a:xfrm rot="269829" flipV="1">
              <a:off x="2122122" y="808456"/>
              <a:ext cx="259239" cy="85946"/>
            </a:xfrm>
            <a:prstGeom prst="parallelogram">
              <a:avLst>
                <a:gd name="adj" fmla="val 169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6188" name="Line 150"/>
            <p:cNvCxnSpPr>
              <a:cxnSpLocks noChangeShapeType="1"/>
            </p:cNvCxnSpPr>
            <p:nvPr/>
          </p:nvCxnSpPr>
          <p:spPr bwMode="auto">
            <a:xfrm>
              <a:off x="1645571" y="382217"/>
              <a:ext cx="779113" cy="5988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89" name="Line 151"/>
            <p:cNvCxnSpPr>
              <a:cxnSpLocks noChangeShapeType="1"/>
            </p:cNvCxnSpPr>
            <p:nvPr/>
          </p:nvCxnSpPr>
          <p:spPr bwMode="auto">
            <a:xfrm flipV="1">
              <a:off x="1645571" y="1074681"/>
              <a:ext cx="779113" cy="5995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0" name="Line 152"/>
            <p:cNvCxnSpPr>
              <a:cxnSpLocks noChangeShapeType="1"/>
            </p:cNvCxnSpPr>
            <p:nvPr/>
          </p:nvCxnSpPr>
          <p:spPr bwMode="auto">
            <a:xfrm>
              <a:off x="433229" y="1024370"/>
              <a:ext cx="2597975" cy="6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1" name="Line 153"/>
            <p:cNvCxnSpPr>
              <a:cxnSpLocks noChangeShapeType="1"/>
            </p:cNvCxnSpPr>
            <p:nvPr/>
          </p:nvCxnSpPr>
          <p:spPr bwMode="auto">
            <a:xfrm>
              <a:off x="605822" y="201939"/>
              <a:ext cx="1739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2" name="Line 154"/>
            <p:cNvCxnSpPr>
              <a:cxnSpLocks noChangeShapeType="1"/>
            </p:cNvCxnSpPr>
            <p:nvPr/>
          </p:nvCxnSpPr>
          <p:spPr bwMode="auto">
            <a:xfrm>
              <a:off x="1213041" y="201939"/>
              <a:ext cx="1725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3" name="Line 155"/>
            <p:cNvCxnSpPr>
              <a:cxnSpLocks noChangeShapeType="1"/>
            </p:cNvCxnSpPr>
            <p:nvPr/>
          </p:nvCxnSpPr>
          <p:spPr bwMode="auto">
            <a:xfrm>
              <a:off x="1558925" y="201939"/>
              <a:ext cx="173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4" name="Line 156"/>
            <p:cNvCxnSpPr>
              <a:cxnSpLocks noChangeShapeType="1"/>
            </p:cNvCxnSpPr>
            <p:nvPr/>
          </p:nvCxnSpPr>
          <p:spPr bwMode="auto">
            <a:xfrm>
              <a:off x="2078800" y="201939"/>
              <a:ext cx="173292" cy="6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5" name="Line 157"/>
            <p:cNvCxnSpPr>
              <a:cxnSpLocks noChangeShapeType="1"/>
            </p:cNvCxnSpPr>
            <p:nvPr/>
          </p:nvCxnSpPr>
          <p:spPr bwMode="auto">
            <a:xfrm>
              <a:off x="2857913" y="201939"/>
              <a:ext cx="173292" cy="6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6" name="Line 158"/>
            <p:cNvCxnSpPr>
              <a:cxnSpLocks noChangeShapeType="1"/>
            </p:cNvCxnSpPr>
            <p:nvPr/>
          </p:nvCxnSpPr>
          <p:spPr bwMode="auto">
            <a:xfrm rot="-454303">
              <a:off x="649144" y="180278"/>
              <a:ext cx="346583" cy="6931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7" name="Line 159"/>
            <p:cNvCxnSpPr>
              <a:cxnSpLocks noChangeShapeType="1"/>
            </p:cNvCxnSpPr>
            <p:nvPr/>
          </p:nvCxnSpPr>
          <p:spPr bwMode="auto">
            <a:xfrm>
              <a:off x="1385633" y="201939"/>
              <a:ext cx="173292" cy="3465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8" name="Line 160"/>
            <p:cNvCxnSpPr>
              <a:cxnSpLocks noChangeShapeType="1"/>
            </p:cNvCxnSpPr>
            <p:nvPr/>
          </p:nvCxnSpPr>
          <p:spPr bwMode="auto">
            <a:xfrm>
              <a:off x="1732217" y="201939"/>
              <a:ext cx="86646" cy="3465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99" name="Line 161"/>
            <p:cNvCxnSpPr>
              <a:cxnSpLocks noChangeShapeType="1"/>
            </p:cNvCxnSpPr>
            <p:nvPr/>
          </p:nvCxnSpPr>
          <p:spPr bwMode="auto">
            <a:xfrm rot="-362227">
              <a:off x="2100461" y="187266"/>
              <a:ext cx="172593" cy="6931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0" name="Line 162"/>
            <p:cNvCxnSpPr>
              <a:cxnSpLocks noChangeShapeType="1"/>
            </p:cNvCxnSpPr>
            <p:nvPr/>
          </p:nvCxnSpPr>
          <p:spPr bwMode="auto">
            <a:xfrm>
              <a:off x="2857913" y="201939"/>
              <a:ext cx="0" cy="779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1" name="Line 163"/>
            <p:cNvCxnSpPr>
              <a:cxnSpLocks noChangeShapeType="1"/>
            </p:cNvCxnSpPr>
            <p:nvPr/>
          </p:nvCxnSpPr>
          <p:spPr bwMode="auto">
            <a:xfrm>
              <a:off x="1039050" y="721811"/>
              <a:ext cx="0" cy="8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2" name="Line 164"/>
            <p:cNvCxnSpPr>
              <a:cxnSpLocks noChangeShapeType="1"/>
            </p:cNvCxnSpPr>
            <p:nvPr/>
          </p:nvCxnSpPr>
          <p:spPr bwMode="auto">
            <a:xfrm flipV="1">
              <a:off x="1039050" y="1240984"/>
              <a:ext cx="0" cy="866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3" name="Line 165"/>
            <p:cNvCxnSpPr>
              <a:cxnSpLocks noChangeShapeType="1"/>
            </p:cNvCxnSpPr>
            <p:nvPr/>
          </p:nvCxnSpPr>
          <p:spPr bwMode="auto">
            <a:xfrm>
              <a:off x="1385633" y="635166"/>
              <a:ext cx="0" cy="173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4" name="Line 166"/>
            <p:cNvCxnSpPr>
              <a:cxnSpLocks noChangeShapeType="1"/>
            </p:cNvCxnSpPr>
            <p:nvPr/>
          </p:nvCxnSpPr>
          <p:spPr bwMode="auto">
            <a:xfrm flipV="1">
              <a:off x="1385633" y="1240984"/>
              <a:ext cx="0" cy="1732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5" name="Line 167"/>
            <p:cNvCxnSpPr>
              <a:cxnSpLocks noChangeShapeType="1"/>
            </p:cNvCxnSpPr>
            <p:nvPr/>
          </p:nvCxnSpPr>
          <p:spPr bwMode="auto">
            <a:xfrm>
              <a:off x="173292" y="981048"/>
              <a:ext cx="519875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06" name="Line 168"/>
            <p:cNvCxnSpPr>
              <a:cxnSpLocks noChangeShapeType="1"/>
            </p:cNvCxnSpPr>
            <p:nvPr/>
          </p:nvCxnSpPr>
          <p:spPr bwMode="auto">
            <a:xfrm>
              <a:off x="173292" y="1284306"/>
              <a:ext cx="635169" cy="6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07" name="Text Box 169"/>
            <p:cNvSpPr txBox="1">
              <a:spLocks noChangeArrowheads="1"/>
            </p:cNvSpPr>
            <p:nvPr/>
          </p:nvSpPr>
          <p:spPr bwMode="auto">
            <a:xfrm>
              <a:off x="0" y="772121"/>
              <a:ext cx="519875" cy="25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253" tIns="34626" rIns="69253" bIns="3462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Вода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08" name="Text Box 170"/>
            <p:cNvSpPr txBox="1">
              <a:spLocks noChangeArrowheads="1"/>
            </p:cNvSpPr>
            <p:nvPr/>
          </p:nvSpPr>
          <p:spPr bwMode="auto">
            <a:xfrm>
              <a:off x="6988" y="1238887"/>
              <a:ext cx="604424" cy="26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253" tIns="34626" rIns="69253" bIns="3462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Воздух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09" name="Text Box 171"/>
            <p:cNvSpPr txBox="1">
              <a:spLocks noChangeArrowheads="1"/>
            </p:cNvSpPr>
            <p:nvPr/>
          </p:nvSpPr>
          <p:spPr bwMode="auto">
            <a:xfrm>
              <a:off x="605822" y="71971"/>
              <a:ext cx="2512028" cy="259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9253" tIns="34626" rIns="69253" bIns="3462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</a:t>
              </a:r>
              <a:r>
                <a:rPr lang="ru-RU" altLang="ru-RU" sz="1200" i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ru-RU" alt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10" name="Line 172"/>
            <p:cNvCxnSpPr>
              <a:cxnSpLocks noChangeShapeType="1"/>
            </p:cNvCxnSpPr>
            <p:nvPr/>
          </p:nvCxnSpPr>
          <p:spPr bwMode="auto">
            <a:xfrm>
              <a:off x="1307373" y="1588962"/>
              <a:ext cx="1018786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1" name="Line 173"/>
            <p:cNvCxnSpPr>
              <a:cxnSpLocks noChangeShapeType="1"/>
            </p:cNvCxnSpPr>
            <p:nvPr/>
          </p:nvCxnSpPr>
          <p:spPr bwMode="auto">
            <a:xfrm>
              <a:off x="528260" y="800071"/>
              <a:ext cx="1584080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2" name="Line 174"/>
            <p:cNvCxnSpPr>
              <a:cxnSpLocks noChangeShapeType="1"/>
            </p:cNvCxnSpPr>
            <p:nvPr/>
          </p:nvCxnSpPr>
          <p:spPr bwMode="auto">
            <a:xfrm>
              <a:off x="518477" y="1148748"/>
              <a:ext cx="1584779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3" name="Line 175"/>
            <p:cNvCxnSpPr>
              <a:cxnSpLocks noChangeShapeType="1"/>
            </p:cNvCxnSpPr>
            <p:nvPr/>
          </p:nvCxnSpPr>
          <p:spPr bwMode="auto">
            <a:xfrm>
              <a:off x="518477" y="904185"/>
              <a:ext cx="1811176" cy="6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4" name="Line 176"/>
            <p:cNvCxnSpPr>
              <a:cxnSpLocks noChangeShapeType="1"/>
            </p:cNvCxnSpPr>
            <p:nvPr/>
          </p:nvCxnSpPr>
          <p:spPr bwMode="auto">
            <a:xfrm flipV="1">
              <a:off x="698057" y="630274"/>
              <a:ext cx="699" cy="113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5" name="Line 177"/>
            <p:cNvCxnSpPr>
              <a:cxnSpLocks noChangeShapeType="1"/>
            </p:cNvCxnSpPr>
            <p:nvPr/>
          </p:nvCxnSpPr>
          <p:spPr bwMode="auto">
            <a:xfrm>
              <a:off x="688275" y="1319244"/>
              <a:ext cx="699" cy="1124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16" name="Line 178"/>
            <p:cNvCxnSpPr>
              <a:cxnSpLocks noChangeShapeType="1"/>
            </p:cNvCxnSpPr>
            <p:nvPr/>
          </p:nvCxnSpPr>
          <p:spPr bwMode="auto">
            <a:xfrm>
              <a:off x="679191" y="1412877"/>
              <a:ext cx="33959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5661025"/>
            <a:ext cx="8229600" cy="647700"/>
          </a:xfrm>
        </p:spPr>
        <p:txBody>
          <a:bodyPr/>
          <a:lstStyle/>
          <a:p>
            <a:r>
              <a:rPr lang="ru-RU" altLang="ru-RU" sz="1600" smtClean="0"/>
              <a:t> </a:t>
            </a:r>
            <a:br>
              <a:rPr lang="ru-RU" altLang="ru-RU" sz="1600" smtClean="0"/>
            </a:b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Рис.5. Схема дренопромывочного оборудования ПДТ-125 для зоны орошения</a:t>
            </a: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79930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5589588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6. </a:t>
            </a:r>
            <a:r>
              <a:rPr lang="ru-RU" sz="1600" cap="all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ренопромывочная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машина МР-18 для зоны осушения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208962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5661025"/>
            <a:ext cx="8229600" cy="869950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Общий вид установки для промывки дренажа ДП-10А</a:t>
            </a:r>
          </a:p>
        </p:txBody>
      </p:sp>
      <p:pic>
        <p:nvPicPr>
          <p:cNvPr id="9219" name="Рисунок 3" descr="PA210026"/>
          <p:cNvPicPr>
            <a:picLocks noChangeAspect="1" noChangeArrowheads="1"/>
          </p:cNvPicPr>
          <p:nvPr/>
        </p:nvPicPr>
        <p:blipFill>
          <a:blip r:embed="rId2">
            <a:lum bright="1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" b="5365"/>
          <a:stretch>
            <a:fillRect/>
          </a:stretch>
        </p:blipFill>
        <p:spPr bwMode="auto">
          <a:xfrm>
            <a:off x="611188" y="620713"/>
            <a:ext cx="7777162" cy="5111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750" y="5732463"/>
            <a:ext cx="8229600" cy="855662"/>
          </a:xfrm>
        </p:spPr>
        <p:txBody>
          <a:bodyPr/>
          <a:lstStyle/>
          <a:p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en-US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Вид механизма для перемещения напорного шланга</a:t>
            </a:r>
          </a:p>
        </p:txBody>
      </p:sp>
      <p:pic>
        <p:nvPicPr>
          <p:cNvPr id="10243" name="Picture 4" descr="PA210028"/>
          <p:cNvPicPr>
            <a:picLocks noChangeAspect="1" noChangeArrowheads="1"/>
          </p:cNvPicPr>
          <p:nvPr/>
        </p:nvPicPr>
        <p:blipFill>
          <a:blip r:embed="rId2">
            <a:lum bright="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" r="10060" b="8049"/>
          <a:stretch>
            <a:fillRect/>
          </a:stretch>
        </p:blipFill>
        <p:spPr bwMode="auto">
          <a:xfrm>
            <a:off x="827088" y="568325"/>
            <a:ext cx="7345362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3055</TotalTime>
  <Words>126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TimesNewRomanPSMT</vt:lpstr>
      <vt:lpstr>Оформление по умолчанию</vt:lpstr>
      <vt:lpstr>Тема:  Машины для промывания и ремонта закрытого дренажа </vt:lpstr>
      <vt:lpstr>Рис. 1. Схемы вскрытия дрены: а – с недобором;  б – рядом с дреной; в – специальным ковшом</vt:lpstr>
      <vt:lpstr>Рис. 2. Устройство для очистки закрытых трубопроводов</vt:lpstr>
      <vt:lpstr>Рис. 3. Конструкция шланга с головкой</vt:lpstr>
      <vt:lpstr>Рис. 4. Схема головки для водно-воздушной промывки дрен</vt:lpstr>
      <vt:lpstr>  Рис.5. Схема дренопромывочного оборудования ПДТ-125 для зоны орошения</vt:lpstr>
      <vt:lpstr>Рис. 6. дренопромывочная машина МР-18 для зоны осушения</vt:lpstr>
      <vt:lpstr>Рис. 7. Общий вид установки для промывки дренажа ДП-10А</vt:lpstr>
      <vt:lpstr>Рис. 8. Вид механизма для перемещения напорного шланга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SamLab.ws</dc:creator>
  <cp:lastModifiedBy>1st_USER</cp:lastModifiedBy>
  <cp:revision>32</cp:revision>
  <dcterms:created xsi:type="dcterms:W3CDTF">2010-06-17T05:46:18Z</dcterms:created>
  <dcterms:modified xsi:type="dcterms:W3CDTF">2025-11-19T15:20:46Z</dcterms:modified>
</cp:coreProperties>
</file>