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5" r:id="rId5"/>
    <p:sldId id="258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B7228-7F27-4A5F-9128-C069E2743B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026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A3CB3D-9EEC-4916-9013-7FB258153F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611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1BB133-0CCE-4962-88B7-7FE43FE0D9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578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FEA2B-2B31-4C24-8BB3-B0510812FA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923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E516B-8B18-45C9-80AB-99DC8B58DC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8362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879DC-1EC2-438F-99D0-BC04099217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8207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FDD9C-5A15-4E33-A600-E6C4F0F3AD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3816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1741F0-967F-44C2-8B94-3126F57930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8344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24F000-9A87-470E-8F77-D75A465457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518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3C80E-155D-4FBE-8A73-0199886485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656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CDCE8F-20E3-45F8-A21C-B8C6AB06B5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2866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9C384D7-43DD-4552-BEE0-5A2E5999CA1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96975"/>
            <a:ext cx="7772400" cy="3124200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latin typeface="Times New Roman" panose="02020603050405020304" pitchFamily="18" charset="0"/>
              </a:rPr>
              <a:t>Тема:</a:t>
            </a:r>
            <a:br>
              <a:rPr lang="ru-RU" altLang="ru-RU" sz="4000" smtClean="0">
                <a:latin typeface="Times New Roman" panose="02020603050405020304" pitchFamily="18" charset="0"/>
              </a:rPr>
            </a:br>
            <a:r>
              <a:rPr lang="en-US" altLang="ru-RU" smtClean="0"/>
              <a:t/>
            </a:r>
            <a:br>
              <a:rPr lang="en-US" altLang="ru-RU" smtClean="0"/>
            </a:br>
            <a:r>
              <a:rPr lang="ru-RU" altLang="ru-RU" smtClean="0">
                <a:latin typeface="Times New Roman" panose="02020603050405020304" pitchFamily="18" charset="0"/>
              </a:rPr>
              <a:t>Машины для скашивания и удаления растительности из каналов</a:t>
            </a:r>
            <a:r>
              <a:rPr lang="ru-RU" altLang="ru-RU" sz="2800" smtClean="0">
                <a:latin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</a:rPr>
            </a:br>
            <a:endParaRPr lang="ru-RU" altLang="ru-RU" sz="2800" smtClean="0">
              <a:latin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008" y="5229200"/>
            <a:ext cx="8928992" cy="1211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Литература: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Мажугин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Е. И. Машины для эксплуатации мелиоративных и водохозяйственных объектов: учеб. пособие для вузов / Е. И.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Мажугин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А. Л. Борисов, С. Г. Рубец. – Горки: БГСХА, 2018. – 392 с.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39750" y="6021388"/>
            <a:ext cx="8229600" cy="490537"/>
          </a:xfrm>
        </p:spPr>
        <p:txBody>
          <a:bodyPr/>
          <a:lstStyle/>
          <a:p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9. Схема однороторной двухножевой косилки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836613"/>
            <a:ext cx="6480175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68313" y="6021388"/>
            <a:ext cx="8229600" cy="561975"/>
          </a:xfrm>
        </p:spPr>
        <p:txBody>
          <a:bodyPr/>
          <a:lstStyle/>
          <a:p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10 Однороторная четырехножевая косилка КР-1,3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52513"/>
            <a:ext cx="7632700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84213" y="5876925"/>
            <a:ext cx="8229600" cy="561975"/>
          </a:xfrm>
        </p:spPr>
        <p:txBody>
          <a:bodyPr/>
          <a:lstStyle/>
          <a:p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11 Схема ротора с шарнирно закрепленными на диске ножами</a:t>
            </a:r>
          </a:p>
        </p:txBody>
      </p:sp>
      <p:pic>
        <p:nvPicPr>
          <p:cNvPr id="13315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3" t="31026" r="32687" b="24359"/>
          <a:stretch>
            <a:fillRect/>
          </a:stretch>
        </p:blipFill>
        <p:spPr bwMode="auto">
          <a:xfrm>
            <a:off x="1266825" y="476250"/>
            <a:ext cx="6840538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11188" y="6021388"/>
            <a:ext cx="8229600" cy="417512"/>
          </a:xfrm>
        </p:spPr>
        <p:txBody>
          <a:bodyPr/>
          <a:lstStyle/>
          <a:p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12 Ротор многороторной косилки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341438"/>
            <a:ext cx="7493000" cy="383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84213" y="5949950"/>
            <a:ext cx="8229600" cy="633413"/>
          </a:xfrm>
        </p:spPr>
        <p:txBody>
          <a:bodyPr/>
          <a:lstStyle/>
          <a:p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13 Двухроторный рабочий орган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52513"/>
            <a:ext cx="7847012" cy="425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611188" y="6021388"/>
            <a:ext cx="8229600" cy="490537"/>
          </a:xfrm>
        </p:spPr>
        <p:txBody>
          <a:bodyPr/>
          <a:lstStyle/>
          <a:p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14 Четырехроторная косилка на базе колесного трактора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89138"/>
            <a:ext cx="8039100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884238" y="6165850"/>
            <a:ext cx="8229600" cy="488950"/>
          </a:xfrm>
        </p:spPr>
        <p:txBody>
          <a:bodyPr/>
          <a:lstStyle/>
          <a:p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15 Четырехроторная косилка КДН-210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68350"/>
            <a:ext cx="7123113" cy="506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39750" y="5876925"/>
            <a:ext cx="8229600" cy="635000"/>
          </a:xfrm>
        </p:spPr>
        <p:txBody>
          <a:bodyPr/>
          <a:lstStyle/>
          <a:p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16 Конструкция многороторного рабочего органа косилки с боковым приводом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92375"/>
            <a:ext cx="7367588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84213" y="6021388"/>
            <a:ext cx="8229600" cy="561975"/>
          </a:xfrm>
        </p:spPr>
        <p:txBody>
          <a:bodyPr/>
          <a:lstStyle/>
          <a:p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17 Рабочий органа многороторной косилки АС-1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87413"/>
            <a:ext cx="8140700" cy="506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4"/>
          <p:cNvSpPr>
            <a:spLocks noGrp="1"/>
          </p:cNvSpPr>
          <p:nvPr>
            <p:ph type="title"/>
          </p:nvPr>
        </p:nvSpPr>
        <p:spPr>
          <a:xfrm>
            <a:off x="169863" y="5688013"/>
            <a:ext cx="8229600" cy="693737"/>
          </a:xfrm>
        </p:spPr>
        <p:txBody>
          <a:bodyPr/>
          <a:lstStyle/>
          <a:p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 Схема рабочего оборудования сегментно-пальцевого режущего аппарат</a:t>
            </a:r>
            <a:r>
              <a:rPr lang="ru-RU" altLang="ru-RU" sz="1600" smtClean="0"/>
              <a:t>а</a:t>
            </a:r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92100"/>
            <a:ext cx="6842125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732463"/>
            <a:ext cx="8229600" cy="811212"/>
          </a:xfrm>
        </p:spPr>
        <p:txBody>
          <a:bodyPr/>
          <a:lstStyle/>
          <a:p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2 Разрез рабочего оборудования сегментно-пальцевого режущего аппарата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684213" y="1412875"/>
            <a:ext cx="8004175" cy="327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23850" y="5516563"/>
            <a:ext cx="8229600" cy="936625"/>
          </a:xfrm>
        </p:spPr>
        <p:txBody>
          <a:bodyPr/>
          <a:lstStyle/>
          <a:p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3 Схема сегментного двухножевого режущего аппарата</a:t>
            </a:r>
          </a:p>
        </p:txBody>
      </p:sp>
      <p:pic>
        <p:nvPicPr>
          <p:cNvPr id="51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989138"/>
            <a:ext cx="7704138" cy="1871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45125"/>
            <a:ext cx="8229600" cy="792163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Рис. 4 </a:t>
            </a:r>
            <a:r>
              <a:rPr lang="ru-RU" sz="1600" cap="all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сновные варианты исполнения сегментов сегментно-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пальцевогорежущего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аппарата: а – с гладкой режущей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кромкой;б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с рифленой режущей кромкой; в – с режущей кромкой с зазубринами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47" name="Полотно 689"/>
          <p:cNvGrpSpPr>
            <a:grpSpLocks/>
          </p:cNvGrpSpPr>
          <p:nvPr/>
        </p:nvGrpSpPr>
        <p:grpSpPr bwMode="auto">
          <a:xfrm>
            <a:off x="487363" y="1908175"/>
            <a:ext cx="8045450" cy="3192463"/>
            <a:chOff x="0" y="0"/>
            <a:chExt cx="3632200" cy="1351280"/>
          </a:xfrm>
        </p:grpSpPr>
        <p:sp>
          <p:nvSpPr>
            <p:cNvPr id="6148" name="Прямоугольник 4"/>
            <p:cNvSpPr>
              <a:spLocks noChangeArrowheads="1"/>
            </p:cNvSpPr>
            <p:nvPr/>
          </p:nvSpPr>
          <p:spPr bwMode="auto">
            <a:xfrm>
              <a:off x="0" y="0"/>
              <a:ext cx="3632200" cy="135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cxnSp>
          <p:nvCxnSpPr>
            <p:cNvPr id="6149" name="Line 378"/>
            <p:cNvCxnSpPr>
              <a:cxnSpLocks noChangeShapeType="1"/>
            </p:cNvCxnSpPr>
            <p:nvPr/>
          </p:nvCxnSpPr>
          <p:spPr bwMode="auto">
            <a:xfrm>
              <a:off x="2998470" y="0"/>
              <a:ext cx="635" cy="10979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0" name="Line 379"/>
            <p:cNvCxnSpPr>
              <a:cxnSpLocks noChangeShapeType="1"/>
            </p:cNvCxnSpPr>
            <p:nvPr/>
          </p:nvCxnSpPr>
          <p:spPr bwMode="auto">
            <a:xfrm flipV="1">
              <a:off x="2533650" y="975360"/>
              <a:ext cx="929640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1" name="Line 380"/>
            <p:cNvCxnSpPr>
              <a:cxnSpLocks noChangeShapeType="1"/>
            </p:cNvCxnSpPr>
            <p:nvPr/>
          </p:nvCxnSpPr>
          <p:spPr bwMode="auto">
            <a:xfrm>
              <a:off x="2872105" y="46355"/>
              <a:ext cx="253365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2" name="Line 381"/>
            <p:cNvCxnSpPr>
              <a:cxnSpLocks noChangeShapeType="1"/>
            </p:cNvCxnSpPr>
            <p:nvPr/>
          </p:nvCxnSpPr>
          <p:spPr bwMode="auto">
            <a:xfrm flipV="1">
              <a:off x="2533650" y="637540"/>
              <a:ext cx="635" cy="3378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3" name="Line 382"/>
            <p:cNvCxnSpPr>
              <a:cxnSpLocks noChangeShapeType="1"/>
            </p:cNvCxnSpPr>
            <p:nvPr/>
          </p:nvCxnSpPr>
          <p:spPr bwMode="auto">
            <a:xfrm flipH="1">
              <a:off x="2533650" y="46355"/>
              <a:ext cx="422910" cy="7600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4" name="Line 383"/>
            <p:cNvCxnSpPr>
              <a:cxnSpLocks noChangeShapeType="1"/>
            </p:cNvCxnSpPr>
            <p:nvPr/>
          </p:nvCxnSpPr>
          <p:spPr bwMode="auto">
            <a:xfrm>
              <a:off x="3041015" y="46355"/>
              <a:ext cx="422275" cy="7600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5" name="Line 384"/>
            <p:cNvCxnSpPr>
              <a:cxnSpLocks noChangeShapeType="1"/>
            </p:cNvCxnSpPr>
            <p:nvPr/>
          </p:nvCxnSpPr>
          <p:spPr bwMode="auto">
            <a:xfrm flipV="1">
              <a:off x="3463290" y="637540"/>
              <a:ext cx="635" cy="3378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6" name="Line 385"/>
            <p:cNvCxnSpPr>
              <a:cxnSpLocks noChangeShapeType="1"/>
            </p:cNvCxnSpPr>
            <p:nvPr/>
          </p:nvCxnSpPr>
          <p:spPr bwMode="auto">
            <a:xfrm flipV="1">
              <a:off x="549275" y="6350"/>
              <a:ext cx="635" cy="10979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7" name="Line 386"/>
            <p:cNvCxnSpPr>
              <a:cxnSpLocks noChangeShapeType="1"/>
            </p:cNvCxnSpPr>
            <p:nvPr/>
          </p:nvCxnSpPr>
          <p:spPr bwMode="auto">
            <a:xfrm>
              <a:off x="422275" y="46355"/>
              <a:ext cx="253365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8" name="Line 387"/>
            <p:cNvCxnSpPr>
              <a:cxnSpLocks noChangeShapeType="1"/>
            </p:cNvCxnSpPr>
            <p:nvPr/>
          </p:nvCxnSpPr>
          <p:spPr bwMode="auto">
            <a:xfrm flipV="1">
              <a:off x="114300" y="650240"/>
              <a:ext cx="635" cy="3378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9" name="Line 388"/>
            <p:cNvCxnSpPr>
              <a:cxnSpLocks noChangeShapeType="1"/>
            </p:cNvCxnSpPr>
            <p:nvPr/>
          </p:nvCxnSpPr>
          <p:spPr bwMode="auto">
            <a:xfrm flipV="1">
              <a:off x="1028065" y="650240"/>
              <a:ext cx="635" cy="3378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0" name="Line 389"/>
            <p:cNvCxnSpPr>
              <a:cxnSpLocks noChangeShapeType="1"/>
            </p:cNvCxnSpPr>
            <p:nvPr/>
          </p:nvCxnSpPr>
          <p:spPr bwMode="auto">
            <a:xfrm flipH="1">
              <a:off x="114300" y="46355"/>
              <a:ext cx="307975" cy="6013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1" name="Line 390"/>
            <p:cNvCxnSpPr>
              <a:cxnSpLocks noChangeShapeType="1"/>
            </p:cNvCxnSpPr>
            <p:nvPr/>
          </p:nvCxnSpPr>
          <p:spPr bwMode="auto">
            <a:xfrm flipH="1">
              <a:off x="114300" y="52705"/>
              <a:ext cx="392430" cy="7283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2" name="Line 391"/>
            <p:cNvCxnSpPr>
              <a:cxnSpLocks noChangeShapeType="1"/>
            </p:cNvCxnSpPr>
            <p:nvPr/>
          </p:nvCxnSpPr>
          <p:spPr bwMode="auto">
            <a:xfrm>
              <a:off x="591185" y="52705"/>
              <a:ext cx="437515" cy="7283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3" name="Line 392"/>
            <p:cNvCxnSpPr>
              <a:cxnSpLocks noChangeShapeType="1"/>
            </p:cNvCxnSpPr>
            <p:nvPr/>
          </p:nvCxnSpPr>
          <p:spPr bwMode="auto">
            <a:xfrm>
              <a:off x="675640" y="46355"/>
              <a:ext cx="353060" cy="6013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4" name="Line 393"/>
            <p:cNvCxnSpPr>
              <a:cxnSpLocks noChangeShapeType="1"/>
            </p:cNvCxnSpPr>
            <p:nvPr/>
          </p:nvCxnSpPr>
          <p:spPr bwMode="auto">
            <a:xfrm>
              <a:off x="114300" y="990600"/>
              <a:ext cx="914400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65" name="Oval 394"/>
            <p:cNvSpPr>
              <a:spLocks noChangeArrowheads="1"/>
            </p:cNvSpPr>
            <p:nvPr/>
          </p:nvSpPr>
          <p:spPr bwMode="auto">
            <a:xfrm>
              <a:off x="253365" y="806450"/>
              <a:ext cx="84455" cy="8445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66" name="Oval 395"/>
            <p:cNvSpPr>
              <a:spLocks noChangeArrowheads="1"/>
            </p:cNvSpPr>
            <p:nvPr/>
          </p:nvSpPr>
          <p:spPr bwMode="auto">
            <a:xfrm>
              <a:off x="760095" y="806450"/>
              <a:ext cx="84455" cy="8445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cxnSp>
          <p:nvCxnSpPr>
            <p:cNvPr id="6167" name="Line 396"/>
            <p:cNvCxnSpPr>
              <a:cxnSpLocks noChangeShapeType="1"/>
            </p:cNvCxnSpPr>
            <p:nvPr/>
          </p:nvCxnSpPr>
          <p:spPr bwMode="auto">
            <a:xfrm>
              <a:off x="1731645" y="0"/>
              <a:ext cx="635" cy="10979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8" name="Line 397"/>
            <p:cNvCxnSpPr>
              <a:cxnSpLocks noChangeShapeType="1"/>
            </p:cNvCxnSpPr>
            <p:nvPr/>
          </p:nvCxnSpPr>
          <p:spPr bwMode="auto">
            <a:xfrm>
              <a:off x="1605280" y="59055"/>
              <a:ext cx="252730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69" name="AutoShape 398" descr="Темный горизонтальный"/>
            <p:cNvSpPr>
              <a:spLocks noChangeArrowheads="1"/>
            </p:cNvSpPr>
            <p:nvPr/>
          </p:nvSpPr>
          <p:spPr bwMode="auto">
            <a:xfrm>
              <a:off x="1267460" y="46355"/>
              <a:ext cx="422275" cy="675640"/>
            </a:xfrm>
            <a:prstGeom prst="parallelogram">
              <a:avLst>
                <a:gd name="adj" fmla="val 81000"/>
              </a:avLst>
            </a:prstGeom>
            <a:pattFill prst="dkHorz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cxnSp>
          <p:nvCxnSpPr>
            <p:cNvPr id="6170" name="Line 399"/>
            <p:cNvCxnSpPr>
              <a:cxnSpLocks noChangeShapeType="1"/>
            </p:cNvCxnSpPr>
            <p:nvPr/>
          </p:nvCxnSpPr>
          <p:spPr bwMode="auto">
            <a:xfrm>
              <a:off x="1267460" y="975360"/>
              <a:ext cx="928370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1" name="Line 400"/>
            <p:cNvCxnSpPr>
              <a:cxnSpLocks noChangeShapeType="1"/>
            </p:cNvCxnSpPr>
            <p:nvPr/>
          </p:nvCxnSpPr>
          <p:spPr bwMode="auto">
            <a:xfrm flipV="1">
              <a:off x="1274445" y="717550"/>
              <a:ext cx="0" cy="2508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2" name="Line 401"/>
            <p:cNvCxnSpPr>
              <a:cxnSpLocks noChangeShapeType="1"/>
            </p:cNvCxnSpPr>
            <p:nvPr/>
          </p:nvCxnSpPr>
          <p:spPr bwMode="auto">
            <a:xfrm flipV="1">
              <a:off x="2188845" y="715010"/>
              <a:ext cx="635" cy="2533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73" name="AutoShape 402" descr="Темный горизонтальный"/>
            <p:cNvSpPr>
              <a:spLocks noChangeArrowheads="1"/>
            </p:cNvSpPr>
            <p:nvPr/>
          </p:nvSpPr>
          <p:spPr bwMode="auto">
            <a:xfrm flipH="1">
              <a:off x="1774190" y="46355"/>
              <a:ext cx="421640" cy="675640"/>
            </a:xfrm>
            <a:prstGeom prst="parallelogram">
              <a:avLst>
                <a:gd name="adj" fmla="val 81000"/>
              </a:avLst>
            </a:prstGeom>
            <a:pattFill prst="dkHorz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74" name="Oval 403"/>
            <p:cNvSpPr>
              <a:spLocks noChangeArrowheads="1"/>
            </p:cNvSpPr>
            <p:nvPr/>
          </p:nvSpPr>
          <p:spPr bwMode="auto">
            <a:xfrm>
              <a:off x="1351915" y="763905"/>
              <a:ext cx="84455" cy="8445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75" name="Oval 404"/>
            <p:cNvSpPr>
              <a:spLocks noChangeArrowheads="1"/>
            </p:cNvSpPr>
            <p:nvPr/>
          </p:nvSpPr>
          <p:spPr bwMode="auto">
            <a:xfrm>
              <a:off x="2026920" y="763905"/>
              <a:ext cx="84455" cy="8445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76" name="Oval 405"/>
            <p:cNvSpPr>
              <a:spLocks noChangeArrowheads="1"/>
            </p:cNvSpPr>
            <p:nvPr/>
          </p:nvSpPr>
          <p:spPr bwMode="auto">
            <a:xfrm>
              <a:off x="1605280" y="680085"/>
              <a:ext cx="252730" cy="25273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cxnSp>
          <p:nvCxnSpPr>
            <p:cNvPr id="6177" name="Line 406"/>
            <p:cNvCxnSpPr>
              <a:cxnSpLocks noChangeShapeType="1"/>
            </p:cNvCxnSpPr>
            <p:nvPr/>
          </p:nvCxnSpPr>
          <p:spPr bwMode="auto">
            <a:xfrm>
              <a:off x="1267460" y="806450"/>
              <a:ext cx="928370" cy="63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8" name="Line 407"/>
            <p:cNvCxnSpPr>
              <a:cxnSpLocks noChangeShapeType="1"/>
            </p:cNvCxnSpPr>
            <p:nvPr/>
          </p:nvCxnSpPr>
          <p:spPr bwMode="auto">
            <a:xfrm>
              <a:off x="211455" y="848360"/>
              <a:ext cx="168910" cy="63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9" name="Line 408"/>
            <p:cNvCxnSpPr>
              <a:cxnSpLocks noChangeShapeType="1"/>
            </p:cNvCxnSpPr>
            <p:nvPr/>
          </p:nvCxnSpPr>
          <p:spPr bwMode="auto">
            <a:xfrm>
              <a:off x="1393825" y="721995"/>
              <a:ext cx="0" cy="1689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80" name="Line 409"/>
            <p:cNvCxnSpPr>
              <a:cxnSpLocks noChangeShapeType="1"/>
            </p:cNvCxnSpPr>
            <p:nvPr/>
          </p:nvCxnSpPr>
          <p:spPr bwMode="auto">
            <a:xfrm>
              <a:off x="2069465" y="721995"/>
              <a:ext cx="635" cy="1689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81" name="Line 410"/>
            <p:cNvCxnSpPr>
              <a:cxnSpLocks noChangeShapeType="1"/>
            </p:cNvCxnSpPr>
            <p:nvPr/>
          </p:nvCxnSpPr>
          <p:spPr bwMode="auto">
            <a:xfrm>
              <a:off x="718185" y="848360"/>
              <a:ext cx="168910" cy="63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82" name="Line 411"/>
            <p:cNvCxnSpPr>
              <a:cxnSpLocks noChangeShapeType="1"/>
            </p:cNvCxnSpPr>
            <p:nvPr/>
          </p:nvCxnSpPr>
          <p:spPr bwMode="auto">
            <a:xfrm rot="-5400000">
              <a:off x="212090" y="847725"/>
              <a:ext cx="168910" cy="63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83" name="Line 412"/>
            <p:cNvCxnSpPr>
              <a:cxnSpLocks noChangeShapeType="1"/>
            </p:cNvCxnSpPr>
            <p:nvPr/>
          </p:nvCxnSpPr>
          <p:spPr bwMode="auto">
            <a:xfrm rot="-5400000">
              <a:off x="718820" y="847725"/>
              <a:ext cx="168910" cy="63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84" name="AutoShape 413" descr="Темный горизонтальный"/>
            <p:cNvSpPr>
              <a:spLocks noChangeArrowheads="1"/>
            </p:cNvSpPr>
            <p:nvPr/>
          </p:nvSpPr>
          <p:spPr bwMode="auto">
            <a:xfrm rot="185349">
              <a:off x="2533650" y="46355"/>
              <a:ext cx="338455" cy="591185"/>
            </a:xfrm>
            <a:prstGeom prst="parallelogram">
              <a:avLst>
                <a:gd name="adj" fmla="val 89222"/>
              </a:avLst>
            </a:prstGeom>
            <a:pattFill prst="dkHorz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85" name="AutoShape 414" descr="Темный горизонтальный"/>
            <p:cNvSpPr>
              <a:spLocks noChangeArrowheads="1"/>
            </p:cNvSpPr>
            <p:nvPr/>
          </p:nvSpPr>
          <p:spPr bwMode="auto">
            <a:xfrm rot="21414651" flipH="1">
              <a:off x="3125470" y="46355"/>
              <a:ext cx="337820" cy="591185"/>
            </a:xfrm>
            <a:prstGeom prst="parallelogram">
              <a:avLst>
                <a:gd name="adj" fmla="val 89222"/>
              </a:avLst>
            </a:prstGeom>
            <a:pattFill prst="dkHorz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86" name="Oval 415"/>
            <p:cNvSpPr>
              <a:spLocks noChangeArrowheads="1"/>
            </p:cNvSpPr>
            <p:nvPr/>
          </p:nvSpPr>
          <p:spPr bwMode="auto">
            <a:xfrm>
              <a:off x="2618105" y="806450"/>
              <a:ext cx="85090" cy="8445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87" name="Oval 416"/>
            <p:cNvSpPr>
              <a:spLocks noChangeArrowheads="1"/>
            </p:cNvSpPr>
            <p:nvPr/>
          </p:nvSpPr>
          <p:spPr bwMode="auto">
            <a:xfrm>
              <a:off x="3294380" y="806450"/>
              <a:ext cx="84455" cy="8445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cxnSp>
          <p:nvCxnSpPr>
            <p:cNvPr id="6188" name="Line 417"/>
            <p:cNvCxnSpPr>
              <a:cxnSpLocks noChangeShapeType="1"/>
            </p:cNvCxnSpPr>
            <p:nvPr/>
          </p:nvCxnSpPr>
          <p:spPr bwMode="auto">
            <a:xfrm>
              <a:off x="2576195" y="848360"/>
              <a:ext cx="168910" cy="63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89" name="Line 418"/>
            <p:cNvCxnSpPr>
              <a:cxnSpLocks noChangeShapeType="1"/>
            </p:cNvCxnSpPr>
            <p:nvPr/>
          </p:nvCxnSpPr>
          <p:spPr bwMode="auto">
            <a:xfrm>
              <a:off x="3244850" y="848360"/>
              <a:ext cx="168910" cy="63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90" name="Line 419"/>
            <p:cNvCxnSpPr>
              <a:cxnSpLocks noChangeShapeType="1"/>
            </p:cNvCxnSpPr>
            <p:nvPr/>
          </p:nvCxnSpPr>
          <p:spPr bwMode="auto">
            <a:xfrm>
              <a:off x="2660650" y="763905"/>
              <a:ext cx="635" cy="1689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91" name="Line 420"/>
            <p:cNvCxnSpPr>
              <a:cxnSpLocks noChangeShapeType="1"/>
            </p:cNvCxnSpPr>
            <p:nvPr/>
          </p:nvCxnSpPr>
          <p:spPr bwMode="auto">
            <a:xfrm>
              <a:off x="3335655" y="763905"/>
              <a:ext cx="635" cy="1689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92" name="Text Box 421"/>
            <p:cNvSpPr txBox="1">
              <a:spLocks noChangeArrowheads="1"/>
            </p:cNvSpPr>
            <p:nvPr/>
          </p:nvSpPr>
          <p:spPr bwMode="auto">
            <a:xfrm>
              <a:off x="422275" y="1097915"/>
              <a:ext cx="2851150" cy="253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409" tIns="33705" rIns="67409" bIns="33705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1200" i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                             б                               в </a:t>
              </a:r>
              <a:endParaRPr lang="ru-RU" altLang="ru-RU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193" name="Line 422"/>
            <p:cNvCxnSpPr>
              <a:cxnSpLocks noChangeShapeType="1"/>
            </p:cNvCxnSpPr>
            <p:nvPr/>
          </p:nvCxnSpPr>
          <p:spPr bwMode="auto">
            <a:xfrm flipH="1">
              <a:off x="2526030" y="50165"/>
              <a:ext cx="351790" cy="6191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94" name="Line 423"/>
            <p:cNvCxnSpPr>
              <a:cxnSpLocks noChangeShapeType="1"/>
            </p:cNvCxnSpPr>
            <p:nvPr/>
          </p:nvCxnSpPr>
          <p:spPr bwMode="auto">
            <a:xfrm>
              <a:off x="3115945" y="41275"/>
              <a:ext cx="351155" cy="6191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95" name="Line 424"/>
            <p:cNvCxnSpPr>
              <a:cxnSpLocks noChangeShapeType="1"/>
            </p:cNvCxnSpPr>
            <p:nvPr/>
          </p:nvCxnSpPr>
          <p:spPr bwMode="auto">
            <a:xfrm rot="21501968" flipH="1">
              <a:off x="1275715" y="69215"/>
              <a:ext cx="356235" cy="6394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96" name="Line 425"/>
            <p:cNvCxnSpPr>
              <a:cxnSpLocks noChangeShapeType="1"/>
            </p:cNvCxnSpPr>
            <p:nvPr/>
          </p:nvCxnSpPr>
          <p:spPr bwMode="auto">
            <a:xfrm rot="98032">
              <a:off x="1834515" y="76200"/>
              <a:ext cx="356235" cy="6394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23850" y="5589588"/>
            <a:ext cx="8229600" cy="719137"/>
          </a:xfrm>
        </p:spPr>
        <p:txBody>
          <a:bodyPr/>
          <a:lstStyle/>
          <a:p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5 Схема косилки с фронтальным рабочим органом</a:t>
            </a:r>
          </a:p>
        </p:txBody>
      </p:sp>
      <p:pic>
        <p:nvPicPr>
          <p:cNvPr id="717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836613"/>
            <a:ext cx="6440487" cy="4635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11188" y="5300663"/>
            <a:ext cx="8229600" cy="850900"/>
          </a:xfrm>
        </p:spPr>
        <p:txBody>
          <a:bodyPr/>
          <a:lstStyle/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Рис. 6 </a:t>
            </a:r>
            <a:r>
              <a:rPr lang="ru-RU" sz="1600" cap="all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осилка с изогнутым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двухножевым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режущим аппаратом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Рисунок 3" descr="4800"/>
          <p:cNvPicPr>
            <a:picLocks noChangeAspect="1" noChangeArrowheads="1"/>
          </p:cNvPicPr>
          <p:nvPr/>
        </p:nvPicPr>
        <p:blipFill>
          <a:blip r:embed="rId2">
            <a:lum bright="12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96850"/>
            <a:ext cx="6408737" cy="527367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95288" y="5876925"/>
            <a:ext cx="8229600" cy="647700"/>
          </a:xfrm>
        </p:spPr>
        <p:txBody>
          <a:bodyPr/>
          <a:lstStyle/>
          <a:p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7 Схема рабочего органа косилки с изогнутым режущим аппаратом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60"/>
          <a:stretch>
            <a:fillRect/>
          </a:stretch>
        </p:blipFill>
        <p:spPr bwMode="auto">
          <a:xfrm>
            <a:off x="1258888" y="1268413"/>
            <a:ext cx="72263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39750" y="5732463"/>
            <a:ext cx="8229600" cy="869950"/>
          </a:xfrm>
        </p:spPr>
        <p:txBody>
          <a:bodyPr/>
          <a:lstStyle/>
          <a:p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en-US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Схемы рабочих органов роторных косилок: а – ударного резания с жестко прикрепленными элементами; б – ударного резания с сегментными элементами; в – ударно-скользящего резания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060575"/>
            <a:ext cx="6907212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429</TotalTime>
  <Words>224</Words>
  <Application>Microsoft Office PowerPoint</Application>
  <PresentationFormat>Экран (4:3)</PresentationFormat>
  <Paragraphs>22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TimesNewRomanPSMT</vt:lpstr>
      <vt:lpstr>Оформление по умолчанию</vt:lpstr>
      <vt:lpstr>Тема:  Машины для скашивания и удаления растительности из каналов  </vt:lpstr>
      <vt:lpstr>Рис. 1 Схема рабочего оборудования сегментно-пальцевого режущего аппарата</vt:lpstr>
      <vt:lpstr>Рис. 2 Разрез рабочего оборудования сегментно-пальцевого режущего аппарата</vt:lpstr>
      <vt:lpstr>Рис. 3 Схема сегментного двухножевого режущего аппарата</vt:lpstr>
      <vt:lpstr>Рис. 4 основные варианты исполнения сегментов сегментно-пальцевогорежущего аппарата: а – с гладкой режущей кромкой;б – с рифленой режущей кромкой; в – с режущей кромкой с зазубринами</vt:lpstr>
      <vt:lpstr>Рис. 5 Схема косилки с фронтальным рабочим органом</vt:lpstr>
      <vt:lpstr>Рис. 6 косилка с изогнутым двухножевым режущим аппаратом</vt:lpstr>
      <vt:lpstr>Рис. 7 Схема рабочего органа косилки с изогнутым режущим аппаратом</vt:lpstr>
      <vt:lpstr>Рис. 8 Схемы рабочих органов роторных косилок: а – ударного резания с жестко прикрепленными элементами; б – ударного резания с сегментными элементами; в – ударно-скользящего резания</vt:lpstr>
      <vt:lpstr>Рис. 9. Схема однороторной двухножевой косилки</vt:lpstr>
      <vt:lpstr>Рис. 10 Однороторная четырехножевая косилка КР-1,3</vt:lpstr>
      <vt:lpstr>Рис. 11 Схема ротора с шарнирно закрепленными на диске ножами</vt:lpstr>
      <vt:lpstr>Рис. 12 Ротор многороторной косилки</vt:lpstr>
      <vt:lpstr>Рис. 13 Двухроторный рабочий орган</vt:lpstr>
      <vt:lpstr>Рис. 14 Четырехроторная косилка на базе колесного трактора</vt:lpstr>
      <vt:lpstr>Рис. 15 Четырехроторная косилка КДН-210</vt:lpstr>
      <vt:lpstr>Рис. 16 Конструкция многороторного рабочего органа косилки с боковым приводом</vt:lpstr>
      <vt:lpstr>Рис. 17 Рабочий органа многороторной косилки АС-1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SamLab.ws</dc:creator>
  <cp:lastModifiedBy>1st_USER</cp:lastModifiedBy>
  <cp:revision>35</cp:revision>
  <dcterms:created xsi:type="dcterms:W3CDTF">2010-06-17T05:46:18Z</dcterms:created>
  <dcterms:modified xsi:type="dcterms:W3CDTF">2025-11-19T15:19:58Z</dcterms:modified>
</cp:coreProperties>
</file>