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5" r:id="rId5"/>
    <p:sldId id="258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D5D4D7-4204-449E-85FE-8E962C82DFE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96528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87C5D9-E366-4B5C-A593-DDD46C3AFDE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45609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900332-FA91-4E14-889F-5A59DB5C726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63949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81F51F-37A8-47B4-BA8F-4C70CC22C5D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28851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60E0BE-81AE-41EC-8A05-9A40FF08951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40655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7E4F1A-E770-4E1A-A81A-C73164B308E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54197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9EA207-8BAE-48CD-AC47-F1584BB02DB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25273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9FDF21-91B3-4386-AF50-F5D12AC41DF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7572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263358-50B2-402A-95F3-F62D2056D80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44083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C85E8C-033C-455A-B2E0-B45458529E4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05797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926BEE-85ED-44B7-8131-50D6B3E4741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09412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3234048-A44E-43A3-95EA-D60B2E66293A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576" y="476672"/>
            <a:ext cx="7772400" cy="3124200"/>
          </a:xfrm>
        </p:spPr>
        <p:txBody>
          <a:bodyPr/>
          <a:lstStyle/>
          <a:p>
            <a:pPr eaLnBrk="1" hangingPunct="1"/>
            <a:r>
              <a:rPr lang="ru-RU" altLang="ru-RU" sz="4000" dirty="0" smtClean="0">
                <a:latin typeface="Times New Roman" panose="02020603050405020304" pitchFamily="18" charset="0"/>
              </a:rPr>
              <a:t>Тема:</a:t>
            </a:r>
            <a:br>
              <a:rPr lang="ru-RU" altLang="ru-RU" sz="4000" dirty="0" smtClean="0">
                <a:latin typeface="Times New Roman" panose="02020603050405020304" pitchFamily="18" charset="0"/>
              </a:rPr>
            </a:br>
            <a:r>
              <a:rPr lang="en-US" altLang="ru-RU" dirty="0" smtClean="0"/>
              <a:t/>
            </a:r>
            <a:br>
              <a:rPr lang="en-US" altLang="ru-RU" dirty="0" smtClean="0"/>
            </a:br>
            <a:r>
              <a:rPr lang="ru-RU" altLang="ru-RU" dirty="0" smtClean="0">
                <a:latin typeface="Times New Roman" panose="02020603050405020304" pitchFamily="18" charset="0"/>
              </a:rPr>
              <a:t>Машины для содержания и ремонта каналов</a:t>
            </a:r>
            <a:r>
              <a:rPr lang="ru-RU" altLang="ru-RU" sz="2800" dirty="0" smtClean="0">
                <a:latin typeface="Times New Roman" panose="02020603050405020304" pitchFamily="18" charset="0"/>
              </a:rPr>
              <a:t/>
            </a:r>
            <a:br>
              <a:rPr lang="ru-RU" altLang="ru-RU" sz="2800" dirty="0" smtClean="0">
                <a:latin typeface="Times New Roman" panose="02020603050405020304" pitchFamily="18" charset="0"/>
              </a:rPr>
            </a:br>
            <a:r>
              <a:rPr lang="ru-RU" altLang="ru-RU" sz="2800" dirty="0" smtClean="0">
                <a:latin typeface="Times New Roman" panose="02020603050405020304" pitchFamily="18" charset="0"/>
              </a:rPr>
              <a:t/>
            </a:r>
            <a:br>
              <a:rPr lang="ru-RU" altLang="ru-RU" sz="2800" dirty="0" smtClean="0">
                <a:latin typeface="Times New Roman" panose="02020603050405020304" pitchFamily="18" charset="0"/>
              </a:rPr>
            </a:br>
            <a:endParaRPr lang="ru-RU" altLang="ru-RU" sz="2800" dirty="0" smtClean="0">
              <a:latin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13284" y="5229200"/>
            <a:ext cx="8856984" cy="1211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0"/>
              </a:spcAft>
              <a:defRPr/>
            </a:pPr>
            <a:r>
              <a:rPr lang="ru-RU" b="1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>Литература:</a:t>
            </a:r>
          </a:p>
          <a:p>
            <a:pPr lvl="0" algn="ctr">
              <a:lnSpc>
                <a:spcPct val="107000"/>
              </a:lnSpc>
              <a:spcAft>
                <a:spcPts val="0"/>
              </a:spcAft>
              <a:defRPr/>
            </a:pPr>
            <a:r>
              <a:rPr lang="ru-RU" b="1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lvl="0">
              <a:lnSpc>
                <a:spcPct val="107000"/>
              </a:lnSpc>
              <a:spcAft>
                <a:spcPts val="0"/>
              </a:spcAft>
              <a:defRPr/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Мажугин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Е. И. Машины для эксплуатации мелиоративных и водохозяйственных объектов: учеб. пособие для вузов / Е. И.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Мажугин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А. Л. Борисов, С. Г. Рубец. – Горки: БГСХА, 2018. – 392 с.</a:t>
            </a:r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395288" y="5732463"/>
            <a:ext cx="8229600" cy="779462"/>
          </a:xfrm>
        </p:spPr>
        <p:txBody>
          <a:bodyPr/>
          <a:lstStyle/>
          <a:p>
            <a:r>
              <a:rPr lang="ru-RU" alt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Рис.9 Общий вид каналоочистителя с цилиндрическим шнековым рабочим органом</a:t>
            </a:r>
          </a:p>
        </p:txBody>
      </p:sp>
      <p:pic>
        <p:nvPicPr>
          <p:cNvPr id="11267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08" r="1202"/>
          <a:stretch>
            <a:fillRect/>
          </a:stretch>
        </p:blipFill>
        <p:spPr>
          <a:xfrm>
            <a:off x="1187450" y="260350"/>
            <a:ext cx="7129463" cy="56165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5661025"/>
            <a:ext cx="8229600" cy="725488"/>
          </a:xfrm>
        </p:spPr>
        <p:txBody>
          <a:bodyPr/>
          <a:lstStyle/>
          <a:p>
            <a:pPr>
              <a:defRPr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Рис. 10 </a:t>
            </a:r>
            <a:r>
              <a:rPr lang="ru-RU" sz="1600" cap="all" dirty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онический шнековый рабочий орган с вертикальной осью вращения</a:t>
            </a:r>
          </a:p>
        </p:txBody>
      </p:sp>
      <p:pic>
        <p:nvPicPr>
          <p:cNvPr id="12291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76375" y="188913"/>
            <a:ext cx="6696075" cy="51117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560388" y="6021388"/>
            <a:ext cx="8229600" cy="633412"/>
          </a:xfrm>
        </p:spPr>
        <p:txBody>
          <a:bodyPr/>
          <a:lstStyle/>
          <a:p>
            <a:r>
              <a:rPr lang="ru-RU" alt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Рис. 11 Схема работы каналоочистителя с фрезерным рабочим органом</a:t>
            </a:r>
          </a:p>
        </p:txBody>
      </p:sp>
      <p:pic>
        <p:nvPicPr>
          <p:cNvPr id="1331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549275"/>
            <a:ext cx="8131175" cy="540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5445125"/>
            <a:ext cx="8229600" cy="1066800"/>
          </a:xfrm>
        </p:spPr>
        <p:txBody>
          <a:bodyPr/>
          <a:lstStyle/>
          <a:p>
            <a:pPr>
              <a:defRPr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Рис. 12 </a:t>
            </a:r>
            <a:r>
              <a:rPr lang="ru-RU" sz="1600" cap="all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хемы фрезерных рабочих органов с осью вращения, параллельной оси канала: а – вид спереди; б – вид сбоку фрезы с кожухом, опирающимся о дно; в – вид сбоку фрезы с кожухом, не опирающимся о дно</a:t>
            </a:r>
          </a:p>
        </p:txBody>
      </p:sp>
      <p:pic>
        <p:nvPicPr>
          <p:cNvPr id="14339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87450" y="908050"/>
            <a:ext cx="7345363" cy="4368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61" t="25784" r="31718" b="7283"/>
          <a:stretch>
            <a:fillRect/>
          </a:stretch>
        </p:blipFill>
        <p:spPr bwMode="auto">
          <a:xfrm>
            <a:off x="1619250" y="230188"/>
            <a:ext cx="4752975" cy="5135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5" name="Заголовок 4"/>
          <p:cNvSpPr>
            <a:spLocks noGrp="1"/>
          </p:cNvSpPr>
          <p:nvPr>
            <p:ph type="title"/>
          </p:nvPr>
        </p:nvSpPr>
        <p:spPr>
          <a:xfrm>
            <a:off x="169863" y="5688013"/>
            <a:ext cx="8229600" cy="693737"/>
          </a:xfrm>
        </p:spPr>
        <p:txBody>
          <a:bodyPr/>
          <a:lstStyle/>
          <a:p>
            <a:r>
              <a:rPr lang="ru-RU" alt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Рис. 1 Схема многоковшового цепного рабочего органа поперечного копания</a:t>
            </a:r>
            <a:br>
              <a:rPr lang="ru-RU" alt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 – рабочего органа в сборе; б – процесса выгрузки грунта;</a:t>
            </a:r>
            <a:br>
              <a:rPr lang="ru-RU" alt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– схема очистки откоса; г – схема очистки дна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5732463"/>
            <a:ext cx="8229600" cy="811212"/>
          </a:xfrm>
        </p:spPr>
        <p:txBody>
          <a:bodyPr/>
          <a:lstStyle/>
          <a:p>
            <a:r>
              <a:rPr lang="ru-RU" alt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Рис. 2 Общий вид каналоочистителя МР-15 в транспортном положении</a:t>
            </a:r>
          </a:p>
        </p:txBody>
      </p:sp>
      <p:pic>
        <p:nvPicPr>
          <p:cNvPr id="4099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24075" y="188913"/>
            <a:ext cx="5184775" cy="55800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323850" y="5516563"/>
            <a:ext cx="8229600" cy="936625"/>
          </a:xfrm>
        </p:spPr>
        <p:txBody>
          <a:bodyPr/>
          <a:lstStyle/>
          <a:p>
            <a:pPr>
              <a:defRPr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Рис. </a:t>
            </a:r>
            <a:r>
              <a:rPr lang="ru-RU" sz="160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1600" cap="all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ид сзади на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каналоочиститель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МР-15 и схемы его работы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а – береговая; б –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седлающая</a:t>
            </a:r>
          </a:p>
        </p:txBody>
      </p:sp>
      <p:pic>
        <p:nvPicPr>
          <p:cNvPr id="5123" name="Объект 4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3850" y="333375"/>
            <a:ext cx="8351838" cy="42481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5445125"/>
            <a:ext cx="8229600" cy="792163"/>
          </a:xfrm>
        </p:spPr>
        <p:txBody>
          <a:bodyPr/>
          <a:lstStyle/>
          <a:p>
            <a:pPr eaLnBrk="1" hangingPunct="1"/>
            <a:r>
              <a:rPr lang="ru-RU" alt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Рис. 4 Схема рабочего органа с многоковшовым поворотным ротором</a:t>
            </a:r>
          </a:p>
        </p:txBody>
      </p:sp>
      <p:pic>
        <p:nvPicPr>
          <p:cNvPr id="6147" name="Объект 4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95"/>
          <a:stretch>
            <a:fillRect/>
          </a:stretch>
        </p:blipFill>
        <p:spPr>
          <a:xfrm>
            <a:off x="1042988" y="188913"/>
            <a:ext cx="6337300" cy="53276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323850" y="5589588"/>
            <a:ext cx="8229600" cy="719137"/>
          </a:xfrm>
        </p:spPr>
        <p:txBody>
          <a:bodyPr/>
          <a:lstStyle/>
          <a:p>
            <a:r>
              <a:rPr lang="ru-RU" alt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Рис. 5 Схема многоковшового цепного рабочего органа с треугольной</a:t>
            </a:r>
            <a:br>
              <a:rPr lang="ru-RU" alt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рамой</a:t>
            </a:r>
          </a:p>
        </p:txBody>
      </p:sp>
      <p:pic>
        <p:nvPicPr>
          <p:cNvPr id="7171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35150" y="620713"/>
            <a:ext cx="4968875" cy="460851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611188" y="5300663"/>
            <a:ext cx="8229600" cy="850900"/>
          </a:xfrm>
        </p:spPr>
        <p:txBody>
          <a:bodyPr/>
          <a:lstStyle/>
          <a:p>
            <a:r>
              <a:rPr lang="ru-RU" alt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Рис. 6 Схема скребковых рабочих органов: </a:t>
            </a:r>
            <a:br>
              <a:rPr lang="ru-RU" alt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– очищающего откос; б – очищающего дно и откос; в – полнопрофильного</a:t>
            </a:r>
          </a:p>
        </p:txBody>
      </p:sp>
      <p:pic>
        <p:nvPicPr>
          <p:cNvPr id="8195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51050" y="981075"/>
            <a:ext cx="4681538" cy="38449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395288" y="5876925"/>
            <a:ext cx="8229600" cy="647700"/>
          </a:xfrm>
        </p:spPr>
        <p:txBody>
          <a:bodyPr/>
          <a:lstStyle/>
          <a:p>
            <a:r>
              <a:rPr lang="ru-RU" alt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Рис. 7 Каналоочиститель со скребковым рабочим органом</a:t>
            </a:r>
          </a:p>
        </p:txBody>
      </p:sp>
      <p:pic>
        <p:nvPicPr>
          <p:cNvPr id="9219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21540000">
            <a:off x="854075" y="469900"/>
            <a:ext cx="7448550" cy="51990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395288" y="5589588"/>
            <a:ext cx="8229600" cy="922337"/>
          </a:xfrm>
        </p:spPr>
        <p:txBody>
          <a:bodyPr/>
          <a:lstStyle/>
          <a:p>
            <a:r>
              <a:rPr lang="ru-RU" alt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Рис. 8 Схема шнекового рабочего органа с осью вращения, параллельной откосу</a:t>
            </a:r>
          </a:p>
        </p:txBody>
      </p:sp>
      <p:pic>
        <p:nvPicPr>
          <p:cNvPr id="10243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190"/>
          <a:stretch>
            <a:fillRect/>
          </a:stretch>
        </p:blipFill>
        <p:spPr>
          <a:xfrm>
            <a:off x="1676400" y="836613"/>
            <a:ext cx="6208713" cy="45370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311</TotalTime>
  <Words>190</Words>
  <Application>Microsoft Office PowerPoint</Application>
  <PresentationFormat>Экран (4:3)</PresentationFormat>
  <Paragraphs>16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TimesNewRomanPSMT</vt:lpstr>
      <vt:lpstr>Оформление по умолчанию</vt:lpstr>
      <vt:lpstr>Тема:  Машины для содержания и ремонта каналов  </vt:lpstr>
      <vt:lpstr>Рис. 1 Схема многоковшового цепного рабочего органа поперечного копания  а – рабочего органа в сборе; б – процесса выгрузки грунта; в – схема очистки откоса; г – схема очистки дна</vt:lpstr>
      <vt:lpstr>Рис. 2 Общий вид каналоочистителя МР-15 в транспортном положении</vt:lpstr>
      <vt:lpstr>Рис. 3 вид сзади на каналоочиститель МР-15 и схемы его работы а – береговая; б – седлающая</vt:lpstr>
      <vt:lpstr>Рис. 4 Схема рабочего органа с многоковшовым поворотным ротором</vt:lpstr>
      <vt:lpstr>Рис. 5 Схема многоковшового цепного рабочего органа с треугольной рамой</vt:lpstr>
      <vt:lpstr>Рис. 6 Схема скребковых рабочих органов:  а – очищающего откос; б – очищающего дно и откос; в – полнопрофильного</vt:lpstr>
      <vt:lpstr>Рис. 7 Каналоочиститель со скребковым рабочим органом</vt:lpstr>
      <vt:lpstr>Рис. 8 Схема шнекового рабочего органа с осью вращения, параллельной откосу</vt:lpstr>
      <vt:lpstr>Рис.9 Общий вид каналоочистителя с цилиндрическим шнековым рабочим органом</vt:lpstr>
      <vt:lpstr>Рис. 10 конический шнековый рабочий орган с вертикальной осью вращения</vt:lpstr>
      <vt:lpstr>Рис. 11 Схема работы каналоочистителя с фрезерным рабочим органом</vt:lpstr>
      <vt:lpstr>Рис. 12 схемы фрезерных рабочих органов с осью вращения, параллельной оси канала: а – вид спереди; б – вид сбоку фрезы с кожухом, опирающимся о дно; в – вид сбоку фрезы с кожухом, не опирающимся о дно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SamLab.ws</dc:creator>
  <cp:lastModifiedBy>1st_USER</cp:lastModifiedBy>
  <cp:revision>27</cp:revision>
  <dcterms:created xsi:type="dcterms:W3CDTF">2010-06-17T05:46:18Z</dcterms:created>
  <dcterms:modified xsi:type="dcterms:W3CDTF">2025-11-19T15:19:36Z</dcterms:modified>
</cp:coreProperties>
</file>