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8" r:id="rId4"/>
    <p:sldId id="269" r:id="rId5"/>
    <p:sldId id="265" r:id="rId6"/>
    <p:sldId id="266" r:id="rId7"/>
    <p:sldId id="267" r:id="rId8"/>
    <p:sldId id="270" r:id="rId9"/>
    <p:sldId id="271" r:id="rId1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94BD355C-F28F-49AD-945B-D8DB28143D58}" type="datetimeFigureOut">
              <a:rPr lang="ru-RU"/>
              <a:pPr>
                <a:defRPr/>
              </a:pPr>
              <a:t>20.11.2025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FE27C4F-F127-4540-AEE4-64EE26DDA45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71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8B4B966-ACB6-4CF6-A306-D53E19A3A8DC}" type="slidenum">
              <a:rPr lang="ru-RU" altLang="ru-RU"/>
              <a:pPr/>
              <a:t>2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8DB14-1EC3-4BBE-A597-3A907850F49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4744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29C8B-F582-4780-BD88-B49E9D38F2D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41784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2C7AE5-EFD3-4D19-AD1D-B723285029D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07482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6F5ED-6B31-403B-9459-A24F505EB76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5529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7221A-63DB-45F9-8C81-78EF2976C29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0960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A9A11-EDF9-463D-A6C8-D4AD74B9C0B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18559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88FBA-8769-40E8-B14A-B061F3713B6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1371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AC4E4-ED87-4EAE-8A3F-51B93E5BCCC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22588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FAD14-AA8A-4B99-917E-B867C1D28F6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04566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51765-1642-4701-A06E-2A37A3B80AB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36083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DDDD7-D7E9-42C7-9E40-255820305E6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68054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0AFD172D-15A8-4F8D-B2CD-CB82EC9F2AC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9225" y="188913"/>
            <a:ext cx="8785225" cy="1825625"/>
          </a:xfrm>
        </p:spPr>
        <p:txBody>
          <a:bodyPr/>
          <a:lstStyle/>
          <a:p>
            <a:r>
              <a:rPr lang="en-US" altLang="ru-RU" dirty="0" smtClean="0"/>
              <a:t/>
            </a:r>
            <a:br>
              <a:rPr lang="en-US" altLang="ru-RU" dirty="0" smtClean="0"/>
            </a:b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сновы т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ор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ии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счет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др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мыв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чн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 оборудования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Прямоугольник 1"/>
          <p:cNvSpPr>
            <a:spLocks noChangeArrowheads="1"/>
          </p:cNvSpPr>
          <p:nvPr/>
        </p:nvSpPr>
        <p:spPr bwMode="auto">
          <a:xfrm>
            <a:off x="178937" y="2492896"/>
            <a:ext cx="8854264" cy="183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Рассматриваемые вопросы:</a:t>
            </a:r>
          </a:p>
          <a:p>
            <a:pPr algn="ctr" eaLnBrk="1" hangingPunct="1">
              <a:defRPr/>
            </a:pPr>
            <a:endParaRPr lang="ru-RU" alt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eu-ES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 о</a:t>
            </a:r>
            <a:r>
              <a:rPr lang="eu-E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сно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u-E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ных параметр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</a:t>
            </a:r>
            <a:r>
              <a:rPr lang="eu-E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u-E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ивной</a:t>
            </a:r>
            <a:r>
              <a:rPr lang="eu-E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u-E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u-E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u-E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шланга</a:t>
            </a:r>
            <a:r>
              <a:rPr lang="eu-ES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Гидравлические расчеты.</a:t>
            </a:r>
            <a:endParaRPr lang="ru-RU" alt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38150" y="5301208"/>
            <a:ext cx="8496300" cy="14754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lnSpc>
                <a:spcPct val="107000"/>
              </a:lnSpc>
              <a:spcAft>
                <a:spcPts val="0"/>
              </a:spcAft>
              <a:defRPr/>
            </a:pPr>
            <a:r>
              <a:rPr lang="ru-RU" b="1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Литература</a:t>
            </a:r>
            <a:r>
              <a:rPr lang="ru-RU" b="1" dirty="0" smtClean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lnSpc>
                <a:spcPct val="107000"/>
              </a:lnSpc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rgbClr val="000000"/>
              </a:solidFill>
              <a:latin typeface="TimesNewRomanPSM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07000"/>
              </a:lnSpc>
              <a:spcAft>
                <a:spcPts val="0"/>
              </a:spcAft>
              <a:defRPr/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Мажугин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Е. И. Машины для эксплуатации мелиоративных и водохозяйственных объектов: учеб. пособие для вузов / Е. И.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Мажугин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А. Л. Борисов, С. Г. Рубец. – Горки: БГСХА, 2018. – 392 с.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254416"/>
            <a:ext cx="84249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u-E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 о</a:t>
            </a:r>
            <a:r>
              <a:rPr lang="eu-E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сно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u-E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ных параметр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</a:t>
            </a:r>
            <a:r>
              <a:rPr lang="eu-E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u-E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ивной</a:t>
            </a:r>
            <a:r>
              <a:rPr lang="eu-E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u-E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u-E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u-E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шланга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5024" y="716036"/>
            <a:ext cx="8424936" cy="635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Расчетная схема к определению основных параметров реактивной головки и шланга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дренопромывочной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машины приведена на рис. 1.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81" name="Полотно 12766"/>
          <p:cNvGrpSpPr/>
          <p:nvPr/>
        </p:nvGrpSpPr>
        <p:grpSpPr>
          <a:xfrm>
            <a:off x="2411760" y="1628800"/>
            <a:ext cx="4176464" cy="1697301"/>
            <a:chOff x="0" y="0"/>
            <a:chExt cx="3616960" cy="1362075"/>
          </a:xfrm>
        </p:grpSpPr>
        <p:sp>
          <p:nvSpPr>
            <p:cNvPr id="82" name="Прямоугольник 81"/>
            <p:cNvSpPr/>
            <p:nvPr/>
          </p:nvSpPr>
          <p:spPr>
            <a:xfrm>
              <a:off x="0" y="0"/>
              <a:ext cx="3616960" cy="1362075"/>
            </a:xfrm>
            <a:prstGeom prst="rect">
              <a:avLst/>
            </a:prstGeom>
            <a:noFill/>
          </p:spPr>
        </p:sp>
        <p:sp>
          <p:nvSpPr>
            <p:cNvPr id="83" name="Rectangle 347" descr="Светлый диагональный 1"/>
            <p:cNvSpPr>
              <a:spLocks noChangeArrowheads="1"/>
            </p:cNvSpPr>
            <p:nvPr/>
          </p:nvSpPr>
          <p:spPr bwMode="auto">
            <a:xfrm>
              <a:off x="365706" y="118107"/>
              <a:ext cx="3107752" cy="91405"/>
            </a:xfrm>
            <a:prstGeom prst="rect">
              <a:avLst/>
            </a:prstGeom>
            <a:pattFill prst="ltDn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4" name="Rectangle 348" descr="Светлый диагональный 1"/>
            <p:cNvSpPr>
              <a:spLocks noChangeArrowheads="1"/>
            </p:cNvSpPr>
            <p:nvPr/>
          </p:nvSpPr>
          <p:spPr bwMode="auto">
            <a:xfrm>
              <a:off x="365706" y="1123362"/>
              <a:ext cx="3107752" cy="91405"/>
            </a:xfrm>
            <a:prstGeom prst="rect">
              <a:avLst/>
            </a:prstGeom>
            <a:pattFill prst="ltDn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5" name="Rectangle 349" descr="Крупное конфетти"/>
            <p:cNvSpPr>
              <a:spLocks noChangeArrowheads="1"/>
            </p:cNvSpPr>
            <p:nvPr/>
          </p:nvSpPr>
          <p:spPr bwMode="auto">
            <a:xfrm>
              <a:off x="381006" y="209512"/>
              <a:ext cx="548609" cy="913850"/>
            </a:xfrm>
            <a:prstGeom prst="rect">
              <a:avLst/>
            </a:prstGeom>
            <a:pattFill prst="lgConfetti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6" name="AutoShape 350" descr="Штриховой горизонтальный"/>
            <p:cNvSpPr>
              <a:spLocks noChangeArrowheads="1"/>
            </p:cNvSpPr>
            <p:nvPr/>
          </p:nvSpPr>
          <p:spPr bwMode="auto">
            <a:xfrm>
              <a:off x="640011" y="209512"/>
              <a:ext cx="365806" cy="913850"/>
            </a:xfrm>
            <a:prstGeom prst="moon">
              <a:avLst>
                <a:gd name="adj" fmla="val 87500"/>
              </a:avLst>
            </a:prstGeom>
            <a:pattFill prst="dashHorz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7" name="AutoShape 351"/>
            <p:cNvSpPr>
              <a:spLocks noChangeArrowheads="1"/>
            </p:cNvSpPr>
            <p:nvPr/>
          </p:nvSpPr>
          <p:spPr bwMode="auto">
            <a:xfrm rot="5400000">
              <a:off x="959504" y="570135"/>
              <a:ext cx="639435" cy="182903"/>
            </a:xfrm>
            <a:custGeom>
              <a:avLst/>
              <a:gdLst>
                <a:gd name="T0" fmla="*/ 559514 w 21600"/>
                <a:gd name="T1" fmla="*/ 91440 h 21600"/>
                <a:gd name="T2" fmla="*/ 319723 w 21600"/>
                <a:gd name="T3" fmla="*/ 182880 h 21600"/>
                <a:gd name="T4" fmla="*/ 79931 w 21600"/>
                <a:gd name="T5" fmla="*/ 91440 h 21600"/>
                <a:gd name="T6" fmla="*/ 319723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lin ang="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8" name="Rectangle 352"/>
            <p:cNvSpPr>
              <a:spLocks noChangeArrowheads="1"/>
            </p:cNvSpPr>
            <p:nvPr/>
          </p:nvSpPr>
          <p:spPr bwMode="auto">
            <a:xfrm>
              <a:off x="1370923" y="341619"/>
              <a:ext cx="548709" cy="639435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9" name="AutoShape 353"/>
            <p:cNvSpPr>
              <a:spLocks noChangeArrowheads="1"/>
            </p:cNvSpPr>
            <p:nvPr/>
          </p:nvSpPr>
          <p:spPr bwMode="auto">
            <a:xfrm rot="16200000">
              <a:off x="1645315" y="615836"/>
              <a:ext cx="639435" cy="91502"/>
            </a:xfrm>
            <a:custGeom>
              <a:avLst/>
              <a:gdLst>
                <a:gd name="T0" fmla="*/ 574997 w 21600"/>
                <a:gd name="T1" fmla="*/ 45720 h 21600"/>
                <a:gd name="T2" fmla="*/ 319723 w 21600"/>
                <a:gd name="T3" fmla="*/ 91440 h 21600"/>
                <a:gd name="T4" fmla="*/ 64448 w 21600"/>
                <a:gd name="T5" fmla="*/ 45720 h 21600"/>
                <a:gd name="T6" fmla="*/ 319723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977 w 21600"/>
                <a:gd name="T13" fmla="*/ 3977 h 21600"/>
                <a:gd name="T14" fmla="*/ 17623 w 21600"/>
                <a:gd name="T15" fmla="*/ 1762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4354" y="21600"/>
                  </a:lnTo>
                  <a:lnTo>
                    <a:pt x="17246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767676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0" name="Rectangle 354"/>
            <p:cNvSpPr>
              <a:spLocks noChangeArrowheads="1"/>
            </p:cNvSpPr>
            <p:nvPr/>
          </p:nvSpPr>
          <p:spPr bwMode="auto">
            <a:xfrm>
              <a:off x="2011033" y="483827"/>
              <a:ext cx="91402" cy="365820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1" name="Rectangle 355"/>
            <p:cNvSpPr>
              <a:spLocks noChangeArrowheads="1"/>
            </p:cNvSpPr>
            <p:nvPr/>
          </p:nvSpPr>
          <p:spPr bwMode="auto">
            <a:xfrm>
              <a:off x="2092335" y="433024"/>
              <a:ext cx="182903" cy="456625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2" name="Rectangle 356"/>
            <p:cNvSpPr>
              <a:spLocks noChangeArrowheads="1"/>
            </p:cNvSpPr>
            <p:nvPr/>
          </p:nvSpPr>
          <p:spPr bwMode="auto">
            <a:xfrm>
              <a:off x="2285338" y="483827"/>
              <a:ext cx="1188120" cy="3658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3" name="Rectangle 357" descr="60%"/>
            <p:cNvSpPr>
              <a:spLocks noChangeArrowheads="1"/>
            </p:cNvSpPr>
            <p:nvPr/>
          </p:nvSpPr>
          <p:spPr bwMode="auto">
            <a:xfrm>
              <a:off x="3108352" y="483827"/>
              <a:ext cx="365106" cy="91505"/>
            </a:xfrm>
            <a:prstGeom prst="rect">
              <a:avLst/>
            </a:prstGeom>
            <a:pattFill prst="pct60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4" name="Rectangle 358" descr="60%"/>
            <p:cNvSpPr>
              <a:spLocks noChangeArrowheads="1"/>
            </p:cNvSpPr>
            <p:nvPr/>
          </p:nvSpPr>
          <p:spPr bwMode="auto">
            <a:xfrm>
              <a:off x="3108352" y="758142"/>
              <a:ext cx="365106" cy="91505"/>
            </a:xfrm>
            <a:prstGeom prst="rect">
              <a:avLst/>
            </a:prstGeom>
            <a:pattFill prst="pct60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5" name="Rectangle 359"/>
            <p:cNvSpPr>
              <a:spLocks noChangeArrowheads="1"/>
            </p:cNvSpPr>
            <p:nvPr/>
          </p:nvSpPr>
          <p:spPr bwMode="auto">
            <a:xfrm>
              <a:off x="2280238" y="524529"/>
              <a:ext cx="91502" cy="274315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6" name="Rectangle 360"/>
            <p:cNvSpPr>
              <a:spLocks noChangeArrowheads="1"/>
            </p:cNvSpPr>
            <p:nvPr/>
          </p:nvSpPr>
          <p:spPr bwMode="auto">
            <a:xfrm>
              <a:off x="2376839" y="483827"/>
              <a:ext cx="731512" cy="365820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000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7" name="Rectangle 361"/>
            <p:cNvSpPr>
              <a:spLocks noChangeArrowheads="1"/>
            </p:cNvSpPr>
            <p:nvPr/>
          </p:nvSpPr>
          <p:spPr bwMode="auto">
            <a:xfrm>
              <a:off x="3108352" y="575332"/>
              <a:ext cx="365106" cy="182810"/>
            </a:xfrm>
            <a:prstGeom prst="rect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8" name="AutoShape 362" descr="Штриховой горизонтальный"/>
            <p:cNvSpPr>
              <a:spLocks noChangeArrowheads="1"/>
            </p:cNvSpPr>
            <p:nvPr/>
          </p:nvSpPr>
          <p:spPr bwMode="auto">
            <a:xfrm rot="16200000">
              <a:off x="1005915" y="524434"/>
              <a:ext cx="91405" cy="273705"/>
            </a:xfrm>
            <a:custGeom>
              <a:avLst/>
              <a:gdLst>
                <a:gd name="T0" fmla="*/ 80010 w 21600"/>
                <a:gd name="T1" fmla="*/ 136843 h 21600"/>
                <a:gd name="T2" fmla="*/ 45720 w 21600"/>
                <a:gd name="T3" fmla="*/ 273685 h 21600"/>
                <a:gd name="T4" fmla="*/ 11430 w 21600"/>
                <a:gd name="T5" fmla="*/ 136843 h 21600"/>
                <a:gd name="T6" fmla="*/ 4572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pattFill prst="dashHorz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9" name="Rectangle 363" descr="Штриховой горизонтальный"/>
            <p:cNvSpPr>
              <a:spLocks noChangeArrowheads="1"/>
            </p:cNvSpPr>
            <p:nvPr/>
          </p:nvSpPr>
          <p:spPr bwMode="auto">
            <a:xfrm>
              <a:off x="1005817" y="209512"/>
              <a:ext cx="1645327" cy="111806"/>
            </a:xfrm>
            <a:prstGeom prst="rect">
              <a:avLst/>
            </a:prstGeom>
            <a:pattFill prst="dashHorz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0" name="Rectangle 364" descr="Штриховой горизонтальный"/>
            <p:cNvSpPr>
              <a:spLocks noChangeArrowheads="1"/>
            </p:cNvSpPr>
            <p:nvPr/>
          </p:nvSpPr>
          <p:spPr bwMode="auto">
            <a:xfrm>
              <a:off x="995617" y="992555"/>
              <a:ext cx="1655527" cy="115506"/>
            </a:xfrm>
            <a:prstGeom prst="rect">
              <a:avLst/>
            </a:prstGeom>
            <a:pattFill prst="dashHorz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1" name="AutoShape 365" descr="Штриховой горизонтальный"/>
            <p:cNvSpPr>
              <a:spLocks noChangeArrowheads="1"/>
            </p:cNvSpPr>
            <p:nvPr/>
          </p:nvSpPr>
          <p:spPr bwMode="auto">
            <a:xfrm rot="5400000">
              <a:off x="949912" y="300920"/>
              <a:ext cx="182910" cy="182903"/>
            </a:xfrm>
            <a:prstGeom prst="rtTriangle">
              <a:avLst/>
            </a:prstGeom>
            <a:pattFill prst="dashHorz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2" name="AutoShape 366" descr="Штриховой горизонтальный"/>
            <p:cNvSpPr>
              <a:spLocks noChangeArrowheads="1"/>
            </p:cNvSpPr>
            <p:nvPr/>
          </p:nvSpPr>
          <p:spPr bwMode="auto">
            <a:xfrm>
              <a:off x="944816" y="819145"/>
              <a:ext cx="182903" cy="182210"/>
            </a:xfrm>
            <a:prstGeom prst="rtTriangle">
              <a:avLst/>
            </a:prstGeom>
            <a:pattFill prst="dashHorz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3" name="AutoShape 367" descr="Штриховой горизонтальный"/>
            <p:cNvSpPr>
              <a:spLocks noChangeArrowheads="1"/>
            </p:cNvSpPr>
            <p:nvPr/>
          </p:nvSpPr>
          <p:spPr bwMode="auto">
            <a:xfrm rot="5400000">
              <a:off x="2256836" y="314231"/>
              <a:ext cx="97205" cy="690911"/>
            </a:xfrm>
            <a:custGeom>
              <a:avLst/>
              <a:gdLst>
                <a:gd name="T0" fmla="*/ 85011 w 21600"/>
                <a:gd name="T1" fmla="*/ 345440 h 21600"/>
                <a:gd name="T2" fmla="*/ 48578 w 21600"/>
                <a:gd name="T3" fmla="*/ 690880 h 21600"/>
                <a:gd name="T4" fmla="*/ 12144 w 21600"/>
                <a:gd name="T5" fmla="*/ 345440 h 21600"/>
                <a:gd name="T6" fmla="*/ 48578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pattFill prst="dashHorz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4" name="AutoShape 368" descr="Штриховой горизонтальный"/>
            <p:cNvSpPr>
              <a:spLocks noChangeArrowheads="1"/>
            </p:cNvSpPr>
            <p:nvPr/>
          </p:nvSpPr>
          <p:spPr bwMode="auto">
            <a:xfrm rot="4681018">
              <a:off x="2241535" y="4414"/>
              <a:ext cx="97105" cy="690911"/>
            </a:xfrm>
            <a:custGeom>
              <a:avLst/>
              <a:gdLst>
                <a:gd name="T0" fmla="*/ 85011 w 21600"/>
                <a:gd name="T1" fmla="*/ 345440 h 21600"/>
                <a:gd name="T2" fmla="*/ 48578 w 21600"/>
                <a:gd name="T3" fmla="*/ 690880 h 21600"/>
                <a:gd name="T4" fmla="*/ 12144 w 21600"/>
                <a:gd name="T5" fmla="*/ 345440 h 21600"/>
                <a:gd name="T6" fmla="*/ 48578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pattFill prst="dashHorz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5" name="AutoShape 369" descr="Штриховой горизонтальный"/>
            <p:cNvSpPr>
              <a:spLocks noChangeArrowheads="1"/>
            </p:cNvSpPr>
            <p:nvPr/>
          </p:nvSpPr>
          <p:spPr bwMode="auto">
            <a:xfrm rot="16918982" flipV="1">
              <a:off x="2241535" y="638148"/>
              <a:ext cx="97105" cy="690911"/>
            </a:xfrm>
            <a:custGeom>
              <a:avLst/>
              <a:gdLst>
                <a:gd name="T0" fmla="*/ 85011 w 21600"/>
                <a:gd name="T1" fmla="*/ 345440 h 21600"/>
                <a:gd name="T2" fmla="*/ 48578 w 21600"/>
                <a:gd name="T3" fmla="*/ 690880 h 21600"/>
                <a:gd name="T4" fmla="*/ 12144 w 21600"/>
                <a:gd name="T5" fmla="*/ 345440 h 21600"/>
                <a:gd name="T6" fmla="*/ 48578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pattFill prst="dashHorz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06" name="Line 370"/>
            <p:cNvCxnSpPr>
              <a:cxnSpLocks noChangeShapeType="1"/>
            </p:cNvCxnSpPr>
            <p:nvPr/>
          </p:nvCxnSpPr>
          <p:spPr bwMode="auto">
            <a:xfrm flipV="1">
              <a:off x="1960233" y="321318"/>
              <a:ext cx="274305" cy="914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7" name="Line 371"/>
            <p:cNvCxnSpPr>
              <a:cxnSpLocks noChangeShapeType="1"/>
            </p:cNvCxnSpPr>
            <p:nvPr/>
          </p:nvCxnSpPr>
          <p:spPr bwMode="auto">
            <a:xfrm flipV="1">
              <a:off x="1975433" y="346719"/>
              <a:ext cx="640111" cy="914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8" name="Line 372"/>
            <p:cNvCxnSpPr>
              <a:cxnSpLocks noChangeShapeType="1"/>
            </p:cNvCxnSpPr>
            <p:nvPr/>
          </p:nvCxnSpPr>
          <p:spPr bwMode="auto">
            <a:xfrm>
              <a:off x="1939932" y="925151"/>
              <a:ext cx="274305" cy="915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9" name="Line 373"/>
            <p:cNvCxnSpPr>
              <a:cxnSpLocks noChangeShapeType="1"/>
            </p:cNvCxnSpPr>
            <p:nvPr/>
          </p:nvCxnSpPr>
          <p:spPr bwMode="auto">
            <a:xfrm>
              <a:off x="1965333" y="894749"/>
              <a:ext cx="640111" cy="914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0" name="AutoShape 374" descr="Штриховой горизонтальный"/>
            <p:cNvSpPr>
              <a:spLocks noChangeArrowheads="1"/>
            </p:cNvSpPr>
            <p:nvPr/>
          </p:nvSpPr>
          <p:spPr bwMode="auto">
            <a:xfrm rot="16200000">
              <a:off x="2148130" y="621048"/>
              <a:ext cx="273715" cy="731612"/>
            </a:xfrm>
            <a:prstGeom prst="rtTriangle">
              <a:avLst/>
            </a:prstGeom>
            <a:pattFill prst="dashHorz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1" name="Rectangle 375" descr="Штриховой горизонтальный"/>
            <p:cNvSpPr>
              <a:spLocks noChangeArrowheads="1"/>
            </p:cNvSpPr>
            <p:nvPr/>
          </p:nvSpPr>
          <p:spPr bwMode="auto">
            <a:xfrm>
              <a:off x="2651144" y="849647"/>
              <a:ext cx="822314" cy="273715"/>
            </a:xfrm>
            <a:prstGeom prst="rect">
              <a:avLst/>
            </a:prstGeom>
            <a:pattFill prst="dashHorz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2" name="AutoShape 376" descr="Штриховой горизонтальный"/>
            <p:cNvSpPr>
              <a:spLocks noChangeArrowheads="1"/>
            </p:cNvSpPr>
            <p:nvPr/>
          </p:nvSpPr>
          <p:spPr bwMode="auto">
            <a:xfrm rot="5400000" flipV="1">
              <a:off x="2240232" y="-19087"/>
              <a:ext cx="274315" cy="731612"/>
            </a:xfrm>
            <a:prstGeom prst="rtTriangle">
              <a:avLst/>
            </a:prstGeom>
            <a:pattFill prst="dashHorz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3" name="Rectangle 377" descr="Штриховой горизонтальный"/>
            <p:cNvSpPr>
              <a:spLocks noChangeArrowheads="1"/>
            </p:cNvSpPr>
            <p:nvPr/>
          </p:nvSpPr>
          <p:spPr bwMode="auto">
            <a:xfrm>
              <a:off x="2651144" y="209512"/>
              <a:ext cx="822314" cy="274315"/>
            </a:xfrm>
            <a:prstGeom prst="rect">
              <a:avLst/>
            </a:prstGeom>
            <a:pattFill prst="dashHorz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14" name="Line 378"/>
            <p:cNvCxnSpPr>
              <a:cxnSpLocks noChangeShapeType="1"/>
            </p:cNvCxnSpPr>
            <p:nvPr/>
          </p:nvCxnSpPr>
          <p:spPr bwMode="auto">
            <a:xfrm flipH="1">
              <a:off x="2376839" y="483827"/>
              <a:ext cx="109661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5" name="Line 379"/>
            <p:cNvCxnSpPr>
              <a:cxnSpLocks noChangeShapeType="1"/>
            </p:cNvCxnSpPr>
            <p:nvPr/>
          </p:nvCxnSpPr>
          <p:spPr bwMode="auto">
            <a:xfrm flipH="1">
              <a:off x="2376839" y="849647"/>
              <a:ext cx="109661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6" name="Line 380"/>
            <p:cNvCxnSpPr>
              <a:cxnSpLocks noChangeShapeType="1"/>
            </p:cNvCxnSpPr>
            <p:nvPr/>
          </p:nvCxnSpPr>
          <p:spPr bwMode="auto">
            <a:xfrm>
              <a:off x="2376839" y="483827"/>
              <a:ext cx="600" cy="1829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7" name="Line 381"/>
            <p:cNvCxnSpPr>
              <a:cxnSpLocks noChangeShapeType="1"/>
            </p:cNvCxnSpPr>
            <p:nvPr/>
          </p:nvCxnSpPr>
          <p:spPr bwMode="auto">
            <a:xfrm>
              <a:off x="2376839" y="666737"/>
              <a:ext cx="600" cy="1829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" name="Line 382"/>
            <p:cNvCxnSpPr>
              <a:cxnSpLocks noChangeShapeType="1"/>
            </p:cNvCxnSpPr>
            <p:nvPr/>
          </p:nvCxnSpPr>
          <p:spPr bwMode="auto">
            <a:xfrm>
              <a:off x="365706" y="118107"/>
              <a:ext cx="310775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" name="Line 383"/>
            <p:cNvCxnSpPr>
              <a:cxnSpLocks noChangeShapeType="1"/>
            </p:cNvCxnSpPr>
            <p:nvPr/>
          </p:nvCxnSpPr>
          <p:spPr bwMode="auto">
            <a:xfrm>
              <a:off x="365706" y="209512"/>
              <a:ext cx="310775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0" name="Line 384"/>
            <p:cNvCxnSpPr>
              <a:cxnSpLocks noChangeShapeType="1"/>
            </p:cNvCxnSpPr>
            <p:nvPr/>
          </p:nvCxnSpPr>
          <p:spPr bwMode="auto">
            <a:xfrm>
              <a:off x="365706" y="1123362"/>
              <a:ext cx="310775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1" name="Line 385"/>
            <p:cNvCxnSpPr>
              <a:cxnSpLocks noChangeShapeType="1"/>
            </p:cNvCxnSpPr>
            <p:nvPr/>
          </p:nvCxnSpPr>
          <p:spPr bwMode="auto">
            <a:xfrm>
              <a:off x="365706" y="1214767"/>
              <a:ext cx="310775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2" name="Line 386"/>
            <p:cNvCxnSpPr>
              <a:cxnSpLocks noChangeShapeType="1"/>
            </p:cNvCxnSpPr>
            <p:nvPr/>
          </p:nvCxnSpPr>
          <p:spPr bwMode="auto">
            <a:xfrm>
              <a:off x="2092335" y="534629"/>
              <a:ext cx="18290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" name="Line 387"/>
            <p:cNvCxnSpPr>
              <a:cxnSpLocks noChangeShapeType="1"/>
            </p:cNvCxnSpPr>
            <p:nvPr/>
          </p:nvCxnSpPr>
          <p:spPr bwMode="auto">
            <a:xfrm>
              <a:off x="2092335" y="788643"/>
              <a:ext cx="18290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4" name="Arc 388"/>
            <p:cNvSpPr>
              <a:spLocks/>
            </p:cNvSpPr>
            <p:nvPr/>
          </p:nvSpPr>
          <p:spPr bwMode="auto">
            <a:xfrm rot="16200000">
              <a:off x="594301" y="255221"/>
              <a:ext cx="457225" cy="365806"/>
            </a:xfrm>
            <a:custGeom>
              <a:avLst/>
              <a:gdLst>
                <a:gd name="T0" fmla="*/ 0 w 21600"/>
                <a:gd name="T1" fmla="*/ 0 h 21600"/>
                <a:gd name="T2" fmla="*/ 457200 w 21600"/>
                <a:gd name="T3" fmla="*/ 365760 h 21600"/>
                <a:gd name="T4" fmla="*/ 0 w 21600"/>
                <a:gd name="T5" fmla="*/ 36576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5" name="Arc 389"/>
            <p:cNvSpPr>
              <a:spLocks/>
            </p:cNvSpPr>
            <p:nvPr/>
          </p:nvSpPr>
          <p:spPr bwMode="auto">
            <a:xfrm rot="5400000" flipV="1">
              <a:off x="594301" y="712446"/>
              <a:ext cx="456625" cy="365806"/>
            </a:xfrm>
            <a:custGeom>
              <a:avLst/>
              <a:gdLst>
                <a:gd name="T0" fmla="*/ 0 w 21600"/>
                <a:gd name="T1" fmla="*/ 0 h 21600"/>
                <a:gd name="T2" fmla="*/ 456565 w 21600"/>
                <a:gd name="T3" fmla="*/ 365760 h 21600"/>
                <a:gd name="T4" fmla="*/ 0 w 21600"/>
                <a:gd name="T5" fmla="*/ 36576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6" name="Freeform 390"/>
            <p:cNvSpPr>
              <a:spLocks/>
            </p:cNvSpPr>
            <p:nvPr/>
          </p:nvSpPr>
          <p:spPr bwMode="auto">
            <a:xfrm>
              <a:off x="348606" y="114306"/>
              <a:ext cx="57801" cy="1092860"/>
            </a:xfrm>
            <a:custGeom>
              <a:avLst/>
              <a:gdLst>
                <a:gd name="T0" fmla="*/ 40398 w 113"/>
                <a:gd name="T1" fmla="*/ 0 h 2153"/>
                <a:gd name="T2" fmla="*/ 25057 w 113"/>
                <a:gd name="T3" fmla="*/ 10152 h 2153"/>
                <a:gd name="T4" fmla="*/ 14830 w 113"/>
                <a:gd name="T5" fmla="*/ 40607 h 2153"/>
                <a:gd name="T6" fmla="*/ 19943 w 113"/>
                <a:gd name="T7" fmla="*/ 91366 h 2153"/>
                <a:gd name="T8" fmla="*/ 35285 w 113"/>
                <a:gd name="T9" fmla="*/ 96442 h 2153"/>
                <a:gd name="T10" fmla="*/ 30171 w 113"/>
                <a:gd name="T11" fmla="*/ 228414 h 2153"/>
                <a:gd name="T12" fmla="*/ 19943 w 113"/>
                <a:gd name="T13" fmla="*/ 258869 h 2153"/>
                <a:gd name="T14" fmla="*/ 25057 w 113"/>
                <a:gd name="T15" fmla="*/ 411146 h 2153"/>
                <a:gd name="T16" fmla="*/ 40398 w 113"/>
                <a:gd name="T17" fmla="*/ 421297 h 2153"/>
                <a:gd name="T18" fmla="*/ 35285 w 113"/>
                <a:gd name="T19" fmla="*/ 527891 h 2153"/>
                <a:gd name="T20" fmla="*/ 25057 w 113"/>
                <a:gd name="T21" fmla="*/ 558346 h 2153"/>
                <a:gd name="T22" fmla="*/ 40398 w 113"/>
                <a:gd name="T23" fmla="*/ 720774 h 2153"/>
                <a:gd name="T24" fmla="*/ 35285 w 113"/>
                <a:gd name="T25" fmla="*/ 801988 h 2153"/>
                <a:gd name="T26" fmla="*/ 19943 w 113"/>
                <a:gd name="T27" fmla="*/ 812139 h 2153"/>
                <a:gd name="T28" fmla="*/ 9716 w 113"/>
                <a:gd name="T29" fmla="*/ 842595 h 2153"/>
                <a:gd name="T30" fmla="*/ 35285 w 113"/>
                <a:gd name="T31" fmla="*/ 959340 h 2153"/>
                <a:gd name="T32" fmla="*/ 40398 w 113"/>
                <a:gd name="T33" fmla="*/ 974567 h 2153"/>
                <a:gd name="T34" fmla="*/ 55740 w 113"/>
                <a:gd name="T35" fmla="*/ 989795 h 2153"/>
                <a:gd name="T36" fmla="*/ 50626 w 113"/>
                <a:gd name="T37" fmla="*/ 1020250 h 2153"/>
                <a:gd name="T38" fmla="*/ 35285 w 113"/>
                <a:gd name="T39" fmla="*/ 1010098 h 2153"/>
                <a:gd name="T40" fmla="*/ 25057 w 113"/>
                <a:gd name="T41" fmla="*/ 1025326 h 2153"/>
                <a:gd name="T42" fmla="*/ 14830 w 113"/>
                <a:gd name="T43" fmla="*/ 1055781 h 2153"/>
                <a:gd name="T44" fmla="*/ 25057 w 113"/>
                <a:gd name="T45" fmla="*/ 1091312 h 215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13" h="2153">
                  <a:moveTo>
                    <a:pt x="79" y="0"/>
                  </a:moveTo>
                  <a:cubicBezTo>
                    <a:pt x="69" y="7"/>
                    <a:pt x="55" y="10"/>
                    <a:pt x="49" y="20"/>
                  </a:cubicBezTo>
                  <a:cubicBezTo>
                    <a:pt x="38" y="38"/>
                    <a:pt x="29" y="80"/>
                    <a:pt x="29" y="80"/>
                  </a:cubicBezTo>
                  <a:cubicBezTo>
                    <a:pt x="32" y="113"/>
                    <a:pt x="28" y="149"/>
                    <a:pt x="39" y="180"/>
                  </a:cubicBezTo>
                  <a:cubicBezTo>
                    <a:pt x="43" y="190"/>
                    <a:pt x="68" y="179"/>
                    <a:pt x="69" y="190"/>
                  </a:cubicBezTo>
                  <a:cubicBezTo>
                    <a:pt x="75" y="276"/>
                    <a:pt x="67" y="364"/>
                    <a:pt x="59" y="450"/>
                  </a:cubicBezTo>
                  <a:cubicBezTo>
                    <a:pt x="57" y="471"/>
                    <a:pt x="39" y="510"/>
                    <a:pt x="39" y="510"/>
                  </a:cubicBezTo>
                  <a:cubicBezTo>
                    <a:pt x="42" y="610"/>
                    <a:pt x="37" y="711"/>
                    <a:pt x="49" y="810"/>
                  </a:cubicBezTo>
                  <a:cubicBezTo>
                    <a:pt x="50" y="822"/>
                    <a:pt x="78" y="818"/>
                    <a:pt x="79" y="830"/>
                  </a:cubicBezTo>
                  <a:cubicBezTo>
                    <a:pt x="85" y="900"/>
                    <a:pt x="77" y="970"/>
                    <a:pt x="69" y="1040"/>
                  </a:cubicBezTo>
                  <a:cubicBezTo>
                    <a:pt x="67" y="1061"/>
                    <a:pt x="49" y="1100"/>
                    <a:pt x="49" y="1100"/>
                  </a:cubicBezTo>
                  <a:cubicBezTo>
                    <a:pt x="56" y="1255"/>
                    <a:pt x="61" y="1296"/>
                    <a:pt x="79" y="1420"/>
                  </a:cubicBezTo>
                  <a:cubicBezTo>
                    <a:pt x="76" y="1473"/>
                    <a:pt x="81" y="1528"/>
                    <a:pt x="69" y="1580"/>
                  </a:cubicBezTo>
                  <a:cubicBezTo>
                    <a:pt x="66" y="1592"/>
                    <a:pt x="45" y="1590"/>
                    <a:pt x="39" y="1600"/>
                  </a:cubicBezTo>
                  <a:cubicBezTo>
                    <a:pt x="28" y="1618"/>
                    <a:pt x="19" y="1660"/>
                    <a:pt x="19" y="1660"/>
                  </a:cubicBezTo>
                  <a:cubicBezTo>
                    <a:pt x="26" y="1777"/>
                    <a:pt x="0" y="1821"/>
                    <a:pt x="69" y="1890"/>
                  </a:cubicBezTo>
                  <a:cubicBezTo>
                    <a:pt x="72" y="1900"/>
                    <a:pt x="73" y="1911"/>
                    <a:pt x="79" y="1920"/>
                  </a:cubicBezTo>
                  <a:cubicBezTo>
                    <a:pt x="87" y="1932"/>
                    <a:pt x="106" y="1936"/>
                    <a:pt x="109" y="1950"/>
                  </a:cubicBezTo>
                  <a:cubicBezTo>
                    <a:pt x="113" y="1970"/>
                    <a:pt x="102" y="1990"/>
                    <a:pt x="99" y="2010"/>
                  </a:cubicBezTo>
                  <a:cubicBezTo>
                    <a:pt x="89" y="2003"/>
                    <a:pt x="81" y="1988"/>
                    <a:pt x="69" y="1990"/>
                  </a:cubicBezTo>
                  <a:cubicBezTo>
                    <a:pt x="57" y="1992"/>
                    <a:pt x="54" y="2009"/>
                    <a:pt x="49" y="2020"/>
                  </a:cubicBezTo>
                  <a:cubicBezTo>
                    <a:pt x="40" y="2039"/>
                    <a:pt x="29" y="2080"/>
                    <a:pt x="29" y="2080"/>
                  </a:cubicBezTo>
                  <a:cubicBezTo>
                    <a:pt x="39" y="2153"/>
                    <a:pt x="15" y="2150"/>
                    <a:pt x="49" y="215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7" name="Freeform 391"/>
            <p:cNvSpPr>
              <a:spLocks/>
            </p:cNvSpPr>
            <p:nvPr/>
          </p:nvSpPr>
          <p:spPr bwMode="auto">
            <a:xfrm>
              <a:off x="3456357" y="114306"/>
              <a:ext cx="47601" cy="1091560"/>
            </a:xfrm>
            <a:custGeom>
              <a:avLst/>
              <a:gdLst>
                <a:gd name="T0" fmla="*/ 30726 w 93"/>
                <a:gd name="T1" fmla="*/ 0 h 2150"/>
                <a:gd name="T2" fmla="*/ 25605 w 93"/>
                <a:gd name="T3" fmla="*/ 25385 h 2150"/>
                <a:gd name="T4" fmla="*/ 15363 w 93"/>
                <a:gd name="T5" fmla="*/ 55848 h 2150"/>
                <a:gd name="T6" fmla="*/ 10242 w 93"/>
                <a:gd name="T7" fmla="*/ 253852 h 2150"/>
                <a:gd name="T8" fmla="*/ 20484 w 93"/>
                <a:gd name="T9" fmla="*/ 319854 h 2150"/>
                <a:gd name="T10" fmla="*/ 30726 w 93"/>
                <a:gd name="T11" fmla="*/ 350316 h 2150"/>
                <a:gd name="T12" fmla="*/ 25605 w 93"/>
                <a:gd name="T13" fmla="*/ 487396 h 2150"/>
                <a:gd name="T14" fmla="*/ 40968 w 93"/>
                <a:gd name="T15" fmla="*/ 517859 h 2150"/>
                <a:gd name="T16" fmla="*/ 20484 w 93"/>
                <a:gd name="T17" fmla="*/ 538167 h 2150"/>
                <a:gd name="T18" fmla="*/ 0 w 93"/>
                <a:gd name="T19" fmla="*/ 568629 h 2150"/>
                <a:gd name="T20" fmla="*/ 20484 w 93"/>
                <a:gd name="T21" fmla="*/ 827559 h 2150"/>
                <a:gd name="T22" fmla="*/ 0 w 93"/>
                <a:gd name="T23" fmla="*/ 918945 h 2150"/>
                <a:gd name="T24" fmla="*/ 10242 w 93"/>
                <a:gd name="T25" fmla="*/ 1091565 h 21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3" h="2150">
                  <a:moveTo>
                    <a:pt x="60" y="0"/>
                  </a:moveTo>
                  <a:cubicBezTo>
                    <a:pt x="57" y="17"/>
                    <a:pt x="54" y="34"/>
                    <a:pt x="50" y="50"/>
                  </a:cubicBezTo>
                  <a:cubicBezTo>
                    <a:pt x="44" y="70"/>
                    <a:pt x="30" y="110"/>
                    <a:pt x="30" y="110"/>
                  </a:cubicBezTo>
                  <a:cubicBezTo>
                    <a:pt x="41" y="238"/>
                    <a:pt x="61" y="376"/>
                    <a:pt x="20" y="500"/>
                  </a:cubicBezTo>
                  <a:cubicBezTo>
                    <a:pt x="25" y="537"/>
                    <a:pt x="29" y="591"/>
                    <a:pt x="40" y="630"/>
                  </a:cubicBezTo>
                  <a:cubicBezTo>
                    <a:pt x="46" y="650"/>
                    <a:pt x="60" y="690"/>
                    <a:pt x="60" y="690"/>
                  </a:cubicBezTo>
                  <a:cubicBezTo>
                    <a:pt x="48" y="799"/>
                    <a:pt x="30" y="839"/>
                    <a:pt x="50" y="960"/>
                  </a:cubicBezTo>
                  <a:cubicBezTo>
                    <a:pt x="54" y="982"/>
                    <a:pt x="73" y="999"/>
                    <a:pt x="80" y="1020"/>
                  </a:cubicBezTo>
                  <a:cubicBezTo>
                    <a:pt x="53" y="1100"/>
                    <a:pt x="93" y="1007"/>
                    <a:pt x="40" y="1060"/>
                  </a:cubicBezTo>
                  <a:cubicBezTo>
                    <a:pt x="23" y="1077"/>
                    <a:pt x="0" y="1120"/>
                    <a:pt x="0" y="1120"/>
                  </a:cubicBezTo>
                  <a:cubicBezTo>
                    <a:pt x="7" y="1239"/>
                    <a:pt x="10" y="1540"/>
                    <a:pt x="40" y="1630"/>
                  </a:cubicBezTo>
                  <a:cubicBezTo>
                    <a:pt x="28" y="1779"/>
                    <a:pt x="32" y="1715"/>
                    <a:pt x="0" y="1810"/>
                  </a:cubicBezTo>
                  <a:cubicBezTo>
                    <a:pt x="9" y="1935"/>
                    <a:pt x="20" y="2023"/>
                    <a:pt x="20" y="215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8" name="Text Box 392"/>
            <p:cNvSpPr txBox="1">
              <a:spLocks noChangeArrowheads="1"/>
            </p:cNvSpPr>
            <p:nvPr/>
          </p:nvSpPr>
          <p:spPr bwMode="auto">
            <a:xfrm>
              <a:off x="365706" y="1179165"/>
              <a:ext cx="3107752" cy="18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73152" tIns="36576" rIns="73152" bIns="36576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70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1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///   ///   ///   ///   ///   ///   ///   ///   ///   ///   ///   ///   ///   ///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9" name="Text Box 393"/>
            <p:cNvSpPr txBox="1">
              <a:spLocks noChangeArrowheads="1"/>
            </p:cNvSpPr>
            <p:nvPr/>
          </p:nvSpPr>
          <p:spPr bwMode="auto">
            <a:xfrm>
              <a:off x="406407" y="0"/>
              <a:ext cx="3107652" cy="1828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73152" tIns="36576" rIns="73152" bIns="36576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70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1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///   ///   ///   ///   ///   ///   ///   ///   ///   ///   ///   ///   ///   ///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0" name="Line 394"/>
            <p:cNvCxnSpPr>
              <a:cxnSpLocks noChangeShapeType="1"/>
            </p:cNvCxnSpPr>
            <p:nvPr/>
          </p:nvCxnSpPr>
          <p:spPr bwMode="auto">
            <a:xfrm>
              <a:off x="182803" y="209512"/>
              <a:ext cx="182903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1" name="Line 395"/>
            <p:cNvCxnSpPr>
              <a:cxnSpLocks noChangeShapeType="1"/>
            </p:cNvCxnSpPr>
            <p:nvPr/>
          </p:nvCxnSpPr>
          <p:spPr bwMode="auto">
            <a:xfrm>
              <a:off x="182803" y="1123362"/>
              <a:ext cx="182903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2" name="Line 396"/>
            <p:cNvCxnSpPr>
              <a:cxnSpLocks noChangeShapeType="1"/>
            </p:cNvCxnSpPr>
            <p:nvPr/>
          </p:nvCxnSpPr>
          <p:spPr bwMode="auto">
            <a:xfrm>
              <a:off x="274305" y="209512"/>
              <a:ext cx="0" cy="9138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" name="Line 397"/>
            <p:cNvCxnSpPr>
              <a:cxnSpLocks noChangeShapeType="1"/>
            </p:cNvCxnSpPr>
            <p:nvPr/>
          </p:nvCxnSpPr>
          <p:spPr bwMode="auto">
            <a:xfrm>
              <a:off x="1853531" y="336519"/>
              <a:ext cx="700" cy="6394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4" name="Line 398"/>
            <p:cNvCxnSpPr>
              <a:cxnSpLocks noChangeShapeType="1"/>
            </p:cNvCxnSpPr>
            <p:nvPr/>
          </p:nvCxnSpPr>
          <p:spPr bwMode="auto">
            <a:xfrm>
              <a:off x="3016850" y="483827"/>
              <a:ext cx="0" cy="36582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5" name="Line 399"/>
            <p:cNvCxnSpPr>
              <a:cxnSpLocks noChangeShapeType="1"/>
            </p:cNvCxnSpPr>
            <p:nvPr/>
          </p:nvCxnSpPr>
          <p:spPr bwMode="auto">
            <a:xfrm>
              <a:off x="3382656" y="300917"/>
              <a:ext cx="0" cy="6395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6" name="Line 400"/>
            <p:cNvCxnSpPr>
              <a:cxnSpLocks noChangeShapeType="1"/>
            </p:cNvCxnSpPr>
            <p:nvPr/>
          </p:nvCxnSpPr>
          <p:spPr bwMode="auto">
            <a:xfrm>
              <a:off x="3382656" y="392422"/>
              <a:ext cx="0" cy="18291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7" name="Line 401"/>
            <p:cNvCxnSpPr>
              <a:cxnSpLocks noChangeShapeType="1"/>
            </p:cNvCxnSpPr>
            <p:nvPr/>
          </p:nvCxnSpPr>
          <p:spPr bwMode="auto">
            <a:xfrm flipV="1">
              <a:off x="3382656" y="758142"/>
              <a:ext cx="0" cy="18231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8" name="Line 402"/>
            <p:cNvCxnSpPr>
              <a:cxnSpLocks noChangeShapeType="1"/>
            </p:cNvCxnSpPr>
            <p:nvPr/>
          </p:nvCxnSpPr>
          <p:spPr bwMode="auto">
            <a:xfrm>
              <a:off x="274305" y="666737"/>
              <a:ext cx="3290555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9" name="Line 403"/>
            <p:cNvCxnSpPr>
              <a:cxnSpLocks noChangeShapeType="1"/>
            </p:cNvCxnSpPr>
            <p:nvPr/>
          </p:nvCxnSpPr>
          <p:spPr bwMode="auto">
            <a:xfrm>
              <a:off x="1736729" y="1044558"/>
              <a:ext cx="274305" cy="7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0" name="Line 404"/>
            <p:cNvCxnSpPr>
              <a:cxnSpLocks noChangeShapeType="1"/>
            </p:cNvCxnSpPr>
            <p:nvPr/>
          </p:nvCxnSpPr>
          <p:spPr bwMode="auto">
            <a:xfrm>
              <a:off x="2742545" y="1044558"/>
              <a:ext cx="274305" cy="7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1" name="Line 405"/>
            <p:cNvCxnSpPr>
              <a:cxnSpLocks noChangeShapeType="1"/>
            </p:cNvCxnSpPr>
            <p:nvPr/>
          </p:nvCxnSpPr>
          <p:spPr bwMode="auto">
            <a:xfrm flipH="1">
              <a:off x="1243921" y="666137"/>
              <a:ext cx="274305" cy="6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2" name="Text Box 406"/>
            <p:cNvSpPr txBox="1">
              <a:spLocks noChangeArrowheads="1"/>
            </p:cNvSpPr>
            <p:nvPr/>
          </p:nvSpPr>
          <p:spPr bwMode="auto">
            <a:xfrm>
              <a:off x="1386223" y="483827"/>
              <a:ext cx="214004" cy="2515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73152" tIns="36576" rIns="73152" bIns="36576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71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г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3" name="Text Box 407"/>
            <p:cNvSpPr txBox="1">
              <a:spLocks noChangeArrowheads="1"/>
            </p:cNvSpPr>
            <p:nvPr/>
          </p:nvSpPr>
          <p:spPr bwMode="auto">
            <a:xfrm>
              <a:off x="1556326" y="920151"/>
              <a:ext cx="274405" cy="274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73152" tIns="36576" rIns="73152" bIns="36576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</a:t>
              </a:r>
              <a:r>
                <a:rPr kumimoji="0" lang="en-US" sz="1100" b="1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4" name="Text Box 408"/>
            <p:cNvSpPr txBox="1">
              <a:spLocks noChangeArrowheads="1"/>
            </p:cNvSpPr>
            <p:nvPr/>
          </p:nvSpPr>
          <p:spPr bwMode="auto">
            <a:xfrm>
              <a:off x="2697445" y="797544"/>
              <a:ext cx="274405" cy="2737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73152" tIns="36576" rIns="73152" bIns="36576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</a:t>
              </a:r>
              <a:r>
                <a:rPr kumimoji="0" lang="en-US" sz="1100" b="1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5" name="Text Box 409"/>
            <p:cNvSpPr txBox="1">
              <a:spLocks noChangeArrowheads="1"/>
            </p:cNvSpPr>
            <p:nvPr/>
          </p:nvSpPr>
          <p:spPr bwMode="auto">
            <a:xfrm>
              <a:off x="0" y="483827"/>
              <a:ext cx="342906" cy="274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73152" tIns="36576" rIns="73152" bIns="36576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др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6" name="Text Box 410"/>
            <p:cNvSpPr txBox="1">
              <a:spLocks noChangeArrowheads="1"/>
            </p:cNvSpPr>
            <p:nvPr/>
          </p:nvSpPr>
          <p:spPr bwMode="auto">
            <a:xfrm>
              <a:off x="1612927" y="506728"/>
              <a:ext cx="342906" cy="215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73152" tIns="36576" rIns="73152" bIns="36576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г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7" name="Text Box 411"/>
            <p:cNvSpPr txBox="1">
              <a:spLocks noChangeArrowheads="1"/>
            </p:cNvSpPr>
            <p:nvPr/>
          </p:nvSpPr>
          <p:spPr bwMode="auto">
            <a:xfrm>
              <a:off x="2757846" y="530829"/>
              <a:ext cx="302905" cy="274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73152" tIns="36576" rIns="73152" bIns="36576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шл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8" name="Text Box 412"/>
            <p:cNvSpPr txBox="1">
              <a:spLocks noChangeArrowheads="1"/>
            </p:cNvSpPr>
            <p:nvPr/>
          </p:nvSpPr>
          <p:spPr bwMode="auto">
            <a:xfrm>
              <a:off x="3164252" y="238713"/>
              <a:ext cx="273605" cy="274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73152" tIns="36576" rIns="73152" bIns="36576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71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шл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9" name="Arc 413"/>
            <p:cNvSpPr>
              <a:spLocks/>
            </p:cNvSpPr>
            <p:nvPr/>
          </p:nvSpPr>
          <p:spPr bwMode="auto">
            <a:xfrm rot="10800000">
              <a:off x="941016" y="506728"/>
              <a:ext cx="239404" cy="114306"/>
            </a:xfrm>
            <a:custGeom>
              <a:avLst/>
              <a:gdLst>
                <a:gd name="T0" fmla="*/ 0 w 21600"/>
                <a:gd name="T1" fmla="*/ 0 h 21600"/>
                <a:gd name="T2" fmla="*/ 239395 w 21600"/>
                <a:gd name="T3" fmla="*/ 14208 h 21600"/>
                <a:gd name="T4" fmla="*/ 0 w 21600"/>
                <a:gd name="T5" fmla="*/ 11430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3647" y="0"/>
                    <a:pt x="7235" y="923"/>
                    <a:pt x="10429" y="2685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3647" y="0"/>
                    <a:pt x="7235" y="923"/>
                    <a:pt x="10429" y="2685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0" name="Arc 414"/>
            <p:cNvSpPr>
              <a:spLocks/>
            </p:cNvSpPr>
            <p:nvPr/>
          </p:nvSpPr>
          <p:spPr bwMode="auto">
            <a:xfrm rot="10800000" flipV="1">
              <a:off x="946116" y="690838"/>
              <a:ext cx="239404" cy="114306"/>
            </a:xfrm>
            <a:custGeom>
              <a:avLst/>
              <a:gdLst>
                <a:gd name="T0" fmla="*/ 0 w 21600"/>
                <a:gd name="T1" fmla="*/ 0 h 21600"/>
                <a:gd name="T2" fmla="*/ 239395 w 21600"/>
                <a:gd name="T3" fmla="*/ 14208 h 21600"/>
                <a:gd name="T4" fmla="*/ 0 w 21600"/>
                <a:gd name="T5" fmla="*/ 11430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3647" y="0"/>
                    <a:pt x="7235" y="923"/>
                    <a:pt x="10429" y="2685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3647" y="0"/>
                    <a:pt x="7235" y="923"/>
                    <a:pt x="10429" y="2685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1" name="Arc 415"/>
            <p:cNvSpPr>
              <a:spLocks/>
            </p:cNvSpPr>
            <p:nvPr/>
          </p:nvSpPr>
          <p:spPr bwMode="auto">
            <a:xfrm rot="16200000">
              <a:off x="1257215" y="7018"/>
              <a:ext cx="280715" cy="914415"/>
            </a:xfrm>
            <a:custGeom>
              <a:avLst/>
              <a:gdLst>
                <a:gd name="T0" fmla="*/ 0 w 21600"/>
                <a:gd name="T1" fmla="*/ 18034 h 21600"/>
                <a:gd name="T2" fmla="*/ 280670 w 21600"/>
                <a:gd name="T3" fmla="*/ 441367 h 21600"/>
                <a:gd name="T4" fmla="*/ 52628 w 21600"/>
                <a:gd name="T5" fmla="*/ 91440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425"/>
                  </a:moveTo>
                  <a:cubicBezTo>
                    <a:pt x="1404" y="142"/>
                    <a:pt x="2833" y="-1"/>
                    <a:pt x="4266" y="0"/>
                  </a:cubicBezTo>
                  <a:cubicBezTo>
                    <a:pt x="11827" y="0"/>
                    <a:pt x="18839" y="3954"/>
                    <a:pt x="22751" y="10425"/>
                  </a:cubicBezTo>
                </a:path>
                <a:path w="21600" h="21600" stroke="0" extrusionOk="0">
                  <a:moveTo>
                    <a:pt x="-1" y="425"/>
                  </a:moveTo>
                  <a:cubicBezTo>
                    <a:pt x="1404" y="142"/>
                    <a:pt x="2833" y="-1"/>
                    <a:pt x="4266" y="0"/>
                  </a:cubicBezTo>
                  <a:cubicBezTo>
                    <a:pt x="11827" y="0"/>
                    <a:pt x="18839" y="3954"/>
                    <a:pt x="22751" y="10425"/>
                  </a:cubicBezTo>
                  <a:lnTo>
                    <a:pt x="4266" y="21600"/>
                  </a:lnTo>
                  <a:lnTo>
                    <a:pt x="-1" y="425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2" name="Arc 416"/>
            <p:cNvSpPr>
              <a:spLocks/>
            </p:cNvSpPr>
            <p:nvPr/>
          </p:nvSpPr>
          <p:spPr bwMode="auto">
            <a:xfrm rot="5400000" flipV="1">
              <a:off x="1256615" y="391839"/>
              <a:ext cx="280715" cy="914415"/>
            </a:xfrm>
            <a:custGeom>
              <a:avLst/>
              <a:gdLst>
                <a:gd name="T0" fmla="*/ 0 w 21600"/>
                <a:gd name="T1" fmla="*/ 18034 h 21600"/>
                <a:gd name="T2" fmla="*/ 280670 w 21600"/>
                <a:gd name="T3" fmla="*/ 441367 h 21600"/>
                <a:gd name="T4" fmla="*/ 52628 w 21600"/>
                <a:gd name="T5" fmla="*/ 91440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425"/>
                  </a:moveTo>
                  <a:cubicBezTo>
                    <a:pt x="1404" y="142"/>
                    <a:pt x="2833" y="-1"/>
                    <a:pt x="4266" y="0"/>
                  </a:cubicBezTo>
                  <a:cubicBezTo>
                    <a:pt x="11827" y="0"/>
                    <a:pt x="18839" y="3954"/>
                    <a:pt x="22751" y="10425"/>
                  </a:cubicBezTo>
                </a:path>
                <a:path w="21600" h="21600" stroke="0" extrusionOk="0">
                  <a:moveTo>
                    <a:pt x="-1" y="425"/>
                  </a:moveTo>
                  <a:cubicBezTo>
                    <a:pt x="1404" y="142"/>
                    <a:pt x="2833" y="-1"/>
                    <a:pt x="4266" y="0"/>
                  </a:cubicBezTo>
                  <a:cubicBezTo>
                    <a:pt x="11827" y="0"/>
                    <a:pt x="18839" y="3954"/>
                    <a:pt x="22751" y="10425"/>
                  </a:cubicBezTo>
                  <a:lnTo>
                    <a:pt x="4266" y="21600"/>
                  </a:lnTo>
                  <a:lnTo>
                    <a:pt x="-1" y="425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3" name="AutoShape 417" descr="Штриховой горизонтальный"/>
            <p:cNvSpPr>
              <a:spLocks noChangeArrowheads="1"/>
            </p:cNvSpPr>
            <p:nvPr/>
          </p:nvSpPr>
          <p:spPr bwMode="auto">
            <a:xfrm rot="20277827">
              <a:off x="939816" y="271715"/>
              <a:ext cx="342906" cy="114306"/>
            </a:xfrm>
            <a:prstGeom prst="triangle">
              <a:avLst>
                <a:gd name="adj" fmla="val 50000"/>
              </a:avLst>
            </a:prstGeom>
            <a:pattFill prst="dashHorz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4" name="AutoShape 418" descr="Штриховой горизонтальный"/>
            <p:cNvSpPr>
              <a:spLocks noChangeArrowheads="1"/>
            </p:cNvSpPr>
            <p:nvPr/>
          </p:nvSpPr>
          <p:spPr bwMode="auto">
            <a:xfrm rot="11928451">
              <a:off x="971516" y="944852"/>
              <a:ext cx="342906" cy="114306"/>
            </a:xfrm>
            <a:prstGeom prst="triangle">
              <a:avLst>
                <a:gd name="adj" fmla="val 50000"/>
              </a:avLst>
            </a:prstGeom>
            <a:pattFill prst="dashHorz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5" name="Arc 419"/>
            <p:cNvSpPr>
              <a:spLocks/>
            </p:cNvSpPr>
            <p:nvPr/>
          </p:nvSpPr>
          <p:spPr bwMode="auto">
            <a:xfrm rot="1047480">
              <a:off x="2391440" y="393722"/>
              <a:ext cx="236204" cy="114906"/>
            </a:xfrm>
            <a:custGeom>
              <a:avLst/>
              <a:gdLst>
                <a:gd name="T0" fmla="*/ 0 w 21600"/>
                <a:gd name="T1" fmla="*/ 13978 h 21600"/>
                <a:gd name="T2" fmla="*/ 236220 w 21600"/>
                <a:gd name="T3" fmla="*/ 31416 h 21600"/>
                <a:gd name="T4" fmla="*/ 96918 w 21600"/>
                <a:gd name="T5" fmla="*/ 114935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2626"/>
                  </a:moveTo>
                  <a:cubicBezTo>
                    <a:pt x="3168" y="903"/>
                    <a:pt x="6717" y="-1"/>
                    <a:pt x="10324" y="0"/>
                  </a:cubicBezTo>
                  <a:cubicBezTo>
                    <a:pt x="15842" y="0"/>
                    <a:pt x="21152" y="2112"/>
                    <a:pt x="25162" y="5904"/>
                  </a:cubicBezTo>
                </a:path>
                <a:path w="21600" h="21600" stroke="0" extrusionOk="0">
                  <a:moveTo>
                    <a:pt x="-1" y="2626"/>
                  </a:moveTo>
                  <a:cubicBezTo>
                    <a:pt x="3168" y="903"/>
                    <a:pt x="6717" y="-1"/>
                    <a:pt x="10324" y="0"/>
                  </a:cubicBezTo>
                  <a:cubicBezTo>
                    <a:pt x="15842" y="0"/>
                    <a:pt x="21152" y="2112"/>
                    <a:pt x="25162" y="5904"/>
                  </a:cubicBezTo>
                  <a:lnTo>
                    <a:pt x="10324" y="21600"/>
                  </a:lnTo>
                  <a:lnTo>
                    <a:pt x="-1" y="2626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6" name="Arc 420"/>
            <p:cNvSpPr>
              <a:spLocks/>
            </p:cNvSpPr>
            <p:nvPr/>
          </p:nvSpPr>
          <p:spPr bwMode="auto">
            <a:xfrm rot="20552520" flipV="1">
              <a:off x="2374939" y="810845"/>
              <a:ext cx="236204" cy="115006"/>
            </a:xfrm>
            <a:custGeom>
              <a:avLst/>
              <a:gdLst>
                <a:gd name="T0" fmla="*/ 0 w 21600"/>
                <a:gd name="T1" fmla="*/ 13978 h 21600"/>
                <a:gd name="T2" fmla="*/ 236220 w 21600"/>
                <a:gd name="T3" fmla="*/ 31416 h 21600"/>
                <a:gd name="T4" fmla="*/ 96918 w 21600"/>
                <a:gd name="T5" fmla="*/ 114935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2626"/>
                  </a:moveTo>
                  <a:cubicBezTo>
                    <a:pt x="3168" y="903"/>
                    <a:pt x="6717" y="-1"/>
                    <a:pt x="10324" y="0"/>
                  </a:cubicBezTo>
                  <a:cubicBezTo>
                    <a:pt x="15842" y="0"/>
                    <a:pt x="21152" y="2112"/>
                    <a:pt x="25162" y="5904"/>
                  </a:cubicBezTo>
                </a:path>
                <a:path w="21600" h="21600" stroke="0" extrusionOk="0">
                  <a:moveTo>
                    <a:pt x="-1" y="2626"/>
                  </a:moveTo>
                  <a:cubicBezTo>
                    <a:pt x="3168" y="903"/>
                    <a:pt x="6717" y="-1"/>
                    <a:pt x="10324" y="0"/>
                  </a:cubicBezTo>
                  <a:cubicBezTo>
                    <a:pt x="15842" y="0"/>
                    <a:pt x="21152" y="2112"/>
                    <a:pt x="25162" y="5904"/>
                  </a:cubicBezTo>
                  <a:lnTo>
                    <a:pt x="10324" y="21600"/>
                  </a:lnTo>
                  <a:lnTo>
                    <a:pt x="-1" y="2626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57" name="Line 421"/>
            <p:cNvCxnSpPr>
              <a:cxnSpLocks noChangeShapeType="1"/>
            </p:cNvCxnSpPr>
            <p:nvPr/>
          </p:nvCxnSpPr>
          <p:spPr bwMode="auto">
            <a:xfrm>
              <a:off x="3117852" y="570231"/>
              <a:ext cx="342906" cy="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8" name="Line 422"/>
            <p:cNvCxnSpPr>
              <a:cxnSpLocks noChangeShapeType="1"/>
            </p:cNvCxnSpPr>
            <p:nvPr/>
          </p:nvCxnSpPr>
          <p:spPr bwMode="auto">
            <a:xfrm>
              <a:off x="3111552" y="760742"/>
              <a:ext cx="342906" cy="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" name="Прямоугольник 3"/>
          <p:cNvSpPr/>
          <p:nvPr/>
        </p:nvSpPr>
        <p:spPr>
          <a:xfrm>
            <a:off x="1719037" y="3425217"/>
            <a:ext cx="642863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Рис. 1. Расчетная схема к определению параметров реактивной головки и шланга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61352" y="3781207"/>
            <a:ext cx="851860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таком случае расход воды через сопла головки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Q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можно определить из условия обеспечения необходимой скорости течения воды в зазоре между дреной и шлангом по формуле</a:t>
            </a:r>
            <a:endParaRPr lang="ru-RU" sz="2000" dirty="0"/>
          </a:p>
        </p:txBody>
      </p:sp>
      <p:sp>
        <p:nvSpPr>
          <p:cNvPr id="237" name="Прямоугольник 236"/>
          <p:cNvSpPr/>
          <p:nvPr/>
        </p:nvSpPr>
        <p:spPr>
          <a:xfrm>
            <a:off x="3608327" y="4476266"/>
            <a:ext cx="51283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Q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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др</a:t>
            </a:r>
            <a:r>
              <a:rPr lang="ru-RU" b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шл</a:t>
            </a:r>
            <a:r>
              <a:rPr lang="ru-RU" b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/ 4,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(1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2000" dirty="0"/>
          </a:p>
        </p:txBody>
      </p:sp>
      <p:sp>
        <p:nvSpPr>
          <p:cNvPr id="239" name="Прямоугольник 238"/>
          <p:cNvSpPr/>
          <p:nvPr/>
        </p:nvSpPr>
        <p:spPr>
          <a:xfrm>
            <a:off x="505063" y="4889641"/>
            <a:ext cx="6686078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внутренний диаметр дрены;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шл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наружный диаметр шланга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скорость движения воды в зазоре между дреной и шлангом.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2" name="Rectangle 4"/>
          <p:cNvSpPr>
            <a:spLocks noChangeArrowheads="1"/>
          </p:cNvSpPr>
          <p:nvPr/>
        </p:nvSpPr>
        <p:spPr bwMode="auto">
          <a:xfrm>
            <a:off x="234196" y="5841709"/>
            <a:ext cx="780354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Значение </a:t>
            </a:r>
            <a:r>
              <a:rPr kumimoji="0" lang="en-US" alt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0" lang="ru-RU" altLang="ru-RU" sz="16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</a:t>
            </a:r>
            <a:r>
              <a:rPr kumimoji="0" lang="ru-RU" altLang="ru-RU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обычно превышает 30 мм и указывается в задании на проектирование.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79512" y="188640"/>
            <a:ext cx="87849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ланги изготавливают из гладких полиэтиленовых или резиновых труб. Внутренний диаметр шланга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шл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(в мм) можно определить по формуле</a:t>
            </a:r>
            <a:endParaRPr lang="ru-RU" sz="2000" dirty="0"/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3707904" y="861283"/>
            <a:ext cx="498085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0" lang="ru-RU" altLang="ru-RU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шл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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10         .                                                       </a:t>
            </a:r>
            <a:r>
              <a:rPr kumimoji="0" lang="ru-RU" alt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kumimoji="0" lang="ru-RU" alt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553518"/>
              </p:ext>
            </p:extLst>
          </p:nvPr>
        </p:nvGraphicFramePr>
        <p:xfrm>
          <a:off x="4578912" y="794098"/>
          <a:ext cx="497144" cy="4365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3" imgW="393529" imgH="279279" progId="Equation.DSMT4">
                  <p:embed/>
                </p:oleObj>
              </mc:Choice>
              <mc:Fallback>
                <p:oleObj name="Equation" r:id="rId3" imgW="393529" imgH="27927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912" y="794098"/>
                        <a:ext cx="497144" cy="4365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179512" y="1268450"/>
            <a:ext cx="8568952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формулу (2)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подставляют в сантиметрах.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Размер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шл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желательно согласовывать со стандартным и принять толщину стенки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δ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(в мм), ориентируясь на зависимость</a:t>
            </a:r>
            <a:endParaRPr lang="ru-RU" sz="1600" dirty="0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7742571"/>
              </p:ext>
            </p:extLst>
          </p:nvPr>
        </p:nvGraphicFramePr>
        <p:xfrm>
          <a:off x="4463988" y="2178420"/>
          <a:ext cx="612068" cy="3872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5" imgW="393359" imgH="266469" progId="Equation.DSMT4">
                  <p:embed/>
                </p:oleObj>
              </mc:Choice>
              <mc:Fallback>
                <p:oleObj name="Equation" r:id="rId5" imgW="393359" imgH="266469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3988" y="2178420"/>
                        <a:ext cx="612068" cy="3872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3883307" y="2196315"/>
            <a:ext cx="48179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δ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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.                                        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(3)   </a:t>
            </a:r>
            <a:endParaRPr lang="ru-RU" sz="20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186862" y="2583542"/>
            <a:ext cx="5778388" cy="340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400" spc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Таблица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характеристики </a:t>
            </a:r>
            <a:r>
              <a:rPr lang="ru-RU" sz="1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дренопромывочных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машин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220182"/>
              </p:ext>
            </p:extLst>
          </p:nvPr>
        </p:nvGraphicFramePr>
        <p:xfrm>
          <a:off x="2339752" y="2941530"/>
          <a:ext cx="5472607" cy="380025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138904">
                  <a:extLst>
                    <a:ext uri="{9D8B030D-6E8A-4147-A177-3AD203B41FA5}">
                      <a16:colId xmlns:a16="http://schemas.microsoft.com/office/drawing/2014/main" val="3607982054"/>
                    </a:ext>
                  </a:extLst>
                </a:gridCol>
                <a:gridCol w="632641">
                  <a:extLst>
                    <a:ext uri="{9D8B030D-6E8A-4147-A177-3AD203B41FA5}">
                      <a16:colId xmlns:a16="http://schemas.microsoft.com/office/drawing/2014/main" val="2103539456"/>
                    </a:ext>
                  </a:extLst>
                </a:gridCol>
                <a:gridCol w="632641">
                  <a:extLst>
                    <a:ext uri="{9D8B030D-6E8A-4147-A177-3AD203B41FA5}">
                      <a16:colId xmlns:a16="http://schemas.microsoft.com/office/drawing/2014/main" val="662995817"/>
                    </a:ext>
                  </a:extLst>
                </a:gridCol>
                <a:gridCol w="758266">
                  <a:extLst>
                    <a:ext uri="{9D8B030D-6E8A-4147-A177-3AD203B41FA5}">
                      <a16:colId xmlns:a16="http://schemas.microsoft.com/office/drawing/2014/main" val="1588940868"/>
                    </a:ext>
                  </a:extLst>
                </a:gridCol>
                <a:gridCol w="759019">
                  <a:extLst>
                    <a:ext uri="{9D8B030D-6E8A-4147-A177-3AD203B41FA5}">
                      <a16:colId xmlns:a16="http://schemas.microsoft.com/office/drawing/2014/main" val="1846269161"/>
                    </a:ext>
                  </a:extLst>
                </a:gridCol>
                <a:gridCol w="884644">
                  <a:extLst>
                    <a:ext uri="{9D8B030D-6E8A-4147-A177-3AD203B41FA5}">
                      <a16:colId xmlns:a16="http://schemas.microsoft.com/office/drawing/2014/main" val="3531583134"/>
                    </a:ext>
                  </a:extLst>
                </a:gridCol>
                <a:gridCol w="666492">
                  <a:extLst>
                    <a:ext uri="{9D8B030D-6E8A-4147-A177-3AD203B41FA5}">
                      <a16:colId xmlns:a16="http://schemas.microsoft.com/office/drawing/2014/main" val="2693595689"/>
                    </a:ext>
                  </a:extLst>
                </a:gridCol>
              </a:tblGrid>
              <a:tr h="9176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Марка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машины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Рабочий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напор,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МПа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Подача насоса,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л/мин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Внутрен-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ний диа-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метр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шланга,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Длина промываемой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дрены, 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ный диаметр промываемых дрен, мм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Масса без трактора и цистерны, кг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071098"/>
                  </a:ext>
                </a:extLst>
              </a:tr>
              <a:tr h="1529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4613659"/>
                  </a:ext>
                </a:extLst>
              </a:tr>
              <a:tr h="1529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Д-910 и МР-18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 и 26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 и 150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3552307"/>
                  </a:ext>
                </a:extLst>
              </a:tr>
              <a:tr h="4588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ДП-10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2400 с цистерной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7059522"/>
                  </a:ext>
                </a:extLst>
              </a:tr>
              <a:tr h="1530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ПДТ-125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1050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4453187"/>
                  </a:ext>
                </a:extLst>
              </a:tr>
              <a:tr h="1530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АДПН-250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25,4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2174299"/>
                  </a:ext>
                </a:extLst>
              </a:tr>
              <a:tr h="1641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УПД-120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4633803"/>
                  </a:ext>
                </a:extLst>
              </a:tr>
              <a:tr h="1530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Senior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6703294"/>
                  </a:ext>
                </a:extLst>
              </a:tr>
              <a:tr h="4703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S-S Enginering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Type-Professional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300 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 600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5423530"/>
                  </a:ext>
                </a:extLst>
              </a:tr>
              <a:tr h="3179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S-S Enginering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Type-MD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4273803"/>
                  </a:ext>
                </a:extLst>
              </a:tr>
              <a:tr h="3179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S-S Enginering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Type-MD80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100, 150,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200, 300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119969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" name="Rectangle 2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0" name="Rectangle 33"/>
          <p:cNvSpPr>
            <a:spLocks noChangeArrowheads="1"/>
          </p:cNvSpPr>
          <p:nvPr/>
        </p:nvSpPr>
        <p:spPr bwMode="auto">
          <a:xfrm>
            <a:off x="0" y="17049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52694"/>
            <a:ext cx="8640960" cy="12187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условии полного заиления дрены или ее заполнения отложениями и дренируемой водой, что в качестве расчетной модели можно также рассматривать как полностью заиленную дрену, значение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рассчитывают следующим образом: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(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Q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Q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/ 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(4)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1421289"/>
            <a:ext cx="8568952" cy="12187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производительность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дренопромывочной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машины по грунту;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80060" indent="-29972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площадь поперечного сечения круговой щели между дренажной трубкой и головкой.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Значение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полностью заиленной дрене можно рассчитать по формуле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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</a:t>
            </a:r>
            <a:r>
              <a:rPr lang="ru-RU" b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4,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(5)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2424" y="2619264"/>
            <a:ext cx="8568952" cy="11880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рабочая скорость продвижения головки вдоль дрены.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Предварительно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можно принять равной 0,1…0,2 м/с, а при принудительном проталкивании шланга по дрене – до 0,5 м/с.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Очевидно, что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формуле (4) рассчитывается как площадь кольца: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3807282"/>
            <a:ext cx="8639856" cy="1054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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</a:t>
            </a:r>
            <a:r>
              <a:rPr lang="ru-RU" b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b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/ 4.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(6)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Учитывая необходимое соотношение скоростей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также формулы (1)–(6), можно записать: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987824" y="4820591"/>
            <a:ext cx="59362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 (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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др</a:t>
            </a:r>
            <a:r>
              <a:rPr lang="ru-RU" b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 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/ 4 +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Q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/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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др</a:t>
            </a:r>
            <a:r>
              <a:rPr lang="ru-RU" b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b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  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(7)</a:t>
            </a:r>
            <a:endParaRPr lang="ru-RU" sz="2000" dirty="0"/>
          </a:p>
        </p:txBody>
      </p:sp>
      <p:sp>
        <p:nvSpPr>
          <p:cNvPr id="14" name="Rectangle 65"/>
          <p:cNvSpPr>
            <a:spLocks noChangeArrowheads="1"/>
          </p:cNvSpPr>
          <p:nvPr/>
        </p:nvSpPr>
        <p:spPr bwMode="auto">
          <a:xfrm>
            <a:off x="308744" y="5294035"/>
            <a:ext cx="8672567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Отсюда</a:t>
            </a:r>
            <a:endParaRPr kumimoji="0" lang="en-US" altLang="ru-RU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r>
              <a:rPr kumimoji="0" lang="ru-RU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</a:t>
            </a:r>
            <a:r>
              <a:rPr kumimoji="0" lang="en-US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0" lang="ru-RU" altLang="ru-RU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(8)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8642982"/>
              </p:ext>
            </p:extLst>
          </p:nvPr>
        </p:nvGraphicFramePr>
        <p:xfrm>
          <a:off x="4227752" y="5517918"/>
          <a:ext cx="1728192" cy="4024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3" name="Equation" r:id="rId3" imgW="1332921" imgH="266584" progId="Equation.DSMT4">
                  <p:embed/>
                </p:oleObj>
              </mc:Choice>
              <mc:Fallback>
                <p:oleObj name="Equation" r:id="rId3" imgW="1332921" imgH="266584" progId="Equation.DSMT4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7752" y="5517918"/>
                        <a:ext cx="1728192" cy="4024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355315" y="5908974"/>
            <a:ext cx="85426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Головки, предназначенные для промывки дрен, более 5 % поперечного сечения которых заилены, имеют обычно одно фронтальное отверстие и 2–8 задних. Расчетная схема головки типичной конструкции приведена на рис. 2.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grpSp>
        <p:nvGrpSpPr>
          <p:cNvPr id="5" name="Полотно 13098"/>
          <p:cNvGrpSpPr/>
          <p:nvPr/>
        </p:nvGrpSpPr>
        <p:grpSpPr>
          <a:xfrm>
            <a:off x="2771800" y="332656"/>
            <a:ext cx="3384376" cy="1852183"/>
            <a:chOff x="0" y="0"/>
            <a:chExt cx="2858135" cy="1375410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2858135" cy="1375410"/>
            </a:xfrm>
            <a:prstGeom prst="rect">
              <a:avLst/>
            </a:prstGeom>
            <a:noFill/>
          </p:spPr>
        </p:sp>
        <p:cxnSp>
          <p:nvCxnSpPr>
            <p:cNvPr id="7" name="Line 230"/>
            <p:cNvCxnSpPr>
              <a:cxnSpLocks noChangeShapeType="1"/>
            </p:cNvCxnSpPr>
            <p:nvPr/>
          </p:nvCxnSpPr>
          <p:spPr bwMode="auto">
            <a:xfrm>
              <a:off x="308904" y="386303"/>
              <a:ext cx="600" cy="6182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Line 231"/>
            <p:cNvCxnSpPr>
              <a:cxnSpLocks noChangeShapeType="1"/>
            </p:cNvCxnSpPr>
            <p:nvPr/>
          </p:nvCxnSpPr>
          <p:spPr bwMode="auto">
            <a:xfrm flipV="1">
              <a:off x="308904" y="77201"/>
              <a:ext cx="309004" cy="309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Line 232"/>
            <p:cNvCxnSpPr>
              <a:cxnSpLocks noChangeShapeType="1"/>
            </p:cNvCxnSpPr>
            <p:nvPr/>
          </p:nvCxnSpPr>
          <p:spPr bwMode="auto">
            <a:xfrm>
              <a:off x="308904" y="1004507"/>
              <a:ext cx="386305" cy="3090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Line 233"/>
            <p:cNvCxnSpPr>
              <a:cxnSpLocks noChangeShapeType="1"/>
            </p:cNvCxnSpPr>
            <p:nvPr/>
          </p:nvCxnSpPr>
          <p:spPr bwMode="auto">
            <a:xfrm>
              <a:off x="2780834" y="386303"/>
              <a:ext cx="600" cy="6182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Line 234"/>
            <p:cNvCxnSpPr>
              <a:cxnSpLocks noChangeShapeType="1"/>
            </p:cNvCxnSpPr>
            <p:nvPr/>
          </p:nvCxnSpPr>
          <p:spPr bwMode="auto">
            <a:xfrm flipH="1" flipV="1">
              <a:off x="2703633" y="309002"/>
              <a:ext cx="77201" cy="773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Line 235"/>
            <p:cNvCxnSpPr>
              <a:cxnSpLocks noChangeShapeType="1"/>
            </p:cNvCxnSpPr>
            <p:nvPr/>
          </p:nvCxnSpPr>
          <p:spPr bwMode="auto">
            <a:xfrm flipH="1">
              <a:off x="2703633" y="1004507"/>
              <a:ext cx="77201" cy="772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Line 236"/>
            <p:cNvCxnSpPr>
              <a:cxnSpLocks noChangeShapeType="1"/>
            </p:cNvCxnSpPr>
            <p:nvPr/>
          </p:nvCxnSpPr>
          <p:spPr bwMode="auto">
            <a:xfrm flipH="1">
              <a:off x="2317428" y="309002"/>
              <a:ext cx="386205" cy="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Line 237"/>
            <p:cNvCxnSpPr>
              <a:cxnSpLocks noChangeShapeType="1"/>
            </p:cNvCxnSpPr>
            <p:nvPr/>
          </p:nvCxnSpPr>
          <p:spPr bwMode="auto">
            <a:xfrm flipH="1">
              <a:off x="2317428" y="1081708"/>
              <a:ext cx="386205" cy="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Line 238"/>
            <p:cNvCxnSpPr>
              <a:cxnSpLocks noChangeShapeType="1"/>
            </p:cNvCxnSpPr>
            <p:nvPr/>
          </p:nvCxnSpPr>
          <p:spPr bwMode="auto">
            <a:xfrm>
              <a:off x="2317428" y="309002"/>
              <a:ext cx="500" cy="773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Line 239"/>
            <p:cNvCxnSpPr>
              <a:cxnSpLocks noChangeShapeType="1"/>
            </p:cNvCxnSpPr>
            <p:nvPr/>
          </p:nvCxnSpPr>
          <p:spPr bwMode="auto">
            <a:xfrm flipV="1">
              <a:off x="2317428" y="1004507"/>
              <a:ext cx="500" cy="772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Line 240"/>
            <p:cNvCxnSpPr>
              <a:cxnSpLocks noChangeShapeType="1"/>
            </p:cNvCxnSpPr>
            <p:nvPr/>
          </p:nvCxnSpPr>
          <p:spPr bwMode="auto">
            <a:xfrm flipH="1">
              <a:off x="2085626" y="386303"/>
              <a:ext cx="23180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Line 241"/>
            <p:cNvCxnSpPr>
              <a:cxnSpLocks noChangeShapeType="1"/>
            </p:cNvCxnSpPr>
            <p:nvPr/>
          </p:nvCxnSpPr>
          <p:spPr bwMode="auto">
            <a:xfrm flipH="1">
              <a:off x="2085626" y="1004507"/>
              <a:ext cx="23180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Line 242"/>
            <p:cNvCxnSpPr>
              <a:cxnSpLocks noChangeShapeType="1"/>
            </p:cNvCxnSpPr>
            <p:nvPr/>
          </p:nvCxnSpPr>
          <p:spPr bwMode="auto">
            <a:xfrm>
              <a:off x="1931124" y="463603"/>
              <a:ext cx="84971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Line 243"/>
            <p:cNvCxnSpPr>
              <a:cxnSpLocks noChangeShapeType="1"/>
            </p:cNvCxnSpPr>
            <p:nvPr/>
          </p:nvCxnSpPr>
          <p:spPr bwMode="auto">
            <a:xfrm flipH="1" flipV="1">
              <a:off x="1931124" y="77201"/>
              <a:ext cx="154502" cy="309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Line 244"/>
            <p:cNvCxnSpPr>
              <a:cxnSpLocks noChangeShapeType="1"/>
            </p:cNvCxnSpPr>
            <p:nvPr/>
          </p:nvCxnSpPr>
          <p:spPr bwMode="auto">
            <a:xfrm flipH="1">
              <a:off x="1931124" y="1004507"/>
              <a:ext cx="154502" cy="3090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Line 245"/>
            <p:cNvCxnSpPr>
              <a:cxnSpLocks noChangeShapeType="1"/>
            </p:cNvCxnSpPr>
            <p:nvPr/>
          </p:nvCxnSpPr>
          <p:spPr bwMode="auto">
            <a:xfrm>
              <a:off x="695209" y="1313510"/>
              <a:ext cx="1235915" cy="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Line 246"/>
            <p:cNvCxnSpPr>
              <a:cxnSpLocks noChangeShapeType="1"/>
            </p:cNvCxnSpPr>
            <p:nvPr/>
          </p:nvCxnSpPr>
          <p:spPr bwMode="auto">
            <a:xfrm>
              <a:off x="617908" y="77201"/>
              <a:ext cx="1313216" cy="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Line 247"/>
            <p:cNvCxnSpPr>
              <a:cxnSpLocks noChangeShapeType="1"/>
            </p:cNvCxnSpPr>
            <p:nvPr/>
          </p:nvCxnSpPr>
          <p:spPr bwMode="auto">
            <a:xfrm flipV="1">
              <a:off x="463406" y="231802"/>
              <a:ext cx="231803" cy="2318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Line 248"/>
            <p:cNvCxnSpPr>
              <a:cxnSpLocks noChangeShapeType="1"/>
            </p:cNvCxnSpPr>
            <p:nvPr/>
          </p:nvCxnSpPr>
          <p:spPr bwMode="auto">
            <a:xfrm>
              <a:off x="695209" y="231802"/>
              <a:ext cx="115871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Line 249"/>
            <p:cNvCxnSpPr>
              <a:cxnSpLocks noChangeShapeType="1"/>
            </p:cNvCxnSpPr>
            <p:nvPr/>
          </p:nvCxnSpPr>
          <p:spPr bwMode="auto">
            <a:xfrm>
              <a:off x="1853923" y="231802"/>
              <a:ext cx="77201" cy="2318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8" name="AutoShape 250"/>
            <p:cNvSpPr>
              <a:spLocks noChangeArrowheads="1"/>
            </p:cNvSpPr>
            <p:nvPr/>
          </p:nvSpPr>
          <p:spPr bwMode="auto">
            <a:xfrm rot="16200000">
              <a:off x="1661021" y="424703"/>
              <a:ext cx="463603" cy="77201"/>
            </a:xfrm>
            <a:custGeom>
              <a:avLst/>
              <a:gdLst>
                <a:gd name="T0" fmla="*/ 356301 w 21600"/>
                <a:gd name="T1" fmla="*/ 38624 h 21600"/>
                <a:gd name="T2" fmla="*/ 231811 w 21600"/>
                <a:gd name="T3" fmla="*/ 77247 h 21600"/>
                <a:gd name="T4" fmla="*/ 107320 w 21600"/>
                <a:gd name="T5" fmla="*/ 38624 h 21600"/>
                <a:gd name="T6" fmla="*/ 23181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6800 w 21600"/>
                <a:gd name="T13" fmla="*/ 6800 h 21600"/>
                <a:gd name="T14" fmla="*/ 14800 w 21600"/>
                <a:gd name="T15" fmla="*/ 148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9999" y="21600"/>
                  </a:lnTo>
                  <a:lnTo>
                    <a:pt x="11601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9" name="Rectangle 251"/>
            <p:cNvSpPr>
              <a:spLocks noChangeArrowheads="1"/>
            </p:cNvSpPr>
            <p:nvPr/>
          </p:nvSpPr>
          <p:spPr bwMode="auto">
            <a:xfrm>
              <a:off x="695209" y="231802"/>
              <a:ext cx="1158714" cy="386303"/>
            </a:xfrm>
            <a:prstGeom prst="rect">
              <a:avLst/>
            </a:prstGeom>
            <a:gradFill rotWithShape="1">
              <a:gsLst>
                <a:gs pos="0">
                  <a:srgbClr val="767676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Rectangle 252"/>
            <p:cNvSpPr>
              <a:spLocks noChangeArrowheads="1"/>
            </p:cNvSpPr>
            <p:nvPr/>
          </p:nvSpPr>
          <p:spPr bwMode="auto">
            <a:xfrm>
              <a:off x="1931124" y="463603"/>
              <a:ext cx="849710" cy="154501"/>
            </a:xfrm>
            <a:prstGeom prst="rect">
              <a:avLst/>
            </a:prstGeom>
            <a:gradFill rotWithShape="1">
              <a:gsLst>
                <a:gs pos="0">
                  <a:srgbClr val="767676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Rectangle 253"/>
            <p:cNvSpPr>
              <a:spLocks noChangeArrowheads="1"/>
            </p:cNvSpPr>
            <p:nvPr/>
          </p:nvSpPr>
          <p:spPr bwMode="auto">
            <a:xfrm>
              <a:off x="308904" y="772706"/>
              <a:ext cx="1776722" cy="540804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AutoShape 254"/>
            <p:cNvSpPr>
              <a:spLocks noChangeArrowheads="1"/>
            </p:cNvSpPr>
            <p:nvPr/>
          </p:nvSpPr>
          <p:spPr bwMode="auto">
            <a:xfrm rot="16200000" flipV="1">
              <a:off x="303104" y="1009107"/>
              <a:ext cx="309102" cy="309004"/>
            </a:xfrm>
            <a:prstGeom prst="rtTriangl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Rectangle 255"/>
            <p:cNvSpPr>
              <a:spLocks noChangeArrowheads="1"/>
            </p:cNvSpPr>
            <p:nvPr/>
          </p:nvSpPr>
          <p:spPr bwMode="auto">
            <a:xfrm>
              <a:off x="2317428" y="772706"/>
              <a:ext cx="463406" cy="309002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AutoShape 256"/>
            <p:cNvSpPr>
              <a:spLocks noChangeArrowheads="1"/>
            </p:cNvSpPr>
            <p:nvPr/>
          </p:nvSpPr>
          <p:spPr bwMode="auto">
            <a:xfrm rot="10800000" flipV="1">
              <a:off x="2699633" y="931807"/>
              <a:ext cx="154502" cy="154501"/>
            </a:xfrm>
            <a:prstGeom prst="rtTriangl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Rectangle 257"/>
            <p:cNvSpPr>
              <a:spLocks noChangeArrowheads="1"/>
            </p:cNvSpPr>
            <p:nvPr/>
          </p:nvSpPr>
          <p:spPr bwMode="auto">
            <a:xfrm>
              <a:off x="2085626" y="772706"/>
              <a:ext cx="231803" cy="231802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AutoShape 258"/>
            <p:cNvSpPr>
              <a:spLocks noChangeArrowheads="1"/>
            </p:cNvSpPr>
            <p:nvPr/>
          </p:nvSpPr>
          <p:spPr bwMode="auto">
            <a:xfrm rot="10800000" flipV="1">
              <a:off x="1935724" y="1009007"/>
              <a:ext cx="154502" cy="309102"/>
            </a:xfrm>
            <a:prstGeom prst="rtTriangl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7" name="Rectangle 259"/>
            <p:cNvSpPr>
              <a:spLocks noChangeArrowheads="1"/>
            </p:cNvSpPr>
            <p:nvPr/>
          </p:nvSpPr>
          <p:spPr bwMode="auto">
            <a:xfrm>
              <a:off x="463406" y="231802"/>
              <a:ext cx="231803" cy="386303"/>
            </a:xfrm>
            <a:prstGeom prst="rect">
              <a:avLst/>
            </a:prstGeom>
            <a:gradFill rotWithShape="1">
              <a:gsLst>
                <a:gs pos="0">
                  <a:srgbClr val="767676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8" name="AutoShape 260"/>
            <p:cNvSpPr>
              <a:spLocks noChangeArrowheads="1"/>
            </p:cNvSpPr>
            <p:nvPr/>
          </p:nvSpPr>
          <p:spPr bwMode="auto">
            <a:xfrm flipV="1">
              <a:off x="459406" y="227802"/>
              <a:ext cx="231803" cy="231802"/>
            </a:xfrm>
            <a:prstGeom prst="rtTriangl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9" name="Rectangle 261" descr="Светлый диагональный 2"/>
            <p:cNvSpPr>
              <a:spLocks noChangeArrowheads="1"/>
            </p:cNvSpPr>
            <p:nvPr/>
          </p:nvSpPr>
          <p:spPr bwMode="auto">
            <a:xfrm>
              <a:off x="308904" y="356503"/>
              <a:ext cx="154502" cy="309102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0" name="Rectangle 262" descr="Светлый диагональный 2"/>
            <p:cNvSpPr>
              <a:spLocks noChangeArrowheads="1"/>
            </p:cNvSpPr>
            <p:nvPr/>
          </p:nvSpPr>
          <p:spPr bwMode="auto">
            <a:xfrm rot="2665227">
              <a:off x="454306" y="53200"/>
              <a:ext cx="154502" cy="463603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1" name="Rectangle 263" descr="Светлый диагональный 2"/>
            <p:cNvSpPr>
              <a:spLocks noChangeArrowheads="1"/>
            </p:cNvSpPr>
            <p:nvPr/>
          </p:nvSpPr>
          <p:spPr bwMode="auto">
            <a:xfrm>
              <a:off x="617908" y="77201"/>
              <a:ext cx="927011" cy="154601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2" name="Rectangle 264" descr="Светлый диагональный 1"/>
            <p:cNvSpPr>
              <a:spLocks noChangeArrowheads="1"/>
            </p:cNvSpPr>
            <p:nvPr/>
          </p:nvSpPr>
          <p:spPr bwMode="auto">
            <a:xfrm rot="20054160">
              <a:off x="1861923" y="80101"/>
              <a:ext cx="155102" cy="384603"/>
            </a:xfrm>
            <a:prstGeom prst="rect">
              <a:avLst/>
            </a:prstGeom>
            <a:pattFill prst="ltDn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Rectangle 265" descr="Светлый диагональный 1"/>
            <p:cNvSpPr>
              <a:spLocks noChangeArrowheads="1"/>
            </p:cNvSpPr>
            <p:nvPr/>
          </p:nvSpPr>
          <p:spPr bwMode="auto">
            <a:xfrm>
              <a:off x="1931124" y="386303"/>
              <a:ext cx="386305" cy="77301"/>
            </a:xfrm>
            <a:prstGeom prst="rect">
              <a:avLst/>
            </a:prstGeom>
            <a:pattFill prst="ltDn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" name="Rectangle 266" descr="Светлый диагональный 1"/>
            <p:cNvSpPr>
              <a:spLocks noChangeArrowheads="1"/>
            </p:cNvSpPr>
            <p:nvPr/>
          </p:nvSpPr>
          <p:spPr bwMode="auto">
            <a:xfrm>
              <a:off x="2317428" y="309002"/>
              <a:ext cx="463406" cy="154601"/>
            </a:xfrm>
            <a:prstGeom prst="rect">
              <a:avLst/>
            </a:prstGeom>
            <a:pattFill prst="ltDn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5" name="Rectangle 267"/>
            <p:cNvSpPr>
              <a:spLocks noChangeArrowheads="1"/>
            </p:cNvSpPr>
            <p:nvPr/>
          </p:nvSpPr>
          <p:spPr bwMode="auto">
            <a:xfrm>
              <a:off x="926911" y="695405"/>
              <a:ext cx="309004" cy="309102"/>
            </a:xfrm>
            <a:prstGeom prst="rect">
              <a:avLst/>
            </a:pr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6" name="AutoShape 268"/>
            <p:cNvSpPr>
              <a:spLocks noChangeArrowheads="1"/>
            </p:cNvSpPr>
            <p:nvPr/>
          </p:nvSpPr>
          <p:spPr bwMode="auto">
            <a:xfrm rot="5400000" flipV="1">
              <a:off x="2634933" y="231801"/>
              <a:ext cx="154501" cy="154502"/>
            </a:xfrm>
            <a:prstGeom prst="rtTriangl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47" name="Line 269"/>
            <p:cNvCxnSpPr>
              <a:cxnSpLocks noChangeShapeType="1"/>
            </p:cNvCxnSpPr>
            <p:nvPr/>
          </p:nvCxnSpPr>
          <p:spPr bwMode="auto">
            <a:xfrm>
              <a:off x="1544919" y="77201"/>
              <a:ext cx="0" cy="773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" name="Line 270"/>
            <p:cNvCxnSpPr>
              <a:cxnSpLocks noChangeShapeType="1"/>
            </p:cNvCxnSpPr>
            <p:nvPr/>
          </p:nvCxnSpPr>
          <p:spPr bwMode="auto">
            <a:xfrm flipH="1">
              <a:off x="1313116" y="154501"/>
              <a:ext cx="231803" cy="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" name="Line 271"/>
            <p:cNvCxnSpPr>
              <a:cxnSpLocks noChangeShapeType="1"/>
            </p:cNvCxnSpPr>
            <p:nvPr/>
          </p:nvCxnSpPr>
          <p:spPr bwMode="auto">
            <a:xfrm>
              <a:off x="1313116" y="154501"/>
              <a:ext cx="600" cy="773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0" name="Rectangle 272" descr="Светлый диагональный 1"/>
            <p:cNvSpPr>
              <a:spLocks noChangeArrowheads="1"/>
            </p:cNvSpPr>
            <p:nvPr/>
          </p:nvSpPr>
          <p:spPr bwMode="auto">
            <a:xfrm>
              <a:off x="1313116" y="154501"/>
              <a:ext cx="231803" cy="77301"/>
            </a:xfrm>
            <a:prstGeom prst="rect">
              <a:avLst/>
            </a:prstGeom>
            <a:pattFill prst="ltDn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1" name="Rectangle 273" descr="Светлый диагональный 1"/>
            <p:cNvSpPr>
              <a:spLocks noChangeArrowheads="1"/>
            </p:cNvSpPr>
            <p:nvPr/>
          </p:nvSpPr>
          <p:spPr bwMode="auto">
            <a:xfrm>
              <a:off x="1544919" y="77201"/>
              <a:ext cx="386205" cy="154601"/>
            </a:xfrm>
            <a:prstGeom prst="rect">
              <a:avLst/>
            </a:prstGeom>
            <a:pattFill prst="ltDn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52" name="Line 274"/>
            <p:cNvCxnSpPr>
              <a:cxnSpLocks noChangeShapeType="1"/>
            </p:cNvCxnSpPr>
            <p:nvPr/>
          </p:nvCxnSpPr>
          <p:spPr bwMode="auto">
            <a:xfrm flipV="1">
              <a:off x="1544919" y="77201"/>
              <a:ext cx="0" cy="7730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" name="Line 275"/>
            <p:cNvCxnSpPr>
              <a:cxnSpLocks noChangeShapeType="1"/>
            </p:cNvCxnSpPr>
            <p:nvPr/>
          </p:nvCxnSpPr>
          <p:spPr bwMode="auto">
            <a:xfrm>
              <a:off x="695209" y="231802"/>
              <a:ext cx="0" cy="46360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4" name="Line 276"/>
            <p:cNvCxnSpPr>
              <a:cxnSpLocks noChangeShapeType="1"/>
            </p:cNvCxnSpPr>
            <p:nvPr/>
          </p:nvCxnSpPr>
          <p:spPr bwMode="auto">
            <a:xfrm>
              <a:off x="1853923" y="231802"/>
              <a:ext cx="0" cy="46360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" name="Line 277"/>
            <p:cNvCxnSpPr>
              <a:cxnSpLocks noChangeShapeType="1"/>
            </p:cNvCxnSpPr>
            <p:nvPr/>
          </p:nvCxnSpPr>
          <p:spPr bwMode="auto">
            <a:xfrm>
              <a:off x="1931124" y="463603"/>
              <a:ext cx="0" cy="23180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Line 278"/>
            <p:cNvCxnSpPr>
              <a:cxnSpLocks noChangeShapeType="1"/>
            </p:cNvCxnSpPr>
            <p:nvPr/>
          </p:nvCxnSpPr>
          <p:spPr bwMode="auto">
            <a:xfrm>
              <a:off x="1931124" y="463603"/>
              <a:ext cx="84971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" name="Line 279"/>
            <p:cNvCxnSpPr>
              <a:cxnSpLocks noChangeShapeType="1"/>
            </p:cNvCxnSpPr>
            <p:nvPr/>
          </p:nvCxnSpPr>
          <p:spPr bwMode="auto">
            <a:xfrm flipH="1" flipV="1">
              <a:off x="1853923" y="231802"/>
              <a:ext cx="77201" cy="23180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8" name="Line 280"/>
            <p:cNvCxnSpPr>
              <a:cxnSpLocks noChangeShapeType="1"/>
            </p:cNvCxnSpPr>
            <p:nvPr/>
          </p:nvCxnSpPr>
          <p:spPr bwMode="auto">
            <a:xfrm>
              <a:off x="695209" y="231802"/>
              <a:ext cx="115871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" name="Line 281"/>
            <p:cNvCxnSpPr>
              <a:cxnSpLocks noChangeShapeType="1"/>
            </p:cNvCxnSpPr>
            <p:nvPr/>
          </p:nvCxnSpPr>
          <p:spPr bwMode="auto">
            <a:xfrm>
              <a:off x="1313116" y="231802"/>
              <a:ext cx="0" cy="46360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" name="Line 282"/>
            <p:cNvCxnSpPr>
              <a:cxnSpLocks noChangeShapeType="1"/>
            </p:cNvCxnSpPr>
            <p:nvPr/>
          </p:nvCxnSpPr>
          <p:spPr bwMode="auto">
            <a:xfrm flipH="1">
              <a:off x="463406" y="231802"/>
              <a:ext cx="231803" cy="23180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" name="Line 283"/>
            <p:cNvCxnSpPr>
              <a:cxnSpLocks noChangeShapeType="1"/>
            </p:cNvCxnSpPr>
            <p:nvPr/>
          </p:nvCxnSpPr>
          <p:spPr bwMode="auto">
            <a:xfrm>
              <a:off x="463406" y="463603"/>
              <a:ext cx="0" cy="23180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" name="Line 284"/>
            <p:cNvCxnSpPr>
              <a:cxnSpLocks noChangeShapeType="1"/>
            </p:cNvCxnSpPr>
            <p:nvPr/>
          </p:nvCxnSpPr>
          <p:spPr bwMode="auto">
            <a:xfrm>
              <a:off x="308904" y="386303"/>
              <a:ext cx="0" cy="61820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3" name="Line 285"/>
            <p:cNvCxnSpPr>
              <a:cxnSpLocks noChangeShapeType="1"/>
            </p:cNvCxnSpPr>
            <p:nvPr/>
          </p:nvCxnSpPr>
          <p:spPr bwMode="auto">
            <a:xfrm>
              <a:off x="308904" y="1004507"/>
              <a:ext cx="309004" cy="30900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4" name="Line 286"/>
            <p:cNvCxnSpPr>
              <a:cxnSpLocks noChangeShapeType="1"/>
            </p:cNvCxnSpPr>
            <p:nvPr/>
          </p:nvCxnSpPr>
          <p:spPr bwMode="auto">
            <a:xfrm>
              <a:off x="617908" y="1313510"/>
              <a:ext cx="131321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" name="Line 287"/>
            <p:cNvCxnSpPr>
              <a:cxnSpLocks noChangeShapeType="1"/>
            </p:cNvCxnSpPr>
            <p:nvPr/>
          </p:nvCxnSpPr>
          <p:spPr bwMode="auto">
            <a:xfrm flipV="1">
              <a:off x="617908" y="695405"/>
              <a:ext cx="0" cy="61810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" name="Line 288"/>
            <p:cNvCxnSpPr>
              <a:cxnSpLocks noChangeShapeType="1"/>
            </p:cNvCxnSpPr>
            <p:nvPr/>
          </p:nvCxnSpPr>
          <p:spPr bwMode="auto">
            <a:xfrm flipV="1">
              <a:off x="308904" y="77201"/>
              <a:ext cx="309004" cy="30910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7" name="Line 289"/>
            <p:cNvCxnSpPr>
              <a:cxnSpLocks noChangeShapeType="1"/>
            </p:cNvCxnSpPr>
            <p:nvPr/>
          </p:nvCxnSpPr>
          <p:spPr bwMode="auto">
            <a:xfrm>
              <a:off x="617908" y="77201"/>
              <a:ext cx="131321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8" name="Line 290"/>
            <p:cNvCxnSpPr>
              <a:cxnSpLocks noChangeShapeType="1"/>
            </p:cNvCxnSpPr>
            <p:nvPr/>
          </p:nvCxnSpPr>
          <p:spPr bwMode="auto">
            <a:xfrm>
              <a:off x="1931124" y="77201"/>
              <a:ext cx="154502" cy="30910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9" name="Line 291"/>
            <p:cNvCxnSpPr>
              <a:cxnSpLocks noChangeShapeType="1"/>
            </p:cNvCxnSpPr>
            <p:nvPr/>
          </p:nvCxnSpPr>
          <p:spPr bwMode="auto">
            <a:xfrm>
              <a:off x="2085626" y="386303"/>
              <a:ext cx="23180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0" name="Line 292"/>
            <p:cNvCxnSpPr>
              <a:cxnSpLocks noChangeShapeType="1"/>
            </p:cNvCxnSpPr>
            <p:nvPr/>
          </p:nvCxnSpPr>
          <p:spPr bwMode="auto">
            <a:xfrm flipV="1">
              <a:off x="2317428" y="309002"/>
              <a:ext cx="0" cy="7730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1" name="Line 293"/>
            <p:cNvCxnSpPr>
              <a:cxnSpLocks noChangeShapeType="1"/>
            </p:cNvCxnSpPr>
            <p:nvPr/>
          </p:nvCxnSpPr>
          <p:spPr bwMode="auto">
            <a:xfrm>
              <a:off x="2317428" y="309002"/>
              <a:ext cx="38620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2" name="Line 294"/>
            <p:cNvCxnSpPr>
              <a:cxnSpLocks noChangeShapeType="1"/>
            </p:cNvCxnSpPr>
            <p:nvPr/>
          </p:nvCxnSpPr>
          <p:spPr bwMode="auto">
            <a:xfrm>
              <a:off x="2703633" y="309002"/>
              <a:ext cx="77201" cy="7730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3" name="Line 295"/>
            <p:cNvCxnSpPr>
              <a:cxnSpLocks noChangeShapeType="1"/>
            </p:cNvCxnSpPr>
            <p:nvPr/>
          </p:nvCxnSpPr>
          <p:spPr bwMode="auto">
            <a:xfrm>
              <a:off x="2780834" y="386303"/>
              <a:ext cx="0" cy="61820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4" name="Line 296"/>
            <p:cNvCxnSpPr>
              <a:cxnSpLocks noChangeShapeType="1"/>
            </p:cNvCxnSpPr>
            <p:nvPr/>
          </p:nvCxnSpPr>
          <p:spPr bwMode="auto">
            <a:xfrm flipV="1">
              <a:off x="1931124" y="695405"/>
              <a:ext cx="0" cy="61810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5" name="Line 297"/>
            <p:cNvCxnSpPr>
              <a:cxnSpLocks noChangeShapeType="1"/>
            </p:cNvCxnSpPr>
            <p:nvPr/>
          </p:nvCxnSpPr>
          <p:spPr bwMode="auto">
            <a:xfrm flipV="1">
              <a:off x="1931124" y="1004507"/>
              <a:ext cx="154502" cy="30900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6" name="Line 298"/>
            <p:cNvCxnSpPr>
              <a:cxnSpLocks noChangeShapeType="1"/>
            </p:cNvCxnSpPr>
            <p:nvPr/>
          </p:nvCxnSpPr>
          <p:spPr bwMode="auto">
            <a:xfrm>
              <a:off x="2085626" y="695405"/>
              <a:ext cx="0" cy="30910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7" name="Line 299"/>
            <p:cNvCxnSpPr>
              <a:cxnSpLocks noChangeShapeType="1"/>
            </p:cNvCxnSpPr>
            <p:nvPr/>
          </p:nvCxnSpPr>
          <p:spPr bwMode="auto">
            <a:xfrm>
              <a:off x="2317428" y="695405"/>
              <a:ext cx="0" cy="38630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8" name="Line 300"/>
            <p:cNvCxnSpPr>
              <a:cxnSpLocks noChangeShapeType="1"/>
            </p:cNvCxnSpPr>
            <p:nvPr/>
          </p:nvCxnSpPr>
          <p:spPr bwMode="auto">
            <a:xfrm>
              <a:off x="2085626" y="1004507"/>
              <a:ext cx="23180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9" name="Line 301"/>
            <p:cNvCxnSpPr>
              <a:cxnSpLocks noChangeShapeType="1"/>
            </p:cNvCxnSpPr>
            <p:nvPr/>
          </p:nvCxnSpPr>
          <p:spPr bwMode="auto">
            <a:xfrm>
              <a:off x="2317428" y="1081708"/>
              <a:ext cx="38620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0" name="Line 302"/>
            <p:cNvCxnSpPr>
              <a:cxnSpLocks noChangeShapeType="1"/>
            </p:cNvCxnSpPr>
            <p:nvPr/>
          </p:nvCxnSpPr>
          <p:spPr bwMode="auto">
            <a:xfrm flipV="1">
              <a:off x="2703633" y="1004507"/>
              <a:ext cx="77201" cy="7720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1" name="Line 303"/>
            <p:cNvCxnSpPr>
              <a:cxnSpLocks noChangeShapeType="1"/>
            </p:cNvCxnSpPr>
            <p:nvPr/>
          </p:nvCxnSpPr>
          <p:spPr bwMode="auto">
            <a:xfrm>
              <a:off x="926911" y="695405"/>
              <a:ext cx="0" cy="30910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Line 304"/>
            <p:cNvCxnSpPr>
              <a:cxnSpLocks noChangeShapeType="1"/>
            </p:cNvCxnSpPr>
            <p:nvPr/>
          </p:nvCxnSpPr>
          <p:spPr bwMode="auto">
            <a:xfrm>
              <a:off x="926911" y="1004507"/>
              <a:ext cx="30900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3" name="Line 305"/>
            <p:cNvCxnSpPr>
              <a:cxnSpLocks noChangeShapeType="1"/>
            </p:cNvCxnSpPr>
            <p:nvPr/>
          </p:nvCxnSpPr>
          <p:spPr bwMode="auto">
            <a:xfrm flipV="1">
              <a:off x="1235915" y="695405"/>
              <a:ext cx="0" cy="30910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4" name="Line 306"/>
            <p:cNvCxnSpPr>
              <a:cxnSpLocks noChangeShapeType="1"/>
            </p:cNvCxnSpPr>
            <p:nvPr/>
          </p:nvCxnSpPr>
          <p:spPr bwMode="auto">
            <a:xfrm>
              <a:off x="231703" y="695405"/>
              <a:ext cx="2626432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5" name="Line 307"/>
            <p:cNvCxnSpPr>
              <a:cxnSpLocks noChangeShapeType="1"/>
            </p:cNvCxnSpPr>
            <p:nvPr/>
          </p:nvCxnSpPr>
          <p:spPr bwMode="auto">
            <a:xfrm>
              <a:off x="1313116" y="128701"/>
              <a:ext cx="600" cy="10310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6" name="Line 308"/>
            <p:cNvCxnSpPr>
              <a:cxnSpLocks noChangeShapeType="1"/>
            </p:cNvCxnSpPr>
            <p:nvPr/>
          </p:nvCxnSpPr>
          <p:spPr bwMode="auto">
            <a:xfrm flipV="1">
              <a:off x="540107" y="618104"/>
              <a:ext cx="600" cy="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" name="Line 309"/>
            <p:cNvCxnSpPr>
              <a:cxnSpLocks noChangeShapeType="1"/>
            </p:cNvCxnSpPr>
            <p:nvPr/>
          </p:nvCxnSpPr>
          <p:spPr bwMode="auto">
            <a:xfrm>
              <a:off x="308904" y="669605"/>
              <a:ext cx="77301" cy="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8" name="Line 310"/>
            <p:cNvCxnSpPr>
              <a:cxnSpLocks noChangeShapeType="1"/>
            </p:cNvCxnSpPr>
            <p:nvPr/>
          </p:nvCxnSpPr>
          <p:spPr bwMode="auto">
            <a:xfrm rot="20274939">
              <a:off x="386205" y="657005"/>
              <a:ext cx="7720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9" name="Line 311"/>
            <p:cNvCxnSpPr>
              <a:cxnSpLocks noChangeShapeType="1"/>
            </p:cNvCxnSpPr>
            <p:nvPr/>
          </p:nvCxnSpPr>
          <p:spPr bwMode="auto">
            <a:xfrm>
              <a:off x="386205" y="618104"/>
              <a:ext cx="600" cy="7730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0" name="Rectangle 312" descr="Светлый диагональный 2"/>
            <p:cNvSpPr>
              <a:spLocks noChangeArrowheads="1"/>
            </p:cNvSpPr>
            <p:nvPr/>
          </p:nvSpPr>
          <p:spPr bwMode="auto">
            <a:xfrm>
              <a:off x="326104" y="583804"/>
              <a:ext cx="77301" cy="77201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91" name="Line 313"/>
            <p:cNvCxnSpPr>
              <a:cxnSpLocks noChangeShapeType="1"/>
            </p:cNvCxnSpPr>
            <p:nvPr/>
          </p:nvCxnSpPr>
          <p:spPr bwMode="auto">
            <a:xfrm>
              <a:off x="1313116" y="128701"/>
              <a:ext cx="231803" cy="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2" name="AutoShape 314"/>
            <p:cNvSpPr>
              <a:spLocks noChangeArrowheads="1"/>
            </p:cNvSpPr>
            <p:nvPr/>
          </p:nvSpPr>
          <p:spPr bwMode="auto">
            <a:xfrm rot="10800000">
              <a:off x="1974024" y="657005"/>
              <a:ext cx="77301" cy="77301"/>
            </a:xfrm>
            <a:custGeom>
              <a:avLst/>
              <a:gdLst>
                <a:gd name="T0" fmla="*/ 38624 w 21600"/>
                <a:gd name="T1" fmla="*/ 0 h 21600"/>
                <a:gd name="T2" fmla="*/ 18235 w 21600"/>
                <a:gd name="T3" fmla="*/ 38635 h 21600"/>
                <a:gd name="T4" fmla="*/ 38624 w 21600"/>
                <a:gd name="T5" fmla="*/ 36485 h 21600"/>
                <a:gd name="T6" fmla="*/ 59012 w 21600"/>
                <a:gd name="T7" fmla="*/ 3863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1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199" y="10800"/>
                  </a:moveTo>
                  <a:cubicBezTo>
                    <a:pt x="10199" y="10468"/>
                    <a:pt x="10468" y="10199"/>
                    <a:pt x="10800" y="10199"/>
                  </a:cubicBezTo>
                  <a:cubicBezTo>
                    <a:pt x="11131" y="10198"/>
                    <a:pt x="11400" y="10468"/>
                    <a:pt x="11401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10199" y="1080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3" name="Arc 315"/>
            <p:cNvSpPr>
              <a:spLocks/>
            </p:cNvSpPr>
            <p:nvPr/>
          </p:nvSpPr>
          <p:spPr bwMode="auto">
            <a:xfrm rot="5400000">
              <a:off x="1976824" y="667405"/>
              <a:ext cx="77301" cy="74401"/>
            </a:xfrm>
            <a:custGeom>
              <a:avLst/>
              <a:gdLst>
                <a:gd name="T0" fmla="*/ 24437 w 21600"/>
                <a:gd name="T1" fmla="*/ 0 h 21600"/>
                <a:gd name="T2" fmla="*/ 26004 w 21600"/>
                <a:gd name="T3" fmla="*/ 74386 h 21600"/>
                <a:gd name="T4" fmla="*/ 0 w 21600"/>
                <a:gd name="T5" fmla="*/ 37331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6830" y="0"/>
                  </a:moveTo>
                  <a:cubicBezTo>
                    <a:pt x="15650" y="2940"/>
                    <a:pt x="21600" y="11194"/>
                    <a:pt x="21600" y="20492"/>
                  </a:cubicBezTo>
                  <a:cubicBezTo>
                    <a:pt x="21600" y="29618"/>
                    <a:pt x="15863" y="37760"/>
                    <a:pt x="7269" y="40832"/>
                  </a:cubicBezTo>
                </a:path>
                <a:path w="21600" h="21600" stroke="0" extrusionOk="0">
                  <a:moveTo>
                    <a:pt x="6830" y="0"/>
                  </a:moveTo>
                  <a:cubicBezTo>
                    <a:pt x="15650" y="2940"/>
                    <a:pt x="21600" y="11194"/>
                    <a:pt x="21600" y="20492"/>
                  </a:cubicBezTo>
                  <a:cubicBezTo>
                    <a:pt x="21600" y="29618"/>
                    <a:pt x="15863" y="37760"/>
                    <a:pt x="7269" y="40832"/>
                  </a:cubicBezTo>
                  <a:lnTo>
                    <a:pt x="0" y="20492"/>
                  </a:lnTo>
                  <a:lnTo>
                    <a:pt x="6830" y="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4" name="Rectangle 316"/>
            <p:cNvSpPr>
              <a:spLocks noChangeArrowheads="1"/>
            </p:cNvSpPr>
            <p:nvPr/>
          </p:nvSpPr>
          <p:spPr bwMode="auto">
            <a:xfrm rot="20454239">
              <a:off x="1879623" y="240302"/>
              <a:ext cx="154502" cy="773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95" name="Line 317"/>
            <p:cNvCxnSpPr>
              <a:cxnSpLocks noChangeShapeType="1"/>
            </p:cNvCxnSpPr>
            <p:nvPr/>
          </p:nvCxnSpPr>
          <p:spPr bwMode="auto">
            <a:xfrm>
              <a:off x="2313428" y="365103"/>
              <a:ext cx="463406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6" name="Line 318"/>
            <p:cNvCxnSpPr>
              <a:cxnSpLocks noChangeShapeType="1"/>
            </p:cNvCxnSpPr>
            <p:nvPr/>
          </p:nvCxnSpPr>
          <p:spPr bwMode="auto">
            <a:xfrm>
              <a:off x="1313116" y="154501"/>
              <a:ext cx="23180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7" name="Line 319"/>
            <p:cNvCxnSpPr>
              <a:cxnSpLocks noChangeShapeType="1"/>
            </p:cNvCxnSpPr>
            <p:nvPr/>
          </p:nvCxnSpPr>
          <p:spPr bwMode="auto">
            <a:xfrm>
              <a:off x="1999824" y="219202"/>
              <a:ext cx="77201" cy="15450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8" name="Line 320"/>
            <p:cNvCxnSpPr>
              <a:cxnSpLocks noChangeShapeType="1"/>
            </p:cNvCxnSpPr>
            <p:nvPr/>
          </p:nvCxnSpPr>
          <p:spPr bwMode="auto">
            <a:xfrm>
              <a:off x="2017025" y="618104"/>
              <a:ext cx="500" cy="15460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9" name="Line 321"/>
            <p:cNvCxnSpPr>
              <a:cxnSpLocks noChangeShapeType="1"/>
            </p:cNvCxnSpPr>
            <p:nvPr/>
          </p:nvCxnSpPr>
          <p:spPr bwMode="auto">
            <a:xfrm flipH="1" flipV="1">
              <a:off x="1853923" y="1081708"/>
              <a:ext cx="231703" cy="7730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0" name="Arc 322"/>
            <p:cNvSpPr>
              <a:spLocks/>
            </p:cNvSpPr>
            <p:nvPr/>
          </p:nvSpPr>
          <p:spPr bwMode="auto">
            <a:xfrm>
              <a:off x="849710" y="420103"/>
              <a:ext cx="772409" cy="275302"/>
            </a:xfrm>
            <a:custGeom>
              <a:avLst/>
              <a:gdLst>
                <a:gd name="T0" fmla="*/ 721829 w 21600"/>
                <a:gd name="T1" fmla="*/ 0 h 21600"/>
                <a:gd name="T2" fmla="*/ 772469 w 21600"/>
                <a:gd name="T3" fmla="*/ 275311 h 21600"/>
                <a:gd name="T4" fmla="*/ 0 w 21600"/>
                <a:gd name="T5" fmla="*/ 275311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0183" y="0"/>
                  </a:moveTo>
                  <a:cubicBezTo>
                    <a:pt x="21120" y="2456"/>
                    <a:pt x="21600" y="5063"/>
                    <a:pt x="21600" y="7692"/>
                  </a:cubicBezTo>
                </a:path>
                <a:path w="21600" h="21600" stroke="0" extrusionOk="0">
                  <a:moveTo>
                    <a:pt x="20183" y="0"/>
                  </a:moveTo>
                  <a:cubicBezTo>
                    <a:pt x="21120" y="2456"/>
                    <a:pt x="21600" y="5063"/>
                    <a:pt x="21600" y="7692"/>
                  </a:cubicBezTo>
                  <a:lnTo>
                    <a:pt x="0" y="7692"/>
                  </a:lnTo>
                  <a:lnTo>
                    <a:pt x="20183" y="0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01" name="Line 323"/>
            <p:cNvCxnSpPr>
              <a:cxnSpLocks noChangeShapeType="1"/>
            </p:cNvCxnSpPr>
            <p:nvPr/>
          </p:nvCxnSpPr>
          <p:spPr bwMode="auto">
            <a:xfrm rot="20330899">
              <a:off x="1884223" y="313602"/>
              <a:ext cx="15450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" name="Line 324"/>
            <p:cNvCxnSpPr>
              <a:cxnSpLocks noChangeShapeType="1"/>
            </p:cNvCxnSpPr>
            <p:nvPr/>
          </p:nvCxnSpPr>
          <p:spPr bwMode="auto">
            <a:xfrm rot="20330899">
              <a:off x="1858523" y="253502"/>
              <a:ext cx="15440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" name="Line 325"/>
            <p:cNvCxnSpPr>
              <a:cxnSpLocks noChangeShapeType="1"/>
            </p:cNvCxnSpPr>
            <p:nvPr/>
          </p:nvCxnSpPr>
          <p:spPr bwMode="auto">
            <a:xfrm rot="20330899">
              <a:off x="1991224" y="202001"/>
              <a:ext cx="15450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" name="Line 326"/>
            <p:cNvCxnSpPr>
              <a:cxnSpLocks noChangeShapeType="1"/>
            </p:cNvCxnSpPr>
            <p:nvPr/>
          </p:nvCxnSpPr>
          <p:spPr bwMode="auto">
            <a:xfrm rot="20330899">
              <a:off x="2017025" y="262102"/>
              <a:ext cx="15440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" name="Line 327"/>
            <p:cNvCxnSpPr>
              <a:cxnSpLocks noChangeShapeType="1"/>
            </p:cNvCxnSpPr>
            <p:nvPr/>
          </p:nvCxnSpPr>
          <p:spPr bwMode="auto">
            <a:xfrm>
              <a:off x="2008425" y="0"/>
              <a:ext cx="154502" cy="30900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6" name="Line 328"/>
            <p:cNvCxnSpPr>
              <a:cxnSpLocks noChangeShapeType="1"/>
            </p:cNvCxnSpPr>
            <p:nvPr/>
          </p:nvCxnSpPr>
          <p:spPr bwMode="auto">
            <a:xfrm rot="20006097">
              <a:off x="2081625" y="107601"/>
              <a:ext cx="0" cy="7720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7" name="Line 329"/>
            <p:cNvCxnSpPr>
              <a:cxnSpLocks noChangeShapeType="1"/>
            </p:cNvCxnSpPr>
            <p:nvPr/>
          </p:nvCxnSpPr>
          <p:spPr bwMode="auto">
            <a:xfrm rot="9206097">
              <a:off x="2150326" y="240302"/>
              <a:ext cx="0" cy="7730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8" name="Line 330"/>
            <p:cNvCxnSpPr>
              <a:cxnSpLocks noChangeShapeType="1"/>
            </p:cNvCxnSpPr>
            <p:nvPr/>
          </p:nvCxnSpPr>
          <p:spPr bwMode="auto">
            <a:xfrm>
              <a:off x="849710" y="77201"/>
              <a:ext cx="0" cy="123630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9" name="Line 331"/>
            <p:cNvCxnSpPr>
              <a:cxnSpLocks noChangeShapeType="1"/>
            </p:cNvCxnSpPr>
            <p:nvPr/>
          </p:nvCxnSpPr>
          <p:spPr bwMode="auto">
            <a:xfrm flipH="1">
              <a:off x="154402" y="665605"/>
              <a:ext cx="15450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0" name="Line 332"/>
            <p:cNvCxnSpPr>
              <a:cxnSpLocks noChangeShapeType="1"/>
            </p:cNvCxnSpPr>
            <p:nvPr/>
          </p:nvCxnSpPr>
          <p:spPr bwMode="auto">
            <a:xfrm>
              <a:off x="231703" y="386303"/>
              <a:ext cx="0" cy="38640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1" name="Line 333"/>
            <p:cNvCxnSpPr>
              <a:cxnSpLocks noChangeShapeType="1"/>
            </p:cNvCxnSpPr>
            <p:nvPr/>
          </p:nvCxnSpPr>
          <p:spPr bwMode="auto">
            <a:xfrm>
              <a:off x="231703" y="511104"/>
              <a:ext cx="600" cy="15450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2" name="Rectangle 334"/>
            <p:cNvSpPr>
              <a:spLocks noChangeArrowheads="1"/>
            </p:cNvSpPr>
            <p:nvPr/>
          </p:nvSpPr>
          <p:spPr bwMode="auto">
            <a:xfrm rot="20326922">
              <a:off x="1871023" y="253502"/>
              <a:ext cx="154502" cy="76701"/>
            </a:xfrm>
            <a:prstGeom prst="rect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13" name="Line 335"/>
            <p:cNvCxnSpPr>
              <a:cxnSpLocks noChangeShapeType="1"/>
            </p:cNvCxnSpPr>
            <p:nvPr/>
          </p:nvCxnSpPr>
          <p:spPr bwMode="auto">
            <a:xfrm rot="2063719" flipV="1">
              <a:off x="1923724" y="254102"/>
              <a:ext cx="83501" cy="12820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4" name="Line 336"/>
            <p:cNvCxnSpPr>
              <a:cxnSpLocks noChangeShapeType="1"/>
            </p:cNvCxnSpPr>
            <p:nvPr/>
          </p:nvCxnSpPr>
          <p:spPr bwMode="auto">
            <a:xfrm>
              <a:off x="1849923" y="231802"/>
              <a:ext cx="55501" cy="15450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5" name="Line 337"/>
            <p:cNvCxnSpPr>
              <a:cxnSpLocks noChangeShapeType="1"/>
            </p:cNvCxnSpPr>
            <p:nvPr/>
          </p:nvCxnSpPr>
          <p:spPr bwMode="auto">
            <a:xfrm flipV="1">
              <a:off x="849710" y="231802"/>
              <a:ext cx="1235915" cy="463603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6" name="Text Box 338"/>
            <p:cNvSpPr txBox="1">
              <a:spLocks noChangeArrowheads="1"/>
            </p:cNvSpPr>
            <p:nvPr/>
          </p:nvSpPr>
          <p:spPr bwMode="auto">
            <a:xfrm>
              <a:off x="0" y="386303"/>
              <a:ext cx="308904" cy="2318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61722" tIns="30861" rIns="61722" bIns="30861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7" name="Text Box 339"/>
            <p:cNvSpPr txBox="1">
              <a:spLocks noChangeArrowheads="1"/>
            </p:cNvSpPr>
            <p:nvPr/>
          </p:nvSpPr>
          <p:spPr bwMode="auto">
            <a:xfrm>
              <a:off x="617908" y="657005"/>
              <a:ext cx="309004" cy="2318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61722" tIns="30861" rIns="61722" bIns="30861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г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8" name="Text Box 340"/>
            <p:cNvSpPr txBox="1">
              <a:spLocks noChangeArrowheads="1"/>
            </p:cNvSpPr>
            <p:nvPr/>
          </p:nvSpPr>
          <p:spPr bwMode="auto">
            <a:xfrm>
              <a:off x="1544919" y="463603"/>
              <a:ext cx="309004" cy="2318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" wrap="square" lIns="61722" tIns="30861" rIns="61722" bIns="30861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α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з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9" name="Text Box 341"/>
            <p:cNvSpPr txBox="1">
              <a:spLocks noChangeArrowheads="1"/>
            </p:cNvSpPr>
            <p:nvPr/>
          </p:nvSpPr>
          <p:spPr bwMode="auto">
            <a:xfrm>
              <a:off x="2008425" y="0"/>
              <a:ext cx="309004" cy="2318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" wrap="square" lIns="61722" tIns="30861" rIns="61722" bIns="30861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з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0" name="AutoShape 342"/>
            <p:cNvSpPr>
              <a:spLocks noChangeArrowheads="1"/>
            </p:cNvSpPr>
            <p:nvPr/>
          </p:nvSpPr>
          <p:spPr bwMode="auto">
            <a:xfrm>
              <a:off x="1854423" y="661005"/>
              <a:ext cx="76701" cy="124801"/>
            </a:xfrm>
            <a:custGeom>
              <a:avLst/>
              <a:gdLst>
                <a:gd name="T0" fmla="*/ 38338 w 21600"/>
                <a:gd name="T1" fmla="*/ 0 h 21600"/>
                <a:gd name="T2" fmla="*/ 1242 w 21600"/>
                <a:gd name="T3" fmla="*/ 46618 h 21600"/>
                <a:gd name="T4" fmla="*/ 38338 w 21600"/>
                <a:gd name="T5" fmla="*/ 0 h 21600"/>
                <a:gd name="T6" fmla="*/ 75433 w 21600"/>
                <a:gd name="T7" fmla="*/ 46618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 w 21600"/>
                <a:gd name="T13" fmla="*/ 0 h 21600"/>
                <a:gd name="T14" fmla="*/ 21599 w 21600"/>
                <a:gd name="T15" fmla="*/ 1091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350" y="8070"/>
                  </a:moveTo>
                  <a:cubicBezTo>
                    <a:pt x="1592" y="3316"/>
                    <a:pt x="5886" y="-1"/>
                    <a:pt x="10800" y="0"/>
                  </a:cubicBezTo>
                  <a:cubicBezTo>
                    <a:pt x="15713" y="0"/>
                    <a:pt x="20007" y="3316"/>
                    <a:pt x="21249" y="8070"/>
                  </a:cubicBezTo>
                  <a:cubicBezTo>
                    <a:pt x="20007" y="3316"/>
                    <a:pt x="15713" y="-1"/>
                    <a:pt x="10799" y="0"/>
                  </a:cubicBezTo>
                  <a:cubicBezTo>
                    <a:pt x="5886" y="0"/>
                    <a:pt x="1592" y="3316"/>
                    <a:pt x="350" y="8070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21" name="Line 343"/>
            <p:cNvCxnSpPr>
              <a:cxnSpLocks noChangeShapeType="1"/>
            </p:cNvCxnSpPr>
            <p:nvPr/>
          </p:nvCxnSpPr>
          <p:spPr bwMode="auto">
            <a:xfrm>
              <a:off x="1544919" y="692505"/>
              <a:ext cx="600" cy="61820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2" name="Line 344"/>
            <p:cNvCxnSpPr>
              <a:cxnSpLocks noChangeShapeType="1"/>
            </p:cNvCxnSpPr>
            <p:nvPr/>
          </p:nvCxnSpPr>
          <p:spPr bwMode="auto">
            <a:xfrm flipV="1">
              <a:off x="2700733" y="692505"/>
              <a:ext cx="600" cy="38920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" name="Прямоугольник 1"/>
          <p:cNvSpPr/>
          <p:nvPr/>
        </p:nvSpPr>
        <p:spPr>
          <a:xfrm>
            <a:off x="1718605" y="2136894"/>
            <a:ext cx="623981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Рис. 2. Расчетная схема к определению параметров реактивной головки</a:t>
            </a:r>
            <a:endParaRPr lang="ru-RU" sz="2000" dirty="0"/>
          </a:p>
        </p:txBody>
      </p:sp>
      <p:sp>
        <p:nvSpPr>
          <p:cNvPr id="123" name="Rectangle 2"/>
          <p:cNvSpPr>
            <a:spLocks noChangeArrowheads="1"/>
          </p:cNvSpPr>
          <p:nvPr/>
        </p:nvSpPr>
        <p:spPr bwMode="auto">
          <a:xfrm>
            <a:off x="185191" y="2470007"/>
            <a:ext cx="8739187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Диаметр переднего отверстия </a:t>
            </a:r>
            <a:r>
              <a:rPr kumimoji="0" lang="en-US" alt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0" lang="ru-RU" altLang="ru-RU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обычно находится в пределах 1,5…3 мм, диаметр задних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отверстий </a:t>
            </a:r>
            <a:r>
              <a:rPr kumimoji="0" lang="en-US" alt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0" lang="ru-RU" altLang="ru-RU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зависит от их числа </a:t>
            </a:r>
            <a:r>
              <a:rPr kumimoji="0" lang="en-US" alt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0" lang="ru-RU" altLang="ru-RU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Для обеспечения минимальной энергоемкости процесса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промывки при выборе диаметра задних отверстий головки, предназначенной для промывки дрен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диаметром менее 10 см, можно воспользоваться данными табл. 2, если принято </a:t>
            </a:r>
            <a:r>
              <a:rPr kumimoji="0" lang="ru-RU" altLang="ru-RU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0" lang="ru-RU" altLang="ru-RU" sz="16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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1,5 мм.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1306517" y="3543974"/>
            <a:ext cx="66438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spc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2. 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Рекомендуемые диаметры задних отверстий промывочной головки</a:t>
            </a:r>
            <a:endParaRPr lang="ru-RU" sz="2000" dirty="0"/>
          </a:p>
        </p:txBody>
      </p:sp>
      <p:graphicFrame>
        <p:nvGraphicFramePr>
          <p:cNvPr id="125" name="Таблица 1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600939"/>
              </p:ext>
            </p:extLst>
          </p:nvPr>
        </p:nvGraphicFramePr>
        <p:xfrm>
          <a:off x="1223701" y="3868132"/>
          <a:ext cx="6754937" cy="707032"/>
        </p:xfrm>
        <a:graphic>
          <a:graphicData uri="http://schemas.openxmlformats.org/drawingml/2006/table">
            <a:tbl>
              <a:tblPr firstRow="1" firstCol="1" bandRow="1"/>
              <a:tblGrid>
                <a:gridCol w="2232249">
                  <a:extLst>
                    <a:ext uri="{9D8B030D-6E8A-4147-A177-3AD203B41FA5}">
                      <a16:colId xmlns:a16="http://schemas.microsoft.com/office/drawing/2014/main" val="146506932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3711472494"/>
                    </a:ext>
                  </a:extLst>
                </a:gridCol>
                <a:gridCol w="1371022">
                  <a:extLst>
                    <a:ext uri="{9D8B030D-6E8A-4147-A177-3AD203B41FA5}">
                      <a16:colId xmlns:a16="http://schemas.microsoft.com/office/drawing/2014/main" val="3108870506"/>
                    </a:ext>
                  </a:extLst>
                </a:gridCol>
                <a:gridCol w="1567490">
                  <a:extLst>
                    <a:ext uri="{9D8B030D-6E8A-4147-A177-3AD203B41FA5}">
                      <a16:colId xmlns:a16="http://schemas.microsoft.com/office/drawing/2014/main" val="63382136"/>
                    </a:ext>
                  </a:extLst>
                </a:gridCol>
              </a:tblGrid>
              <a:tr h="3535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отверстий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5826405"/>
                  </a:ext>
                </a:extLst>
              </a:tr>
              <a:tr h="3535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Диаметр отверстия, 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1,0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0077875"/>
                  </a:ext>
                </a:extLst>
              </a:tr>
            </a:tbl>
          </a:graphicData>
        </a:graphic>
      </p:graphicFrame>
      <p:sp>
        <p:nvSpPr>
          <p:cNvPr id="126" name="Rectangle 4"/>
          <p:cNvSpPr>
            <a:spLocks noChangeArrowheads="1"/>
          </p:cNvSpPr>
          <p:nvPr/>
        </p:nvSpPr>
        <p:spPr bwMode="auto">
          <a:xfrm>
            <a:off x="185191" y="4654845"/>
            <a:ext cx="867814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Размер </a:t>
            </a:r>
            <a:r>
              <a:rPr kumimoji="0" lang="ru-RU" altLang="ru-RU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0" lang="ru-RU" altLang="ru-RU" sz="16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можно предварительно оценить из условия обеспечения необходимой скорости </a:t>
            </a: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истечения струй </a:t>
            </a:r>
            <a:r>
              <a:rPr kumimoji="0" lang="en-US" alt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kumimoji="0" lang="ru-RU" altLang="ru-RU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ru-RU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r>
              <a:rPr kumimoji="0" lang="ru-RU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</a:t>
            </a:r>
            <a:r>
              <a:rPr kumimoji="0" lang="en-US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0" lang="ru-RU" altLang="ru-RU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               .                                                         </a:t>
            </a:r>
            <a:r>
              <a:rPr kumimoji="0" lang="ru-RU" alt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(9)</a:t>
            </a:r>
            <a:endParaRPr kumimoji="0" lang="ru-RU" alt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7" name="Объект 1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343187"/>
              </p:ext>
            </p:extLst>
          </p:nvPr>
        </p:nvGraphicFramePr>
        <p:xfrm>
          <a:off x="4242848" y="5170956"/>
          <a:ext cx="892963" cy="34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3" imgW="736280" imgH="253890" progId="Equation.DSMT4">
                  <p:embed/>
                </p:oleObj>
              </mc:Choice>
              <mc:Fallback>
                <p:oleObj name="Equation" r:id="rId3" imgW="736280" imgH="25389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2848" y="5170956"/>
                        <a:ext cx="892963" cy="3456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1" name="Прямоугольник 10240"/>
          <p:cNvSpPr/>
          <p:nvPr/>
        </p:nvSpPr>
        <p:spPr>
          <a:xfrm>
            <a:off x="149912" y="5516619"/>
            <a:ext cx="8748704" cy="12187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Далее следует определить необходимую суммарную площадь задних отверстий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имея в виду, что расход через них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Значение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рассчитывают по формуле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Q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/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(10)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1800" y="188640"/>
            <a:ext cx="34460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2.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Гидравлические расчеты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800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79512" y="557972"/>
            <a:ext cx="8784976" cy="3877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434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34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34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34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34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34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34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34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34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975" algn="l"/>
              </a:tabLst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мере движения воды к отверстиям реактивной головки давление падает. Уравнение для расчета общих потерь напора </a:t>
            </a:r>
            <a:r>
              <a:rPr kumimoji="0" lang="ru-RU" altLang="ru-RU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kumimoji="0" lang="ru-RU" altLang="ru-RU" sz="16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(в м) на пути от насоса до выхода воды из промывочной головки можно записать в следующем виде:</a:t>
            </a:r>
          </a:p>
          <a:p>
            <a:pPr marL="0" marR="0" lvl="0" indent="180975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975" algn="l"/>
              </a:tabLst>
            </a:pPr>
            <a:r>
              <a:rPr kumimoji="0" lang="ru-RU" altLang="ru-RU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kumimoji="0" lang="ru-RU" altLang="ru-RU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kumimoji="0" lang="en-US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kumimoji="0" lang="ru-RU" altLang="ru-RU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kumimoji="0" lang="en-US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kumimoji="0" lang="ru-RU" altLang="ru-RU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kumimoji="0" lang="en-US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kumimoji="0" lang="ru-RU" altLang="ru-RU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kumimoji="0" lang="ru-RU" altLang="ru-RU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kumimoji="0" lang="ru-RU" altLang="ru-RU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шл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kumimoji="0" lang="en-US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kumimoji="0" lang="ru-RU" altLang="ru-RU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шт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(11)</a:t>
            </a: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975" algn="l"/>
              </a:tabLst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kumimoji="0" lang="en-US" alt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kumimoji="0" lang="ru-RU" altLang="ru-RU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потери напора в колене трубопровода;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975" algn="l"/>
              </a:tabLst>
            </a:pPr>
            <a:r>
              <a:rPr kumimoji="0" lang="ru-RU" altLang="ru-RU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kumimoji="0" lang="ru-RU" altLang="ru-RU" sz="16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число колен;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975" algn="l"/>
              </a:tabLst>
            </a:pPr>
            <a:r>
              <a:rPr kumimoji="0" lang="ru-RU" altLang="ru-RU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kumimoji="0" lang="ru-RU" altLang="ru-RU" sz="16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потери напора в вентиле;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975" algn="l"/>
              </a:tabLst>
            </a:pPr>
            <a:r>
              <a:rPr kumimoji="0" lang="ru-RU" altLang="ru-RU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kumimoji="0" lang="ru-RU" altLang="ru-RU" sz="16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шл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потери напора по длине шланга;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975" algn="l"/>
              </a:tabLst>
            </a:pPr>
            <a:r>
              <a:rPr kumimoji="0" lang="en-US" alt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kumimoji="0" lang="ru-RU" altLang="ru-RU" sz="16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шт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потери напора в штуцере.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975" algn="l"/>
              </a:tabLst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Рекомендуется принимать </a:t>
            </a:r>
            <a:r>
              <a:rPr kumimoji="0" lang="ru-RU" altLang="ru-RU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kumimoji="0" lang="ru-RU" altLang="ru-RU" sz="16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kumimoji="0" lang="ru-RU" altLang="ru-RU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kumimoji="0" lang="ru-RU" altLang="ru-RU" sz="16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шт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0,3…0,5, </a:t>
            </a:r>
            <a:r>
              <a:rPr kumimoji="0" lang="ru-RU" altLang="ru-RU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kumimoji="0" lang="ru-RU" altLang="ru-RU" sz="16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kumimoji="0" lang="ru-RU" altLang="ru-RU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 5 м.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975" algn="l"/>
              </a:tabLst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</a:t>
            </a:r>
            <a:r>
              <a:rPr kumimoji="0" lang="ru-RU" altLang="ru-RU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kumimoji="0" lang="ru-RU" altLang="ru-RU" sz="16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шл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выполняется по формуле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975" algn="l"/>
              </a:tabLst>
            </a:pPr>
            <a:r>
              <a:rPr kumimoji="0" lang="ru-RU" altLang="ru-RU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kumimoji="0" lang="ru-RU" altLang="ru-RU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шл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kumimoji="0" lang="en-US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kumimoji="0" lang="ru-RU" altLang="ru-RU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kumimoji="0" lang="ru-RU" altLang="ru-RU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kumimoji="0" lang="ru-RU" altLang="ru-RU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шл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kumimoji="0" lang="en-US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kumimoji="0" lang="ru-RU" altLang="ru-RU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(12)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975" algn="l"/>
              </a:tabLst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модуль расхода (расходная характеристика шланга). Значение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можно определить по табл. 3.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975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60190" y="4135028"/>
            <a:ext cx="466929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spc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3. 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Значения модуля расхода для круглых труб</a:t>
            </a:r>
            <a:endParaRPr lang="ru-RU" sz="20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5301174"/>
              </p:ext>
            </p:extLst>
          </p:nvPr>
        </p:nvGraphicFramePr>
        <p:xfrm>
          <a:off x="2051720" y="4442805"/>
          <a:ext cx="4971560" cy="864096"/>
        </p:xfrm>
        <a:graphic>
          <a:graphicData uri="http://schemas.openxmlformats.org/drawingml/2006/table">
            <a:tbl>
              <a:tblPr firstRow="1" firstCol="1" bandRow="1"/>
              <a:tblGrid>
                <a:gridCol w="720080">
                  <a:extLst>
                    <a:ext uri="{9D8B030D-6E8A-4147-A177-3AD203B41FA5}">
                      <a16:colId xmlns:a16="http://schemas.microsoft.com/office/drawing/2014/main" val="2352175400"/>
                    </a:ext>
                  </a:extLst>
                </a:gridCol>
                <a:gridCol w="522810">
                  <a:extLst>
                    <a:ext uri="{9D8B030D-6E8A-4147-A177-3AD203B41FA5}">
                      <a16:colId xmlns:a16="http://schemas.microsoft.com/office/drawing/2014/main" val="520093446"/>
                    </a:ext>
                  </a:extLst>
                </a:gridCol>
                <a:gridCol w="621445">
                  <a:extLst>
                    <a:ext uri="{9D8B030D-6E8A-4147-A177-3AD203B41FA5}">
                      <a16:colId xmlns:a16="http://schemas.microsoft.com/office/drawing/2014/main" val="1940651961"/>
                    </a:ext>
                  </a:extLst>
                </a:gridCol>
                <a:gridCol w="621445">
                  <a:extLst>
                    <a:ext uri="{9D8B030D-6E8A-4147-A177-3AD203B41FA5}">
                      <a16:colId xmlns:a16="http://schemas.microsoft.com/office/drawing/2014/main" val="2964322855"/>
                    </a:ext>
                  </a:extLst>
                </a:gridCol>
                <a:gridCol w="621445">
                  <a:extLst>
                    <a:ext uri="{9D8B030D-6E8A-4147-A177-3AD203B41FA5}">
                      <a16:colId xmlns:a16="http://schemas.microsoft.com/office/drawing/2014/main" val="3073541217"/>
                    </a:ext>
                  </a:extLst>
                </a:gridCol>
                <a:gridCol w="621445">
                  <a:extLst>
                    <a:ext uri="{9D8B030D-6E8A-4147-A177-3AD203B41FA5}">
                      <a16:colId xmlns:a16="http://schemas.microsoft.com/office/drawing/2014/main" val="114543062"/>
                    </a:ext>
                  </a:extLst>
                </a:gridCol>
                <a:gridCol w="621445">
                  <a:extLst>
                    <a:ext uri="{9D8B030D-6E8A-4147-A177-3AD203B41FA5}">
                      <a16:colId xmlns:a16="http://schemas.microsoft.com/office/drawing/2014/main" val="3622738267"/>
                    </a:ext>
                  </a:extLst>
                </a:gridCol>
                <a:gridCol w="621445">
                  <a:extLst>
                    <a:ext uri="{9D8B030D-6E8A-4147-A177-3AD203B41FA5}">
                      <a16:colId xmlns:a16="http://schemas.microsoft.com/office/drawing/2014/main" val="3646054907"/>
                    </a:ext>
                  </a:extLst>
                </a:gridCol>
              </a:tblGrid>
              <a:tr h="5533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en-US" sz="14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ru-RU" sz="1400" baseline="-25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шл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мм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3254952"/>
                  </a:ext>
                </a:extLst>
              </a:tr>
              <a:tr h="3107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4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л/с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0,53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1,12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2,06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3,26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6,97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195" algn="l"/>
                        </a:tabLs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12,55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0866236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2664" y="5517232"/>
            <a:ext cx="8791824" cy="1054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Согласно В. Г.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Пескову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др., потери напора по длине шланга можно определить по формуле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tabLst>
                <a:tab pos="36195" algn="l"/>
              </a:tabLst>
            </a:pP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шл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0,0827λ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b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шл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шл</a:t>
            </a:r>
            <a:r>
              <a:rPr lang="ru-RU" b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(13)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71170" indent="-47117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λ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коэффициент сопротивления трению по длине трубопровода, равный 0,0163…0,017.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4"/>
          <p:cNvSpPr>
            <a:spLocks noChangeArrowheads="1"/>
          </p:cNvSpPr>
          <p:nvPr/>
        </p:nvSpPr>
        <p:spPr bwMode="auto">
          <a:xfrm>
            <a:off x="3779912" y="308746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3779912" y="461305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116632"/>
            <a:ext cx="8712968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расчета скорости истечения и уточнения расхода через круглые отверстия можно воспользоваться следующими формулами: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2482990"/>
              </p:ext>
            </p:extLst>
          </p:nvPr>
        </p:nvGraphicFramePr>
        <p:xfrm>
          <a:off x="4067943" y="1260913"/>
          <a:ext cx="2203171" cy="357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3" imgW="1701800" imgH="266700" progId="Equation.DSMT4">
                  <p:embed/>
                </p:oleObj>
              </mc:Choice>
              <mc:Fallback>
                <p:oleObj name="Equation" r:id="rId3" imgW="1701800" imgH="2667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3" y="1260913"/>
                        <a:ext cx="2203171" cy="3572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2330304"/>
              </p:ext>
            </p:extLst>
          </p:nvPr>
        </p:nvGraphicFramePr>
        <p:xfrm>
          <a:off x="4139952" y="786412"/>
          <a:ext cx="2417810" cy="3581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5" imgW="1892300" imgH="266700" progId="Equation.DSMT4">
                  <p:embed/>
                </p:oleObj>
              </mc:Choice>
              <mc:Fallback>
                <p:oleObj name="Equation" r:id="rId5" imgW="1892300" imgH="2667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786412"/>
                        <a:ext cx="2417810" cy="3581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3565883" y="775274"/>
            <a:ext cx="537038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kumimoji="0" lang="ru-RU" altLang="ru-RU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                                           ;                              </a:t>
            </a:r>
            <a:r>
              <a:rPr kumimoji="0" lang="ru-RU" alt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(14) </a:t>
            </a:r>
            <a:endParaRPr kumimoji="0" lang="ru-RU" alt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3565883" y="1260913"/>
            <a:ext cx="538961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r>
              <a:rPr kumimoji="0" lang="en-US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kumimoji="0" lang="ru-RU" altLang="ru-RU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                                     ,                                      </a:t>
            </a:r>
            <a:r>
              <a:rPr kumimoji="0" lang="ru-RU" alt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(15)</a:t>
            </a:r>
            <a:endParaRPr kumimoji="0" lang="ru-RU" altLang="ru-RU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23528" y="1646591"/>
            <a:ext cx="8568952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1200" indent="-711200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μ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μ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коэффициенты расхода для переднего и задних отверстий соответственно. При форме отверстий с коническим входом можно принять μ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≈ 0,82, μ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≈ 0,79;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напор, создаваемый насосом, м.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81824" y="2568785"/>
            <a:ext cx="8496944" cy="12187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в процессе проектирования не был принят насос с известными характеристиками, то на этой стадии, используя любую из формул (14) или (15), можно получить выражение для расчета необходимого напора насоса. Например, для переднего отверстия имеем: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+ 8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(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ru-RU" b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(16)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23528" y="3787580"/>
            <a:ext cx="8515240" cy="3136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После расчета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выполнения при необходимости его согласования с характеристикой насоса по формулам (14) и (15) уточняются значения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определяется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как их сумма. Затем пересчитываются и определяются значения скоростей истечения.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Скорости истечения через переднее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и1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заднее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и2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сопла можно рассчитать по следующим формулам: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и1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4</a:t>
            </a: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b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(17)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Aft>
                <a:spcPts val="600"/>
              </a:spcAft>
              <a:tabLst>
                <a:tab pos="36195" algn="l"/>
              </a:tabLst>
            </a:pP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и2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4</a:t>
            </a: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b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(18)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Рассчитанные скорости должны быть в пределах 30…55 м/с. При невыполнении этого условия могут быть изменены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При этом следует обеспечивать соблюдение рекомендаций по значениям требуемых скоростей течения жидкости в дрене.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32"/>
            <a:ext cx="8640960" cy="66295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Расчет реактивной силы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создаваемой струей жидкости, выполняется для переднего отверстия по формуле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р1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и1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(19)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заднего отверстия–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р2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и2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соs α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(20)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Реактивная сила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проталкивающая головку в дрене, определяется как разность этих сил, т. е.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р2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р1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(21)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Перемещению шланга препятствует главным образом сила трения движущейся в дрене воды о шланг, если шланг в дрене не изогнут. Данное сопротивление, выраженное в виде потери напора на трение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для заполненной дрены можно найти следующим образом: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b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(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b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(22)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длина шланга, введенного в дрену;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71170" indent="-290830" algn="just">
              <a:lnSpc>
                <a:spcPct val="115000"/>
              </a:lnSpc>
              <a:spcAft>
                <a:spcPts val="0"/>
              </a:spcAft>
            </a:pP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модуль расхода для шланга, принимаемый по табл. 3 для диаметра равного внешнему диаметру шланга;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269875" algn="just">
              <a:lnSpc>
                <a:spcPct val="115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модуль расхода для дрены, принимаемый по табл. 3 для диаметра равного внутреннему диаметру дрены.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Условием перемещения шланга вдоль дрены является следующее неравенство: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≥ 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(23)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сила, препятствующая поступательному перемещению шланга.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29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9"/>
            <a:ext cx="8568952" cy="3768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неподвижной головки ее можно найти по формуле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(24)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5620" indent="-515620" algn="just">
              <a:lnSpc>
                <a:spcPct val="115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мощность, требуемая на преодоление гидравлических сопротивлений, возникающих при продвижении шланга по дрене.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Данную мощность рассчитывают по формуле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(25)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неподвижной головке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(26)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основании неравенства (25) можно получить выражение для расчета предельной длины шланга, который, при принятых условиях, реактивными силами будет продвинут в дрену: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шл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b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(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gQ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b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(27)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4581128"/>
            <a:ext cx="8536920" cy="640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1000"/>
              </a:spcAft>
              <a:tabLst>
                <a:tab pos="36195" algn="l"/>
              </a:tabLst>
            </a:pPr>
            <a:r>
              <a:rPr lang="eu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 о</a:t>
            </a:r>
            <a:r>
              <a:rPr lang="eu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сно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u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ных параметр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барабана. </a:t>
            </a:r>
            <a:r>
              <a:rPr lang="eu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 мощности</a:t>
            </a:r>
            <a:r>
              <a:rPr lang="eu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пр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u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u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u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дяно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насоса</a:t>
            </a:r>
            <a:r>
              <a:rPr lang="eu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рассмотреть самостоятельно.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731801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5607</TotalTime>
  <Words>1544</Words>
  <Application>Microsoft Office PowerPoint</Application>
  <PresentationFormat>Экран (4:3)</PresentationFormat>
  <Paragraphs>232</Paragraphs>
  <Slides>9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Calibri</vt:lpstr>
      <vt:lpstr>Symbol</vt:lpstr>
      <vt:lpstr>Times New Roman</vt:lpstr>
      <vt:lpstr>TimesNewRomanPSMT</vt:lpstr>
      <vt:lpstr>Оформление по умолчанию</vt:lpstr>
      <vt:lpstr>Equation</vt:lpstr>
      <vt:lpstr>MathType 7.0 Equation</vt:lpstr>
      <vt:lpstr> Тема: Основы теории и расчет дренопромывочного оборудования.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SamLab.ws</dc:creator>
  <cp:lastModifiedBy>1st_USER</cp:lastModifiedBy>
  <cp:revision>114</cp:revision>
  <dcterms:created xsi:type="dcterms:W3CDTF">2010-06-17T05:46:18Z</dcterms:created>
  <dcterms:modified xsi:type="dcterms:W3CDTF">2025-11-20T14:33:23Z</dcterms:modified>
</cp:coreProperties>
</file>