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8" r:id="rId4"/>
    <p:sldId id="269" r:id="rId5"/>
    <p:sldId id="265" r:id="rId6"/>
    <p:sldId id="266" r:id="rId7"/>
    <p:sldId id="267" r:id="rId8"/>
    <p:sldId id="270" r:id="rId9"/>
    <p:sldId id="271" r:id="rId10"/>
    <p:sldId id="272" r:id="rId11"/>
    <p:sldId id="273" r:id="rId12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94BD355C-F28F-49AD-945B-D8DB28143D58}" type="datetimeFigureOut">
              <a:rPr lang="ru-RU"/>
              <a:pPr>
                <a:defRPr/>
              </a:pPr>
              <a:t>19.11.2025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FE27C4F-F127-4540-AEE4-64EE26DDA45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8B4B966-ACB6-4CF6-A306-D53E19A3A8DC}" type="slidenum">
              <a:rPr lang="ru-RU" altLang="ru-RU"/>
              <a:pPr/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8DB14-1EC3-4BBE-A597-3A907850F49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4744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29C8B-F582-4780-BD88-B49E9D38F2D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41784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C7AE5-EFD3-4D19-AD1D-B723285029D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7482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6F5ED-6B31-403B-9459-A24F505EB76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5529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7221A-63DB-45F9-8C81-78EF2976C29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0960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A9A11-EDF9-463D-A6C8-D4AD74B9C0B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18559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88FBA-8769-40E8-B14A-B061F3713B6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1371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AC4E4-ED87-4EAE-8A3F-51B93E5BCCC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2588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FAD14-AA8A-4B99-917E-B867C1D28F6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4566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51765-1642-4701-A06E-2A37A3B80AB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36083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DDDD7-D7E9-42C7-9E40-255820305E6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68054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0AFD172D-15A8-4F8D-B2CD-CB82EC9F2AC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9225" y="188913"/>
            <a:ext cx="8785225" cy="1825625"/>
          </a:xfrm>
        </p:spPr>
        <p:txBody>
          <a:bodyPr/>
          <a:lstStyle/>
          <a:p>
            <a:r>
              <a:rPr lang="en-US" altLang="ru-RU" dirty="0" smtClean="0"/>
              <a:t/>
            </a:r>
            <a:br>
              <a:rPr lang="en-US" altLang="ru-RU" dirty="0" smtClean="0"/>
            </a:b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сновы т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ии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ра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счет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маш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 для ск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ван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у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дален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 рас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тительности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 канал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Прямоугольник 1"/>
          <p:cNvSpPr>
            <a:spLocks noChangeArrowheads="1"/>
          </p:cNvSpPr>
          <p:nvPr/>
        </p:nvSpPr>
        <p:spPr bwMode="auto">
          <a:xfrm>
            <a:off x="178937" y="2492896"/>
            <a:ext cx="8854264" cy="2191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Рассматриваемые вопросы:</a:t>
            </a:r>
          </a:p>
          <a:p>
            <a:pPr algn="ctr" eaLnBrk="1" hangingPunct="1">
              <a:defRPr/>
            </a:pPr>
            <a:endParaRPr lang="ru-RU" alt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основных параметров рабочих органов </a:t>
            </a:r>
            <a:r>
              <a:rPr lang="eu-E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u-E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u-E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u-E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ротационными режущими аппаратами</a:t>
            </a:r>
            <a:r>
              <a:rPr lang="eu-E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eu-E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счет </a:t>
            </a:r>
            <a:r>
              <a:rPr lang="eu-E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ощности</a:t>
            </a:r>
            <a:r>
              <a:rPr lang="eu-E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пр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eu-E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eu-E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 р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ежущего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аппарата и сил, действующих на него.</a:t>
            </a:r>
            <a:endParaRPr lang="ru-RU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8150" y="5301208"/>
            <a:ext cx="8496300" cy="14754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lnSpc>
                <a:spcPct val="107000"/>
              </a:lnSpc>
              <a:spcAft>
                <a:spcPts val="0"/>
              </a:spcAft>
              <a:defRPr/>
            </a:pPr>
            <a:r>
              <a:rPr lang="ru-RU" b="1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Литература</a:t>
            </a:r>
            <a:r>
              <a:rPr lang="ru-RU" b="1" dirty="0" smtClean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lnSpc>
                <a:spcPct val="107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rgbClr val="000000"/>
              </a:solidFill>
              <a:latin typeface="TimesNewRomanPSM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7000"/>
              </a:lnSpc>
              <a:spcAft>
                <a:spcPts val="0"/>
              </a:spcAft>
              <a:defRPr/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Мажугин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Е. И. Машины для эксплуатации мелиоративных и водохозяйственных объектов: учеб. пособие для вузов / Е. И.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Мажугин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А. Л. Борисов, С. Г. Рубец. – Горки: БГСХА, 2018. – 392 с.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16632"/>
            <a:ext cx="87849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 тяговом и статическом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расчетах у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многороторных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косилок с четным количеством роторов за счет встречного вращения силы резания также уравновешиваются. Поэтому основными учитываемыми силами являются силы тяжести и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сила трения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режущего аппарата о грунт, направленная в сторону, противоположную рабочему перемещению, и рассчитываемая по формуле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440071"/>
            <a:ext cx="8712968" cy="2753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р.а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(26)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сила тяжести режущего аппарата.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Местом приложения этой силы можно считать середину ширины захвата режущего аппарата. Если режущий аппарат связан с рукоятью или стрелой рабочего органа без промежуточного звена, формулу (26) следует скорректировать с учетом того, что часть силы тяжести рукояти и стрелы воспринимается опорной поверхностью режущего аппарата, а также сместить место приложения силы трения.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Однороторные косилки с полунавесной схемой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агрегатирования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опираются на землю на одну или две лыжи (рис. 6).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Полотно 13009"/>
          <p:cNvGrpSpPr/>
          <p:nvPr/>
        </p:nvGrpSpPr>
        <p:grpSpPr>
          <a:xfrm>
            <a:off x="2915816" y="4293096"/>
            <a:ext cx="3384376" cy="1944216"/>
            <a:chOff x="0" y="0"/>
            <a:chExt cx="2632075" cy="1083310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0" y="0"/>
              <a:ext cx="2632075" cy="1083310"/>
            </a:xfrm>
            <a:prstGeom prst="rect">
              <a:avLst/>
            </a:prstGeom>
            <a:noFill/>
          </p:spPr>
        </p:sp>
        <p:cxnSp>
          <p:nvCxnSpPr>
            <p:cNvPr id="9" name="Line 700"/>
            <p:cNvCxnSpPr>
              <a:cxnSpLocks noChangeShapeType="1"/>
            </p:cNvCxnSpPr>
            <p:nvPr/>
          </p:nvCxnSpPr>
          <p:spPr bwMode="auto">
            <a:xfrm>
              <a:off x="549716" y="470504"/>
              <a:ext cx="507914" cy="60240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701"/>
            <p:cNvCxnSpPr>
              <a:cxnSpLocks noChangeShapeType="1"/>
            </p:cNvCxnSpPr>
            <p:nvPr/>
          </p:nvCxnSpPr>
          <p:spPr bwMode="auto">
            <a:xfrm>
              <a:off x="1649647" y="443704"/>
              <a:ext cx="951427" cy="5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702"/>
            <p:cNvCxnSpPr>
              <a:cxnSpLocks noChangeShapeType="1"/>
            </p:cNvCxnSpPr>
            <p:nvPr/>
          </p:nvCxnSpPr>
          <p:spPr bwMode="auto">
            <a:xfrm rot="21463724">
              <a:off x="659619" y="486404"/>
              <a:ext cx="359910" cy="47570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Line 703"/>
            <p:cNvCxnSpPr>
              <a:cxnSpLocks noChangeShapeType="1"/>
            </p:cNvCxnSpPr>
            <p:nvPr/>
          </p:nvCxnSpPr>
          <p:spPr bwMode="auto">
            <a:xfrm>
              <a:off x="2157561" y="411804"/>
              <a:ext cx="0" cy="634406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Line 704"/>
            <p:cNvCxnSpPr>
              <a:cxnSpLocks noChangeShapeType="1"/>
            </p:cNvCxnSpPr>
            <p:nvPr/>
          </p:nvCxnSpPr>
          <p:spPr bwMode="auto">
            <a:xfrm>
              <a:off x="1776451" y="729207"/>
              <a:ext cx="76172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705"/>
            <p:cNvCxnSpPr>
              <a:cxnSpLocks noChangeShapeType="1"/>
            </p:cNvCxnSpPr>
            <p:nvPr/>
          </p:nvCxnSpPr>
          <p:spPr bwMode="auto">
            <a:xfrm flipH="1">
              <a:off x="755922" y="660606"/>
              <a:ext cx="190305" cy="12730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" name="Rectangle 706"/>
            <p:cNvSpPr>
              <a:spLocks noChangeArrowheads="1"/>
            </p:cNvSpPr>
            <p:nvPr/>
          </p:nvSpPr>
          <p:spPr bwMode="auto">
            <a:xfrm rot="5400000">
              <a:off x="1871454" y="824406"/>
              <a:ext cx="63401" cy="126904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Rectangle 707"/>
            <p:cNvSpPr>
              <a:spLocks noChangeArrowheads="1"/>
            </p:cNvSpPr>
            <p:nvPr/>
          </p:nvSpPr>
          <p:spPr bwMode="auto">
            <a:xfrm rot="5400000">
              <a:off x="1871454" y="507503"/>
              <a:ext cx="63301" cy="126904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Oval 708"/>
            <p:cNvSpPr>
              <a:spLocks noChangeArrowheads="1"/>
            </p:cNvSpPr>
            <p:nvPr/>
          </p:nvSpPr>
          <p:spPr bwMode="auto">
            <a:xfrm>
              <a:off x="1839952" y="503805"/>
              <a:ext cx="634718" cy="454104"/>
            </a:xfrm>
            <a:prstGeom prst="ellipse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8" name="Line 709"/>
            <p:cNvCxnSpPr>
              <a:cxnSpLocks noChangeShapeType="1"/>
            </p:cNvCxnSpPr>
            <p:nvPr/>
          </p:nvCxnSpPr>
          <p:spPr bwMode="auto">
            <a:xfrm>
              <a:off x="1839952" y="729207"/>
              <a:ext cx="63471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Line 710"/>
            <p:cNvCxnSpPr>
              <a:cxnSpLocks noChangeShapeType="1"/>
            </p:cNvCxnSpPr>
            <p:nvPr/>
          </p:nvCxnSpPr>
          <p:spPr bwMode="auto">
            <a:xfrm>
              <a:off x="2157561" y="412204"/>
              <a:ext cx="0" cy="63400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" name="Oval 711"/>
            <p:cNvSpPr>
              <a:spLocks noChangeArrowheads="1"/>
            </p:cNvSpPr>
            <p:nvPr/>
          </p:nvSpPr>
          <p:spPr bwMode="auto">
            <a:xfrm rot="10780928" flipV="1">
              <a:off x="2062159" y="639006"/>
              <a:ext cx="190305" cy="95401"/>
            </a:xfrm>
            <a:prstGeom prst="ellipse">
              <a:avLst/>
            </a:prstGeom>
            <a:solidFill>
              <a:srgbClr val="FFFFFF"/>
            </a:solidFill>
            <a:ln w="9525">
              <a:round/>
              <a:headEnd/>
              <a:tailEnd/>
            </a:ln>
            <a:scene3d>
              <a:camera prst="legacyObliqueTop">
                <a:rot lat="18300000" lon="0" rev="0"/>
              </a:camera>
              <a:lightRig rig="legacyNormal3" dir="r"/>
            </a:scene3d>
            <a:sp3d extrusionH="125400" prstMaterial="legacyMetal">
              <a:bevelT w="13500" h="13500" prst="angle"/>
              <a:bevelB w="13500" h="13500" prst="angle"/>
              <a:extrusionClr>
                <a:srgbClr val="FFFFFF"/>
              </a:extrusionClr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Rectangle 712"/>
            <p:cNvSpPr>
              <a:spLocks noChangeArrowheads="1"/>
            </p:cNvSpPr>
            <p:nvPr/>
          </p:nvSpPr>
          <p:spPr bwMode="auto">
            <a:xfrm rot="3080412">
              <a:off x="799724" y="661605"/>
              <a:ext cx="145501" cy="84502"/>
            </a:xfrm>
            <a:prstGeom prst="rect">
              <a:avLst/>
            </a:prstGeom>
            <a:gradFill rotWithShape="1">
              <a:gsLst>
                <a:gs pos="0">
                  <a:srgbClr val="060606"/>
                </a:gs>
                <a:gs pos="50000">
                  <a:srgbClr val="FFFFFF"/>
                </a:gs>
                <a:gs pos="100000">
                  <a:srgbClr val="060606"/>
                </a:gs>
              </a:gsLst>
              <a:lin ang="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Rectangle 713"/>
            <p:cNvSpPr>
              <a:spLocks noChangeArrowheads="1"/>
            </p:cNvSpPr>
            <p:nvPr/>
          </p:nvSpPr>
          <p:spPr bwMode="auto">
            <a:xfrm rot="19251964">
              <a:off x="903026" y="624006"/>
              <a:ext cx="63002" cy="62901"/>
            </a:xfrm>
            <a:prstGeom prst="rect">
              <a:avLst/>
            </a:prstGeom>
            <a:gradFill rotWithShape="1">
              <a:gsLst>
                <a:gs pos="0">
                  <a:srgbClr val="060606"/>
                </a:gs>
                <a:gs pos="50000">
                  <a:srgbClr val="FFFFFF"/>
                </a:gs>
                <a:gs pos="100000">
                  <a:srgbClr val="060606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" name="Rectangle 714"/>
            <p:cNvSpPr>
              <a:spLocks noChangeArrowheads="1"/>
            </p:cNvSpPr>
            <p:nvPr/>
          </p:nvSpPr>
          <p:spPr bwMode="auto">
            <a:xfrm rot="3080412">
              <a:off x="602922" y="412203"/>
              <a:ext cx="507605" cy="63402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4" name="Line 715"/>
            <p:cNvCxnSpPr>
              <a:cxnSpLocks noChangeShapeType="1"/>
            </p:cNvCxnSpPr>
            <p:nvPr/>
          </p:nvCxnSpPr>
          <p:spPr bwMode="auto">
            <a:xfrm>
              <a:off x="2474671" y="697706"/>
              <a:ext cx="0" cy="25360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Line 716"/>
            <p:cNvCxnSpPr>
              <a:cxnSpLocks noChangeShapeType="1"/>
            </p:cNvCxnSpPr>
            <p:nvPr/>
          </p:nvCxnSpPr>
          <p:spPr bwMode="auto">
            <a:xfrm flipH="1">
              <a:off x="1586145" y="729207"/>
              <a:ext cx="253807" cy="5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" name="Arc 717"/>
            <p:cNvSpPr>
              <a:spLocks/>
            </p:cNvSpPr>
            <p:nvPr/>
          </p:nvSpPr>
          <p:spPr bwMode="auto">
            <a:xfrm rot="1453064">
              <a:off x="2222363" y="571405"/>
              <a:ext cx="188905" cy="190202"/>
            </a:xfrm>
            <a:custGeom>
              <a:avLst/>
              <a:gdLst>
                <a:gd name="T0" fmla="*/ 0 w 21600"/>
                <a:gd name="T1" fmla="*/ 0 h 21600"/>
                <a:gd name="T2" fmla="*/ 188878 w 21600"/>
                <a:gd name="T3" fmla="*/ 62961 h 21600"/>
                <a:gd name="T4" fmla="*/ 0 w 21600"/>
                <a:gd name="T5" fmla="*/ 190178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6123" y="0"/>
                    <a:pt x="11959" y="2599"/>
                    <a:pt x="16055" y="7151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6123" y="0"/>
                    <a:pt x="11959" y="2599"/>
                    <a:pt x="16055" y="7151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 type="triangle" w="sm" len="lg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Rectangle 718"/>
            <p:cNvSpPr>
              <a:spLocks noChangeArrowheads="1"/>
            </p:cNvSpPr>
            <p:nvPr/>
          </p:nvSpPr>
          <p:spPr bwMode="auto">
            <a:xfrm>
              <a:off x="338210" y="227202"/>
              <a:ext cx="381111" cy="63401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000000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AutoShape 719"/>
            <p:cNvSpPr>
              <a:spLocks noChangeArrowheads="1"/>
            </p:cNvSpPr>
            <p:nvPr/>
          </p:nvSpPr>
          <p:spPr bwMode="auto">
            <a:xfrm rot="16200000">
              <a:off x="246208" y="206001"/>
              <a:ext cx="63001" cy="110903"/>
            </a:xfrm>
            <a:prstGeom prst="triangle">
              <a:avLst>
                <a:gd name="adj" fmla="val 50000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B0B0B0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9" name="Line 720"/>
            <p:cNvCxnSpPr>
              <a:cxnSpLocks noChangeShapeType="1"/>
            </p:cNvCxnSpPr>
            <p:nvPr/>
          </p:nvCxnSpPr>
          <p:spPr bwMode="auto">
            <a:xfrm flipH="1">
              <a:off x="0" y="258702"/>
              <a:ext cx="253707" cy="5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Line 721"/>
            <p:cNvCxnSpPr>
              <a:cxnSpLocks noChangeShapeType="1"/>
            </p:cNvCxnSpPr>
            <p:nvPr/>
          </p:nvCxnSpPr>
          <p:spPr bwMode="auto">
            <a:xfrm rot="10800000">
              <a:off x="253707" y="0"/>
              <a:ext cx="400" cy="25350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sm" len="sm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" name="Rectangle 722"/>
            <p:cNvSpPr>
              <a:spLocks noChangeArrowheads="1"/>
            </p:cNvSpPr>
            <p:nvPr/>
          </p:nvSpPr>
          <p:spPr bwMode="auto">
            <a:xfrm>
              <a:off x="2125561" y="253502"/>
              <a:ext cx="63502" cy="444204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282828"/>
                </a:gs>
              </a:gsLst>
              <a:lin ang="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AutoShape 723"/>
            <p:cNvSpPr>
              <a:spLocks noChangeArrowheads="1"/>
            </p:cNvSpPr>
            <p:nvPr/>
          </p:nvSpPr>
          <p:spPr bwMode="auto">
            <a:xfrm rot="10800000">
              <a:off x="2125561" y="655506"/>
              <a:ext cx="63502" cy="63401"/>
            </a:xfrm>
            <a:custGeom>
              <a:avLst/>
              <a:gdLst>
                <a:gd name="T0" fmla="*/ 31715 w 21600"/>
                <a:gd name="T1" fmla="*/ 0 h 21600"/>
                <a:gd name="T2" fmla="*/ 7929 w 21600"/>
                <a:gd name="T3" fmla="*/ 31697 h 21600"/>
                <a:gd name="T4" fmla="*/ 31715 w 21600"/>
                <a:gd name="T5" fmla="*/ 15848 h 21600"/>
                <a:gd name="T6" fmla="*/ 55500 w 21600"/>
                <a:gd name="T7" fmla="*/ 31697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1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5400" y="10800"/>
                  </a:ln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33" name="Line 724"/>
            <p:cNvCxnSpPr>
              <a:cxnSpLocks noChangeShapeType="1"/>
            </p:cNvCxnSpPr>
            <p:nvPr/>
          </p:nvCxnSpPr>
          <p:spPr bwMode="auto">
            <a:xfrm>
              <a:off x="1966756" y="253502"/>
              <a:ext cx="381111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Line 725"/>
            <p:cNvCxnSpPr>
              <a:cxnSpLocks noChangeShapeType="1"/>
            </p:cNvCxnSpPr>
            <p:nvPr/>
          </p:nvCxnSpPr>
          <p:spPr bwMode="auto">
            <a:xfrm>
              <a:off x="1966756" y="222102"/>
              <a:ext cx="6350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Line 726"/>
            <p:cNvCxnSpPr>
              <a:cxnSpLocks noChangeShapeType="1"/>
            </p:cNvCxnSpPr>
            <p:nvPr/>
          </p:nvCxnSpPr>
          <p:spPr bwMode="auto">
            <a:xfrm>
              <a:off x="1966756" y="285503"/>
              <a:ext cx="63502" cy="4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Line 727"/>
            <p:cNvCxnSpPr>
              <a:cxnSpLocks noChangeShapeType="1"/>
            </p:cNvCxnSpPr>
            <p:nvPr/>
          </p:nvCxnSpPr>
          <p:spPr bwMode="auto">
            <a:xfrm>
              <a:off x="2284365" y="222102"/>
              <a:ext cx="6350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Line 728"/>
            <p:cNvCxnSpPr>
              <a:cxnSpLocks noChangeShapeType="1"/>
            </p:cNvCxnSpPr>
            <p:nvPr/>
          </p:nvCxnSpPr>
          <p:spPr bwMode="auto">
            <a:xfrm>
              <a:off x="2284365" y="285503"/>
              <a:ext cx="63502" cy="4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Line 729"/>
            <p:cNvCxnSpPr>
              <a:cxnSpLocks noChangeShapeType="1"/>
            </p:cNvCxnSpPr>
            <p:nvPr/>
          </p:nvCxnSpPr>
          <p:spPr bwMode="auto">
            <a:xfrm rot="10800000">
              <a:off x="2157561" y="0"/>
              <a:ext cx="0" cy="25350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sm" len="sm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Line 730"/>
            <p:cNvCxnSpPr>
              <a:cxnSpLocks noChangeShapeType="1"/>
            </p:cNvCxnSpPr>
            <p:nvPr/>
          </p:nvCxnSpPr>
          <p:spPr bwMode="auto">
            <a:xfrm>
              <a:off x="825024" y="443704"/>
              <a:ext cx="0" cy="25400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sm" len="sm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Line 731"/>
            <p:cNvCxnSpPr>
              <a:cxnSpLocks noChangeShapeType="1"/>
            </p:cNvCxnSpPr>
            <p:nvPr/>
          </p:nvCxnSpPr>
          <p:spPr bwMode="auto">
            <a:xfrm>
              <a:off x="2157561" y="443704"/>
              <a:ext cx="0" cy="25400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sm" len="sm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Line 732"/>
            <p:cNvCxnSpPr>
              <a:cxnSpLocks noChangeShapeType="1"/>
            </p:cNvCxnSpPr>
            <p:nvPr/>
          </p:nvCxnSpPr>
          <p:spPr bwMode="auto">
            <a:xfrm rot="13806389">
              <a:off x="660619" y="602406"/>
              <a:ext cx="63301" cy="50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Line 733"/>
            <p:cNvCxnSpPr>
              <a:cxnSpLocks noChangeShapeType="1"/>
            </p:cNvCxnSpPr>
            <p:nvPr/>
          </p:nvCxnSpPr>
          <p:spPr bwMode="auto">
            <a:xfrm rot="13806389">
              <a:off x="904026" y="893008"/>
              <a:ext cx="63401" cy="50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Line 734"/>
            <p:cNvCxnSpPr>
              <a:cxnSpLocks noChangeShapeType="1"/>
            </p:cNvCxnSpPr>
            <p:nvPr/>
          </p:nvCxnSpPr>
          <p:spPr bwMode="auto">
            <a:xfrm rot="21472690">
              <a:off x="825024" y="750307"/>
              <a:ext cx="190305" cy="25360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sm" len="sm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Line 735"/>
            <p:cNvCxnSpPr>
              <a:cxnSpLocks noChangeShapeType="1"/>
            </p:cNvCxnSpPr>
            <p:nvPr/>
          </p:nvCxnSpPr>
          <p:spPr bwMode="auto">
            <a:xfrm flipH="1">
              <a:off x="116503" y="475604"/>
              <a:ext cx="444013" cy="5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5" name="Text Box 736"/>
            <p:cNvSpPr txBox="1">
              <a:spLocks noChangeArrowheads="1"/>
            </p:cNvSpPr>
            <p:nvPr/>
          </p:nvSpPr>
          <p:spPr bwMode="auto">
            <a:xfrm>
              <a:off x="0" y="253502"/>
              <a:ext cx="253707" cy="190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1279" tIns="25639" rIns="51279" bIns="256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</a:t>
              </a:r>
              <a:r>
                <a:rPr kumimoji="0" lang="en-US" sz="800" b="0" i="1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z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Text Box 737"/>
            <p:cNvSpPr txBox="1">
              <a:spLocks noChangeArrowheads="1"/>
            </p:cNvSpPr>
            <p:nvPr/>
          </p:nvSpPr>
          <p:spPr bwMode="auto">
            <a:xfrm>
              <a:off x="251807" y="29100"/>
              <a:ext cx="251407" cy="2197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1279" tIns="25639" rIns="51279" bIns="256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</a:t>
              </a:r>
              <a:r>
                <a:rPr kumimoji="0" lang="en-US" sz="800" b="0" i="1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y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Text Box 738"/>
            <p:cNvSpPr txBox="1">
              <a:spLocks noChangeArrowheads="1"/>
            </p:cNvSpPr>
            <p:nvPr/>
          </p:nvSpPr>
          <p:spPr bwMode="auto">
            <a:xfrm>
              <a:off x="2141561" y="26200"/>
              <a:ext cx="253707" cy="2536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1279" tIns="25639" rIns="51279" bIns="256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</a:t>
              </a:r>
              <a:r>
                <a:rPr kumimoji="0" lang="en-US" sz="800" b="0" i="1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y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Text Box 739"/>
            <p:cNvSpPr txBox="1">
              <a:spLocks noChangeArrowheads="1"/>
            </p:cNvSpPr>
            <p:nvPr/>
          </p:nvSpPr>
          <p:spPr bwMode="auto">
            <a:xfrm>
              <a:off x="687320" y="829708"/>
              <a:ext cx="317209" cy="2536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1279" tIns="25639" rIns="51279" bIns="256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</a:t>
              </a:r>
              <a:r>
                <a:rPr kumimoji="0" lang="ru-RU" sz="8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окр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Text Box 740"/>
            <p:cNvSpPr txBox="1">
              <a:spLocks noChangeArrowheads="1"/>
            </p:cNvSpPr>
            <p:nvPr/>
          </p:nvSpPr>
          <p:spPr bwMode="auto">
            <a:xfrm>
              <a:off x="2284365" y="887908"/>
              <a:ext cx="316709" cy="190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1279" tIns="25639" rIns="51279" bIns="25639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</a:t>
              </a:r>
              <a:r>
                <a:rPr kumimoji="0" lang="ru-RU" sz="8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окр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0" name="Line 741"/>
            <p:cNvCxnSpPr>
              <a:cxnSpLocks noChangeShapeType="1"/>
            </p:cNvCxnSpPr>
            <p:nvPr/>
          </p:nvCxnSpPr>
          <p:spPr bwMode="auto">
            <a:xfrm rot="21267025" flipV="1">
              <a:off x="597617" y="782307"/>
              <a:ext cx="190305" cy="1267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1" name="Text Box 742"/>
            <p:cNvSpPr txBox="1">
              <a:spLocks noChangeArrowheads="1"/>
            </p:cNvSpPr>
            <p:nvPr/>
          </p:nvSpPr>
          <p:spPr bwMode="auto">
            <a:xfrm>
              <a:off x="523415" y="694906"/>
              <a:ext cx="253707" cy="219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1279" tIns="25639" rIns="51279" bIns="256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kumimoji="0" lang="en-US" sz="8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Text Box 743"/>
            <p:cNvSpPr txBox="1">
              <a:spLocks noChangeArrowheads="1"/>
            </p:cNvSpPr>
            <p:nvPr/>
          </p:nvSpPr>
          <p:spPr bwMode="auto">
            <a:xfrm>
              <a:off x="1586145" y="555005"/>
              <a:ext cx="317209" cy="190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1279" tIns="25639" rIns="51279" bIns="256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</a:t>
              </a:r>
              <a:r>
                <a:rPr kumimoji="0" lang="ru-RU" sz="8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тр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Text Box 744"/>
            <p:cNvSpPr txBox="1">
              <a:spLocks noChangeArrowheads="1"/>
            </p:cNvSpPr>
            <p:nvPr/>
          </p:nvSpPr>
          <p:spPr bwMode="auto">
            <a:xfrm>
              <a:off x="2226163" y="555005"/>
              <a:ext cx="190305" cy="190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1279" tIns="25639" rIns="51279" bIns="256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ω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4" name="Line 745"/>
            <p:cNvCxnSpPr>
              <a:cxnSpLocks noChangeShapeType="1"/>
            </p:cNvCxnSpPr>
            <p:nvPr/>
          </p:nvCxnSpPr>
          <p:spPr bwMode="auto">
            <a:xfrm>
              <a:off x="2030258" y="443704"/>
              <a:ext cx="0" cy="63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Line 746"/>
            <p:cNvCxnSpPr>
              <a:cxnSpLocks noChangeShapeType="1"/>
            </p:cNvCxnSpPr>
            <p:nvPr/>
          </p:nvCxnSpPr>
          <p:spPr bwMode="auto">
            <a:xfrm>
              <a:off x="2284365" y="443704"/>
              <a:ext cx="0" cy="63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Line 747"/>
            <p:cNvCxnSpPr>
              <a:cxnSpLocks noChangeShapeType="1"/>
            </p:cNvCxnSpPr>
            <p:nvPr/>
          </p:nvCxnSpPr>
          <p:spPr bwMode="auto">
            <a:xfrm>
              <a:off x="2315866" y="443704"/>
              <a:ext cx="500" cy="63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Line 748"/>
            <p:cNvCxnSpPr>
              <a:cxnSpLocks noChangeShapeType="1"/>
            </p:cNvCxnSpPr>
            <p:nvPr/>
          </p:nvCxnSpPr>
          <p:spPr bwMode="auto">
            <a:xfrm>
              <a:off x="1998757" y="443704"/>
              <a:ext cx="400" cy="63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" name="Line 749"/>
            <p:cNvCxnSpPr>
              <a:cxnSpLocks noChangeShapeType="1"/>
            </p:cNvCxnSpPr>
            <p:nvPr/>
          </p:nvCxnSpPr>
          <p:spPr bwMode="auto">
            <a:xfrm>
              <a:off x="2352967" y="443704"/>
              <a:ext cx="500" cy="63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Line 750"/>
            <p:cNvCxnSpPr>
              <a:cxnSpLocks noChangeShapeType="1"/>
            </p:cNvCxnSpPr>
            <p:nvPr/>
          </p:nvCxnSpPr>
          <p:spPr bwMode="auto">
            <a:xfrm>
              <a:off x="1961656" y="443704"/>
              <a:ext cx="400" cy="63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" name="Line 751"/>
            <p:cNvCxnSpPr>
              <a:cxnSpLocks noChangeShapeType="1"/>
            </p:cNvCxnSpPr>
            <p:nvPr/>
          </p:nvCxnSpPr>
          <p:spPr bwMode="auto">
            <a:xfrm>
              <a:off x="2395268" y="438504"/>
              <a:ext cx="500" cy="1268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" name="Line 752"/>
            <p:cNvCxnSpPr>
              <a:cxnSpLocks noChangeShapeType="1"/>
            </p:cNvCxnSpPr>
            <p:nvPr/>
          </p:nvCxnSpPr>
          <p:spPr bwMode="auto">
            <a:xfrm>
              <a:off x="1919355" y="438504"/>
              <a:ext cx="400" cy="1268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" name="Line 753"/>
            <p:cNvCxnSpPr>
              <a:cxnSpLocks noChangeShapeType="1"/>
            </p:cNvCxnSpPr>
            <p:nvPr/>
          </p:nvCxnSpPr>
          <p:spPr bwMode="auto">
            <a:xfrm>
              <a:off x="2432369" y="443704"/>
              <a:ext cx="0" cy="63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3" name="Line 754"/>
            <p:cNvCxnSpPr>
              <a:cxnSpLocks noChangeShapeType="1"/>
            </p:cNvCxnSpPr>
            <p:nvPr/>
          </p:nvCxnSpPr>
          <p:spPr bwMode="auto">
            <a:xfrm>
              <a:off x="1877053" y="443704"/>
              <a:ext cx="500" cy="63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4" name="Line 755"/>
            <p:cNvCxnSpPr>
              <a:cxnSpLocks noChangeShapeType="1"/>
            </p:cNvCxnSpPr>
            <p:nvPr/>
          </p:nvCxnSpPr>
          <p:spPr bwMode="auto">
            <a:xfrm>
              <a:off x="2474671" y="443704"/>
              <a:ext cx="0" cy="1273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" name="Line 756"/>
            <p:cNvCxnSpPr>
              <a:cxnSpLocks noChangeShapeType="1"/>
            </p:cNvCxnSpPr>
            <p:nvPr/>
          </p:nvCxnSpPr>
          <p:spPr bwMode="auto">
            <a:xfrm>
              <a:off x="1839952" y="443704"/>
              <a:ext cx="0" cy="1273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" name="Line 757"/>
            <p:cNvCxnSpPr>
              <a:cxnSpLocks noChangeShapeType="1"/>
            </p:cNvCxnSpPr>
            <p:nvPr/>
          </p:nvCxnSpPr>
          <p:spPr bwMode="auto">
            <a:xfrm>
              <a:off x="2511772" y="443704"/>
              <a:ext cx="0" cy="63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7" name="Line 758"/>
            <p:cNvCxnSpPr>
              <a:cxnSpLocks noChangeShapeType="1"/>
            </p:cNvCxnSpPr>
            <p:nvPr/>
          </p:nvCxnSpPr>
          <p:spPr bwMode="auto">
            <a:xfrm>
              <a:off x="1797651" y="443704"/>
              <a:ext cx="400" cy="63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" name="Line 759"/>
            <p:cNvCxnSpPr>
              <a:cxnSpLocks noChangeShapeType="1"/>
            </p:cNvCxnSpPr>
            <p:nvPr/>
          </p:nvCxnSpPr>
          <p:spPr bwMode="auto">
            <a:xfrm>
              <a:off x="1760950" y="443704"/>
              <a:ext cx="0" cy="1273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9" name="Line 760"/>
            <p:cNvCxnSpPr>
              <a:cxnSpLocks noChangeShapeType="1"/>
            </p:cNvCxnSpPr>
            <p:nvPr/>
          </p:nvCxnSpPr>
          <p:spPr bwMode="auto">
            <a:xfrm>
              <a:off x="2548473" y="443704"/>
              <a:ext cx="500" cy="1273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0" name="Line 761"/>
            <p:cNvCxnSpPr>
              <a:cxnSpLocks noChangeShapeType="1"/>
            </p:cNvCxnSpPr>
            <p:nvPr/>
          </p:nvCxnSpPr>
          <p:spPr bwMode="auto">
            <a:xfrm>
              <a:off x="2585574" y="443704"/>
              <a:ext cx="500" cy="63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" name="Line 762"/>
            <p:cNvCxnSpPr>
              <a:cxnSpLocks noChangeShapeType="1"/>
            </p:cNvCxnSpPr>
            <p:nvPr/>
          </p:nvCxnSpPr>
          <p:spPr bwMode="auto">
            <a:xfrm>
              <a:off x="1723849" y="443704"/>
              <a:ext cx="0" cy="63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" name="Line 763"/>
            <p:cNvCxnSpPr>
              <a:cxnSpLocks noChangeShapeType="1"/>
            </p:cNvCxnSpPr>
            <p:nvPr/>
          </p:nvCxnSpPr>
          <p:spPr bwMode="auto">
            <a:xfrm>
              <a:off x="1681548" y="443704"/>
              <a:ext cx="0" cy="1273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3" name="Line 764"/>
            <p:cNvCxnSpPr>
              <a:cxnSpLocks noChangeShapeType="1"/>
            </p:cNvCxnSpPr>
            <p:nvPr/>
          </p:nvCxnSpPr>
          <p:spPr bwMode="auto">
            <a:xfrm flipV="1">
              <a:off x="2347867" y="248802"/>
              <a:ext cx="163905" cy="47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4" name="Text Box 765"/>
            <p:cNvSpPr txBox="1">
              <a:spLocks noChangeArrowheads="1"/>
            </p:cNvSpPr>
            <p:nvPr/>
          </p:nvSpPr>
          <p:spPr bwMode="auto">
            <a:xfrm>
              <a:off x="2347367" y="26200"/>
              <a:ext cx="253707" cy="190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1279" tIns="25639" rIns="51279" bIns="256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</a:t>
              </a:r>
              <a:r>
                <a:rPr kumimoji="0" lang="en-US" sz="800" b="0" i="1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x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766"/>
            <p:cNvSpPr txBox="1">
              <a:spLocks noChangeArrowheads="1"/>
            </p:cNvSpPr>
            <p:nvPr/>
          </p:nvSpPr>
          <p:spPr bwMode="auto">
            <a:xfrm>
              <a:off x="586817" y="370003"/>
              <a:ext cx="317109" cy="190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1279" tIns="25639" rIns="51279" bIns="256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G</a:t>
              </a:r>
              <a:r>
                <a:rPr kumimoji="0" lang="en-US" sz="8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p.o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6" name="Text Box 767"/>
            <p:cNvSpPr txBox="1">
              <a:spLocks noChangeArrowheads="1"/>
            </p:cNvSpPr>
            <p:nvPr/>
          </p:nvSpPr>
          <p:spPr bwMode="auto">
            <a:xfrm>
              <a:off x="1887854" y="507105"/>
              <a:ext cx="317109" cy="190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1279" tIns="25639" rIns="51279" bIns="256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G</a:t>
              </a:r>
              <a:r>
                <a:rPr kumimoji="0" lang="en-US" sz="8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p.o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7" name="Line 768"/>
            <p:cNvCxnSpPr>
              <a:cxnSpLocks noChangeShapeType="1"/>
            </p:cNvCxnSpPr>
            <p:nvPr/>
          </p:nvCxnSpPr>
          <p:spPr bwMode="auto">
            <a:xfrm>
              <a:off x="132004" y="516505"/>
              <a:ext cx="381011" cy="500"/>
            </a:xfrm>
            <a:prstGeom prst="line">
              <a:avLst/>
            </a:prstGeom>
            <a:noFill/>
            <a:ln w="101600"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8" name="Line 769"/>
            <p:cNvCxnSpPr>
              <a:cxnSpLocks noChangeShapeType="1"/>
            </p:cNvCxnSpPr>
            <p:nvPr/>
          </p:nvCxnSpPr>
          <p:spPr bwMode="auto">
            <a:xfrm rot="3079416">
              <a:off x="462416" y="623506"/>
              <a:ext cx="317003" cy="500"/>
            </a:xfrm>
            <a:prstGeom prst="line">
              <a:avLst/>
            </a:prstGeom>
            <a:noFill/>
            <a:ln w="101600"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9" name="Line 770"/>
            <p:cNvCxnSpPr>
              <a:cxnSpLocks noChangeShapeType="1"/>
            </p:cNvCxnSpPr>
            <p:nvPr/>
          </p:nvCxnSpPr>
          <p:spPr bwMode="auto">
            <a:xfrm rot="2440677">
              <a:off x="898826" y="1019909"/>
              <a:ext cx="135804" cy="22500"/>
            </a:xfrm>
            <a:prstGeom prst="line">
              <a:avLst/>
            </a:prstGeom>
            <a:noFill/>
            <a:ln w="101600"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" name="Line 771"/>
            <p:cNvCxnSpPr>
              <a:cxnSpLocks noChangeShapeType="1"/>
            </p:cNvCxnSpPr>
            <p:nvPr/>
          </p:nvCxnSpPr>
          <p:spPr bwMode="auto">
            <a:xfrm>
              <a:off x="698120" y="607606"/>
              <a:ext cx="126904" cy="1535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1" name="Text Box 772"/>
            <p:cNvSpPr txBox="1">
              <a:spLocks noChangeArrowheads="1"/>
            </p:cNvSpPr>
            <p:nvPr/>
          </p:nvSpPr>
          <p:spPr bwMode="auto">
            <a:xfrm>
              <a:off x="169105" y="253502"/>
              <a:ext cx="169105" cy="2536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8371" tIns="34185" rIns="68371" bIns="34185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2" name="Прямоугольник 81"/>
          <p:cNvSpPr/>
          <p:nvPr/>
        </p:nvSpPr>
        <p:spPr>
          <a:xfrm>
            <a:off x="2196191" y="6377524"/>
            <a:ext cx="5183663" cy="3243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 6. Схема сил, действующих на однороторный рабочий орган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629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712968" cy="5720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Окружная сила резания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действует параллельно откосу поперек направления рабочего передвижения. Ее направление зависит от направления вращения ротора и может быть противоположным, указанному на рис. 6.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Значение силы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рассчитывается по формуле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р.о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(27)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Сила трения лыжи о грунт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определяется по формуле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(28)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88950" indent="-488950" algn="just">
              <a:lnSpc>
                <a:spcPct val="115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реакция грунта на лыжу, определяемая обычно из суммы моментов сил относительно присоединительного шарнира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 расчета перечисленных сил определяются реакции в присоединительном шарнире.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трехроторного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рабочего аппарата обычно окружные силы на двух роторах взаимно уравновешиваются и учитывается только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приложенная к одному ротору. Ее значение можно определить по формуле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р.о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3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(29)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выполняется так же, как и для многороторной косилки.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1000"/>
              </a:spcAft>
              <a:tabLst>
                <a:tab pos="36195" algn="l"/>
              </a:tabLst>
            </a:pPr>
            <a:r>
              <a:rPr lang="eu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u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немат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u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</a:t>
            </a:r>
            <a:r>
              <a:rPr lang="eu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 о</a:t>
            </a:r>
            <a:r>
              <a:rPr lang="eu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сно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u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ных параметр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сегментно-пальцевых и сегментных </a:t>
            </a:r>
            <a:r>
              <a:rPr lang="eu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u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щи</a:t>
            </a:r>
            <a:r>
              <a:rPr lang="eu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 ап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u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арат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рассмотреть самостоятельно.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984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6237312"/>
            <a:ext cx="8424738" cy="411883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 1. Схема к расчету параметров однороторной косилки:</a:t>
            </a:r>
            <a: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траектория конца ножа ротора; </a:t>
            </a:r>
            <a:r>
              <a:rPr lang="ru-RU" sz="1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параметры однороторной косилки</a:t>
            </a:r>
            <a:endParaRPr lang="ru-RU" alt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3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254416"/>
            <a:ext cx="84249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Расчет основных параметров рабочих органов </a:t>
            </a:r>
            <a:r>
              <a:rPr lang="eu-E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eu-E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eu-E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eu-E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 ротационными режущими аппаратами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980728"/>
            <a:ext cx="8424936" cy="3113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Скорость передвижения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косилки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заданной производительности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ширине захвата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определяется по формуле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 предварительно принимается в предпочтительных пределах 1,4…2,5 м/с, а при скашивании низкоурожайной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мягкостебельной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растительности – до 4 м/с. При срезании растительности под водой окружная скорость должна составлять 0,8…0,9 м/с, для однороторных косилок – 0,8…1,2 м/с.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однороторной косилки </a:t>
            </a:r>
            <a:r>
              <a:rPr lang="en-US" sz="1600" i="1" cap="all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(рис. 1). Обычно значение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1,2…1,8 м, где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диаметр ротора по концам ножей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600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Траекторией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конца ножа ротора (рис. 1,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является трохоида (циклоида).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Полотно 12791"/>
          <p:cNvGrpSpPr/>
          <p:nvPr/>
        </p:nvGrpSpPr>
        <p:grpSpPr>
          <a:xfrm>
            <a:off x="2267744" y="4093888"/>
            <a:ext cx="4392488" cy="2129556"/>
            <a:chOff x="0" y="0"/>
            <a:chExt cx="3477895" cy="1641475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0" y="0"/>
              <a:ext cx="3477895" cy="1641475"/>
            </a:xfrm>
            <a:prstGeom prst="rect">
              <a:avLst/>
            </a:prstGeom>
            <a:noFill/>
          </p:spPr>
        </p:sp>
        <p:sp>
          <p:nvSpPr>
            <p:cNvPr id="10" name="Arc 1465"/>
            <p:cNvSpPr>
              <a:spLocks/>
            </p:cNvSpPr>
            <p:nvPr/>
          </p:nvSpPr>
          <p:spPr bwMode="auto">
            <a:xfrm rot="16200000">
              <a:off x="540911" y="301018"/>
              <a:ext cx="401318" cy="468013"/>
            </a:xfrm>
            <a:custGeom>
              <a:avLst/>
              <a:gdLst>
                <a:gd name="T0" fmla="*/ 0 w 21600"/>
                <a:gd name="T1" fmla="*/ 0 h 21600"/>
                <a:gd name="T2" fmla="*/ 401320 w 21600"/>
                <a:gd name="T3" fmla="*/ 467995 h 21600"/>
                <a:gd name="T4" fmla="*/ 0 w 21600"/>
                <a:gd name="T5" fmla="*/ 46799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Arc 1466"/>
            <p:cNvSpPr>
              <a:spLocks/>
            </p:cNvSpPr>
            <p:nvPr/>
          </p:nvSpPr>
          <p:spPr bwMode="auto">
            <a:xfrm rot="5400000" flipH="1">
              <a:off x="741617" y="301018"/>
              <a:ext cx="401318" cy="468013"/>
            </a:xfrm>
            <a:custGeom>
              <a:avLst/>
              <a:gdLst>
                <a:gd name="T0" fmla="*/ 0 w 21600"/>
                <a:gd name="T1" fmla="*/ 0 h 21600"/>
                <a:gd name="T2" fmla="*/ 401320 w 21600"/>
                <a:gd name="T3" fmla="*/ 467995 h 21600"/>
                <a:gd name="T4" fmla="*/ 0 w 21600"/>
                <a:gd name="T5" fmla="*/ 46799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Arc 1467"/>
            <p:cNvSpPr>
              <a:spLocks/>
            </p:cNvSpPr>
            <p:nvPr/>
          </p:nvSpPr>
          <p:spPr bwMode="auto">
            <a:xfrm rot="5400000" flipH="1">
              <a:off x="1008924" y="301018"/>
              <a:ext cx="401318" cy="468013"/>
            </a:xfrm>
            <a:custGeom>
              <a:avLst/>
              <a:gdLst>
                <a:gd name="T0" fmla="*/ 0 w 21600"/>
                <a:gd name="T1" fmla="*/ 0 h 21600"/>
                <a:gd name="T2" fmla="*/ 401320 w 21600"/>
                <a:gd name="T3" fmla="*/ 467995 h 21600"/>
                <a:gd name="T4" fmla="*/ 0 w 21600"/>
                <a:gd name="T5" fmla="*/ 46799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Arc 1468"/>
            <p:cNvSpPr>
              <a:spLocks/>
            </p:cNvSpPr>
            <p:nvPr/>
          </p:nvSpPr>
          <p:spPr bwMode="auto">
            <a:xfrm rot="16200000">
              <a:off x="808318" y="301018"/>
              <a:ext cx="401318" cy="468013"/>
            </a:xfrm>
            <a:custGeom>
              <a:avLst/>
              <a:gdLst>
                <a:gd name="T0" fmla="*/ 0 w 21600"/>
                <a:gd name="T1" fmla="*/ 0 h 21600"/>
                <a:gd name="T2" fmla="*/ 401320 w 21600"/>
                <a:gd name="T3" fmla="*/ 467995 h 21600"/>
                <a:gd name="T4" fmla="*/ 0 w 21600"/>
                <a:gd name="T5" fmla="*/ 46799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Arc 1469"/>
            <p:cNvSpPr>
              <a:spLocks/>
            </p:cNvSpPr>
            <p:nvPr/>
          </p:nvSpPr>
          <p:spPr bwMode="auto">
            <a:xfrm rot="16200000">
              <a:off x="1075626" y="301018"/>
              <a:ext cx="401318" cy="468613"/>
            </a:xfrm>
            <a:custGeom>
              <a:avLst/>
              <a:gdLst>
                <a:gd name="T0" fmla="*/ 0 w 21600"/>
                <a:gd name="T1" fmla="*/ 0 h 21600"/>
                <a:gd name="T2" fmla="*/ 401320 w 21600"/>
                <a:gd name="T3" fmla="*/ 468630 h 21600"/>
                <a:gd name="T4" fmla="*/ 0 w 21600"/>
                <a:gd name="T5" fmla="*/ 46863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Arc 1470"/>
            <p:cNvSpPr>
              <a:spLocks/>
            </p:cNvSpPr>
            <p:nvPr/>
          </p:nvSpPr>
          <p:spPr bwMode="auto">
            <a:xfrm rot="5400000" flipH="1">
              <a:off x="1544238" y="301018"/>
              <a:ext cx="401318" cy="468013"/>
            </a:xfrm>
            <a:custGeom>
              <a:avLst/>
              <a:gdLst>
                <a:gd name="T0" fmla="*/ 0 w 21600"/>
                <a:gd name="T1" fmla="*/ 0 h 21600"/>
                <a:gd name="T2" fmla="*/ 401320 w 21600"/>
                <a:gd name="T3" fmla="*/ 467995 h 21600"/>
                <a:gd name="T4" fmla="*/ 0 w 21600"/>
                <a:gd name="T5" fmla="*/ 46799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Oval 1471"/>
            <p:cNvSpPr>
              <a:spLocks noChangeArrowheads="1"/>
            </p:cNvSpPr>
            <p:nvPr/>
          </p:nvSpPr>
          <p:spPr bwMode="auto">
            <a:xfrm>
              <a:off x="373310" y="401318"/>
              <a:ext cx="668718" cy="669331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AutoShape 1472"/>
            <p:cNvSpPr>
              <a:spLocks noChangeArrowheads="1"/>
            </p:cNvSpPr>
            <p:nvPr/>
          </p:nvSpPr>
          <p:spPr bwMode="auto">
            <a:xfrm>
              <a:off x="674318" y="334615"/>
              <a:ext cx="67302" cy="66703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8" name="Line 1473"/>
            <p:cNvCxnSpPr>
              <a:cxnSpLocks noChangeShapeType="1"/>
            </p:cNvCxnSpPr>
            <p:nvPr/>
          </p:nvCxnSpPr>
          <p:spPr bwMode="auto">
            <a:xfrm>
              <a:off x="708019" y="601928"/>
              <a:ext cx="600" cy="60202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" name="Arc 1474"/>
            <p:cNvSpPr>
              <a:spLocks/>
            </p:cNvSpPr>
            <p:nvPr/>
          </p:nvSpPr>
          <p:spPr bwMode="auto">
            <a:xfrm rot="5400000" flipH="1">
              <a:off x="1276331" y="300918"/>
              <a:ext cx="401318" cy="468713"/>
            </a:xfrm>
            <a:custGeom>
              <a:avLst/>
              <a:gdLst>
                <a:gd name="T0" fmla="*/ 0 w 21600"/>
                <a:gd name="T1" fmla="*/ 0 h 21600"/>
                <a:gd name="T2" fmla="*/ 401320 w 21600"/>
                <a:gd name="T3" fmla="*/ 468630 h 21600"/>
                <a:gd name="T4" fmla="*/ 0 w 21600"/>
                <a:gd name="T5" fmla="*/ 46863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Arc 1475"/>
            <p:cNvSpPr>
              <a:spLocks/>
            </p:cNvSpPr>
            <p:nvPr/>
          </p:nvSpPr>
          <p:spPr bwMode="auto">
            <a:xfrm rot="5400000">
              <a:off x="1075626" y="769638"/>
              <a:ext cx="401318" cy="334009"/>
            </a:xfrm>
            <a:custGeom>
              <a:avLst/>
              <a:gdLst>
                <a:gd name="T0" fmla="*/ 0 w 21600"/>
                <a:gd name="T1" fmla="*/ 0 h 21600"/>
                <a:gd name="T2" fmla="*/ 401320 w 21600"/>
                <a:gd name="T3" fmla="*/ 334010 h 21600"/>
                <a:gd name="T4" fmla="*/ 0 w 21600"/>
                <a:gd name="T5" fmla="*/ 33401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Arc 1476"/>
            <p:cNvSpPr>
              <a:spLocks/>
            </p:cNvSpPr>
            <p:nvPr/>
          </p:nvSpPr>
          <p:spPr bwMode="auto">
            <a:xfrm rot="16200000" flipH="1">
              <a:off x="473609" y="769638"/>
              <a:ext cx="401318" cy="334009"/>
            </a:xfrm>
            <a:custGeom>
              <a:avLst/>
              <a:gdLst>
                <a:gd name="T0" fmla="*/ 0 w 21600"/>
                <a:gd name="T1" fmla="*/ 0 h 21600"/>
                <a:gd name="T2" fmla="*/ 401320 w 21600"/>
                <a:gd name="T3" fmla="*/ 334010 h 21600"/>
                <a:gd name="T4" fmla="*/ 0 w 21600"/>
                <a:gd name="T5" fmla="*/ 33401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Arc 1477"/>
            <p:cNvSpPr>
              <a:spLocks/>
            </p:cNvSpPr>
            <p:nvPr/>
          </p:nvSpPr>
          <p:spPr bwMode="auto">
            <a:xfrm rot="5400000">
              <a:off x="808318" y="768938"/>
              <a:ext cx="401318" cy="334709"/>
            </a:xfrm>
            <a:custGeom>
              <a:avLst/>
              <a:gdLst>
                <a:gd name="T0" fmla="*/ 0 w 21600"/>
                <a:gd name="T1" fmla="*/ 0 h 21600"/>
                <a:gd name="T2" fmla="*/ 401320 w 21600"/>
                <a:gd name="T3" fmla="*/ 334645 h 21600"/>
                <a:gd name="T4" fmla="*/ 0 w 21600"/>
                <a:gd name="T5" fmla="*/ 33464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" name="Arc 1478"/>
            <p:cNvSpPr>
              <a:spLocks/>
            </p:cNvSpPr>
            <p:nvPr/>
          </p:nvSpPr>
          <p:spPr bwMode="auto">
            <a:xfrm rot="16200000" flipH="1">
              <a:off x="741617" y="769038"/>
              <a:ext cx="401318" cy="334609"/>
            </a:xfrm>
            <a:custGeom>
              <a:avLst/>
              <a:gdLst>
                <a:gd name="T0" fmla="*/ 0 w 21600"/>
                <a:gd name="T1" fmla="*/ 0 h 21600"/>
                <a:gd name="T2" fmla="*/ 401320 w 21600"/>
                <a:gd name="T3" fmla="*/ 334645 h 21600"/>
                <a:gd name="T4" fmla="*/ 0 w 21600"/>
                <a:gd name="T5" fmla="*/ 33464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Arc 1479"/>
            <p:cNvSpPr>
              <a:spLocks/>
            </p:cNvSpPr>
            <p:nvPr/>
          </p:nvSpPr>
          <p:spPr bwMode="auto">
            <a:xfrm rot="5400000">
              <a:off x="1343633" y="768938"/>
              <a:ext cx="401318" cy="334709"/>
            </a:xfrm>
            <a:custGeom>
              <a:avLst/>
              <a:gdLst>
                <a:gd name="T0" fmla="*/ 0 w 21600"/>
                <a:gd name="T1" fmla="*/ 0 h 21600"/>
                <a:gd name="T2" fmla="*/ 401320 w 21600"/>
                <a:gd name="T3" fmla="*/ 334645 h 21600"/>
                <a:gd name="T4" fmla="*/ 0 w 21600"/>
                <a:gd name="T5" fmla="*/ 33464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Arc 1480"/>
            <p:cNvSpPr>
              <a:spLocks/>
            </p:cNvSpPr>
            <p:nvPr/>
          </p:nvSpPr>
          <p:spPr bwMode="auto">
            <a:xfrm rot="16200000" flipH="1">
              <a:off x="1008924" y="769038"/>
              <a:ext cx="401318" cy="334609"/>
            </a:xfrm>
            <a:custGeom>
              <a:avLst/>
              <a:gdLst>
                <a:gd name="T0" fmla="*/ 0 w 21600"/>
                <a:gd name="T1" fmla="*/ 0 h 21600"/>
                <a:gd name="T2" fmla="*/ 401320 w 21600"/>
                <a:gd name="T3" fmla="*/ 334645 h 21600"/>
                <a:gd name="T4" fmla="*/ 0 w 21600"/>
                <a:gd name="T5" fmla="*/ 33464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Arc 1481"/>
            <p:cNvSpPr>
              <a:spLocks/>
            </p:cNvSpPr>
            <p:nvPr/>
          </p:nvSpPr>
          <p:spPr bwMode="auto">
            <a:xfrm rot="5400000">
              <a:off x="1610940" y="769038"/>
              <a:ext cx="401318" cy="334609"/>
            </a:xfrm>
            <a:custGeom>
              <a:avLst/>
              <a:gdLst>
                <a:gd name="T0" fmla="*/ 0 w 21600"/>
                <a:gd name="T1" fmla="*/ 0 h 21600"/>
                <a:gd name="T2" fmla="*/ 401320 w 21600"/>
                <a:gd name="T3" fmla="*/ 334645 h 21600"/>
                <a:gd name="T4" fmla="*/ 0 w 21600"/>
                <a:gd name="T5" fmla="*/ 33464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7" name="Line 1482"/>
            <p:cNvCxnSpPr>
              <a:cxnSpLocks noChangeShapeType="1"/>
            </p:cNvCxnSpPr>
            <p:nvPr/>
          </p:nvCxnSpPr>
          <p:spPr bwMode="auto">
            <a:xfrm>
              <a:off x="306708" y="735934"/>
              <a:ext cx="173924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Line 1483"/>
            <p:cNvCxnSpPr>
              <a:cxnSpLocks noChangeShapeType="1"/>
            </p:cNvCxnSpPr>
            <p:nvPr/>
          </p:nvCxnSpPr>
          <p:spPr bwMode="auto">
            <a:xfrm flipV="1">
              <a:off x="1443339" y="601928"/>
              <a:ext cx="0" cy="13400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Line 1484"/>
            <p:cNvCxnSpPr>
              <a:cxnSpLocks noChangeShapeType="1"/>
            </p:cNvCxnSpPr>
            <p:nvPr/>
          </p:nvCxnSpPr>
          <p:spPr bwMode="auto">
            <a:xfrm flipV="1">
              <a:off x="1176032" y="601928"/>
              <a:ext cx="0" cy="13400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Line 1485"/>
            <p:cNvCxnSpPr>
              <a:cxnSpLocks noChangeShapeType="1"/>
            </p:cNvCxnSpPr>
            <p:nvPr/>
          </p:nvCxnSpPr>
          <p:spPr bwMode="auto">
            <a:xfrm>
              <a:off x="1176032" y="668631"/>
              <a:ext cx="26730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Line 1486"/>
            <p:cNvCxnSpPr>
              <a:cxnSpLocks noChangeShapeType="1"/>
            </p:cNvCxnSpPr>
            <p:nvPr/>
          </p:nvCxnSpPr>
          <p:spPr bwMode="auto">
            <a:xfrm flipH="1">
              <a:off x="172705" y="1137252"/>
              <a:ext cx="53531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Line 1487"/>
            <p:cNvCxnSpPr>
              <a:cxnSpLocks noChangeShapeType="1"/>
            </p:cNvCxnSpPr>
            <p:nvPr/>
          </p:nvCxnSpPr>
          <p:spPr bwMode="auto">
            <a:xfrm flipH="1">
              <a:off x="172705" y="334615"/>
              <a:ext cx="53531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Line 1488"/>
            <p:cNvCxnSpPr>
              <a:cxnSpLocks noChangeShapeType="1"/>
            </p:cNvCxnSpPr>
            <p:nvPr/>
          </p:nvCxnSpPr>
          <p:spPr bwMode="auto">
            <a:xfrm flipV="1">
              <a:off x="239307" y="334615"/>
              <a:ext cx="0" cy="80263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Line 1489"/>
            <p:cNvCxnSpPr>
              <a:cxnSpLocks noChangeShapeType="1"/>
            </p:cNvCxnSpPr>
            <p:nvPr/>
          </p:nvCxnSpPr>
          <p:spPr bwMode="auto">
            <a:xfrm>
              <a:off x="774721" y="735934"/>
              <a:ext cx="200605" cy="7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5" name="Arc 1490"/>
            <p:cNvSpPr>
              <a:spLocks/>
            </p:cNvSpPr>
            <p:nvPr/>
          </p:nvSpPr>
          <p:spPr bwMode="auto">
            <a:xfrm rot="16200000">
              <a:off x="595614" y="570828"/>
              <a:ext cx="200609" cy="198805"/>
            </a:xfrm>
            <a:custGeom>
              <a:avLst/>
              <a:gdLst>
                <a:gd name="T0" fmla="*/ 165851 w 21600"/>
                <a:gd name="T1" fmla="*/ 0 h 21600"/>
                <a:gd name="T2" fmla="*/ 181811 w 21600"/>
                <a:gd name="T3" fmla="*/ 198755 h 21600"/>
                <a:gd name="T4" fmla="*/ 0 w 21600"/>
                <a:gd name="T5" fmla="*/ 113469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17852" y="0"/>
                  </a:moveTo>
                  <a:cubicBezTo>
                    <a:pt x="20294" y="3584"/>
                    <a:pt x="21600" y="7821"/>
                    <a:pt x="21600" y="12159"/>
                  </a:cubicBezTo>
                  <a:cubicBezTo>
                    <a:pt x="21600" y="15317"/>
                    <a:pt x="20907" y="18436"/>
                    <a:pt x="19571" y="21298"/>
                  </a:cubicBezTo>
                </a:path>
                <a:path w="21600" h="21600" stroke="0" extrusionOk="0">
                  <a:moveTo>
                    <a:pt x="17852" y="0"/>
                  </a:moveTo>
                  <a:cubicBezTo>
                    <a:pt x="20294" y="3584"/>
                    <a:pt x="21600" y="7821"/>
                    <a:pt x="21600" y="12159"/>
                  </a:cubicBezTo>
                  <a:cubicBezTo>
                    <a:pt x="21600" y="15317"/>
                    <a:pt x="20907" y="18436"/>
                    <a:pt x="19571" y="21298"/>
                  </a:cubicBezTo>
                  <a:lnTo>
                    <a:pt x="0" y="12159"/>
                  </a:lnTo>
                  <a:lnTo>
                    <a:pt x="17852" y="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36" name="Line 1491"/>
            <p:cNvCxnSpPr>
              <a:cxnSpLocks noChangeShapeType="1"/>
            </p:cNvCxnSpPr>
            <p:nvPr/>
          </p:nvCxnSpPr>
          <p:spPr bwMode="auto">
            <a:xfrm>
              <a:off x="708019" y="267312"/>
              <a:ext cx="0" cy="13400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7" name="Text Box 1492"/>
            <p:cNvSpPr txBox="1">
              <a:spLocks noChangeArrowheads="1"/>
            </p:cNvSpPr>
            <p:nvPr/>
          </p:nvSpPr>
          <p:spPr bwMode="auto">
            <a:xfrm>
              <a:off x="0" y="601928"/>
              <a:ext cx="267307" cy="200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53492" tIns="26746" rIns="53492" bIns="2674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r>
                <a:rPr kumimoji="0" lang="en-US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Oval 1493"/>
            <p:cNvSpPr>
              <a:spLocks noChangeArrowheads="1"/>
            </p:cNvSpPr>
            <p:nvPr/>
          </p:nvSpPr>
          <p:spPr bwMode="auto">
            <a:xfrm>
              <a:off x="2206660" y="200609"/>
              <a:ext cx="1070629" cy="1070649"/>
            </a:xfrm>
            <a:prstGeom prst="ellipse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Oval 1494"/>
            <p:cNvSpPr>
              <a:spLocks noChangeArrowheads="1"/>
            </p:cNvSpPr>
            <p:nvPr/>
          </p:nvSpPr>
          <p:spPr bwMode="auto">
            <a:xfrm>
              <a:off x="2073257" y="66603"/>
              <a:ext cx="1338037" cy="1338061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0" name="AutoShape 1495"/>
            <p:cNvSpPr>
              <a:spLocks noChangeArrowheads="1"/>
            </p:cNvSpPr>
            <p:nvPr/>
          </p:nvSpPr>
          <p:spPr bwMode="auto">
            <a:xfrm rot="10800000">
              <a:off x="2642272" y="66603"/>
              <a:ext cx="200605" cy="134006"/>
            </a:xfrm>
            <a:custGeom>
              <a:avLst/>
              <a:gdLst>
                <a:gd name="T0" fmla="*/ 158856 w 21600"/>
                <a:gd name="T1" fmla="*/ 66993 h 21600"/>
                <a:gd name="T2" fmla="*/ 100330 w 21600"/>
                <a:gd name="T3" fmla="*/ 133985 h 21600"/>
                <a:gd name="T4" fmla="*/ 41804 w 21600"/>
                <a:gd name="T5" fmla="*/ 66993 h 21600"/>
                <a:gd name="T6" fmla="*/ 10033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6300 w 21600"/>
                <a:gd name="T13" fmla="*/ 6300 h 21600"/>
                <a:gd name="T14" fmla="*/ 15300 w 21600"/>
                <a:gd name="T15" fmla="*/ 153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8999" y="21600"/>
                  </a:lnTo>
                  <a:lnTo>
                    <a:pt x="12601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1" name="Rectangle 1496"/>
            <p:cNvSpPr>
              <a:spLocks noChangeArrowheads="1"/>
            </p:cNvSpPr>
            <p:nvPr/>
          </p:nvSpPr>
          <p:spPr bwMode="auto">
            <a:xfrm flipV="1">
              <a:off x="2642272" y="206309"/>
              <a:ext cx="200605" cy="8380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42" name="Line 1497"/>
            <p:cNvCxnSpPr>
              <a:cxnSpLocks noChangeShapeType="1"/>
            </p:cNvCxnSpPr>
            <p:nvPr/>
          </p:nvCxnSpPr>
          <p:spPr bwMode="auto">
            <a:xfrm flipH="1">
              <a:off x="2675273" y="66603"/>
              <a:ext cx="66702" cy="13400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Line 1498"/>
            <p:cNvCxnSpPr>
              <a:cxnSpLocks noChangeShapeType="1"/>
            </p:cNvCxnSpPr>
            <p:nvPr/>
          </p:nvCxnSpPr>
          <p:spPr bwMode="auto">
            <a:xfrm>
              <a:off x="2741975" y="66603"/>
              <a:ext cx="67302" cy="13400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4" name="AutoShape 1499"/>
            <p:cNvSpPr>
              <a:spLocks noChangeArrowheads="1"/>
            </p:cNvSpPr>
            <p:nvPr/>
          </p:nvSpPr>
          <p:spPr bwMode="auto">
            <a:xfrm rot="5400000">
              <a:off x="2039654" y="669232"/>
              <a:ext cx="200609" cy="133404"/>
            </a:xfrm>
            <a:custGeom>
              <a:avLst/>
              <a:gdLst>
                <a:gd name="T0" fmla="*/ 158856 w 21600"/>
                <a:gd name="T1" fmla="*/ 66675 h 21600"/>
                <a:gd name="T2" fmla="*/ 100330 w 21600"/>
                <a:gd name="T3" fmla="*/ 133350 h 21600"/>
                <a:gd name="T4" fmla="*/ 41804 w 21600"/>
                <a:gd name="T5" fmla="*/ 66675 h 21600"/>
                <a:gd name="T6" fmla="*/ 10033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6300 w 21600"/>
                <a:gd name="T13" fmla="*/ 6300 h 21600"/>
                <a:gd name="T14" fmla="*/ 15300 w 21600"/>
                <a:gd name="T15" fmla="*/ 153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8999" y="21600"/>
                  </a:lnTo>
                  <a:lnTo>
                    <a:pt x="12601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5" name="AutoShape 1500"/>
            <p:cNvSpPr>
              <a:spLocks noChangeArrowheads="1"/>
            </p:cNvSpPr>
            <p:nvPr/>
          </p:nvSpPr>
          <p:spPr bwMode="auto">
            <a:xfrm>
              <a:off x="2642272" y="1271258"/>
              <a:ext cx="200605" cy="133406"/>
            </a:xfrm>
            <a:custGeom>
              <a:avLst/>
              <a:gdLst>
                <a:gd name="T0" fmla="*/ 158856 w 21600"/>
                <a:gd name="T1" fmla="*/ 66675 h 21600"/>
                <a:gd name="T2" fmla="*/ 100330 w 21600"/>
                <a:gd name="T3" fmla="*/ 133350 h 21600"/>
                <a:gd name="T4" fmla="*/ 41804 w 21600"/>
                <a:gd name="T5" fmla="*/ 66675 h 21600"/>
                <a:gd name="T6" fmla="*/ 10033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6300 w 21600"/>
                <a:gd name="T13" fmla="*/ 6300 h 21600"/>
                <a:gd name="T14" fmla="*/ 15300 w 21600"/>
                <a:gd name="T15" fmla="*/ 153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8999" y="21600"/>
                  </a:lnTo>
                  <a:lnTo>
                    <a:pt x="12601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6" name="AutoShape 1501"/>
            <p:cNvSpPr>
              <a:spLocks noChangeArrowheads="1"/>
            </p:cNvSpPr>
            <p:nvPr/>
          </p:nvSpPr>
          <p:spPr bwMode="auto">
            <a:xfrm rot="16200000">
              <a:off x="3244287" y="668632"/>
              <a:ext cx="200609" cy="134004"/>
            </a:xfrm>
            <a:custGeom>
              <a:avLst/>
              <a:gdLst>
                <a:gd name="T0" fmla="*/ 158856 w 21600"/>
                <a:gd name="T1" fmla="*/ 66993 h 21600"/>
                <a:gd name="T2" fmla="*/ 100330 w 21600"/>
                <a:gd name="T3" fmla="*/ 133985 h 21600"/>
                <a:gd name="T4" fmla="*/ 41804 w 21600"/>
                <a:gd name="T5" fmla="*/ 66993 h 21600"/>
                <a:gd name="T6" fmla="*/ 10033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6300 w 21600"/>
                <a:gd name="T13" fmla="*/ 6300 h 21600"/>
                <a:gd name="T14" fmla="*/ 15300 w 21600"/>
                <a:gd name="T15" fmla="*/ 153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8999" y="21600"/>
                  </a:lnTo>
                  <a:lnTo>
                    <a:pt x="12601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7" name="Rectangle 1502"/>
            <p:cNvSpPr>
              <a:spLocks noChangeArrowheads="1"/>
            </p:cNvSpPr>
            <p:nvPr/>
          </p:nvSpPr>
          <p:spPr bwMode="auto">
            <a:xfrm flipV="1">
              <a:off x="2642272" y="1181754"/>
              <a:ext cx="200605" cy="8380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8" name="Rectangle 1503"/>
            <p:cNvSpPr>
              <a:spLocks noChangeArrowheads="1"/>
            </p:cNvSpPr>
            <p:nvPr/>
          </p:nvSpPr>
          <p:spPr bwMode="auto">
            <a:xfrm rot="16200000" flipV="1">
              <a:off x="2154657" y="693332"/>
              <a:ext cx="200609" cy="8450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9" name="Rectangle 1504"/>
            <p:cNvSpPr>
              <a:spLocks noChangeArrowheads="1"/>
            </p:cNvSpPr>
            <p:nvPr/>
          </p:nvSpPr>
          <p:spPr bwMode="auto">
            <a:xfrm rot="16200000" flipV="1">
              <a:off x="3129984" y="688332"/>
              <a:ext cx="200609" cy="8380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50" name="Line 1505"/>
            <p:cNvCxnSpPr>
              <a:cxnSpLocks noChangeShapeType="1"/>
            </p:cNvCxnSpPr>
            <p:nvPr/>
          </p:nvCxnSpPr>
          <p:spPr bwMode="auto">
            <a:xfrm flipV="1">
              <a:off x="2073257" y="668631"/>
              <a:ext cx="133404" cy="6730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Line 1506"/>
            <p:cNvCxnSpPr>
              <a:cxnSpLocks noChangeShapeType="1"/>
            </p:cNvCxnSpPr>
            <p:nvPr/>
          </p:nvCxnSpPr>
          <p:spPr bwMode="auto">
            <a:xfrm>
              <a:off x="2073257" y="735934"/>
              <a:ext cx="133404" cy="6670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Line 1507"/>
            <p:cNvCxnSpPr>
              <a:cxnSpLocks noChangeShapeType="1"/>
            </p:cNvCxnSpPr>
            <p:nvPr/>
          </p:nvCxnSpPr>
          <p:spPr bwMode="auto">
            <a:xfrm flipH="1" flipV="1">
              <a:off x="3277290" y="668631"/>
              <a:ext cx="134004" cy="6730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" name="Line 1508"/>
            <p:cNvCxnSpPr>
              <a:cxnSpLocks noChangeShapeType="1"/>
            </p:cNvCxnSpPr>
            <p:nvPr/>
          </p:nvCxnSpPr>
          <p:spPr bwMode="auto">
            <a:xfrm flipH="1">
              <a:off x="3277290" y="735934"/>
              <a:ext cx="134004" cy="6670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4" name="Line 1509"/>
            <p:cNvCxnSpPr>
              <a:cxnSpLocks noChangeShapeType="1"/>
            </p:cNvCxnSpPr>
            <p:nvPr/>
          </p:nvCxnSpPr>
          <p:spPr bwMode="auto">
            <a:xfrm flipV="1">
              <a:off x="2741975" y="1271258"/>
              <a:ext cx="67302" cy="13340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Line 1510"/>
            <p:cNvCxnSpPr>
              <a:cxnSpLocks noChangeShapeType="1"/>
            </p:cNvCxnSpPr>
            <p:nvPr/>
          </p:nvCxnSpPr>
          <p:spPr bwMode="auto">
            <a:xfrm flipH="1" flipV="1">
              <a:off x="2675273" y="1271258"/>
              <a:ext cx="66702" cy="13340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Line 1511"/>
            <p:cNvCxnSpPr>
              <a:cxnSpLocks noChangeShapeType="1"/>
            </p:cNvCxnSpPr>
            <p:nvPr/>
          </p:nvCxnSpPr>
          <p:spPr bwMode="auto">
            <a:xfrm>
              <a:off x="2675273" y="267312"/>
              <a:ext cx="134004" cy="600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ysDot"/>
              <a:round/>
              <a:headEnd type="oval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Line 1512"/>
            <p:cNvCxnSpPr>
              <a:cxnSpLocks noChangeShapeType="1"/>
            </p:cNvCxnSpPr>
            <p:nvPr/>
          </p:nvCxnSpPr>
          <p:spPr bwMode="auto">
            <a:xfrm>
              <a:off x="2675273" y="1203355"/>
              <a:ext cx="134004" cy="600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ysDot"/>
              <a:round/>
              <a:headEnd type="oval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" name="Line 1513"/>
            <p:cNvCxnSpPr>
              <a:cxnSpLocks noChangeShapeType="1"/>
            </p:cNvCxnSpPr>
            <p:nvPr/>
          </p:nvCxnSpPr>
          <p:spPr bwMode="auto">
            <a:xfrm rot="16200000">
              <a:off x="2207259" y="735334"/>
              <a:ext cx="134006" cy="600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ysDot"/>
              <a:round/>
              <a:headEnd type="oval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Line 1514"/>
            <p:cNvCxnSpPr>
              <a:cxnSpLocks noChangeShapeType="1"/>
            </p:cNvCxnSpPr>
            <p:nvPr/>
          </p:nvCxnSpPr>
          <p:spPr bwMode="auto">
            <a:xfrm rot="16200000">
              <a:off x="3143285" y="735334"/>
              <a:ext cx="134006" cy="600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ysDot"/>
              <a:round/>
              <a:headEnd type="oval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" name="Line 1515"/>
            <p:cNvCxnSpPr>
              <a:cxnSpLocks noChangeShapeType="1"/>
            </p:cNvCxnSpPr>
            <p:nvPr/>
          </p:nvCxnSpPr>
          <p:spPr bwMode="auto">
            <a:xfrm>
              <a:off x="2073257" y="735934"/>
              <a:ext cx="140463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" name="Line 1516"/>
            <p:cNvCxnSpPr>
              <a:cxnSpLocks noChangeShapeType="1"/>
            </p:cNvCxnSpPr>
            <p:nvPr/>
          </p:nvCxnSpPr>
          <p:spPr bwMode="auto">
            <a:xfrm>
              <a:off x="2741975" y="0"/>
              <a:ext cx="0" cy="147196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" name="Line 1517"/>
            <p:cNvCxnSpPr>
              <a:cxnSpLocks noChangeShapeType="1"/>
            </p:cNvCxnSpPr>
            <p:nvPr/>
          </p:nvCxnSpPr>
          <p:spPr bwMode="auto">
            <a:xfrm flipV="1">
              <a:off x="2127258" y="467921"/>
              <a:ext cx="1232534" cy="53542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3" name="Line 1518"/>
            <p:cNvCxnSpPr>
              <a:cxnSpLocks noChangeShapeType="1"/>
            </p:cNvCxnSpPr>
            <p:nvPr/>
          </p:nvCxnSpPr>
          <p:spPr bwMode="auto">
            <a:xfrm>
              <a:off x="2273962" y="467921"/>
              <a:ext cx="936626" cy="53542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4" name="Line 1519"/>
            <p:cNvCxnSpPr>
              <a:cxnSpLocks noChangeShapeType="1"/>
            </p:cNvCxnSpPr>
            <p:nvPr/>
          </p:nvCxnSpPr>
          <p:spPr bwMode="auto">
            <a:xfrm>
              <a:off x="2741975" y="88904"/>
              <a:ext cx="600" cy="133906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" name="Line 1520"/>
            <p:cNvCxnSpPr>
              <a:cxnSpLocks noChangeShapeType="1"/>
            </p:cNvCxnSpPr>
            <p:nvPr/>
          </p:nvCxnSpPr>
          <p:spPr bwMode="auto">
            <a:xfrm rot="10800000">
              <a:off x="2741975" y="1237657"/>
              <a:ext cx="600" cy="134006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" name="Line 1521"/>
            <p:cNvCxnSpPr>
              <a:cxnSpLocks noChangeShapeType="1"/>
            </p:cNvCxnSpPr>
            <p:nvPr/>
          </p:nvCxnSpPr>
          <p:spPr bwMode="auto">
            <a:xfrm rot="16200000">
              <a:off x="2167859" y="669332"/>
              <a:ext cx="700" cy="13400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7" name="Line 1522"/>
            <p:cNvCxnSpPr>
              <a:cxnSpLocks noChangeShapeType="1"/>
            </p:cNvCxnSpPr>
            <p:nvPr/>
          </p:nvCxnSpPr>
          <p:spPr bwMode="auto">
            <a:xfrm rot="5400000">
              <a:off x="3304490" y="669932"/>
              <a:ext cx="700" cy="13340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" name="Line 1523"/>
            <p:cNvCxnSpPr>
              <a:cxnSpLocks noChangeShapeType="1"/>
            </p:cNvCxnSpPr>
            <p:nvPr/>
          </p:nvCxnSpPr>
          <p:spPr bwMode="auto">
            <a:xfrm flipV="1">
              <a:off x="2073257" y="267312"/>
              <a:ext cx="0" cy="46862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9" name="Line 1524"/>
            <p:cNvCxnSpPr>
              <a:cxnSpLocks noChangeShapeType="1"/>
            </p:cNvCxnSpPr>
            <p:nvPr/>
          </p:nvCxnSpPr>
          <p:spPr bwMode="auto">
            <a:xfrm flipV="1">
              <a:off x="2206660" y="267312"/>
              <a:ext cx="0" cy="46862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0" name="Line 1525"/>
            <p:cNvCxnSpPr>
              <a:cxnSpLocks noChangeShapeType="1"/>
            </p:cNvCxnSpPr>
            <p:nvPr/>
          </p:nvCxnSpPr>
          <p:spPr bwMode="auto">
            <a:xfrm>
              <a:off x="1939253" y="334615"/>
              <a:ext cx="40141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" name="Line 1526"/>
            <p:cNvCxnSpPr>
              <a:cxnSpLocks noChangeShapeType="1"/>
            </p:cNvCxnSpPr>
            <p:nvPr/>
          </p:nvCxnSpPr>
          <p:spPr bwMode="auto">
            <a:xfrm>
              <a:off x="1939253" y="334615"/>
              <a:ext cx="13400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" name="Line 1527"/>
            <p:cNvCxnSpPr>
              <a:cxnSpLocks noChangeShapeType="1"/>
            </p:cNvCxnSpPr>
            <p:nvPr/>
          </p:nvCxnSpPr>
          <p:spPr bwMode="auto">
            <a:xfrm rot="10800000">
              <a:off x="2206660" y="328915"/>
              <a:ext cx="134004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3" name="Text Box 1528"/>
            <p:cNvSpPr txBox="1">
              <a:spLocks noChangeArrowheads="1"/>
            </p:cNvSpPr>
            <p:nvPr/>
          </p:nvSpPr>
          <p:spPr bwMode="auto">
            <a:xfrm>
              <a:off x="1070629" y="1440866"/>
              <a:ext cx="200605" cy="2006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3492" tIns="26746" rIns="53492" bIns="2674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4" name="Text Box 1529"/>
            <p:cNvSpPr txBox="1">
              <a:spLocks noChangeArrowheads="1"/>
            </p:cNvSpPr>
            <p:nvPr/>
          </p:nvSpPr>
          <p:spPr bwMode="auto">
            <a:xfrm>
              <a:off x="2608571" y="1440866"/>
              <a:ext cx="200705" cy="2006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3492" tIns="26746" rIns="53492" bIns="2674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1530"/>
            <p:cNvSpPr txBox="1">
              <a:spLocks noChangeArrowheads="1"/>
            </p:cNvSpPr>
            <p:nvPr/>
          </p:nvSpPr>
          <p:spPr bwMode="auto">
            <a:xfrm>
              <a:off x="607617" y="372717"/>
              <a:ext cx="334109" cy="200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3492" tIns="26746" rIns="53492" bIns="2674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окр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6" name="Text Box 1531"/>
            <p:cNvSpPr txBox="1">
              <a:spLocks noChangeArrowheads="1"/>
            </p:cNvSpPr>
            <p:nvPr/>
          </p:nvSpPr>
          <p:spPr bwMode="auto">
            <a:xfrm>
              <a:off x="758121" y="557525"/>
              <a:ext cx="267407" cy="2006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3492" tIns="26746" rIns="53492" bIns="2674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7" name="Text Box 1532"/>
            <p:cNvSpPr txBox="1">
              <a:spLocks noChangeArrowheads="1"/>
            </p:cNvSpPr>
            <p:nvPr/>
          </p:nvSpPr>
          <p:spPr bwMode="auto">
            <a:xfrm>
              <a:off x="1226133" y="507323"/>
              <a:ext cx="200705" cy="200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3492" tIns="26746" rIns="53492" bIns="2674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8" name="Text Box 1533"/>
            <p:cNvSpPr txBox="1">
              <a:spLocks noChangeArrowheads="1"/>
            </p:cNvSpPr>
            <p:nvPr/>
          </p:nvSpPr>
          <p:spPr bwMode="auto">
            <a:xfrm>
              <a:off x="2045956" y="156207"/>
              <a:ext cx="267407" cy="2006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3492" tIns="26746" rIns="53492" bIns="2674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</a:t>
              </a:r>
              <a:r>
                <a:rPr kumimoji="0" lang="en-US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9" name="Text Box 1534"/>
            <p:cNvSpPr txBox="1">
              <a:spLocks noChangeArrowheads="1"/>
            </p:cNvSpPr>
            <p:nvPr/>
          </p:nvSpPr>
          <p:spPr bwMode="auto">
            <a:xfrm>
              <a:off x="2778776" y="467921"/>
              <a:ext cx="267307" cy="200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3492" tIns="26746" rIns="53492" bIns="2674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r>
                <a:rPr kumimoji="0" lang="en-US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Text Box 1535"/>
            <p:cNvSpPr txBox="1">
              <a:spLocks noChangeArrowheads="1"/>
            </p:cNvSpPr>
            <p:nvPr/>
          </p:nvSpPr>
          <p:spPr bwMode="auto">
            <a:xfrm>
              <a:off x="2474568" y="467921"/>
              <a:ext cx="267407" cy="200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3492" tIns="26746" rIns="53492" bIns="2674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16632"/>
            <a:ext cx="8784976" cy="1131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Шаг трохоиды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подача на оборот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время оборота;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616" y="1196753"/>
            <a:ext cx="8640872" cy="2263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частота вращения ротора.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Подача на нож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число ножей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600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Высота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режущей части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ножей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(рис. 1,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должна удовлетворять условию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 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принимается примерно равной 1,25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07504" y="3176682"/>
            <a:ext cx="876205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назначении стандартного ножа шириной обычно 90 или иногда 76,2 мм с известной </a:t>
            </a:r>
            <a:r>
              <a:rPr kumimoji="0" lang="ru-RU" altLang="ru-RU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ru-RU" altLang="ru-RU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угле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kumimoji="0" lang="ru-RU" altLang="ru-RU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24…31° и </a:t>
            </a:r>
            <a:r>
              <a:rPr kumimoji="0" lang="en-US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kumimoji="0" lang="ru-RU" altLang="ru-RU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р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 = </a:t>
            </a:r>
            <a:r>
              <a:rPr kumimoji="0" lang="en-US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kumimoji="0" lang="ru-RU" altLang="ru-RU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з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уравнение решается относительно </a:t>
            </a:r>
            <a:r>
              <a:rPr kumimoji="0" lang="en-US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z</a:t>
            </a:r>
            <a:r>
              <a:rPr kumimoji="0" lang="ru-RU" altLang="ru-RU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н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kumimoji="0" lang="en-US" altLang="ru-RU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marR="0" lvl="0" indent="180975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en-US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z</a:t>
            </a:r>
            <a:r>
              <a:rPr kumimoji="0" lang="ru-RU" altLang="ru-RU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н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kumimoji="0" lang="en-US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kumimoji="0" lang="ru-RU" altLang="ru-RU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т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/ </a:t>
            </a:r>
            <a:r>
              <a:rPr kumimoji="0" lang="en-US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</a:t>
            </a:r>
            <a:r>
              <a:rPr kumimoji="0" lang="ru-RU" altLang="ru-RU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окр</a:t>
            </a:r>
            <a:r>
              <a:rPr kumimoji="0" lang="en-US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</a:t>
            </a:r>
            <a:r>
              <a:rPr kumimoji="0" lang="ru-RU" altLang="ru-RU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р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                                              (4)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9512" y="4011193"/>
            <a:ext cx="8690048" cy="1691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Диаметр диска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2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Для ручных косилок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0,2…0,3 м.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Условие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несоприкосновения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концов ножей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может быть записано в следующем виде: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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(5)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Отсюда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(1 + со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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(6)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00112" y="5639767"/>
            <a:ext cx="8669448" cy="1218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известной ширине захвата и с учетом того, что значение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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находится в пределах 15…30°, выражение (1) можно использовать для получения зависимости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предварительного выбора диаметра ротора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концам ножей. Для указанного диапазона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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она имеет следующий вид: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(0,51…0,54)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(7)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43" name="Полотно 12810"/>
          <p:cNvGrpSpPr/>
          <p:nvPr/>
        </p:nvGrpSpPr>
        <p:grpSpPr>
          <a:xfrm>
            <a:off x="3544252" y="116632"/>
            <a:ext cx="2539916" cy="1588661"/>
            <a:chOff x="0" y="0"/>
            <a:chExt cx="2055495" cy="1248410"/>
          </a:xfrm>
        </p:grpSpPr>
        <p:sp>
          <p:nvSpPr>
            <p:cNvPr id="44" name="Прямоугольник 43"/>
            <p:cNvSpPr/>
            <p:nvPr/>
          </p:nvSpPr>
          <p:spPr>
            <a:xfrm>
              <a:off x="0" y="0"/>
              <a:ext cx="2055495" cy="1248410"/>
            </a:xfrm>
            <a:prstGeom prst="rect">
              <a:avLst/>
            </a:prstGeom>
            <a:noFill/>
          </p:spPr>
        </p:sp>
        <p:sp>
          <p:nvSpPr>
            <p:cNvPr id="45" name="Oval 1301"/>
            <p:cNvSpPr>
              <a:spLocks noChangeArrowheads="1"/>
            </p:cNvSpPr>
            <p:nvPr/>
          </p:nvSpPr>
          <p:spPr bwMode="auto">
            <a:xfrm>
              <a:off x="140506" y="146601"/>
              <a:ext cx="1028148" cy="1028108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cxnSp>
          <p:nvCxnSpPr>
            <p:cNvPr id="46" name="Line 1302"/>
            <p:cNvCxnSpPr>
              <a:cxnSpLocks noChangeShapeType="1"/>
            </p:cNvCxnSpPr>
            <p:nvPr/>
          </p:nvCxnSpPr>
          <p:spPr bwMode="auto">
            <a:xfrm>
              <a:off x="654530" y="73601"/>
              <a:ext cx="6100" cy="117480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Line 1303"/>
            <p:cNvCxnSpPr>
              <a:cxnSpLocks noChangeShapeType="1"/>
            </p:cNvCxnSpPr>
            <p:nvPr/>
          </p:nvCxnSpPr>
          <p:spPr bwMode="auto">
            <a:xfrm>
              <a:off x="660631" y="146601"/>
              <a:ext cx="1321261" cy="6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8" name="Oval 1304"/>
            <p:cNvSpPr>
              <a:spLocks noChangeArrowheads="1"/>
            </p:cNvSpPr>
            <p:nvPr/>
          </p:nvSpPr>
          <p:spPr bwMode="auto">
            <a:xfrm>
              <a:off x="587027" y="146601"/>
              <a:ext cx="1028048" cy="102810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cxnSp>
          <p:nvCxnSpPr>
            <p:cNvPr id="49" name="Line 1305"/>
            <p:cNvCxnSpPr>
              <a:cxnSpLocks noChangeShapeType="1"/>
            </p:cNvCxnSpPr>
            <p:nvPr/>
          </p:nvCxnSpPr>
          <p:spPr bwMode="auto">
            <a:xfrm>
              <a:off x="73603" y="660705"/>
              <a:ext cx="1615075" cy="6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" name="Line 1306"/>
            <p:cNvCxnSpPr>
              <a:cxnSpLocks noChangeShapeType="1"/>
            </p:cNvCxnSpPr>
            <p:nvPr/>
          </p:nvCxnSpPr>
          <p:spPr bwMode="auto">
            <a:xfrm flipH="1">
              <a:off x="660631" y="183401"/>
              <a:ext cx="220210" cy="47730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Line 1307"/>
            <p:cNvCxnSpPr>
              <a:cxnSpLocks noChangeShapeType="1"/>
            </p:cNvCxnSpPr>
            <p:nvPr/>
          </p:nvCxnSpPr>
          <p:spPr bwMode="auto">
            <a:xfrm rot="18588344" flipH="1">
              <a:off x="886845" y="183392"/>
              <a:ext cx="220202" cy="47722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Line 1308"/>
            <p:cNvCxnSpPr>
              <a:cxnSpLocks noChangeShapeType="1"/>
            </p:cNvCxnSpPr>
            <p:nvPr/>
          </p:nvCxnSpPr>
          <p:spPr bwMode="auto">
            <a:xfrm>
              <a:off x="1107051" y="73601"/>
              <a:ext cx="600" cy="117480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" name="Line 1309"/>
            <p:cNvCxnSpPr>
              <a:cxnSpLocks noChangeShapeType="1"/>
            </p:cNvCxnSpPr>
            <p:nvPr/>
          </p:nvCxnSpPr>
          <p:spPr bwMode="auto">
            <a:xfrm>
              <a:off x="880841" y="214202"/>
              <a:ext cx="600" cy="44040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4" name="Line 1310"/>
            <p:cNvCxnSpPr>
              <a:cxnSpLocks noChangeShapeType="1"/>
            </p:cNvCxnSpPr>
            <p:nvPr/>
          </p:nvCxnSpPr>
          <p:spPr bwMode="auto">
            <a:xfrm>
              <a:off x="874840" y="196102"/>
              <a:ext cx="110105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Line 1311"/>
            <p:cNvCxnSpPr>
              <a:cxnSpLocks noChangeShapeType="1"/>
            </p:cNvCxnSpPr>
            <p:nvPr/>
          </p:nvCxnSpPr>
          <p:spPr bwMode="auto">
            <a:xfrm>
              <a:off x="1908888" y="0"/>
              <a:ext cx="0" cy="51400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Line 1312"/>
            <p:cNvCxnSpPr>
              <a:cxnSpLocks noChangeShapeType="1"/>
            </p:cNvCxnSpPr>
            <p:nvPr/>
          </p:nvCxnSpPr>
          <p:spPr bwMode="auto">
            <a:xfrm>
              <a:off x="1908888" y="0"/>
              <a:ext cx="0" cy="14660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Line 1313"/>
            <p:cNvCxnSpPr>
              <a:cxnSpLocks noChangeShapeType="1"/>
            </p:cNvCxnSpPr>
            <p:nvPr/>
          </p:nvCxnSpPr>
          <p:spPr bwMode="auto">
            <a:xfrm flipV="1">
              <a:off x="1908888" y="202102"/>
              <a:ext cx="0" cy="14660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" name="Line 1314"/>
            <p:cNvCxnSpPr>
              <a:cxnSpLocks noChangeShapeType="1"/>
            </p:cNvCxnSpPr>
            <p:nvPr/>
          </p:nvCxnSpPr>
          <p:spPr bwMode="auto">
            <a:xfrm>
              <a:off x="660631" y="1101709"/>
              <a:ext cx="44042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Line 1315"/>
            <p:cNvCxnSpPr>
              <a:cxnSpLocks noChangeShapeType="1"/>
            </p:cNvCxnSpPr>
            <p:nvPr/>
          </p:nvCxnSpPr>
          <p:spPr bwMode="auto">
            <a:xfrm flipH="1" flipV="1">
              <a:off x="220210" y="367403"/>
              <a:ext cx="880841" cy="58710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0" name="Text Box 1316"/>
            <p:cNvSpPr txBox="1">
              <a:spLocks noChangeArrowheads="1"/>
            </p:cNvSpPr>
            <p:nvPr/>
          </p:nvSpPr>
          <p:spPr bwMode="auto">
            <a:xfrm>
              <a:off x="1688678" y="293802"/>
              <a:ext cx="293214" cy="146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58636" tIns="29318" rIns="58636" bIns="29318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1050" i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Text Box 1317"/>
            <p:cNvSpPr txBox="1">
              <a:spLocks noChangeArrowheads="1"/>
            </p:cNvSpPr>
            <p:nvPr/>
          </p:nvSpPr>
          <p:spPr bwMode="auto">
            <a:xfrm>
              <a:off x="778236" y="930407"/>
              <a:ext cx="220810" cy="220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8636" tIns="29318" rIns="58636" bIns="29318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1050" i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Text Box 1318"/>
            <p:cNvSpPr txBox="1">
              <a:spLocks noChangeArrowheads="1"/>
            </p:cNvSpPr>
            <p:nvPr/>
          </p:nvSpPr>
          <p:spPr bwMode="auto">
            <a:xfrm>
              <a:off x="366817" y="342703"/>
              <a:ext cx="293814" cy="220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8636" tIns="29318" rIns="58636" bIns="29318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1050" i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r>
                <a:rPr lang="en-US" sz="1050" baseline="-25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AutoShape 1319" descr="25%"/>
            <p:cNvSpPr>
              <a:spLocks noChangeArrowheads="1"/>
            </p:cNvSpPr>
            <p:nvPr/>
          </p:nvSpPr>
          <p:spPr bwMode="auto">
            <a:xfrm rot="10800000">
              <a:off x="660631" y="120001"/>
              <a:ext cx="440420" cy="82101"/>
            </a:xfrm>
            <a:prstGeom prst="triangle">
              <a:avLst>
                <a:gd name="adj" fmla="val 50000"/>
              </a:avLst>
            </a:prstGeom>
            <a:pattFill prst="pct25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64" name="Rectangle 1320"/>
            <p:cNvSpPr>
              <a:spLocks noChangeArrowheads="1"/>
            </p:cNvSpPr>
            <p:nvPr/>
          </p:nvSpPr>
          <p:spPr bwMode="auto">
            <a:xfrm>
              <a:off x="660631" y="73601"/>
              <a:ext cx="440420" cy="730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cxnSp>
          <p:nvCxnSpPr>
            <p:cNvPr id="65" name="Line 1321"/>
            <p:cNvCxnSpPr>
              <a:cxnSpLocks noChangeShapeType="1"/>
            </p:cNvCxnSpPr>
            <p:nvPr/>
          </p:nvCxnSpPr>
          <p:spPr bwMode="auto">
            <a:xfrm>
              <a:off x="660631" y="146601"/>
              <a:ext cx="440420" cy="6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6" name="Arc 1322"/>
            <p:cNvSpPr>
              <a:spLocks/>
            </p:cNvSpPr>
            <p:nvPr/>
          </p:nvSpPr>
          <p:spPr bwMode="auto">
            <a:xfrm>
              <a:off x="660631" y="147201"/>
              <a:ext cx="232311" cy="514104"/>
            </a:xfrm>
            <a:custGeom>
              <a:avLst/>
              <a:gdLst>
                <a:gd name="T0" fmla="*/ 0 w 21600"/>
                <a:gd name="T1" fmla="*/ 0 h 21600"/>
                <a:gd name="T2" fmla="*/ 232276 w 21600"/>
                <a:gd name="T3" fmla="*/ 55502 h 21600"/>
                <a:gd name="T4" fmla="*/ 0 w 21600"/>
                <a:gd name="T5" fmla="*/ 51408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3391" y="0"/>
                    <a:pt x="6736" y="798"/>
                    <a:pt x="9762" y="2331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3391" y="0"/>
                    <a:pt x="6736" y="798"/>
                    <a:pt x="9762" y="2331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67" name="Arc 1323"/>
            <p:cNvSpPr>
              <a:spLocks/>
            </p:cNvSpPr>
            <p:nvPr/>
          </p:nvSpPr>
          <p:spPr bwMode="auto">
            <a:xfrm flipH="1">
              <a:off x="869340" y="146601"/>
              <a:ext cx="231711" cy="514104"/>
            </a:xfrm>
            <a:custGeom>
              <a:avLst/>
              <a:gdLst>
                <a:gd name="T0" fmla="*/ 0 w 21600"/>
                <a:gd name="T1" fmla="*/ 0 h 21600"/>
                <a:gd name="T2" fmla="*/ 231673 w 21600"/>
                <a:gd name="T3" fmla="*/ 55502 h 21600"/>
                <a:gd name="T4" fmla="*/ 0 w 21600"/>
                <a:gd name="T5" fmla="*/ 51408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3391" y="0"/>
                    <a:pt x="6736" y="798"/>
                    <a:pt x="9762" y="2331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3391" y="0"/>
                    <a:pt x="6736" y="798"/>
                    <a:pt x="9762" y="2331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cxnSp>
          <p:nvCxnSpPr>
            <p:cNvPr id="68" name="Line 1324"/>
            <p:cNvCxnSpPr>
              <a:cxnSpLocks noChangeShapeType="1"/>
            </p:cNvCxnSpPr>
            <p:nvPr/>
          </p:nvCxnSpPr>
          <p:spPr bwMode="auto">
            <a:xfrm flipH="1">
              <a:off x="307614" y="887507"/>
              <a:ext cx="19550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9" name="Text Box 1325"/>
            <p:cNvSpPr txBox="1">
              <a:spLocks noChangeArrowheads="1"/>
            </p:cNvSpPr>
            <p:nvPr/>
          </p:nvSpPr>
          <p:spPr bwMode="auto">
            <a:xfrm>
              <a:off x="364417" y="817507"/>
              <a:ext cx="325715" cy="3259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6868" tIns="43434" rIns="86868" bIns="43434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1150" i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</a:t>
              </a:r>
              <a:r>
                <a:rPr lang="ru-RU" sz="1150" baseline="-25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0" name="Rectangle 33"/>
          <p:cNvSpPr>
            <a:spLocks noChangeArrowheads="1"/>
          </p:cNvSpPr>
          <p:nvPr/>
        </p:nvSpPr>
        <p:spPr bwMode="auto">
          <a:xfrm>
            <a:off x="0" y="1704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" name="Прямоугольник 70"/>
          <p:cNvSpPr/>
          <p:nvPr/>
        </p:nvSpPr>
        <p:spPr>
          <a:xfrm>
            <a:off x="2378049" y="1794372"/>
            <a:ext cx="51996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Рис. 2. Схема к определению необходимой величины перекрытия</a:t>
            </a:r>
            <a:endParaRPr lang="ru-RU" sz="2000" dirty="0"/>
          </a:p>
        </p:txBody>
      </p:sp>
      <p:sp>
        <p:nvSpPr>
          <p:cNvPr id="76" name="Rectangle 39"/>
          <p:cNvSpPr>
            <a:spLocks noChangeArrowheads="1"/>
          </p:cNvSpPr>
          <p:nvPr/>
        </p:nvSpPr>
        <p:spPr bwMode="auto">
          <a:xfrm>
            <a:off x="663731" y="3111945"/>
            <a:ext cx="849694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Тогда легко получить следующую формулу для расчета </a:t>
            </a:r>
            <a:r>
              <a:rPr kumimoji="0" lang="en-US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kumimoji="0" lang="ru-RU" altLang="ru-RU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ru-RU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  <a:r>
              <a:rPr kumimoji="0" lang="en-US" alt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kumimoji="0" lang="ru-RU" altLang="ru-RU" sz="16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kumimoji="0" lang="en-US" alt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ru-RU" altLang="ru-RU" sz="16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                                                                  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(8)            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7" name="Объект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391807"/>
              </p:ext>
            </p:extLst>
          </p:nvPr>
        </p:nvGraphicFramePr>
        <p:xfrm>
          <a:off x="5217210" y="3404332"/>
          <a:ext cx="6858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2" name="Equation" r:id="rId3" imgW="583693" imgH="266469" progId="Equation.DSMT4">
                  <p:embed/>
                </p:oleObj>
              </mc:Choice>
              <mc:Fallback>
                <p:oleObj name="Equation" r:id="rId3" imgW="583693" imgH="266469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7210" y="3404332"/>
                        <a:ext cx="68580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Rectangle 41"/>
          <p:cNvSpPr>
            <a:spLocks noChangeArrowheads="1"/>
          </p:cNvSpPr>
          <p:nvPr/>
        </p:nvSpPr>
        <p:spPr bwMode="auto">
          <a:xfrm>
            <a:off x="278417" y="2060975"/>
            <a:ext cx="867766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Эта схема используется для определения необходимой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величины перекрытия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kumimoji="0" lang="ru-RU" altLang="ru-RU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роторов. На     рис. 2 выделена зона шириной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 которой возможен пропуск несрезанных растений. Второй ротор, движущийся параллельно, оставляет такую же зону. Следовательно, минимальная величина перекрытия должна быть равна 2 </a:t>
            </a:r>
            <a:r>
              <a:rPr kumimoji="0" lang="en-US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80" name="Полотно 12845"/>
          <p:cNvGrpSpPr/>
          <p:nvPr/>
        </p:nvGrpSpPr>
        <p:grpSpPr>
          <a:xfrm>
            <a:off x="3434326" y="3737707"/>
            <a:ext cx="2721850" cy="2399097"/>
            <a:chOff x="0" y="0"/>
            <a:chExt cx="1749425" cy="1414780"/>
          </a:xfrm>
        </p:grpSpPr>
        <p:sp>
          <p:nvSpPr>
            <p:cNvPr id="81" name="Прямоугольник 80"/>
            <p:cNvSpPr/>
            <p:nvPr/>
          </p:nvSpPr>
          <p:spPr>
            <a:xfrm>
              <a:off x="0" y="0"/>
              <a:ext cx="1749425" cy="1414780"/>
            </a:xfrm>
            <a:prstGeom prst="rect">
              <a:avLst/>
            </a:prstGeom>
            <a:noFill/>
          </p:spPr>
        </p:sp>
        <p:sp>
          <p:nvSpPr>
            <p:cNvPr id="82" name="Oval 1265"/>
            <p:cNvSpPr>
              <a:spLocks noChangeArrowheads="1"/>
            </p:cNvSpPr>
            <p:nvPr/>
          </p:nvSpPr>
          <p:spPr bwMode="auto">
            <a:xfrm>
              <a:off x="76501" y="102806"/>
              <a:ext cx="772211" cy="77164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83" name="Line 1266"/>
            <p:cNvCxnSpPr>
              <a:cxnSpLocks noChangeShapeType="1"/>
            </p:cNvCxnSpPr>
            <p:nvPr/>
          </p:nvCxnSpPr>
          <p:spPr bwMode="auto">
            <a:xfrm>
              <a:off x="0" y="488928"/>
              <a:ext cx="92581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4" name="Line 1267"/>
            <p:cNvCxnSpPr>
              <a:cxnSpLocks noChangeShapeType="1"/>
            </p:cNvCxnSpPr>
            <p:nvPr/>
          </p:nvCxnSpPr>
          <p:spPr bwMode="auto">
            <a:xfrm>
              <a:off x="462607" y="25101"/>
              <a:ext cx="0" cy="92645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5" name="Oval 1268"/>
            <p:cNvSpPr>
              <a:spLocks noChangeArrowheads="1"/>
            </p:cNvSpPr>
            <p:nvPr/>
          </p:nvSpPr>
          <p:spPr bwMode="auto">
            <a:xfrm>
              <a:off x="771611" y="566532"/>
              <a:ext cx="771611" cy="77114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86" name="Line 1269"/>
            <p:cNvCxnSpPr>
              <a:cxnSpLocks noChangeShapeType="1"/>
            </p:cNvCxnSpPr>
            <p:nvPr/>
          </p:nvCxnSpPr>
          <p:spPr bwMode="auto">
            <a:xfrm>
              <a:off x="693910" y="951554"/>
              <a:ext cx="92641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" name="Line 1270"/>
            <p:cNvCxnSpPr>
              <a:cxnSpLocks noChangeShapeType="1"/>
            </p:cNvCxnSpPr>
            <p:nvPr/>
          </p:nvCxnSpPr>
          <p:spPr bwMode="auto">
            <a:xfrm>
              <a:off x="1157117" y="488928"/>
              <a:ext cx="0" cy="92585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" name="Line 1271"/>
            <p:cNvCxnSpPr>
              <a:cxnSpLocks noChangeShapeType="1"/>
            </p:cNvCxnSpPr>
            <p:nvPr/>
          </p:nvCxnSpPr>
          <p:spPr bwMode="auto">
            <a:xfrm>
              <a:off x="462607" y="488928"/>
              <a:ext cx="694510" cy="46262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9" name="Line 1272"/>
            <p:cNvCxnSpPr>
              <a:cxnSpLocks noChangeShapeType="1"/>
            </p:cNvCxnSpPr>
            <p:nvPr/>
          </p:nvCxnSpPr>
          <p:spPr bwMode="auto">
            <a:xfrm>
              <a:off x="925813" y="488928"/>
              <a:ext cx="46320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0" name="Line 1273"/>
            <p:cNvCxnSpPr>
              <a:cxnSpLocks noChangeShapeType="1"/>
            </p:cNvCxnSpPr>
            <p:nvPr/>
          </p:nvCxnSpPr>
          <p:spPr bwMode="auto">
            <a:xfrm flipV="1">
              <a:off x="76501" y="102806"/>
              <a:ext cx="0" cy="38612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1" name="Line 1274"/>
            <p:cNvCxnSpPr>
              <a:cxnSpLocks noChangeShapeType="1"/>
            </p:cNvCxnSpPr>
            <p:nvPr/>
          </p:nvCxnSpPr>
          <p:spPr bwMode="auto">
            <a:xfrm flipV="1">
              <a:off x="1543222" y="102806"/>
              <a:ext cx="0" cy="84874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" name="Line 1275"/>
            <p:cNvCxnSpPr>
              <a:cxnSpLocks noChangeShapeType="1"/>
            </p:cNvCxnSpPr>
            <p:nvPr/>
          </p:nvCxnSpPr>
          <p:spPr bwMode="auto">
            <a:xfrm>
              <a:off x="76501" y="179910"/>
              <a:ext cx="146672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3" name="Arc 1276"/>
            <p:cNvSpPr>
              <a:spLocks/>
            </p:cNvSpPr>
            <p:nvPr/>
          </p:nvSpPr>
          <p:spPr bwMode="auto">
            <a:xfrm rot="4196326">
              <a:off x="543103" y="422130"/>
              <a:ext cx="243914" cy="296904"/>
            </a:xfrm>
            <a:custGeom>
              <a:avLst/>
              <a:gdLst>
                <a:gd name="T0" fmla="*/ 87696 w 17846"/>
                <a:gd name="T1" fmla="*/ 0 h 20625"/>
                <a:gd name="T2" fmla="*/ 243888 w 17846"/>
                <a:gd name="T3" fmla="*/ 121780 h 20625"/>
                <a:gd name="T4" fmla="*/ 0 w 17846"/>
                <a:gd name="T5" fmla="*/ 296997 h 2062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846" h="20625" fill="none" extrusionOk="0">
                  <a:moveTo>
                    <a:pt x="6416" y="0"/>
                  </a:moveTo>
                  <a:cubicBezTo>
                    <a:pt x="11071" y="1448"/>
                    <a:pt x="15100" y="4428"/>
                    <a:pt x="17846" y="8456"/>
                  </a:cubicBezTo>
                </a:path>
                <a:path w="17846" h="20625" stroke="0" extrusionOk="0">
                  <a:moveTo>
                    <a:pt x="6416" y="0"/>
                  </a:moveTo>
                  <a:cubicBezTo>
                    <a:pt x="11071" y="1448"/>
                    <a:pt x="15100" y="4428"/>
                    <a:pt x="17846" y="8456"/>
                  </a:cubicBezTo>
                  <a:lnTo>
                    <a:pt x="0" y="20625"/>
                  </a:lnTo>
                  <a:lnTo>
                    <a:pt x="6416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4" name="Text Box 1277"/>
            <p:cNvSpPr txBox="1">
              <a:spLocks noChangeArrowheads="1"/>
            </p:cNvSpPr>
            <p:nvPr/>
          </p:nvSpPr>
          <p:spPr bwMode="auto">
            <a:xfrm>
              <a:off x="552808" y="482027"/>
              <a:ext cx="308404" cy="154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61722" tIns="30861" rIns="61722" bIns="30861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θ</a:t>
              </a:r>
            </a:p>
          </p:txBody>
        </p:sp>
        <p:sp>
          <p:nvSpPr>
            <p:cNvPr id="95" name="Text Box 1278"/>
            <p:cNvSpPr txBox="1">
              <a:spLocks noChangeArrowheads="1"/>
            </p:cNvSpPr>
            <p:nvPr/>
          </p:nvSpPr>
          <p:spPr bwMode="auto">
            <a:xfrm>
              <a:off x="713310" y="0"/>
              <a:ext cx="309004" cy="231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1722" tIns="30861" rIns="61722" bIns="30861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з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6" name="Line 1279"/>
            <p:cNvCxnSpPr>
              <a:cxnSpLocks noChangeShapeType="1"/>
            </p:cNvCxnSpPr>
            <p:nvPr/>
          </p:nvCxnSpPr>
          <p:spPr bwMode="auto">
            <a:xfrm flipV="1">
              <a:off x="76501" y="404923"/>
              <a:ext cx="772211" cy="15480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7" name="Line 1280"/>
            <p:cNvCxnSpPr>
              <a:cxnSpLocks noChangeShapeType="1"/>
            </p:cNvCxnSpPr>
            <p:nvPr/>
          </p:nvCxnSpPr>
          <p:spPr bwMode="auto">
            <a:xfrm flipH="1">
              <a:off x="482007" y="700840"/>
              <a:ext cx="308404" cy="38612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8" name="Line 1281"/>
            <p:cNvCxnSpPr>
              <a:cxnSpLocks noChangeShapeType="1"/>
            </p:cNvCxnSpPr>
            <p:nvPr/>
          </p:nvCxnSpPr>
          <p:spPr bwMode="auto">
            <a:xfrm flipH="1">
              <a:off x="527108" y="733341"/>
              <a:ext cx="308404" cy="38562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9" name="Line 1282"/>
            <p:cNvCxnSpPr>
              <a:cxnSpLocks noChangeShapeType="1"/>
            </p:cNvCxnSpPr>
            <p:nvPr/>
          </p:nvCxnSpPr>
          <p:spPr bwMode="auto">
            <a:xfrm rot="21430670">
              <a:off x="482007" y="1028658"/>
              <a:ext cx="77101" cy="7770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" name="Line 1283"/>
            <p:cNvCxnSpPr>
              <a:cxnSpLocks noChangeShapeType="1"/>
            </p:cNvCxnSpPr>
            <p:nvPr/>
          </p:nvCxnSpPr>
          <p:spPr bwMode="auto">
            <a:xfrm rot="790813">
              <a:off x="372305" y="970955"/>
              <a:ext cx="154802" cy="7710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1" name="Line 1284"/>
            <p:cNvCxnSpPr>
              <a:cxnSpLocks noChangeShapeType="1"/>
            </p:cNvCxnSpPr>
            <p:nvPr/>
          </p:nvCxnSpPr>
          <p:spPr bwMode="auto">
            <a:xfrm rot="633432" flipH="1" flipV="1">
              <a:off x="539708" y="1106363"/>
              <a:ext cx="154202" cy="7710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2" name="Text Box 1285"/>
            <p:cNvSpPr txBox="1">
              <a:spLocks noChangeArrowheads="1"/>
            </p:cNvSpPr>
            <p:nvPr/>
          </p:nvSpPr>
          <p:spPr bwMode="auto">
            <a:xfrm>
              <a:off x="591108" y="1002957"/>
              <a:ext cx="231903" cy="231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1722" tIns="30861" rIns="61722" bIns="30861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е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3" name="Line 1286"/>
            <p:cNvCxnSpPr>
              <a:cxnSpLocks noChangeShapeType="1"/>
            </p:cNvCxnSpPr>
            <p:nvPr/>
          </p:nvCxnSpPr>
          <p:spPr bwMode="auto">
            <a:xfrm flipV="1">
              <a:off x="1157117" y="334719"/>
              <a:ext cx="600" cy="15420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" name="Line 1287"/>
            <p:cNvCxnSpPr>
              <a:cxnSpLocks noChangeShapeType="1"/>
            </p:cNvCxnSpPr>
            <p:nvPr/>
          </p:nvCxnSpPr>
          <p:spPr bwMode="auto">
            <a:xfrm flipV="1">
              <a:off x="1324419" y="334719"/>
              <a:ext cx="600" cy="15420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" name="Line 1288"/>
            <p:cNvCxnSpPr>
              <a:cxnSpLocks noChangeShapeType="1"/>
            </p:cNvCxnSpPr>
            <p:nvPr/>
          </p:nvCxnSpPr>
          <p:spPr bwMode="auto">
            <a:xfrm>
              <a:off x="957814" y="411823"/>
              <a:ext cx="540308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6" name="Line 1289"/>
            <p:cNvCxnSpPr>
              <a:cxnSpLocks noChangeShapeType="1"/>
            </p:cNvCxnSpPr>
            <p:nvPr/>
          </p:nvCxnSpPr>
          <p:spPr bwMode="auto">
            <a:xfrm>
              <a:off x="1002914" y="411823"/>
              <a:ext cx="154202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7" name="Line 1290"/>
            <p:cNvCxnSpPr>
              <a:cxnSpLocks noChangeShapeType="1"/>
            </p:cNvCxnSpPr>
            <p:nvPr/>
          </p:nvCxnSpPr>
          <p:spPr bwMode="auto">
            <a:xfrm flipH="1">
              <a:off x="1325019" y="411823"/>
              <a:ext cx="154202" cy="50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8" name="Arc 1291"/>
            <p:cNvSpPr>
              <a:spLocks/>
            </p:cNvSpPr>
            <p:nvPr/>
          </p:nvSpPr>
          <p:spPr bwMode="auto">
            <a:xfrm rot="5400000">
              <a:off x="607703" y="407831"/>
              <a:ext cx="262115" cy="385506"/>
            </a:xfrm>
            <a:custGeom>
              <a:avLst/>
              <a:gdLst>
                <a:gd name="T0" fmla="*/ 17122 w 14577"/>
                <a:gd name="T1" fmla="*/ 0 h 21579"/>
                <a:gd name="T2" fmla="*/ 262166 w 14577"/>
                <a:gd name="T3" fmla="*/ 100763 h 21579"/>
                <a:gd name="T4" fmla="*/ 0 w 14577"/>
                <a:gd name="T5" fmla="*/ 385525 h 215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4577" h="21579" fill="none" extrusionOk="0">
                  <a:moveTo>
                    <a:pt x="952" y="-1"/>
                  </a:moveTo>
                  <a:cubicBezTo>
                    <a:pt x="6014" y="223"/>
                    <a:pt x="10837" y="2219"/>
                    <a:pt x="14577" y="5639"/>
                  </a:cubicBezTo>
                </a:path>
                <a:path w="14577" h="21579" stroke="0" extrusionOk="0">
                  <a:moveTo>
                    <a:pt x="952" y="-1"/>
                  </a:moveTo>
                  <a:cubicBezTo>
                    <a:pt x="6014" y="223"/>
                    <a:pt x="10837" y="2219"/>
                    <a:pt x="14577" y="5639"/>
                  </a:cubicBezTo>
                  <a:lnTo>
                    <a:pt x="0" y="21579"/>
                  </a:lnTo>
                  <a:lnTo>
                    <a:pt x="952" y="-1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9" name="Text Box 1292"/>
            <p:cNvSpPr txBox="1">
              <a:spLocks noChangeArrowheads="1"/>
            </p:cNvSpPr>
            <p:nvPr/>
          </p:nvSpPr>
          <p:spPr bwMode="auto">
            <a:xfrm>
              <a:off x="462607" y="257015"/>
              <a:ext cx="309004" cy="231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1722" tIns="30861" rIns="61722" bIns="30861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r>
                <a:rPr kumimoji="0" lang="en-US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0" name="Text Box 1293"/>
            <p:cNvSpPr txBox="1">
              <a:spLocks noChangeArrowheads="1"/>
            </p:cNvSpPr>
            <p:nvPr/>
          </p:nvSpPr>
          <p:spPr bwMode="auto">
            <a:xfrm>
              <a:off x="1105716" y="218112"/>
              <a:ext cx="309004" cy="231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1722" tIns="30861" rIns="61722" bIns="30861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1" name="Line 1294"/>
            <p:cNvCxnSpPr>
              <a:cxnSpLocks noChangeShapeType="1"/>
            </p:cNvCxnSpPr>
            <p:nvPr/>
          </p:nvCxnSpPr>
          <p:spPr bwMode="auto">
            <a:xfrm flipV="1">
              <a:off x="102801" y="976655"/>
              <a:ext cx="0" cy="2057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2" name="Text Box 1295"/>
            <p:cNvSpPr txBox="1">
              <a:spLocks noChangeArrowheads="1"/>
            </p:cNvSpPr>
            <p:nvPr/>
          </p:nvSpPr>
          <p:spPr bwMode="auto">
            <a:xfrm>
              <a:off x="102801" y="976655"/>
              <a:ext cx="269504" cy="3085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2296" tIns="41148" rIns="82296" bIns="41148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3" name="Arc 1296"/>
            <p:cNvSpPr>
              <a:spLocks/>
            </p:cNvSpPr>
            <p:nvPr/>
          </p:nvSpPr>
          <p:spPr bwMode="auto">
            <a:xfrm rot="5400000">
              <a:off x="660199" y="305035"/>
              <a:ext cx="507229" cy="822412"/>
            </a:xfrm>
            <a:custGeom>
              <a:avLst/>
              <a:gdLst>
                <a:gd name="T0" fmla="*/ 0 w 21600"/>
                <a:gd name="T1" fmla="*/ 0 h 21600"/>
                <a:gd name="T2" fmla="*/ 507196 w 21600"/>
                <a:gd name="T3" fmla="*/ 175114 h 21600"/>
                <a:gd name="T4" fmla="*/ 0 w 21600"/>
                <a:gd name="T5" fmla="*/ 822452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4830" y="0"/>
                    <a:pt x="9521" y="1619"/>
                    <a:pt x="13323" y="4599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4830" y="0"/>
                    <a:pt x="9521" y="1619"/>
                    <a:pt x="13323" y="4599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4" name="Oval 1297"/>
            <p:cNvSpPr>
              <a:spLocks noChangeArrowheads="1"/>
            </p:cNvSpPr>
            <p:nvPr/>
          </p:nvSpPr>
          <p:spPr bwMode="auto">
            <a:xfrm>
              <a:off x="925213" y="108506"/>
              <a:ext cx="772211" cy="771644"/>
            </a:xfrm>
            <a:prstGeom prst="ellips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15" name="Line 1298"/>
            <p:cNvCxnSpPr>
              <a:cxnSpLocks noChangeShapeType="1"/>
            </p:cNvCxnSpPr>
            <p:nvPr/>
          </p:nvCxnSpPr>
          <p:spPr bwMode="auto">
            <a:xfrm>
              <a:off x="1325019" y="51403"/>
              <a:ext cx="600" cy="92525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16" name="Прямоугольник 115"/>
          <p:cNvSpPr/>
          <p:nvPr/>
        </p:nvSpPr>
        <p:spPr>
          <a:xfrm>
            <a:off x="2518559" y="6136804"/>
            <a:ext cx="4572000" cy="57214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 3. Схема к определению необходимого угла отклонения рабочего органа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332655"/>
            <a:ext cx="8712968" cy="5327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основании рис. 3. можно получить формулу для расчета необходимого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минимального угла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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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arccos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[(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/ (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)],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(9)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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arccos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[(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/ (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)],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(10)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96240" indent="-396240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минимально допустимое расстояние между траекториями концов ножей, равное 10…20 мм.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Получив выражение для расчета минимальной величины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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приняв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можно из формулы (10) вывести следующую формулу для уточненного расчета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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/ (1 +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cos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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(11)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Здесь значение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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должно быть больше или равно значению, рассчитанному по формуле (9) или (10), но при этом находиться в диапазоне 15…30°.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Рассчитанные и принятые значения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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должны обеспечивать требуемое значение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расстояние между траекториями концов ножей 10…22 мм.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Ножи двух- и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многороторных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косилок чаще всего имеют форму, показанную на рис. 4.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Обычно общая длина ножа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составляет 120…145 мм, ширина ножа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45…65 мм, длина режущей части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диаметр отверстия оси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15…22 мм, толщина ножа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4,5…6,0 мм. Меньшие значения принимают для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многороторных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косилок.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5577422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cap="all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инематически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длина режущей части должна определяться из условия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однако с учетом того, что при взаимодействии со срезаемой растительностью нож отклоняется назад от радиального положения, длину режущей части следует принимать по условию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1,25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Полотно 12899"/>
          <p:cNvGrpSpPr/>
          <p:nvPr/>
        </p:nvGrpSpPr>
        <p:grpSpPr>
          <a:xfrm>
            <a:off x="2915816" y="260648"/>
            <a:ext cx="3528392" cy="2425690"/>
            <a:chOff x="0" y="0"/>
            <a:chExt cx="2747010" cy="170561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0" y="0"/>
              <a:ext cx="2747010" cy="1705610"/>
            </a:xfrm>
            <a:prstGeom prst="rect">
              <a:avLst/>
            </a:prstGeom>
            <a:noFill/>
          </p:spPr>
        </p:sp>
        <p:sp>
          <p:nvSpPr>
            <p:cNvPr id="8" name="Rectangle 1210"/>
            <p:cNvSpPr>
              <a:spLocks noChangeArrowheads="1"/>
            </p:cNvSpPr>
            <p:nvPr/>
          </p:nvSpPr>
          <p:spPr bwMode="auto">
            <a:xfrm>
              <a:off x="296601" y="259902"/>
              <a:ext cx="1708006" cy="593703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9" name="Line 1211"/>
            <p:cNvCxnSpPr>
              <a:cxnSpLocks noChangeShapeType="1"/>
            </p:cNvCxnSpPr>
            <p:nvPr/>
          </p:nvCxnSpPr>
          <p:spPr bwMode="auto">
            <a:xfrm>
              <a:off x="296601" y="393302"/>
              <a:ext cx="1708006" cy="6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1212"/>
            <p:cNvCxnSpPr>
              <a:cxnSpLocks noChangeShapeType="1"/>
            </p:cNvCxnSpPr>
            <p:nvPr/>
          </p:nvCxnSpPr>
          <p:spPr bwMode="auto">
            <a:xfrm>
              <a:off x="296601" y="713904"/>
              <a:ext cx="1708006" cy="6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" name="Oval 1213"/>
            <p:cNvSpPr>
              <a:spLocks noChangeArrowheads="1"/>
            </p:cNvSpPr>
            <p:nvPr/>
          </p:nvSpPr>
          <p:spPr bwMode="auto">
            <a:xfrm>
              <a:off x="445602" y="445403"/>
              <a:ext cx="222801" cy="222701"/>
            </a:xfrm>
            <a:prstGeom prst="ellipse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AutoShape 1214"/>
            <p:cNvSpPr>
              <a:spLocks noChangeArrowheads="1"/>
            </p:cNvSpPr>
            <p:nvPr/>
          </p:nvSpPr>
          <p:spPr bwMode="auto">
            <a:xfrm rot="5400000">
              <a:off x="1967507" y="519903"/>
              <a:ext cx="593703" cy="73800"/>
            </a:xfrm>
            <a:custGeom>
              <a:avLst/>
              <a:gdLst>
                <a:gd name="T0" fmla="*/ 519513 w 21600"/>
                <a:gd name="T1" fmla="*/ 36944 h 21600"/>
                <a:gd name="T2" fmla="*/ 296865 w 21600"/>
                <a:gd name="T3" fmla="*/ 73887 h 21600"/>
                <a:gd name="T4" fmla="*/ 74216 w 21600"/>
                <a:gd name="T5" fmla="*/ 36944 h 21600"/>
                <a:gd name="T6" fmla="*/ 296865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3" name="Line 1215"/>
            <p:cNvCxnSpPr>
              <a:cxnSpLocks noChangeShapeType="1"/>
            </p:cNvCxnSpPr>
            <p:nvPr/>
          </p:nvCxnSpPr>
          <p:spPr bwMode="auto">
            <a:xfrm>
              <a:off x="222801" y="556503"/>
              <a:ext cx="2153008" cy="5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1216"/>
            <p:cNvCxnSpPr>
              <a:cxnSpLocks noChangeShapeType="1"/>
            </p:cNvCxnSpPr>
            <p:nvPr/>
          </p:nvCxnSpPr>
          <p:spPr bwMode="auto">
            <a:xfrm>
              <a:off x="556702" y="408202"/>
              <a:ext cx="600" cy="29660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" name="AutoShape 1217"/>
            <p:cNvSpPr>
              <a:spLocks noChangeArrowheads="1"/>
            </p:cNvSpPr>
            <p:nvPr/>
          </p:nvSpPr>
          <p:spPr bwMode="auto">
            <a:xfrm rot="10800000">
              <a:off x="296601" y="1150207"/>
              <a:ext cx="520102" cy="519903"/>
            </a:xfrm>
            <a:prstGeom prst="flowChartDelay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Oval 1218"/>
            <p:cNvSpPr>
              <a:spLocks noChangeArrowheads="1"/>
            </p:cNvSpPr>
            <p:nvPr/>
          </p:nvSpPr>
          <p:spPr bwMode="auto">
            <a:xfrm>
              <a:off x="445602" y="1299108"/>
              <a:ext cx="222801" cy="222101"/>
            </a:xfrm>
            <a:prstGeom prst="ellipse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Rectangle 1219"/>
            <p:cNvSpPr>
              <a:spLocks noChangeArrowheads="1"/>
            </p:cNvSpPr>
            <p:nvPr/>
          </p:nvSpPr>
          <p:spPr bwMode="auto">
            <a:xfrm>
              <a:off x="816703" y="1150207"/>
              <a:ext cx="1113504" cy="519903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Arc 1220"/>
            <p:cNvSpPr>
              <a:spLocks/>
            </p:cNvSpPr>
            <p:nvPr/>
          </p:nvSpPr>
          <p:spPr bwMode="auto">
            <a:xfrm rot="16200000">
              <a:off x="816703" y="1595609"/>
              <a:ext cx="74500" cy="73900"/>
            </a:xfrm>
            <a:custGeom>
              <a:avLst/>
              <a:gdLst>
                <a:gd name="T0" fmla="*/ 0 w 21600"/>
                <a:gd name="T1" fmla="*/ 0 h 21600"/>
                <a:gd name="T2" fmla="*/ 74431 w 21600"/>
                <a:gd name="T3" fmla="*/ 73887 h 21600"/>
                <a:gd name="T4" fmla="*/ 0 w 21600"/>
                <a:gd name="T5" fmla="*/ 7388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Arc 1221"/>
            <p:cNvSpPr>
              <a:spLocks/>
            </p:cNvSpPr>
            <p:nvPr/>
          </p:nvSpPr>
          <p:spPr bwMode="auto">
            <a:xfrm rot="10800000">
              <a:off x="816703" y="1150207"/>
              <a:ext cx="73900" cy="74400"/>
            </a:xfrm>
            <a:custGeom>
              <a:avLst/>
              <a:gdLst>
                <a:gd name="T0" fmla="*/ 0 w 21600"/>
                <a:gd name="T1" fmla="*/ 0 h 21600"/>
                <a:gd name="T2" fmla="*/ 73887 w 21600"/>
                <a:gd name="T3" fmla="*/ 74431 h 21600"/>
                <a:gd name="T4" fmla="*/ 0 w 21600"/>
                <a:gd name="T5" fmla="*/ 74431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0" name="Line 1222"/>
            <p:cNvCxnSpPr>
              <a:cxnSpLocks noChangeShapeType="1"/>
            </p:cNvCxnSpPr>
            <p:nvPr/>
          </p:nvCxnSpPr>
          <p:spPr bwMode="auto">
            <a:xfrm>
              <a:off x="890603" y="1230907"/>
              <a:ext cx="1039604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Line 1223"/>
            <p:cNvCxnSpPr>
              <a:cxnSpLocks noChangeShapeType="1"/>
            </p:cNvCxnSpPr>
            <p:nvPr/>
          </p:nvCxnSpPr>
          <p:spPr bwMode="auto">
            <a:xfrm>
              <a:off x="890603" y="1589309"/>
              <a:ext cx="1039604" cy="6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" name="AutoShape 1224"/>
            <p:cNvSpPr>
              <a:spLocks noChangeArrowheads="1"/>
            </p:cNvSpPr>
            <p:nvPr/>
          </p:nvSpPr>
          <p:spPr bwMode="auto">
            <a:xfrm rot="16200000">
              <a:off x="591102" y="1364408"/>
              <a:ext cx="507303" cy="91600"/>
            </a:xfrm>
            <a:custGeom>
              <a:avLst/>
              <a:gdLst>
                <a:gd name="T0" fmla="*/ 431794 w 21600"/>
                <a:gd name="T1" fmla="*/ 45822 h 21600"/>
                <a:gd name="T2" fmla="*/ 253637 w 21600"/>
                <a:gd name="T3" fmla="*/ 91643 h 21600"/>
                <a:gd name="T4" fmla="*/ 75480 w 21600"/>
                <a:gd name="T5" fmla="*/ 45822 h 21600"/>
                <a:gd name="T6" fmla="*/ 25363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014 w 21600"/>
                <a:gd name="T13" fmla="*/ 5014 h 21600"/>
                <a:gd name="T14" fmla="*/ 16586 w 21600"/>
                <a:gd name="T15" fmla="*/ 1658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428" y="21600"/>
                  </a:lnTo>
                  <a:lnTo>
                    <a:pt x="15172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3" name="Line 1225"/>
            <p:cNvCxnSpPr>
              <a:cxnSpLocks noChangeShapeType="1"/>
            </p:cNvCxnSpPr>
            <p:nvPr/>
          </p:nvCxnSpPr>
          <p:spPr bwMode="auto">
            <a:xfrm>
              <a:off x="222801" y="1416408"/>
              <a:ext cx="1781806" cy="6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1226"/>
            <p:cNvCxnSpPr>
              <a:cxnSpLocks noChangeShapeType="1"/>
            </p:cNvCxnSpPr>
            <p:nvPr/>
          </p:nvCxnSpPr>
          <p:spPr bwMode="auto">
            <a:xfrm flipV="1">
              <a:off x="296601" y="111001"/>
              <a:ext cx="0" cy="1489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Line 1227"/>
            <p:cNvCxnSpPr>
              <a:cxnSpLocks noChangeShapeType="1"/>
            </p:cNvCxnSpPr>
            <p:nvPr/>
          </p:nvCxnSpPr>
          <p:spPr bwMode="auto">
            <a:xfrm flipV="1">
              <a:off x="2004607" y="111001"/>
              <a:ext cx="0" cy="1489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Line 1228"/>
            <p:cNvCxnSpPr>
              <a:cxnSpLocks noChangeShapeType="1"/>
            </p:cNvCxnSpPr>
            <p:nvPr/>
          </p:nvCxnSpPr>
          <p:spPr bwMode="auto">
            <a:xfrm>
              <a:off x="290901" y="185501"/>
              <a:ext cx="1707406" cy="5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Line 1229"/>
            <p:cNvCxnSpPr>
              <a:cxnSpLocks noChangeShapeType="1"/>
            </p:cNvCxnSpPr>
            <p:nvPr/>
          </p:nvCxnSpPr>
          <p:spPr bwMode="auto">
            <a:xfrm>
              <a:off x="2301308" y="853605"/>
              <a:ext cx="600" cy="37100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Line 1230"/>
            <p:cNvCxnSpPr>
              <a:cxnSpLocks noChangeShapeType="1"/>
            </p:cNvCxnSpPr>
            <p:nvPr/>
          </p:nvCxnSpPr>
          <p:spPr bwMode="auto">
            <a:xfrm>
              <a:off x="2301308" y="853605"/>
              <a:ext cx="149001" cy="29660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" name="Arc 1231"/>
            <p:cNvSpPr>
              <a:spLocks/>
            </p:cNvSpPr>
            <p:nvPr/>
          </p:nvSpPr>
          <p:spPr bwMode="auto">
            <a:xfrm rot="6941899">
              <a:off x="2194308" y="890806"/>
              <a:ext cx="309702" cy="345901"/>
            </a:xfrm>
            <a:custGeom>
              <a:avLst/>
              <a:gdLst>
                <a:gd name="T0" fmla="*/ 0 w 21600"/>
                <a:gd name="T1" fmla="*/ 48 h 21600"/>
                <a:gd name="T2" fmla="*/ 309747 w 21600"/>
                <a:gd name="T3" fmla="*/ 345954 h 21600"/>
                <a:gd name="T4" fmla="*/ 5092 w 21600"/>
                <a:gd name="T5" fmla="*/ 345954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3"/>
                  </a:moveTo>
                  <a:cubicBezTo>
                    <a:pt x="120" y="1"/>
                    <a:pt x="240" y="-1"/>
                    <a:pt x="361" y="0"/>
                  </a:cubicBezTo>
                  <a:cubicBezTo>
                    <a:pt x="12290" y="0"/>
                    <a:pt x="21961" y="9670"/>
                    <a:pt x="21961" y="21600"/>
                  </a:cubicBezTo>
                </a:path>
                <a:path w="21600" h="21600" stroke="0" extrusionOk="0">
                  <a:moveTo>
                    <a:pt x="0" y="3"/>
                  </a:moveTo>
                  <a:cubicBezTo>
                    <a:pt x="120" y="1"/>
                    <a:pt x="240" y="-1"/>
                    <a:pt x="361" y="0"/>
                  </a:cubicBezTo>
                  <a:cubicBezTo>
                    <a:pt x="12290" y="0"/>
                    <a:pt x="21961" y="9670"/>
                    <a:pt x="21961" y="21600"/>
                  </a:cubicBezTo>
                  <a:lnTo>
                    <a:pt x="361" y="21600"/>
                  </a:lnTo>
                  <a:lnTo>
                    <a:pt x="0" y="3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30" name="Line 1232"/>
            <p:cNvCxnSpPr>
              <a:cxnSpLocks noChangeShapeType="1"/>
            </p:cNvCxnSpPr>
            <p:nvPr/>
          </p:nvCxnSpPr>
          <p:spPr bwMode="auto">
            <a:xfrm>
              <a:off x="2227508" y="1162807"/>
              <a:ext cx="73800" cy="6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Line 1233"/>
            <p:cNvCxnSpPr>
              <a:cxnSpLocks noChangeShapeType="1"/>
            </p:cNvCxnSpPr>
            <p:nvPr/>
          </p:nvCxnSpPr>
          <p:spPr bwMode="auto">
            <a:xfrm flipH="1">
              <a:off x="2444009" y="1070006"/>
              <a:ext cx="73900" cy="739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Line 1234"/>
            <p:cNvCxnSpPr>
              <a:cxnSpLocks noChangeShapeType="1"/>
            </p:cNvCxnSpPr>
            <p:nvPr/>
          </p:nvCxnSpPr>
          <p:spPr bwMode="auto">
            <a:xfrm>
              <a:off x="556102" y="1224607"/>
              <a:ext cx="600" cy="37100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Line 1235"/>
            <p:cNvCxnSpPr>
              <a:cxnSpLocks noChangeShapeType="1"/>
            </p:cNvCxnSpPr>
            <p:nvPr/>
          </p:nvCxnSpPr>
          <p:spPr bwMode="auto">
            <a:xfrm>
              <a:off x="556702" y="704804"/>
              <a:ext cx="600" cy="51980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Line 1236"/>
            <p:cNvCxnSpPr>
              <a:cxnSpLocks noChangeShapeType="1"/>
            </p:cNvCxnSpPr>
            <p:nvPr/>
          </p:nvCxnSpPr>
          <p:spPr bwMode="auto">
            <a:xfrm>
              <a:off x="296601" y="853605"/>
              <a:ext cx="600" cy="51930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Line 1237"/>
            <p:cNvCxnSpPr>
              <a:cxnSpLocks noChangeShapeType="1"/>
            </p:cNvCxnSpPr>
            <p:nvPr/>
          </p:nvCxnSpPr>
          <p:spPr bwMode="auto">
            <a:xfrm>
              <a:off x="2301308" y="259902"/>
              <a:ext cx="37120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Line 1238"/>
            <p:cNvCxnSpPr>
              <a:cxnSpLocks noChangeShapeType="1"/>
            </p:cNvCxnSpPr>
            <p:nvPr/>
          </p:nvCxnSpPr>
          <p:spPr bwMode="auto">
            <a:xfrm>
              <a:off x="2301308" y="853605"/>
              <a:ext cx="37120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Line 1239"/>
            <p:cNvCxnSpPr>
              <a:cxnSpLocks noChangeShapeType="1"/>
            </p:cNvCxnSpPr>
            <p:nvPr/>
          </p:nvCxnSpPr>
          <p:spPr bwMode="auto">
            <a:xfrm>
              <a:off x="2623210" y="259902"/>
              <a:ext cx="600" cy="59370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Line 1240"/>
            <p:cNvCxnSpPr>
              <a:cxnSpLocks noChangeShapeType="1"/>
            </p:cNvCxnSpPr>
            <p:nvPr/>
          </p:nvCxnSpPr>
          <p:spPr bwMode="auto">
            <a:xfrm flipV="1">
              <a:off x="2301308" y="111001"/>
              <a:ext cx="0" cy="14890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Line 1241"/>
            <p:cNvCxnSpPr>
              <a:cxnSpLocks noChangeShapeType="1"/>
            </p:cNvCxnSpPr>
            <p:nvPr/>
          </p:nvCxnSpPr>
          <p:spPr bwMode="auto">
            <a:xfrm flipV="1">
              <a:off x="2227508" y="111001"/>
              <a:ext cx="0" cy="29720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Line 1242"/>
            <p:cNvCxnSpPr>
              <a:cxnSpLocks noChangeShapeType="1"/>
            </p:cNvCxnSpPr>
            <p:nvPr/>
          </p:nvCxnSpPr>
          <p:spPr bwMode="auto">
            <a:xfrm>
              <a:off x="2078508" y="185501"/>
              <a:ext cx="59400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Line 1243"/>
            <p:cNvCxnSpPr>
              <a:cxnSpLocks noChangeShapeType="1"/>
            </p:cNvCxnSpPr>
            <p:nvPr/>
          </p:nvCxnSpPr>
          <p:spPr bwMode="auto">
            <a:xfrm>
              <a:off x="2153008" y="185501"/>
              <a:ext cx="74500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Line 1244"/>
            <p:cNvCxnSpPr>
              <a:cxnSpLocks noChangeShapeType="1"/>
            </p:cNvCxnSpPr>
            <p:nvPr/>
          </p:nvCxnSpPr>
          <p:spPr bwMode="auto">
            <a:xfrm flipH="1">
              <a:off x="2301308" y="185501"/>
              <a:ext cx="149001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Line 1245"/>
            <p:cNvCxnSpPr>
              <a:cxnSpLocks noChangeShapeType="1"/>
            </p:cNvCxnSpPr>
            <p:nvPr/>
          </p:nvCxnSpPr>
          <p:spPr bwMode="auto">
            <a:xfrm>
              <a:off x="74400" y="1076306"/>
              <a:ext cx="667902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Line 1246"/>
            <p:cNvCxnSpPr>
              <a:cxnSpLocks noChangeShapeType="1"/>
            </p:cNvCxnSpPr>
            <p:nvPr/>
          </p:nvCxnSpPr>
          <p:spPr bwMode="auto">
            <a:xfrm>
              <a:off x="148301" y="1076306"/>
              <a:ext cx="148301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Line 1247"/>
            <p:cNvCxnSpPr>
              <a:cxnSpLocks noChangeShapeType="1"/>
            </p:cNvCxnSpPr>
            <p:nvPr/>
          </p:nvCxnSpPr>
          <p:spPr bwMode="auto">
            <a:xfrm flipH="1">
              <a:off x="556702" y="1076306"/>
              <a:ext cx="74400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" name="Line 1248"/>
            <p:cNvCxnSpPr>
              <a:cxnSpLocks noChangeShapeType="1"/>
            </p:cNvCxnSpPr>
            <p:nvPr/>
          </p:nvCxnSpPr>
          <p:spPr bwMode="auto">
            <a:xfrm flipH="1">
              <a:off x="258301" y="1224607"/>
              <a:ext cx="484002" cy="48100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Line 1249"/>
            <p:cNvCxnSpPr>
              <a:cxnSpLocks noChangeShapeType="1"/>
            </p:cNvCxnSpPr>
            <p:nvPr/>
          </p:nvCxnSpPr>
          <p:spPr bwMode="auto">
            <a:xfrm flipH="1">
              <a:off x="631102" y="1255507"/>
              <a:ext cx="73900" cy="7450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Line 1250"/>
            <p:cNvCxnSpPr>
              <a:cxnSpLocks noChangeShapeType="1"/>
            </p:cNvCxnSpPr>
            <p:nvPr/>
          </p:nvCxnSpPr>
          <p:spPr bwMode="auto">
            <a:xfrm flipV="1">
              <a:off x="402001" y="1490309"/>
              <a:ext cx="74500" cy="7440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" name="Line 1251"/>
            <p:cNvCxnSpPr>
              <a:cxnSpLocks noChangeShapeType="1"/>
            </p:cNvCxnSpPr>
            <p:nvPr/>
          </p:nvCxnSpPr>
          <p:spPr bwMode="auto">
            <a:xfrm flipV="1">
              <a:off x="816703" y="1001906"/>
              <a:ext cx="0" cy="14830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" name="Line 1252"/>
            <p:cNvCxnSpPr>
              <a:cxnSpLocks noChangeShapeType="1"/>
            </p:cNvCxnSpPr>
            <p:nvPr/>
          </p:nvCxnSpPr>
          <p:spPr bwMode="auto">
            <a:xfrm flipV="1">
              <a:off x="1930207" y="1001906"/>
              <a:ext cx="0" cy="14830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Line 1253"/>
            <p:cNvCxnSpPr>
              <a:cxnSpLocks noChangeShapeType="1"/>
            </p:cNvCxnSpPr>
            <p:nvPr/>
          </p:nvCxnSpPr>
          <p:spPr bwMode="auto">
            <a:xfrm>
              <a:off x="816703" y="1076306"/>
              <a:ext cx="111350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" name="Text Box 1254"/>
            <p:cNvSpPr txBox="1">
              <a:spLocks noChangeArrowheads="1"/>
            </p:cNvSpPr>
            <p:nvPr/>
          </p:nvSpPr>
          <p:spPr bwMode="auto">
            <a:xfrm>
              <a:off x="965104" y="0"/>
              <a:ext cx="312101" cy="286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9418" tIns="29708" rIns="59418" bIns="29708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</a:t>
              </a:r>
              <a:r>
                <a:rPr kumimoji="0" lang="ru-RU" sz="10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Text Box 1255"/>
            <p:cNvSpPr txBox="1">
              <a:spLocks noChangeArrowheads="1"/>
            </p:cNvSpPr>
            <p:nvPr/>
          </p:nvSpPr>
          <p:spPr bwMode="auto">
            <a:xfrm>
              <a:off x="1262305" y="871905"/>
              <a:ext cx="296701" cy="2228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9418" tIns="29708" rIns="59418" bIns="29708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</a:t>
              </a:r>
              <a:r>
                <a:rPr kumimoji="0" lang="ru-RU" sz="10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Text Box 1256"/>
            <p:cNvSpPr txBox="1">
              <a:spLocks noChangeArrowheads="1"/>
            </p:cNvSpPr>
            <p:nvPr/>
          </p:nvSpPr>
          <p:spPr bwMode="auto">
            <a:xfrm>
              <a:off x="315501" y="884505"/>
              <a:ext cx="296701" cy="2228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9418" tIns="29708" rIns="59418" bIns="29708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</a:t>
              </a:r>
              <a:r>
                <a:rPr kumimoji="0" lang="ru-RU" sz="10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от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Text Box 1257"/>
            <p:cNvSpPr txBox="1">
              <a:spLocks noChangeArrowheads="1"/>
            </p:cNvSpPr>
            <p:nvPr/>
          </p:nvSpPr>
          <p:spPr bwMode="auto">
            <a:xfrm>
              <a:off x="2375809" y="408202"/>
              <a:ext cx="296701" cy="222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59418" tIns="29708" rIns="59418" bIns="29708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r>
                <a:rPr kumimoji="0" lang="ru-RU" sz="10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Text Box 1258"/>
            <p:cNvSpPr txBox="1">
              <a:spLocks noChangeArrowheads="1"/>
            </p:cNvSpPr>
            <p:nvPr/>
          </p:nvSpPr>
          <p:spPr bwMode="auto">
            <a:xfrm>
              <a:off x="2375809" y="0"/>
              <a:ext cx="296701" cy="222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9418" tIns="29708" rIns="59418" bIns="29708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05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δ</a:t>
              </a:r>
              <a:r>
                <a:rPr kumimoji="0" lang="ru-RU" sz="10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Text Box 1259"/>
            <p:cNvSpPr txBox="1">
              <a:spLocks noChangeArrowheads="1"/>
            </p:cNvSpPr>
            <p:nvPr/>
          </p:nvSpPr>
          <p:spPr bwMode="auto">
            <a:xfrm>
              <a:off x="136300" y="1458809"/>
              <a:ext cx="297201" cy="2468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9418" tIns="29708" rIns="59418" bIns="29708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r>
                <a:rPr kumimoji="0" lang="en-US" sz="10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Text Box 1260"/>
            <p:cNvSpPr txBox="1">
              <a:spLocks noChangeArrowheads="1"/>
            </p:cNvSpPr>
            <p:nvPr/>
          </p:nvSpPr>
          <p:spPr bwMode="auto">
            <a:xfrm>
              <a:off x="2078508" y="946406"/>
              <a:ext cx="297301" cy="222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9418" tIns="29708" rIns="59418" bIns="29708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05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α</a:t>
              </a:r>
              <a:r>
                <a:rPr kumimoji="0" lang="ru-RU" sz="10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з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9" name="Line 1261"/>
            <p:cNvCxnSpPr>
              <a:cxnSpLocks noChangeShapeType="1"/>
            </p:cNvCxnSpPr>
            <p:nvPr/>
          </p:nvCxnSpPr>
          <p:spPr bwMode="auto">
            <a:xfrm flipH="1">
              <a:off x="2228008" y="437903"/>
              <a:ext cx="80200" cy="6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" name="Line 1262"/>
            <p:cNvCxnSpPr>
              <a:cxnSpLocks noChangeShapeType="1"/>
            </p:cNvCxnSpPr>
            <p:nvPr/>
          </p:nvCxnSpPr>
          <p:spPr bwMode="auto">
            <a:xfrm flipH="1">
              <a:off x="2222308" y="666404"/>
              <a:ext cx="80200" cy="6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" name="Прямоугольник 2"/>
          <p:cNvSpPr/>
          <p:nvPr/>
        </p:nvSpPr>
        <p:spPr>
          <a:xfrm>
            <a:off x="3134537" y="2833175"/>
            <a:ext cx="2589748" cy="3243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 4. Ножи роторной косилки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251520" y="3205014"/>
            <a:ext cx="8712968" cy="2736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Угол заострения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ножа принимается равным 25…32°. Координата центра отверстия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оси определяется прочностным расчетом, но предварительно может быть принята равной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Диаметр диска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(корпуса)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(см. рис. 1) принимается по формуле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2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(12)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ударе ножа о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неперерезаемый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стебель нож отклоняется и уходит под корпус, поэтому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диаметр окружности установки осей ножей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принимается по следующей рекомендации: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(13)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Толщина диска или консоли в зоне установки осей ножей принимается равной 6…8 мм.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3779912" y="308746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3779912" y="461305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15882"/>
            <a:ext cx="8784976" cy="1980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Многороторные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косилки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имеют режущий аппарат, установленный перпендикулярно к направлению рабочего перемещения. Исходной величиной при проектировании, как правило, является ширина захвата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предопределяемая размерами окашиваемого откоса или мощностью двигателя трактора. Во втором случае значение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(рис. 5) можно определить следующим образом: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р.о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уд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(14)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40385" indent="-540385" algn="just"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уд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удельная мощность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приходящаяся на единицу ширины захвата, равная 8…14 кВт/м.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2" name="Полотно 12935"/>
          <p:cNvGrpSpPr/>
          <p:nvPr/>
        </p:nvGrpSpPr>
        <p:grpSpPr>
          <a:xfrm>
            <a:off x="2411761" y="2096424"/>
            <a:ext cx="3888431" cy="1582253"/>
            <a:chOff x="0" y="0"/>
            <a:chExt cx="2691765" cy="1256030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0" y="0"/>
              <a:ext cx="2691765" cy="1256030"/>
            </a:xfrm>
            <a:prstGeom prst="rect">
              <a:avLst/>
            </a:prstGeom>
            <a:noFill/>
          </p:spPr>
        </p:sp>
        <p:sp>
          <p:nvSpPr>
            <p:cNvPr id="34" name="AutoShape 1173"/>
            <p:cNvSpPr>
              <a:spLocks noChangeArrowheads="1"/>
            </p:cNvSpPr>
            <p:nvPr/>
          </p:nvSpPr>
          <p:spPr bwMode="auto">
            <a:xfrm>
              <a:off x="55301" y="300007"/>
              <a:ext cx="671816" cy="670616"/>
            </a:xfrm>
            <a:prstGeom prst="donut">
              <a:avLst>
                <a:gd name="adj" fmla="val 13535"/>
              </a:avLst>
            </a:prstGeom>
            <a:solidFill>
              <a:srgbClr val="FFFFFF"/>
            </a:solidFill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AutoShape 1174"/>
            <p:cNvSpPr>
              <a:spLocks noChangeArrowheads="1"/>
            </p:cNvSpPr>
            <p:nvPr/>
          </p:nvSpPr>
          <p:spPr bwMode="auto">
            <a:xfrm>
              <a:off x="657116" y="300007"/>
              <a:ext cx="672316" cy="670616"/>
            </a:xfrm>
            <a:prstGeom prst="donut">
              <a:avLst>
                <a:gd name="adj" fmla="val 13531"/>
              </a:avLst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AutoShape 1175"/>
            <p:cNvSpPr>
              <a:spLocks noChangeArrowheads="1"/>
            </p:cNvSpPr>
            <p:nvPr/>
          </p:nvSpPr>
          <p:spPr bwMode="auto">
            <a:xfrm>
              <a:off x="1258330" y="310707"/>
              <a:ext cx="672316" cy="671216"/>
            </a:xfrm>
            <a:prstGeom prst="donut">
              <a:avLst>
                <a:gd name="adj" fmla="val 13534"/>
              </a:avLst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AutoShape 1176"/>
            <p:cNvSpPr>
              <a:spLocks noChangeArrowheads="1"/>
            </p:cNvSpPr>
            <p:nvPr/>
          </p:nvSpPr>
          <p:spPr bwMode="auto">
            <a:xfrm>
              <a:off x="1860045" y="300007"/>
              <a:ext cx="672416" cy="670616"/>
            </a:xfrm>
            <a:prstGeom prst="donut">
              <a:avLst>
                <a:gd name="adj" fmla="val 13532"/>
              </a:avLst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38" name="Line 1177"/>
            <p:cNvCxnSpPr>
              <a:cxnSpLocks noChangeShapeType="1"/>
            </p:cNvCxnSpPr>
            <p:nvPr/>
          </p:nvCxnSpPr>
          <p:spPr bwMode="auto">
            <a:xfrm>
              <a:off x="500" y="634515"/>
              <a:ext cx="2608763" cy="50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" name="Oval 1178"/>
            <p:cNvSpPr>
              <a:spLocks noChangeArrowheads="1"/>
            </p:cNvSpPr>
            <p:nvPr/>
          </p:nvSpPr>
          <p:spPr bwMode="auto">
            <a:xfrm>
              <a:off x="1951547" y="396009"/>
              <a:ext cx="489312" cy="482512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0" name="Oval 1179"/>
            <p:cNvSpPr>
              <a:spLocks noChangeArrowheads="1"/>
            </p:cNvSpPr>
            <p:nvPr/>
          </p:nvSpPr>
          <p:spPr bwMode="auto">
            <a:xfrm>
              <a:off x="146904" y="396009"/>
              <a:ext cx="489812" cy="482512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1" name="Oval 1180"/>
            <p:cNvSpPr>
              <a:spLocks noChangeArrowheads="1"/>
            </p:cNvSpPr>
            <p:nvPr/>
          </p:nvSpPr>
          <p:spPr bwMode="auto">
            <a:xfrm>
              <a:off x="748618" y="396009"/>
              <a:ext cx="489312" cy="482512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2" name="Oval 1181"/>
            <p:cNvSpPr>
              <a:spLocks noChangeArrowheads="1"/>
            </p:cNvSpPr>
            <p:nvPr/>
          </p:nvSpPr>
          <p:spPr bwMode="auto">
            <a:xfrm>
              <a:off x="1349833" y="402810"/>
              <a:ext cx="489912" cy="482012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Rectangle 1182"/>
            <p:cNvSpPr>
              <a:spLocks noChangeArrowheads="1"/>
            </p:cNvSpPr>
            <p:nvPr/>
          </p:nvSpPr>
          <p:spPr bwMode="auto">
            <a:xfrm>
              <a:off x="48501" y="592114"/>
              <a:ext cx="105703" cy="9430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Rectangle 1183"/>
            <p:cNvSpPr>
              <a:spLocks noChangeArrowheads="1"/>
            </p:cNvSpPr>
            <p:nvPr/>
          </p:nvSpPr>
          <p:spPr bwMode="auto">
            <a:xfrm>
              <a:off x="629415" y="584714"/>
              <a:ext cx="105103" cy="9500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5" name="Rectangle 1184"/>
            <p:cNvSpPr>
              <a:spLocks noChangeArrowheads="1"/>
            </p:cNvSpPr>
            <p:nvPr/>
          </p:nvSpPr>
          <p:spPr bwMode="auto">
            <a:xfrm>
              <a:off x="1251530" y="584714"/>
              <a:ext cx="105603" cy="9500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6" name="Rectangle 1185"/>
            <p:cNvSpPr>
              <a:spLocks noChangeArrowheads="1"/>
            </p:cNvSpPr>
            <p:nvPr/>
          </p:nvSpPr>
          <p:spPr bwMode="auto">
            <a:xfrm>
              <a:off x="1832344" y="592114"/>
              <a:ext cx="105103" cy="9430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7" name="Rectangle 1186"/>
            <p:cNvSpPr>
              <a:spLocks noChangeArrowheads="1"/>
            </p:cNvSpPr>
            <p:nvPr/>
          </p:nvSpPr>
          <p:spPr bwMode="auto">
            <a:xfrm rot="5400000">
              <a:off x="937323" y="305607"/>
              <a:ext cx="104602" cy="9440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8" name="Rectangle 1187"/>
            <p:cNvSpPr>
              <a:spLocks noChangeArrowheads="1"/>
            </p:cNvSpPr>
            <p:nvPr/>
          </p:nvSpPr>
          <p:spPr bwMode="auto">
            <a:xfrm rot="5400000">
              <a:off x="937323" y="878621"/>
              <a:ext cx="105103" cy="9430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49" name="Line 1188"/>
            <p:cNvCxnSpPr>
              <a:cxnSpLocks noChangeShapeType="1"/>
            </p:cNvCxnSpPr>
            <p:nvPr/>
          </p:nvCxnSpPr>
          <p:spPr bwMode="auto">
            <a:xfrm>
              <a:off x="384709" y="242306"/>
              <a:ext cx="0" cy="8041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" name="Line 1189"/>
            <p:cNvCxnSpPr>
              <a:cxnSpLocks noChangeShapeType="1"/>
            </p:cNvCxnSpPr>
            <p:nvPr/>
          </p:nvCxnSpPr>
          <p:spPr bwMode="auto">
            <a:xfrm>
              <a:off x="988224" y="233906"/>
              <a:ext cx="0" cy="804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Line 1190"/>
            <p:cNvCxnSpPr>
              <a:cxnSpLocks noChangeShapeType="1"/>
            </p:cNvCxnSpPr>
            <p:nvPr/>
          </p:nvCxnSpPr>
          <p:spPr bwMode="auto">
            <a:xfrm>
              <a:off x="1592238" y="253606"/>
              <a:ext cx="0" cy="8041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Line 1191"/>
            <p:cNvCxnSpPr>
              <a:cxnSpLocks noChangeShapeType="1"/>
            </p:cNvCxnSpPr>
            <p:nvPr/>
          </p:nvCxnSpPr>
          <p:spPr bwMode="auto">
            <a:xfrm>
              <a:off x="2200753" y="253606"/>
              <a:ext cx="600" cy="8041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3" name="Rectangle 1192"/>
            <p:cNvSpPr>
              <a:spLocks noChangeArrowheads="1"/>
            </p:cNvSpPr>
            <p:nvPr/>
          </p:nvSpPr>
          <p:spPr bwMode="auto">
            <a:xfrm rot="5400000">
              <a:off x="2147052" y="305607"/>
              <a:ext cx="104502" cy="9500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4" name="Rectangle 1193"/>
            <p:cNvSpPr>
              <a:spLocks noChangeArrowheads="1"/>
            </p:cNvSpPr>
            <p:nvPr/>
          </p:nvSpPr>
          <p:spPr bwMode="auto">
            <a:xfrm rot="5400000">
              <a:off x="2147052" y="878621"/>
              <a:ext cx="105103" cy="9490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55" name="Line 1194"/>
            <p:cNvCxnSpPr>
              <a:cxnSpLocks noChangeShapeType="1"/>
            </p:cNvCxnSpPr>
            <p:nvPr/>
          </p:nvCxnSpPr>
          <p:spPr bwMode="auto">
            <a:xfrm>
              <a:off x="649716" y="628215"/>
              <a:ext cx="600" cy="62211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Line 1195"/>
            <p:cNvCxnSpPr>
              <a:cxnSpLocks noChangeShapeType="1"/>
            </p:cNvCxnSpPr>
            <p:nvPr/>
          </p:nvCxnSpPr>
          <p:spPr bwMode="auto">
            <a:xfrm>
              <a:off x="1331132" y="633315"/>
              <a:ext cx="600" cy="62271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Line 1196"/>
            <p:cNvCxnSpPr>
              <a:cxnSpLocks noChangeShapeType="1"/>
            </p:cNvCxnSpPr>
            <p:nvPr/>
          </p:nvCxnSpPr>
          <p:spPr bwMode="auto">
            <a:xfrm>
              <a:off x="643516" y="1201229"/>
              <a:ext cx="68541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" name="Line 1197"/>
            <p:cNvCxnSpPr>
              <a:cxnSpLocks noChangeShapeType="1"/>
            </p:cNvCxnSpPr>
            <p:nvPr/>
          </p:nvCxnSpPr>
          <p:spPr bwMode="auto">
            <a:xfrm>
              <a:off x="1855545" y="626615"/>
              <a:ext cx="500" cy="62201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Line 1198"/>
            <p:cNvCxnSpPr>
              <a:cxnSpLocks noChangeShapeType="1"/>
            </p:cNvCxnSpPr>
            <p:nvPr/>
          </p:nvCxnSpPr>
          <p:spPr bwMode="auto">
            <a:xfrm>
              <a:off x="1953247" y="626615"/>
              <a:ext cx="600" cy="62201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" name="Line 1199"/>
            <p:cNvCxnSpPr>
              <a:cxnSpLocks noChangeShapeType="1"/>
            </p:cNvCxnSpPr>
            <p:nvPr/>
          </p:nvCxnSpPr>
          <p:spPr bwMode="auto">
            <a:xfrm>
              <a:off x="1595039" y="1201229"/>
              <a:ext cx="258206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" name="Line 1200"/>
            <p:cNvCxnSpPr>
              <a:cxnSpLocks noChangeShapeType="1"/>
            </p:cNvCxnSpPr>
            <p:nvPr/>
          </p:nvCxnSpPr>
          <p:spPr bwMode="auto">
            <a:xfrm flipH="1">
              <a:off x="1951547" y="1201229"/>
              <a:ext cx="44021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" name="Line 1201"/>
            <p:cNvCxnSpPr>
              <a:cxnSpLocks noChangeShapeType="1"/>
            </p:cNvCxnSpPr>
            <p:nvPr/>
          </p:nvCxnSpPr>
          <p:spPr bwMode="auto">
            <a:xfrm>
              <a:off x="1853245" y="1201229"/>
              <a:ext cx="12600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3" name="Line 1202"/>
            <p:cNvCxnSpPr>
              <a:cxnSpLocks noChangeShapeType="1"/>
            </p:cNvCxnSpPr>
            <p:nvPr/>
          </p:nvCxnSpPr>
          <p:spPr bwMode="auto">
            <a:xfrm rot="210388">
              <a:off x="35001" y="114603"/>
              <a:ext cx="22001" cy="51201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4" name="Line 1203"/>
            <p:cNvCxnSpPr>
              <a:cxnSpLocks noChangeShapeType="1"/>
            </p:cNvCxnSpPr>
            <p:nvPr/>
          </p:nvCxnSpPr>
          <p:spPr bwMode="auto">
            <a:xfrm flipH="1">
              <a:off x="2534661" y="114603"/>
              <a:ext cx="6300" cy="51201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" name="Line 1204"/>
            <p:cNvCxnSpPr>
              <a:cxnSpLocks noChangeShapeType="1"/>
            </p:cNvCxnSpPr>
            <p:nvPr/>
          </p:nvCxnSpPr>
          <p:spPr bwMode="auto">
            <a:xfrm>
              <a:off x="41801" y="190405"/>
              <a:ext cx="2490060" cy="5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6" name="Text Box 1205"/>
            <p:cNvSpPr txBox="1">
              <a:spLocks noChangeArrowheads="1"/>
            </p:cNvSpPr>
            <p:nvPr/>
          </p:nvSpPr>
          <p:spPr bwMode="auto">
            <a:xfrm>
              <a:off x="1167928" y="0"/>
              <a:ext cx="265506" cy="2796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7140" tIns="33570" rIns="67140" bIns="3357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0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</a:t>
              </a:r>
              <a:r>
                <a:rPr kumimoji="0" lang="ru-RU" sz="10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з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7" name="Text Box 1206"/>
            <p:cNvSpPr txBox="1">
              <a:spLocks noChangeArrowheads="1"/>
            </p:cNvSpPr>
            <p:nvPr/>
          </p:nvSpPr>
          <p:spPr bwMode="auto">
            <a:xfrm>
              <a:off x="853121" y="991624"/>
              <a:ext cx="300607" cy="2310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7140" tIns="33570" rIns="67140" bIns="3357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r>
                <a:rPr kumimoji="0" lang="en-US" sz="10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Text Box 1207"/>
            <p:cNvSpPr txBox="1">
              <a:spLocks noChangeArrowheads="1"/>
            </p:cNvSpPr>
            <p:nvPr/>
          </p:nvSpPr>
          <p:spPr bwMode="auto">
            <a:xfrm>
              <a:off x="2063450" y="1005724"/>
              <a:ext cx="252006" cy="216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7140" tIns="33570" rIns="67140" bIns="3357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</a:t>
              </a:r>
              <a:r>
                <a:rPr kumimoji="0" lang="ru-RU" sz="10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1538014" y="3693722"/>
            <a:ext cx="5534168" cy="340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 5. </a:t>
            </a:r>
            <a:r>
              <a:rPr lang="ru-RU" sz="1400" cap="all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хема к расчету основных параметров многороторной косилки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265288" y="3962509"/>
            <a:ext cx="8602659" cy="29305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Значение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находят по рекомендации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sz="1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р.о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1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ru-RU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(15)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номинальная мощность двигателя, кВт;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коэффициент запаса мощности, равный 1,4…1,6.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Далее принимается окружная скорость роторов по концам ножей в пределах 50…85 м/с. Меньшие значения принимаются для более жесткой растительности.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 роторов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боковом приводе можно принять по рекомендации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1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(0,45…0,65).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(16)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Обычно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четное число.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51520" y="116632"/>
            <a:ext cx="8712968" cy="1408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Ширину захвата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согласно рис. 5 определяют следующим образом: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(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1).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(17)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Ориентировочно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(0,15…0,20)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(18)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5832" y="1628800"/>
            <a:ext cx="8646648" cy="93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формулы (17) можно получить с учетом рекомендуемого значения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формулу для предварительного расчета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/ [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(0,15…0,20) (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1)].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(19)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50432" y="2550274"/>
            <a:ext cx="8642048" cy="1414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Прочностной расчет редуктора следует вести по наиболее нагруженной паре зубчатых колес, которой является первая от привода. Приближенно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рассчитывается по формуле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р.о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ω,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(20)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ω – угловая скорость ротора, соответствующая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71210" y="3861048"/>
            <a:ext cx="8928484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минимально необходимое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межосевое расстояние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(в мм) передачи можно предварительно рассчитать по формуле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</a:t>
            </a:r>
            <a:r>
              <a:rPr kumimoji="0" lang="en-US" alt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altLang="ru-RU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≈ 35                                                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(21)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4498157"/>
              </p:ext>
            </p:extLst>
          </p:nvPr>
        </p:nvGraphicFramePr>
        <p:xfrm>
          <a:off x="5436096" y="4365104"/>
          <a:ext cx="418014" cy="319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3" imgW="330200" imgH="279400" progId="Equation.DSMT4">
                  <p:embed/>
                </p:oleObj>
              </mc:Choice>
              <mc:Fallback>
                <p:oleObj name="Equation" r:id="rId3" imgW="330200" imgH="279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4365104"/>
                        <a:ext cx="418014" cy="3196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128106" y="4999744"/>
            <a:ext cx="866265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формулу (21) </a:t>
            </a:r>
            <a:r>
              <a:rPr kumimoji="0" lang="ru-RU" altLang="ru-RU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kumimoji="0" lang="ru-RU" altLang="ru-RU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необходимо подставлять в (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Н∙м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Значение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модуля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предварительно принимают равным 2,5…4 мм.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29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44624"/>
            <a:ext cx="8892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2. </a:t>
            </a:r>
            <a:r>
              <a:rPr lang="eu-E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счет </a:t>
            </a:r>
            <a:r>
              <a:rPr lang="eu-E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ощности</a:t>
            </a:r>
            <a:r>
              <a:rPr lang="eu-E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пр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eu-E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eu-E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 р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ежущего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аппарата и сил, действующих на него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5338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основании анализа современных конструкций получены средние арифметические показатели для косилок разных типов, приведенные в табл. 1, которые можно использовать при проектировании.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95736" y="1152446"/>
            <a:ext cx="49116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spc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Удельные показатели косилок разных типов</a:t>
            </a:r>
            <a:endParaRPr lang="ru-RU" sz="20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480964"/>
              </p:ext>
            </p:extLst>
          </p:nvPr>
        </p:nvGraphicFramePr>
        <p:xfrm>
          <a:off x="1763688" y="1549248"/>
          <a:ext cx="6408714" cy="2643203"/>
        </p:xfrm>
        <a:graphic>
          <a:graphicData uri="http://schemas.openxmlformats.org/drawingml/2006/table">
            <a:tbl>
              <a:tblPr firstRow="1" firstCol="1" bandRow="1"/>
              <a:tblGrid>
                <a:gridCol w="2420254">
                  <a:extLst>
                    <a:ext uri="{9D8B030D-6E8A-4147-A177-3AD203B41FA5}">
                      <a16:colId xmlns:a16="http://schemas.microsoft.com/office/drawing/2014/main" val="92737220"/>
                    </a:ext>
                  </a:extLst>
                </a:gridCol>
                <a:gridCol w="1851891">
                  <a:extLst>
                    <a:ext uri="{9D8B030D-6E8A-4147-A177-3AD203B41FA5}">
                      <a16:colId xmlns:a16="http://schemas.microsoft.com/office/drawing/2014/main" val="48103347"/>
                    </a:ext>
                  </a:extLst>
                </a:gridCol>
                <a:gridCol w="2136569">
                  <a:extLst>
                    <a:ext uri="{9D8B030D-6E8A-4147-A177-3AD203B41FA5}">
                      <a16:colId xmlns:a16="http://schemas.microsoft.com/office/drawing/2014/main" val="3322010477"/>
                    </a:ext>
                  </a:extLst>
                </a:gridCol>
              </a:tblGrid>
              <a:tr h="4653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Тип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Удельная масса, кг/м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Удельная мощность, кВт/м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6615487"/>
                  </a:ext>
                </a:extLst>
              </a:tr>
              <a:tr h="4653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Барабанные косилки-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измельчители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Master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Cut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337,1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15,94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6683272"/>
                  </a:ext>
                </a:extLst>
              </a:tr>
              <a:tr h="2250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Многороторные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232,6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14,8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4545561"/>
                  </a:ext>
                </a:extLst>
              </a:tr>
              <a:tr h="2250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Косилки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Corto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287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14,45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2954348"/>
                  </a:ext>
                </a:extLst>
              </a:tr>
              <a:tr h="4653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Дорожные многороторные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491,5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23,75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5615003"/>
                  </a:ext>
                </a:extLst>
              </a:tr>
              <a:tr h="7056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Прицепные трехсекционные косилки-измельчители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479,0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511883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79512" y="4123438"/>
            <a:ext cx="8544952" cy="272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Кроме того, для косилок других типов можно для предварительных расчетов воспользоваться следующими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рекомендациями. Для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однороторных косилок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массу рабочего оборудования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без противовесов можно ориентировочно определить по зависимости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р.о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(330…390)</a:t>
            </a:r>
            <a:r>
              <a:rPr lang="ru-RU" sz="1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(22)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двухроторных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р.о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(237…410)</a:t>
            </a:r>
            <a:r>
              <a:rPr lang="ru-RU" sz="1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(23)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многороторных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р.о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(220…250)</a:t>
            </a:r>
            <a:r>
              <a:rPr lang="ru-RU" sz="1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(24)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731801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5552</TotalTime>
  <Words>1708</Words>
  <Application>Microsoft Office PowerPoint</Application>
  <PresentationFormat>Экран (4:3)</PresentationFormat>
  <Paragraphs>168</Paragraphs>
  <Slides>11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Symbol</vt:lpstr>
      <vt:lpstr>Times New Roman</vt:lpstr>
      <vt:lpstr>TimesNewRomanPSMT</vt:lpstr>
      <vt:lpstr>Оформление по умолчанию</vt:lpstr>
      <vt:lpstr>MathType 7.0 Equation</vt:lpstr>
      <vt:lpstr> Тема: Основы теории и расчет машин для скашивания и удаления растительности из каналов. </vt:lpstr>
      <vt:lpstr>Рис. 1. Схема к расчету параметров однороторной косилки: а – траектория конца ножа ротора; б – параметры однороторной косилки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SamLab.ws</dc:creator>
  <cp:lastModifiedBy>1st_USER</cp:lastModifiedBy>
  <cp:revision>101</cp:revision>
  <dcterms:created xsi:type="dcterms:W3CDTF">2010-06-17T05:46:18Z</dcterms:created>
  <dcterms:modified xsi:type="dcterms:W3CDTF">2025-11-19T15:09:02Z</dcterms:modified>
</cp:coreProperties>
</file>