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69" r:id="rId5"/>
    <p:sldId id="265" r:id="rId6"/>
    <p:sldId id="266" r:id="rId7"/>
    <p:sldId id="267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4BD355C-F28F-49AD-945B-D8DB28143D58}" type="datetimeFigureOut">
              <a:rPr lang="ru-RU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E27C4F-F127-4540-AEE4-64EE26DDA4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B4B966-ACB6-4CF6-A306-D53E19A3A8DC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8DB14-1EC3-4BBE-A597-3A907850F4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7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29C8B-F582-4780-BD88-B49E9D38F2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17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7AE5-EFD3-4D19-AD1D-B723285029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48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F5ED-6B31-403B-9459-A24F505EB7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55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7221A-63DB-45F9-8C81-78EF2976C2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96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A11-EDF9-463D-A6C8-D4AD74B9C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85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8FBA-8769-40E8-B14A-B061F3713B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3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C4E4-ED87-4EAE-8A3F-51B93E5BCC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25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FAD14-AA8A-4B99-917E-B867C1D28F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6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1765-1642-4701-A06E-2A37A3B80A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0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DDD7-D7E9-42C7-9E40-255820305E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05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AFD172D-15A8-4F8D-B2CD-CB82EC9F2A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9225" y="188913"/>
            <a:ext cx="8785225" cy="1825625"/>
          </a:xfrm>
        </p:spPr>
        <p:txBody>
          <a:bodyPr/>
          <a:lstStyle/>
          <a:p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сновы т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асчет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канал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истителей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ротационными рабочими органами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1"/>
          <p:cNvSpPr>
            <a:spLocks noChangeArrowheads="1"/>
          </p:cNvSpPr>
          <p:nvPr/>
        </p:nvSpPr>
        <p:spPr bwMode="auto">
          <a:xfrm>
            <a:off x="178937" y="2492896"/>
            <a:ext cx="8854264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algn="ctr" eaLnBrk="1" hangingPunct="1">
              <a:defRPr/>
            </a:pP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</a:rPr>
              <a:t>1. Кинематика </a:t>
            </a:r>
            <a:r>
              <a:rPr lang="ru-RU" sz="2000" dirty="0">
                <a:latin typeface="Times New Roman" panose="02020603050405020304" pitchFamily="18" charset="0"/>
              </a:rPr>
              <a:t>и размеры стружки для фрезерных </a:t>
            </a:r>
            <a:r>
              <a:rPr lang="ru-RU" sz="2000" dirty="0" err="1">
                <a:latin typeface="Times New Roman" panose="02020603050405020304" pitchFamily="18" charset="0"/>
              </a:rPr>
              <a:t>каналоочистителей</a:t>
            </a:r>
            <a:r>
              <a:rPr lang="ru-RU" sz="2000" dirty="0">
                <a:latin typeface="Times New Roman" panose="02020603050405020304" pitchFamily="18" charset="0"/>
              </a:rPr>
              <a:t> с осью вращения, параллельной оси канала</a:t>
            </a:r>
            <a:r>
              <a:rPr lang="ru-RU" sz="2000" dirty="0" smtClean="0">
                <a:latin typeface="Times New Roman" panose="02020603050405020304" pitchFamily="18" charset="0"/>
              </a:rPr>
              <a:t>.</a:t>
            </a:r>
          </a:p>
          <a:p>
            <a:pPr marL="457200" indent="-457200" algn="just">
              <a:spcAft>
                <a:spcPts val="0"/>
              </a:spcAft>
              <a:buAutoNum type="arabicPeriod"/>
            </a:pPr>
            <a:endParaRPr lang="ru-RU" sz="2000" dirty="0"/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основных параметров фрезерного рабочего органа</a:t>
            </a:r>
            <a:r>
              <a:rPr lang="ru-RU" sz="2000" dirty="0" smtClean="0"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dirty="0"/>
          </a:p>
          <a:p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мощности на привод фрезерного рабочего органа.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8150" y="5301208"/>
            <a:ext cx="8496300" cy="1475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Литература</a:t>
            </a: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TimesNewRomanPSM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Е. И. Машины для эксплуатации мелиоративных и водохозяйственных объектов: учеб. пособие для вузов / Е. И.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А. Л. Борисов, С. Г. Рубец. – Горки: БГСХА, 2018. – 392 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88640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Расчет мощности на привод фрезерного рабочего органа.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528276"/>
            <a:ext cx="8784976" cy="5675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мощности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привод фрезерного рабочего органа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осью вращения фрезы, параллельной оси канала, можно выполнить по следующему уравнению: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(25)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26820" indent="-122682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соответственно мощность на копание наносов, мощность на их подъем к месту выброса из кожуха, мощность на разгон наносов, мощность на преодоление сил трения наносов, перемещаемых внутри рабочего органа;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КПД рабочего органа,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0,7.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расчета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мощности на копание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используется известное выражение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(26)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мощности на подъем грунта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выполняется по формуле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(27)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которой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приблизительно определить следующим образом: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(0,75…0,85)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(28)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Мощность на разгон грунта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вычисляется по формуле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b="1" cap="small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(29)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cap="small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cap="sm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окружная скорость, соответствующая центру тяжести вращающегося грунта, принимается равной (0,85…0,9)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62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640960" cy="2524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наличии значительного слоя воды над наносами потребная мощность на привод рабочего органа возрастает. Основной составляющей дополнительной потребной мощности будет мощность на разгон воды. Тогда формула для расчета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мощности на разгон воды и грунта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примет следующий вид: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окр1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(30)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площадь поперечного сечения слоя воды над наносами, м</a:t>
            </a:r>
            <a:r>
              <a:rPr lang="ru-RU" sz="16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плотность воды, кг/м</a:t>
            </a:r>
            <a:r>
              <a:rPr lang="ru-RU" sz="16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определения значения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воспользоваться схемой, приведенной на рис. 7.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2" name="Полотно 12760"/>
          <p:cNvGrpSpPr/>
          <p:nvPr/>
        </p:nvGrpSpPr>
        <p:grpSpPr>
          <a:xfrm>
            <a:off x="3203848" y="2996952"/>
            <a:ext cx="2304256" cy="1989956"/>
            <a:chOff x="0" y="0"/>
            <a:chExt cx="1544320" cy="148590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0" y="0"/>
              <a:ext cx="1544320" cy="1485900"/>
            </a:xfrm>
            <a:prstGeom prst="rect">
              <a:avLst/>
            </a:prstGeom>
            <a:noFill/>
          </p:spPr>
        </p:sp>
        <p:sp>
          <p:nvSpPr>
            <p:cNvPr id="34" name="Oval 2548"/>
            <p:cNvSpPr>
              <a:spLocks noChangeArrowheads="1"/>
            </p:cNvSpPr>
            <p:nvPr/>
          </p:nvSpPr>
          <p:spPr bwMode="auto">
            <a:xfrm>
              <a:off x="87301" y="266600"/>
              <a:ext cx="1136615" cy="11307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5" name="Line 2549"/>
            <p:cNvCxnSpPr>
              <a:cxnSpLocks noChangeShapeType="1"/>
            </p:cNvCxnSpPr>
            <p:nvPr/>
          </p:nvCxnSpPr>
          <p:spPr bwMode="auto">
            <a:xfrm>
              <a:off x="53601" y="835400"/>
              <a:ext cx="1223416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2550"/>
            <p:cNvCxnSpPr>
              <a:cxnSpLocks noChangeShapeType="1"/>
            </p:cNvCxnSpPr>
            <p:nvPr/>
          </p:nvCxnSpPr>
          <p:spPr bwMode="auto">
            <a:xfrm flipV="1">
              <a:off x="349505" y="0"/>
              <a:ext cx="524807" cy="349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2551"/>
            <p:cNvCxnSpPr>
              <a:cxnSpLocks noChangeShapeType="1"/>
            </p:cNvCxnSpPr>
            <p:nvPr/>
          </p:nvCxnSpPr>
          <p:spPr bwMode="auto">
            <a:xfrm flipH="1" flipV="1">
              <a:off x="874311" y="0"/>
              <a:ext cx="349605" cy="436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2552"/>
            <p:cNvCxnSpPr>
              <a:cxnSpLocks noChangeShapeType="1"/>
            </p:cNvCxnSpPr>
            <p:nvPr/>
          </p:nvCxnSpPr>
          <p:spPr bwMode="auto">
            <a:xfrm flipV="1">
              <a:off x="1136515" y="436800"/>
              <a:ext cx="87401" cy="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553"/>
            <p:cNvCxnSpPr>
              <a:cxnSpLocks noChangeShapeType="1"/>
            </p:cNvCxnSpPr>
            <p:nvPr/>
          </p:nvCxnSpPr>
          <p:spPr bwMode="auto">
            <a:xfrm flipV="1">
              <a:off x="87301" y="748000"/>
              <a:ext cx="1136615" cy="174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AutoShape 2554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102201" y="961600"/>
              <a:ext cx="1112014" cy="174800"/>
            </a:xfrm>
            <a:custGeom>
              <a:avLst/>
              <a:gdLst>
                <a:gd name="T0" fmla="*/ 1065338 w 21600"/>
                <a:gd name="T1" fmla="*/ 87373 h 21600"/>
                <a:gd name="T2" fmla="*/ 555990 w 21600"/>
                <a:gd name="T3" fmla="*/ 174745 h 21600"/>
                <a:gd name="T4" fmla="*/ 46641 w 21600"/>
                <a:gd name="T5" fmla="*/ 87373 h 21600"/>
                <a:gd name="T6" fmla="*/ 55599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06 w 21600"/>
                <a:gd name="T13" fmla="*/ 2706 h 21600"/>
                <a:gd name="T14" fmla="*/ 18894 w 21600"/>
                <a:gd name="T15" fmla="*/ 1889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11" y="21600"/>
                  </a:lnTo>
                  <a:lnTo>
                    <a:pt x="19789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1" name="Line 2555"/>
            <p:cNvCxnSpPr>
              <a:cxnSpLocks noChangeShapeType="1"/>
            </p:cNvCxnSpPr>
            <p:nvPr/>
          </p:nvCxnSpPr>
          <p:spPr bwMode="auto">
            <a:xfrm>
              <a:off x="174702" y="1136400"/>
              <a:ext cx="9618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Text Box 2556"/>
            <p:cNvSpPr txBox="1">
              <a:spLocks noChangeArrowheads="1"/>
            </p:cNvSpPr>
            <p:nvPr/>
          </p:nvSpPr>
          <p:spPr bwMode="auto">
            <a:xfrm>
              <a:off x="252403" y="1102100"/>
              <a:ext cx="884111" cy="1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///  ///  ///  /// /// 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rc 2557"/>
            <p:cNvSpPr>
              <a:spLocks/>
            </p:cNvSpPr>
            <p:nvPr/>
          </p:nvSpPr>
          <p:spPr bwMode="auto">
            <a:xfrm rot="10800000">
              <a:off x="138702" y="826300"/>
              <a:ext cx="1026913" cy="611600"/>
            </a:xfrm>
            <a:custGeom>
              <a:avLst/>
              <a:gdLst>
                <a:gd name="T0" fmla="*/ 0 w 21600"/>
                <a:gd name="T1" fmla="*/ 275562 h 21600"/>
                <a:gd name="T2" fmla="*/ 1026881 w 21600"/>
                <a:gd name="T3" fmla="*/ 285020 h 21600"/>
                <a:gd name="T4" fmla="*/ 510400 w 21600"/>
                <a:gd name="T5" fmla="*/ 61160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9731"/>
                  </a:moveTo>
                  <a:cubicBezTo>
                    <a:pt x="3994" y="3657"/>
                    <a:pt x="10776" y="-1"/>
                    <a:pt x="18047" y="0"/>
                  </a:cubicBezTo>
                  <a:cubicBezTo>
                    <a:pt x="25458" y="0"/>
                    <a:pt x="32351" y="3799"/>
                    <a:pt x="36309" y="10065"/>
                  </a:cubicBezTo>
                </a:path>
                <a:path w="21600" h="21600" stroke="0" extrusionOk="0">
                  <a:moveTo>
                    <a:pt x="-1" y="9731"/>
                  </a:moveTo>
                  <a:cubicBezTo>
                    <a:pt x="3994" y="3657"/>
                    <a:pt x="10776" y="-1"/>
                    <a:pt x="18047" y="0"/>
                  </a:cubicBezTo>
                  <a:cubicBezTo>
                    <a:pt x="25458" y="0"/>
                    <a:pt x="32351" y="3799"/>
                    <a:pt x="36309" y="10065"/>
                  </a:cubicBezTo>
                  <a:lnTo>
                    <a:pt x="18047" y="21600"/>
                  </a:lnTo>
                  <a:lnTo>
                    <a:pt x="-1" y="9731"/>
                  </a:lnTo>
                  <a:close/>
                </a:path>
              </a:pathLst>
            </a:custGeom>
            <a:noFill/>
            <a:ln w="76200">
              <a:pattFill prst="ltDnDiag">
                <a:fgClr>
                  <a:srgbClr val="0000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4" name="Line 2558"/>
            <p:cNvCxnSpPr>
              <a:cxnSpLocks noChangeShapeType="1"/>
            </p:cNvCxnSpPr>
            <p:nvPr/>
          </p:nvCxnSpPr>
          <p:spPr bwMode="auto">
            <a:xfrm>
              <a:off x="1223916" y="961600"/>
              <a:ext cx="262103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559"/>
            <p:cNvCxnSpPr>
              <a:cxnSpLocks noChangeShapeType="1"/>
            </p:cNvCxnSpPr>
            <p:nvPr/>
          </p:nvCxnSpPr>
          <p:spPr bwMode="auto">
            <a:xfrm>
              <a:off x="1136515" y="1136400"/>
              <a:ext cx="349505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2560"/>
            <p:cNvCxnSpPr>
              <a:cxnSpLocks noChangeShapeType="1"/>
            </p:cNvCxnSpPr>
            <p:nvPr/>
          </p:nvCxnSpPr>
          <p:spPr bwMode="auto">
            <a:xfrm>
              <a:off x="1447219" y="961600"/>
              <a:ext cx="600" cy="174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561"/>
            <p:cNvCxnSpPr>
              <a:cxnSpLocks noChangeShapeType="1"/>
            </p:cNvCxnSpPr>
            <p:nvPr/>
          </p:nvCxnSpPr>
          <p:spPr bwMode="auto">
            <a:xfrm>
              <a:off x="699009" y="1398500"/>
              <a:ext cx="78701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2562"/>
            <p:cNvCxnSpPr>
              <a:cxnSpLocks noChangeShapeType="1"/>
            </p:cNvCxnSpPr>
            <p:nvPr/>
          </p:nvCxnSpPr>
          <p:spPr bwMode="auto">
            <a:xfrm flipV="1">
              <a:off x="1447219" y="1136400"/>
              <a:ext cx="600" cy="2621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Text Box 2563"/>
            <p:cNvSpPr txBox="1">
              <a:spLocks noChangeArrowheads="1"/>
            </p:cNvSpPr>
            <p:nvPr/>
          </p:nvSpPr>
          <p:spPr bwMode="auto">
            <a:xfrm>
              <a:off x="699009" y="1204300"/>
              <a:ext cx="226203" cy="25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71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 Box 2564"/>
            <p:cNvSpPr txBox="1">
              <a:spLocks noChangeArrowheads="1"/>
            </p:cNvSpPr>
            <p:nvPr/>
          </p:nvSpPr>
          <p:spPr bwMode="auto">
            <a:xfrm>
              <a:off x="699009" y="961600"/>
              <a:ext cx="226203" cy="184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71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1" name="Line 2565"/>
            <p:cNvCxnSpPr>
              <a:cxnSpLocks noChangeShapeType="1"/>
            </p:cNvCxnSpPr>
            <p:nvPr/>
          </p:nvCxnSpPr>
          <p:spPr bwMode="auto">
            <a:xfrm>
              <a:off x="699009" y="1136400"/>
              <a:ext cx="2627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2566"/>
            <p:cNvSpPr txBox="1">
              <a:spLocks noChangeArrowheads="1"/>
            </p:cNvSpPr>
            <p:nvPr/>
          </p:nvSpPr>
          <p:spPr bwMode="auto">
            <a:xfrm>
              <a:off x="699009" y="611600"/>
              <a:ext cx="262703" cy="26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567"/>
            <p:cNvSpPr txBox="1">
              <a:spLocks noChangeArrowheads="1"/>
            </p:cNvSpPr>
            <p:nvPr/>
          </p:nvSpPr>
          <p:spPr bwMode="auto">
            <a:xfrm>
              <a:off x="1192515" y="940500"/>
              <a:ext cx="349505" cy="20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9952" tIns="34976" rIns="69952" bIns="349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2568"/>
            <p:cNvSpPr txBox="1">
              <a:spLocks noChangeArrowheads="1"/>
            </p:cNvSpPr>
            <p:nvPr/>
          </p:nvSpPr>
          <p:spPr bwMode="auto">
            <a:xfrm>
              <a:off x="1194715" y="1176900"/>
              <a:ext cx="349605" cy="27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9952" tIns="34976" rIns="69952" bIns="349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Line 2569"/>
            <p:cNvCxnSpPr>
              <a:cxnSpLocks noChangeShapeType="1"/>
            </p:cNvCxnSpPr>
            <p:nvPr/>
          </p:nvCxnSpPr>
          <p:spPr bwMode="auto">
            <a:xfrm>
              <a:off x="660209" y="223200"/>
              <a:ext cx="500" cy="12238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2570"/>
            <p:cNvCxnSpPr>
              <a:cxnSpLocks noChangeShapeType="1"/>
            </p:cNvCxnSpPr>
            <p:nvPr/>
          </p:nvCxnSpPr>
          <p:spPr bwMode="auto">
            <a:xfrm>
              <a:off x="102801" y="957600"/>
              <a:ext cx="1107914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7" name="Прямоугольник 56"/>
          <p:cNvSpPr/>
          <p:nvPr/>
        </p:nvSpPr>
        <p:spPr>
          <a:xfrm>
            <a:off x="1151620" y="5192346"/>
            <a:ext cx="64087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7. Схема к расчету площади поперечного сечения слоя воды над наносами</a:t>
            </a:r>
            <a:endParaRPr lang="ru-RU" sz="2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308672" y="5696749"/>
            <a:ext cx="8640960" cy="93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того, при наличии значительного слоя воды целесообразно скорректировать формулу (27) расчета мощности на подъем. Ее можно записать в следующем виде: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ρ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(31)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79984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784976" cy="93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от размеров слоев воды и наносов. Ориентировочно его можно принять по соотношению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(0,6…0,7)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(32)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052273"/>
            <a:ext cx="63904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Расчетная схема к определению составляющей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приведена на рис. 8.</a:t>
            </a:r>
            <a:endParaRPr lang="ru-RU" sz="2000" dirty="0"/>
          </a:p>
        </p:txBody>
      </p:sp>
      <p:grpSp>
        <p:nvGrpSpPr>
          <p:cNvPr id="6" name="Полотно 12782"/>
          <p:cNvGrpSpPr/>
          <p:nvPr/>
        </p:nvGrpSpPr>
        <p:grpSpPr>
          <a:xfrm>
            <a:off x="3419872" y="1556792"/>
            <a:ext cx="2069331" cy="1994530"/>
            <a:chOff x="0" y="0"/>
            <a:chExt cx="1565275" cy="163449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0"/>
              <a:ext cx="1565275" cy="1634490"/>
            </a:xfrm>
            <a:prstGeom prst="rect">
              <a:avLst/>
            </a:prstGeom>
            <a:noFill/>
          </p:spPr>
        </p:sp>
        <p:sp>
          <p:nvSpPr>
            <p:cNvPr id="8" name="Oval 2525"/>
            <p:cNvSpPr>
              <a:spLocks noChangeArrowheads="1"/>
            </p:cNvSpPr>
            <p:nvPr/>
          </p:nvSpPr>
          <p:spPr bwMode="auto">
            <a:xfrm>
              <a:off x="247312" y="247314"/>
              <a:ext cx="1153055" cy="115326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9" name="Line 2526"/>
            <p:cNvCxnSpPr>
              <a:cxnSpLocks noChangeShapeType="1"/>
            </p:cNvCxnSpPr>
            <p:nvPr/>
          </p:nvCxnSpPr>
          <p:spPr bwMode="auto">
            <a:xfrm>
              <a:off x="823239" y="164309"/>
              <a:ext cx="0" cy="131877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527"/>
            <p:cNvCxnSpPr>
              <a:cxnSpLocks noChangeShapeType="1"/>
            </p:cNvCxnSpPr>
            <p:nvPr/>
          </p:nvCxnSpPr>
          <p:spPr bwMode="auto">
            <a:xfrm>
              <a:off x="164808" y="823945"/>
              <a:ext cx="131806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528"/>
            <p:cNvCxnSpPr>
              <a:cxnSpLocks noChangeShapeType="1"/>
            </p:cNvCxnSpPr>
            <p:nvPr/>
          </p:nvCxnSpPr>
          <p:spPr bwMode="auto">
            <a:xfrm flipH="1" flipV="1">
              <a:off x="411620" y="411623"/>
              <a:ext cx="412220" cy="41232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529"/>
            <p:cNvCxnSpPr>
              <a:cxnSpLocks noChangeShapeType="1"/>
            </p:cNvCxnSpPr>
            <p:nvPr/>
          </p:nvCxnSpPr>
          <p:spPr bwMode="auto">
            <a:xfrm flipV="1">
              <a:off x="411620" y="6100"/>
              <a:ext cx="494724" cy="41162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530"/>
            <p:cNvCxnSpPr>
              <a:cxnSpLocks noChangeShapeType="1"/>
            </p:cNvCxnSpPr>
            <p:nvPr/>
          </p:nvCxnSpPr>
          <p:spPr bwMode="auto">
            <a:xfrm>
              <a:off x="906343" y="0"/>
              <a:ext cx="494024" cy="494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531"/>
            <p:cNvCxnSpPr>
              <a:cxnSpLocks noChangeShapeType="1"/>
            </p:cNvCxnSpPr>
            <p:nvPr/>
          </p:nvCxnSpPr>
          <p:spPr bwMode="auto">
            <a:xfrm rot="19971891" flipH="1">
              <a:off x="1338664" y="501428"/>
              <a:ext cx="82504" cy="825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532"/>
            <p:cNvCxnSpPr>
              <a:cxnSpLocks noChangeShapeType="1"/>
            </p:cNvCxnSpPr>
            <p:nvPr/>
          </p:nvCxnSpPr>
          <p:spPr bwMode="auto">
            <a:xfrm>
              <a:off x="247312" y="741541"/>
              <a:ext cx="1153055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533"/>
            <p:cNvCxnSpPr>
              <a:cxnSpLocks noChangeShapeType="1"/>
            </p:cNvCxnSpPr>
            <p:nvPr/>
          </p:nvCxnSpPr>
          <p:spPr bwMode="auto">
            <a:xfrm>
              <a:off x="329716" y="1118962"/>
              <a:ext cx="988247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Arc 2534"/>
            <p:cNvSpPr>
              <a:spLocks/>
            </p:cNvSpPr>
            <p:nvPr/>
          </p:nvSpPr>
          <p:spPr bwMode="auto">
            <a:xfrm rot="10800000">
              <a:off x="658932" y="736641"/>
              <a:ext cx="329816" cy="252214"/>
            </a:xfrm>
            <a:custGeom>
              <a:avLst/>
              <a:gdLst>
                <a:gd name="T0" fmla="*/ 22536 w 43200"/>
                <a:gd name="T1" fmla="*/ 248181 h 33034"/>
                <a:gd name="T2" fmla="*/ 304788 w 43200"/>
                <a:gd name="T3" fmla="*/ 252259 h 33034"/>
                <a:gd name="T4" fmla="*/ 164895 w 43200"/>
                <a:gd name="T5" fmla="*/ 164945 h 330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3034" fill="none" extrusionOk="0">
                  <a:moveTo>
                    <a:pt x="2951" y="32500"/>
                  </a:moveTo>
                  <a:cubicBezTo>
                    <a:pt x="1018" y="29192"/>
                    <a:pt x="0" y="25430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642"/>
                    <a:pt x="42065" y="29604"/>
                    <a:pt x="39925" y="33034"/>
                  </a:cubicBezTo>
                </a:path>
                <a:path w="43200" h="33034" stroke="0" extrusionOk="0">
                  <a:moveTo>
                    <a:pt x="2951" y="32500"/>
                  </a:moveTo>
                  <a:cubicBezTo>
                    <a:pt x="1018" y="29192"/>
                    <a:pt x="0" y="25430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642"/>
                    <a:pt x="42065" y="29604"/>
                    <a:pt x="39925" y="33034"/>
                  </a:cubicBezTo>
                  <a:lnTo>
                    <a:pt x="21600" y="21600"/>
                  </a:lnTo>
                  <a:lnTo>
                    <a:pt x="2951" y="325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2535"/>
            <p:cNvCxnSpPr>
              <a:cxnSpLocks noChangeShapeType="1"/>
            </p:cNvCxnSpPr>
            <p:nvPr/>
          </p:nvCxnSpPr>
          <p:spPr bwMode="auto">
            <a:xfrm rot="288359">
              <a:off x="817139" y="844747"/>
              <a:ext cx="494124" cy="24671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Arc 2536"/>
            <p:cNvSpPr>
              <a:spLocks/>
            </p:cNvSpPr>
            <p:nvPr/>
          </p:nvSpPr>
          <p:spPr bwMode="auto">
            <a:xfrm rot="10800000">
              <a:off x="576528" y="654736"/>
              <a:ext cx="461722" cy="416023"/>
            </a:xfrm>
            <a:custGeom>
              <a:avLst/>
              <a:gdLst>
                <a:gd name="T0" fmla="*/ 0 w 40301"/>
                <a:gd name="T1" fmla="*/ 121269 h 37013"/>
                <a:gd name="T2" fmla="*/ 387616 w 40301"/>
                <a:gd name="T3" fmla="*/ 415952 h 37013"/>
                <a:gd name="T4" fmla="*/ 214246 w 40301"/>
                <a:gd name="T5" fmla="*/ 242741 h 3701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01" h="37013" fill="none" extrusionOk="0">
                  <a:moveTo>
                    <a:pt x="0" y="10791"/>
                  </a:moveTo>
                  <a:cubicBezTo>
                    <a:pt x="3859" y="4113"/>
                    <a:pt x="10987" y="-1"/>
                    <a:pt x="18701" y="0"/>
                  </a:cubicBezTo>
                  <a:cubicBezTo>
                    <a:pt x="30630" y="0"/>
                    <a:pt x="40301" y="9670"/>
                    <a:pt x="40301" y="21600"/>
                  </a:cubicBezTo>
                  <a:cubicBezTo>
                    <a:pt x="40301" y="27397"/>
                    <a:pt x="37970" y="32951"/>
                    <a:pt x="33833" y="37012"/>
                  </a:cubicBezTo>
                </a:path>
                <a:path w="40301" h="37013" stroke="0" extrusionOk="0">
                  <a:moveTo>
                    <a:pt x="0" y="10791"/>
                  </a:moveTo>
                  <a:cubicBezTo>
                    <a:pt x="3859" y="4113"/>
                    <a:pt x="10987" y="-1"/>
                    <a:pt x="18701" y="0"/>
                  </a:cubicBezTo>
                  <a:cubicBezTo>
                    <a:pt x="30630" y="0"/>
                    <a:pt x="40301" y="9670"/>
                    <a:pt x="40301" y="21600"/>
                  </a:cubicBezTo>
                  <a:cubicBezTo>
                    <a:pt x="40301" y="27397"/>
                    <a:pt x="37970" y="32951"/>
                    <a:pt x="33833" y="37012"/>
                  </a:cubicBezTo>
                  <a:lnTo>
                    <a:pt x="18701" y="21600"/>
                  </a:lnTo>
                  <a:lnTo>
                    <a:pt x="0" y="1079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AutoShape 2537" descr="Светлый диагональный 2"/>
            <p:cNvSpPr>
              <a:spLocks noChangeArrowheads="1"/>
            </p:cNvSpPr>
            <p:nvPr/>
          </p:nvSpPr>
          <p:spPr bwMode="auto">
            <a:xfrm>
              <a:off x="329716" y="1126362"/>
              <a:ext cx="988247" cy="81805"/>
            </a:xfrm>
            <a:custGeom>
              <a:avLst/>
              <a:gdLst>
                <a:gd name="T0" fmla="*/ 952462 w 21600"/>
                <a:gd name="T1" fmla="*/ 40924 h 21600"/>
                <a:gd name="T2" fmla="*/ 494073 w 21600"/>
                <a:gd name="T3" fmla="*/ 81847 h 21600"/>
                <a:gd name="T4" fmla="*/ 35683 w 21600"/>
                <a:gd name="T5" fmla="*/ 40924 h 21600"/>
                <a:gd name="T6" fmla="*/ 49407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580 w 21600"/>
                <a:gd name="T13" fmla="*/ 2580 h 21600"/>
                <a:gd name="T14" fmla="*/ 19020 w 21600"/>
                <a:gd name="T15" fmla="*/ 1902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560" y="21600"/>
                  </a:lnTo>
                  <a:lnTo>
                    <a:pt x="2004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" name="Line 2538"/>
            <p:cNvCxnSpPr>
              <a:cxnSpLocks noChangeShapeType="1"/>
            </p:cNvCxnSpPr>
            <p:nvPr/>
          </p:nvCxnSpPr>
          <p:spPr bwMode="auto">
            <a:xfrm flipH="1">
              <a:off x="425620" y="823945"/>
              <a:ext cx="233311" cy="41172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539"/>
            <p:cNvCxnSpPr>
              <a:cxnSpLocks noChangeShapeType="1"/>
            </p:cNvCxnSpPr>
            <p:nvPr/>
          </p:nvCxnSpPr>
          <p:spPr bwMode="auto">
            <a:xfrm flipH="1">
              <a:off x="164808" y="1235668"/>
              <a:ext cx="246812" cy="2474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2540"/>
            <p:cNvCxnSpPr>
              <a:cxnSpLocks noChangeShapeType="1"/>
            </p:cNvCxnSpPr>
            <p:nvPr/>
          </p:nvCxnSpPr>
          <p:spPr bwMode="auto">
            <a:xfrm rot="16200000" flipH="1">
              <a:off x="411619" y="1235669"/>
              <a:ext cx="247414" cy="247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Arc 2541"/>
            <p:cNvSpPr>
              <a:spLocks/>
            </p:cNvSpPr>
            <p:nvPr/>
          </p:nvSpPr>
          <p:spPr bwMode="auto">
            <a:xfrm>
              <a:off x="823839" y="497727"/>
              <a:ext cx="269913" cy="326218"/>
            </a:xfrm>
            <a:custGeom>
              <a:avLst/>
              <a:gdLst>
                <a:gd name="T0" fmla="*/ 46632 w 17696"/>
                <a:gd name="T1" fmla="*/ 0 h 21383"/>
                <a:gd name="T2" fmla="*/ 269938 w 17696"/>
                <a:gd name="T3" fmla="*/ 137220 h 21383"/>
                <a:gd name="T4" fmla="*/ 0 w 17696"/>
                <a:gd name="T5" fmla="*/ 326165 h 2138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696" h="21383" fill="none" extrusionOk="0">
                  <a:moveTo>
                    <a:pt x="3056" y="0"/>
                  </a:moveTo>
                  <a:cubicBezTo>
                    <a:pt x="8970" y="845"/>
                    <a:pt x="14269" y="4102"/>
                    <a:pt x="17695" y="8996"/>
                  </a:cubicBezTo>
                </a:path>
                <a:path w="17696" h="21383" stroke="0" extrusionOk="0">
                  <a:moveTo>
                    <a:pt x="3056" y="0"/>
                  </a:moveTo>
                  <a:cubicBezTo>
                    <a:pt x="8970" y="845"/>
                    <a:pt x="14269" y="4102"/>
                    <a:pt x="17695" y="8996"/>
                  </a:cubicBezTo>
                  <a:lnTo>
                    <a:pt x="0" y="21383"/>
                  </a:lnTo>
                  <a:lnTo>
                    <a:pt x="3056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Text Box 2542"/>
            <p:cNvSpPr txBox="1">
              <a:spLocks noChangeArrowheads="1"/>
            </p:cNvSpPr>
            <p:nvPr/>
          </p:nvSpPr>
          <p:spPr bwMode="auto">
            <a:xfrm>
              <a:off x="878842" y="329818"/>
              <a:ext cx="247312" cy="246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043" tIns="33021" rIns="66043" bIns="33021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ω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2543"/>
            <p:cNvSpPr txBox="1">
              <a:spLocks noChangeArrowheads="1"/>
            </p:cNvSpPr>
            <p:nvPr/>
          </p:nvSpPr>
          <p:spPr bwMode="auto">
            <a:xfrm>
              <a:off x="713934" y="892349"/>
              <a:ext cx="192409" cy="1649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043" tIns="33021" rIns="66043" bIns="33021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2544"/>
            <p:cNvSpPr txBox="1">
              <a:spLocks noChangeArrowheads="1"/>
            </p:cNvSpPr>
            <p:nvPr/>
          </p:nvSpPr>
          <p:spPr bwMode="auto">
            <a:xfrm>
              <a:off x="363917" y="1387176"/>
              <a:ext cx="315815" cy="247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043" tIns="33021" rIns="66043" bIns="33021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ru-RU" sz="12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2545"/>
            <p:cNvSpPr txBox="1">
              <a:spLocks noChangeArrowheads="1"/>
            </p:cNvSpPr>
            <p:nvPr/>
          </p:nvSpPr>
          <p:spPr bwMode="auto">
            <a:xfrm>
              <a:off x="34202" y="1153764"/>
              <a:ext cx="329716" cy="246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043" tIns="33021" rIns="66043" bIns="33021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ru-RU" sz="12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ц.б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2511703" y="3501894"/>
            <a:ext cx="47939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8. Расчетная схема к определению мощности на трение</a:t>
            </a:r>
            <a:endParaRPr lang="ru-RU" sz="2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61024" y="3931664"/>
            <a:ext cx="8514109" cy="2189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из-за относительной малости пренебречь составляющей силы тяжести, прижимающей грунт к кожуху, то работу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преодолению силы трения для частицы массой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перемещающейся внутри кожуха, можно рассчитать по уравнению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(33)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620" indent="-51562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сила трения перемещаемой массы наносов о внутреннюю поверхность кожуха;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 – угол, соответствующий дуге кожуха, по которой перемещаются наносы. Он находится в пределах (1…1,2)π.</a:t>
            </a:r>
            <a:endParaRPr lang="ru-RU" sz="1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72635" y="6057119"/>
            <a:ext cx="8502498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необходимости более точное значение α можно найти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 = 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 + π / 2 + π / 4 = 0,5(α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+ 3π / 2).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(34)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050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712968" cy="651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найдем как произведение силы нормального давления (центробежной силы) на коэффициент трения грунта о сталь, т. 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(35)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учетом того, что процесс перемещения осуществляется за какое-то время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можно записать уравнение для расчета мощности на трение: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 /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(36)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Принимая во внимание, что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П, можно записать: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(37)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Формула (37) не учитывает реального расположения грунта в кожухе и на ноже-лопатке, поэтому расчет мощности на преодоление сил трения следует вести по следующей формуле: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(38)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24510" indent="-52451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коэффициент расположения грунта на ноже-лопатке, учитывающий, что центр масс перемещаемого грунта находится от оси вращения на расстоянии, меньшем радиуса, и принимаемый равным 0,75…0,85;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3390" indent="-27305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коэффициент, учитывающий концентрацию грунта в кожухе, т. е. то, что на дуге с углом α работа идет неравномерно с нарастанием от нуля до максимума (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0,3…0,5).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36195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  <a:r>
              <a:rPr lang="eu-E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чего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еским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еские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оотношения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рабоч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ндр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ическим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йствующих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ощности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рабоч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ндр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ическим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Рассмотреть самостоятельно.</a:t>
            </a:r>
            <a:endParaRPr lang="ru-RU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09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0582" y="4278749"/>
            <a:ext cx="8424738" cy="411883"/>
          </a:xfrm>
        </p:spPr>
        <p:txBody>
          <a:bodyPr/>
          <a:lstStyle/>
          <a:p>
            <a:pPr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1. </a:t>
            </a:r>
            <a:r>
              <a:rPr lang="ru-RU" sz="1400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раектория крайней точки ножа-лопатки фрезы</a:t>
            </a:r>
            <a:r>
              <a:rPr lang="ru-RU" sz="1400" dirty="0"/>
              <a:t/>
            </a:r>
            <a:br>
              <a:rPr lang="ru-RU" sz="1400" dirty="0"/>
            </a:br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54416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Кинематика и размеры стружки для фрезерных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каналоочистителей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с осью вращения, параллельной оси канала.</a:t>
            </a:r>
          </a:p>
          <a:p>
            <a:pPr lvl="0" algn="just"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3479" y="4713162"/>
            <a:ext cx="8061841" cy="198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Шаг спирали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подача на оборот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при рабочей скорости передвижения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каналоочистителя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вдоль канала и при времени оборота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фрезы определяется по формуле</a:t>
            </a:r>
            <a:endParaRPr lang="ru-RU" sz="1600" dirty="0"/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(1)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оборота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угловую скорость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определяется как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2π /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(2)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3" name="Рисунок 92"/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b="3937"/>
          <a:stretch/>
        </p:blipFill>
        <p:spPr bwMode="auto">
          <a:xfrm>
            <a:off x="2411760" y="980728"/>
            <a:ext cx="4536504" cy="31960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272752"/>
            <a:ext cx="8424936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окружную скорость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диаметр фрезы по концам ножей-лопаток, м.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Учитывая, что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частота вращения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есть величина, обратная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формулу (1) можно записать следующим образом: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Подачей на нож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является путь, который проходит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каналоочиститель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значит, и рабочий орган за время поворота фрезы на угол между двумя ножами-лопатками.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учетом того, что подача на нож меньше подачи на оборот в число раз, равное числу ножей-лопаток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фрезе, на основании уравнения (4) производится следующая запись: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π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Введя понятие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частоты выгрузок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из уравнения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можно получить: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  <a:tab pos="810260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2π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π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срезаемой стружки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упрощенно показана на рис. 2.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75556" y="5792831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Здесь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подача на нож-лопатку, м;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толщина срезаемых за один проход наносов, м;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толщина стружки, м; α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угол контакта, или угол захвата, рад;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радиус фрезы по концам ножей-лопаток, м; β – угол подъема винтовой линии траектории ножей-лопаток, град.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Полотно 12642"/>
          <p:cNvGrpSpPr/>
          <p:nvPr/>
        </p:nvGrpSpPr>
        <p:grpSpPr>
          <a:xfrm>
            <a:off x="3779912" y="116632"/>
            <a:ext cx="2016224" cy="1894292"/>
            <a:chOff x="0" y="0"/>
            <a:chExt cx="1819275" cy="171831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1819275" cy="1718310"/>
            </a:xfrm>
            <a:prstGeom prst="rect">
              <a:avLst/>
            </a:prstGeom>
            <a:noFill/>
          </p:spPr>
        </p:sp>
        <p:sp>
          <p:nvSpPr>
            <p:cNvPr id="6" name="Arc 2728"/>
            <p:cNvSpPr>
              <a:spLocks/>
            </p:cNvSpPr>
            <p:nvPr/>
          </p:nvSpPr>
          <p:spPr bwMode="auto">
            <a:xfrm rot="8118525">
              <a:off x="222309" y="81300"/>
              <a:ext cx="1410458" cy="963806"/>
            </a:xfrm>
            <a:custGeom>
              <a:avLst/>
              <a:gdLst>
                <a:gd name="T0" fmla="*/ 0 w 35101"/>
                <a:gd name="T1" fmla="*/ 193686 h 23586"/>
                <a:gd name="T2" fmla="*/ 1406746 w 35101"/>
                <a:gd name="T3" fmla="*/ 963770 h 23586"/>
                <a:gd name="T4" fmla="*/ 542503 w 35101"/>
                <a:gd name="T5" fmla="*/ 882618 h 23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5101" h="23586" fill="none" extrusionOk="0">
                  <a:moveTo>
                    <a:pt x="-1" y="4739"/>
                  </a:moveTo>
                  <a:cubicBezTo>
                    <a:pt x="3830" y="1671"/>
                    <a:pt x="8592" y="-1"/>
                    <a:pt x="13501" y="0"/>
                  </a:cubicBezTo>
                  <a:cubicBezTo>
                    <a:pt x="25430" y="0"/>
                    <a:pt x="35101" y="9670"/>
                    <a:pt x="35101" y="21600"/>
                  </a:cubicBezTo>
                  <a:cubicBezTo>
                    <a:pt x="35101" y="22263"/>
                    <a:pt x="35070" y="22925"/>
                    <a:pt x="35009" y="23586"/>
                  </a:cubicBezTo>
                </a:path>
                <a:path w="35101" h="23586" stroke="0" extrusionOk="0">
                  <a:moveTo>
                    <a:pt x="-1" y="4739"/>
                  </a:moveTo>
                  <a:cubicBezTo>
                    <a:pt x="3830" y="1671"/>
                    <a:pt x="8592" y="-1"/>
                    <a:pt x="13501" y="0"/>
                  </a:cubicBezTo>
                  <a:cubicBezTo>
                    <a:pt x="25430" y="0"/>
                    <a:pt x="35101" y="9670"/>
                    <a:pt x="35101" y="21600"/>
                  </a:cubicBezTo>
                  <a:cubicBezTo>
                    <a:pt x="35101" y="22263"/>
                    <a:pt x="35070" y="22925"/>
                    <a:pt x="35009" y="23586"/>
                  </a:cubicBezTo>
                  <a:lnTo>
                    <a:pt x="13501" y="21600"/>
                  </a:lnTo>
                  <a:lnTo>
                    <a:pt x="-1" y="473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7" name="Line 2729"/>
            <p:cNvCxnSpPr>
              <a:cxnSpLocks noChangeShapeType="1"/>
            </p:cNvCxnSpPr>
            <p:nvPr/>
          </p:nvCxnSpPr>
          <p:spPr bwMode="auto">
            <a:xfrm>
              <a:off x="90904" y="718104"/>
              <a:ext cx="1365556" cy="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Arc 2730"/>
            <p:cNvSpPr>
              <a:spLocks/>
            </p:cNvSpPr>
            <p:nvPr/>
          </p:nvSpPr>
          <p:spPr bwMode="auto">
            <a:xfrm rot="8118525">
              <a:off x="295612" y="240001"/>
              <a:ext cx="962240" cy="961806"/>
            </a:xfrm>
            <a:custGeom>
              <a:avLst/>
              <a:gdLst>
                <a:gd name="T0" fmla="*/ 0 w 24584"/>
                <a:gd name="T1" fmla="*/ 8441 h 23586"/>
                <a:gd name="T2" fmla="*/ 958593 w 24584"/>
                <a:gd name="T3" fmla="*/ 961748 h 23586"/>
                <a:gd name="T4" fmla="*/ 116791 w 24584"/>
                <a:gd name="T5" fmla="*/ 880766 h 23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584" h="23586" fill="none" extrusionOk="0">
                  <a:moveTo>
                    <a:pt x="0" y="207"/>
                  </a:moveTo>
                  <a:cubicBezTo>
                    <a:pt x="988" y="69"/>
                    <a:pt x="1985" y="-1"/>
                    <a:pt x="2984" y="0"/>
                  </a:cubicBezTo>
                  <a:cubicBezTo>
                    <a:pt x="14913" y="0"/>
                    <a:pt x="24584" y="9670"/>
                    <a:pt x="24584" y="21600"/>
                  </a:cubicBezTo>
                  <a:cubicBezTo>
                    <a:pt x="24584" y="22263"/>
                    <a:pt x="24553" y="22925"/>
                    <a:pt x="24492" y="23586"/>
                  </a:cubicBezTo>
                </a:path>
                <a:path w="24584" h="23586" stroke="0" extrusionOk="0">
                  <a:moveTo>
                    <a:pt x="0" y="207"/>
                  </a:moveTo>
                  <a:cubicBezTo>
                    <a:pt x="988" y="69"/>
                    <a:pt x="1985" y="-1"/>
                    <a:pt x="2984" y="0"/>
                  </a:cubicBezTo>
                  <a:cubicBezTo>
                    <a:pt x="14913" y="0"/>
                    <a:pt x="24584" y="9670"/>
                    <a:pt x="24584" y="21600"/>
                  </a:cubicBezTo>
                  <a:cubicBezTo>
                    <a:pt x="24584" y="22263"/>
                    <a:pt x="24553" y="22925"/>
                    <a:pt x="24492" y="23586"/>
                  </a:cubicBezTo>
                  <a:lnTo>
                    <a:pt x="2984" y="21600"/>
                  </a:lnTo>
                  <a:lnTo>
                    <a:pt x="0" y="207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9" name="Line 2731"/>
            <p:cNvCxnSpPr>
              <a:cxnSpLocks noChangeShapeType="1"/>
            </p:cNvCxnSpPr>
            <p:nvPr/>
          </p:nvCxnSpPr>
          <p:spPr bwMode="auto">
            <a:xfrm flipH="1">
              <a:off x="90904" y="35300"/>
              <a:ext cx="682728" cy="6828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732"/>
            <p:cNvCxnSpPr>
              <a:cxnSpLocks noChangeShapeType="1"/>
            </p:cNvCxnSpPr>
            <p:nvPr/>
          </p:nvCxnSpPr>
          <p:spPr bwMode="auto">
            <a:xfrm>
              <a:off x="773632" y="35300"/>
              <a:ext cx="682828" cy="6828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Arc 2733"/>
            <p:cNvSpPr>
              <a:spLocks/>
            </p:cNvSpPr>
            <p:nvPr/>
          </p:nvSpPr>
          <p:spPr bwMode="auto">
            <a:xfrm rot="8118525">
              <a:off x="612925" y="103601"/>
              <a:ext cx="331614" cy="343102"/>
            </a:xfrm>
            <a:custGeom>
              <a:avLst/>
              <a:gdLst>
                <a:gd name="T0" fmla="*/ 0 w 24584"/>
                <a:gd name="T1" fmla="*/ 3012 h 23586"/>
                <a:gd name="T2" fmla="*/ 330271 w 24584"/>
                <a:gd name="T3" fmla="*/ 343157 h 23586"/>
                <a:gd name="T4" fmla="*/ 40239 w 24584"/>
                <a:gd name="T5" fmla="*/ 314262 h 23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584" h="23586" fill="none" extrusionOk="0">
                  <a:moveTo>
                    <a:pt x="0" y="207"/>
                  </a:moveTo>
                  <a:cubicBezTo>
                    <a:pt x="988" y="69"/>
                    <a:pt x="1985" y="-1"/>
                    <a:pt x="2984" y="0"/>
                  </a:cubicBezTo>
                  <a:cubicBezTo>
                    <a:pt x="14913" y="0"/>
                    <a:pt x="24584" y="9670"/>
                    <a:pt x="24584" y="21600"/>
                  </a:cubicBezTo>
                  <a:cubicBezTo>
                    <a:pt x="24584" y="22263"/>
                    <a:pt x="24553" y="22925"/>
                    <a:pt x="24492" y="23586"/>
                  </a:cubicBezTo>
                </a:path>
                <a:path w="24584" h="23586" stroke="0" extrusionOk="0">
                  <a:moveTo>
                    <a:pt x="0" y="207"/>
                  </a:moveTo>
                  <a:cubicBezTo>
                    <a:pt x="988" y="69"/>
                    <a:pt x="1985" y="-1"/>
                    <a:pt x="2984" y="0"/>
                  </a:cubicBezTo>
                  <a:cubicBezTo>
                    <a:pt x="14913" y="0"/>
                    <a:pt x="24584" y="9670"/>
                    <a:pt x="24584" y="21600"/>
                  </a:cubicBezTo>
                  <a:cubicBezTo>
                    <a:pt x="24584" y="22263"/>
                    <a:pt x="24553" y="22925"/>
                    <a:pt x="24492" y="23586"/>
                  </a:cubicBezTo>
                  <a:lnTo>
                    <a:pt x="2984" y="21600"/>
                  </a:lnTo>
                  <a:lnTo>
                    <a:pt x="0" y="207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2" name="Line 2734"/>
            <p:cNvCxnSpPr>
              <a:cxnSpLocks noChangeShapeType="1"/>
            </p:cNvCxnSpPr>
            <p:nvPr/>
          </p:nvCxnSpPr>
          <p:spPr bwMode="auto">
            <a:xfrm>
              <a:off x="1456460" y="718104"/>
              <a:ext cx="2046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735"/>
            <p:cNvCxnSpPr>
              <a:cxnSpLocks noChangeShapeType="1"/>
            </p:cNvCxnSpPr>
            <p:nvPr/>
          </p:nvCxnSpPr>
          <p:spPr bwMode="auto">
            <a:xfrm>
              <a:off x="773632" y="1047606"/>
              <a:ext cx="887437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736"/>
            <p:cNvCxnSpPr>
              <a:cxnSpLocks noChangeShapeType="1"/>
            </p:cNvCxnSpPr>
            <p:nvPr/>
          </p:nvCxnSpPr>
          <p:spPr bwMode="auto">
            <a:xfrm>
              <a:off x="1627267" y="718104"/>
              <a:ext cx="0" cy="3411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AutoShape 2737"/>
            <p:cNvSpPr>
              <a:spLocks noChangeArrowheads="1"/>
            </p:cNvSpPr>
            <p:nvPr/>
          </p:nvSpPr>
          <p:spPr bwMode="auto">
            <a:xfrm rot="16200000">
              <a:off x="568531" y="786380"/>
              <a:ext cx="409802" cy="1365456"/>
            </a:xfrm>
            <a:prstGeom prst="parallelogram">
              <a:avLst>
                <a:gd name="adj" fmla="val 48671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6" name="Line 2738"/>
            <p:cNvCxnSpPr>
              <a:cxnSpLocks noChangeShapeType="1"/>
            </p:cNvCxnSpPr>
            <p:nvPr/>
          </p:nvCxnSpPr>
          <p:spPr bwMode="auto">
            <a:xfrm>
              <a:off x="90904" y="718104"/>
              <a:ext cx="0" cy="6146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739"/>
            <p:cNvCxnSpPr>
              <a:cxnSpLocks noChangeShapeType="1"/>
            </p:cNvCxnSpPr>
            <p:nvPr/>
          </p:nvCxnSpPr>
          <p:spPr bwMode="auto">
            <a:xfrm>
              <a:off x="1456460" y="718104"/>
              <a:ext cx="0" cy="7510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740"/>
            <p:cNvCxnSpPr>
              <a:cxnSpLocks noChangeShapeType="1"/>
            </p:cNvCxnSpPr>
            <p:nvPr/>
          </p:nvCxnSpPr>
          <p:spPr bwMode="auto">
            <a:xfrm>
              <a:off x="1456460" y="1469109"/>
              <a:ext cx="2046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2741"/>
            <p:cNvCxnSpPr>
              <a:cxnSpLocks noChangeShapeType="1"/>
            </p:cNvCxnSpPr>
            <p:nvPr/>
          </p:nvCxnSpPr>
          <p:spPr bwMode="auto">
            <a:xfrm>
              <a:off x="1456460" y="1673810"/>
              <a:ext cx="2046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2742"/>
            <p:cNvCxnSpPr>
              <a:cxnSpLocks noChangeShapeType="1"/>
            </p:cNvCxnSpPr>
            <p:nvPr/>
          </p:nvCxnSpPr>
          <p:spPr bwMode="auto">
            <a:xfrm rot="21151146" flipH="1">
              <a:off x="1251752" y="1440308"/>
              <a:ext cx="68203" cy="2052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2743"/>
            <p:cNvCxnSpPr>
              <a:cxnSpLocks noChangeShapeType="1"/>
            </p:cNvCxnSpPr>
            <p:nvPr/>
          </p:nvCxnSpPr>
          <p:spPr bwMode="auto">
            <a:xfrm>
              <a:off x="1627267" y="1469109"/>
              <a:ext cx="0" cy="2047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744"/>
            <p:cNvCxnSpPr>
              <a:cxnSpLocks noChangeShapeType="1"/>
            </p:cNvCxnSpPr>
            <p:nvPr/>
          </p:nvCxnSpPr>
          <p:spPr bwMode="auto">
            <a:xfrm>
              <a:off x="90904" y="1263907"/>
              <a:ext cx="54632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Arc 2745"/>
            <p:cNvSpPr>
              <a:spLocks/>
            </p:cNvSpPr>
            <p:nvPr/>
          </p:nvSpPr>
          <p:spPr bwMode="auto">
            <a:xfrm rot="2666403">
              <a:off x="151606" y="1077906"/>
              <a:ext cx="394116" cy="381602"/>
            </a:xfrm>
            <a:custGeom>
              <a:avLst/>
              <a:gdLst>
                <a:gd name="T0" fmla="*/ 149317 w 20773"/>
                <a:gd name="T1" fmla="*/ 0 h 20116"/>
                <a:gd name="T2" fmla="*/ 394176 w 20773"/>
                <a:gd name="T3" fmla="*/ 269255 h 20116"/>
                <a:gd name="T4" fmla="*/ 0 w 20773"/>
                <a:gd name="T5" fmla="*/ 381566 h 201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773" h="20116" fill="none" extrusionOk="0">
                  <a:moveTo>
                    <a:pt x="7868" y="0"/>
                  </a:moveTo>
                  <a:cubicBezTo>
                    <a:pt x="14150" y="2457"/>
                    <a:pt x="18923" y="7708"/>
                    <a:pt x="20772" y="14195"/>
                  </a:cubicBezTo>
                </a:path>
                <a:path w="20773" h="20116" stroke="0" extrusionOk="0">
                  <a:moveTo>
                    <a:pt x="7868" y="0"/>
                  </a:moveTo>
                  <a:cubicBezTo>
                    <a:pt x="14150" y="2457"/>
                    <a:pt x="18923" y="7708"/>
                    <a:pt x="20772" y="14195"/>
                  </a:cubicBezTo>
                  <a:lnTo>
                    <a:pt x="0" y="20116"/>
                  </a:lnTo>
                  <a:lnTo>
                    <a:pt x="7868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4" name="Arc 2746"/>
            <p:cNvSpPr>
              <a:spLocks/>
            </p:cNvSpPr>
            <p:nvPr/>
          </p:nvSpPr>
          <p:spPr bwMode="auto">
            <a:xfrm rot="2666403">
              <a:off x="108104" y="1184607"/>
              <a:ext cx="394216" cy="210701"/>
            </a:xfrm>
            <a:custGeom>
              <a:avLst/>
              <a:gdLst>
                <a:gd name="T0" fmla="*/ 351424 w 20773"/>
                <a:gd name="T1" fmla="*/ 0 h 11116"/>
                <a:gd name="T2" fmla="*/ 394176 w 20773"/>
                <a:gd name="T3" fmla="*/ 98491 h 11116"/>
                <a:gd name="T4" fmla="*/ 0 w 20773"/>
                <a:gd name="T5" fmla="*/ 210746 h 111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773" h="11116" fill="none" extrusionOk="0">
                  <a:moveTo>
                    <a:pt x="18520" y="-1"/>
                  </a:moveTo>
                  <a:cubicBezTo>
                    <a:pt x="19495" y="1625"/>
                    <a:pt x="20253" y="3372"/>
                    <a:pt x="20772" y="5195"/>
                  </a:cubicBezTo>
                </a:path>
                <a:path w="20773" h="11116" stroke="0" extrusionOk="0">
                  <a:moveTo>
                    <a:pt x="18520" y="-1"/>
                  </a:moveTo>
                  <a:cubicBezTo>
                    <a:pt x="19495" y="1625"/>
                    <a:pt x="20253" y="3372"/>
                    <a:pt x="20772" y="5195"/>
                  </a:cubicBezTo>
                  <a:lnTo>
                    <a:pt x="0" y="11116"/>
                  </a:lnTo>
                  <a:lnTo>
                    <a:pt x="18520" y="-1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5" name="Arc 2747"/>
            <p:cNvSpPr>
              <a:spLocks/>
            </p:cNvSpPr>
            <p:nvPr/>
          </p:nvSpPr>
          <p:spPr bwMode="auto">
            <a:xfrm rot="8953104" flipH="1">
              <a:off x="102504" y="1144107"/>
              <a:ext cx="393716" cy="211301"/>
            </a:xfrm>
            <a:custGeom>
              <a:avLst/>
              <a:gdLst>
                <a:gd name="T0" fmla="*/ 350974 w 20773"/>
                <a:gd name="T1" fmla="*/ 0 h 11116"/>
                <a:gd name="T2" fmla="*/ 393671 w 20773"/>
                <a:gd name="T3" fmla="*/ 98727 h 11116"/>
                <a:gd name="T4" fmla="*/ 0 w 20773"/>
                <a:gd name="T5" fmla="*/ 211251 h 111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773" h="11116" fill="none" extrusionOk="0">
                  <a:moveTo>
                    <a:pt x="18520" y="-1"/>
                  </a:moveTo>
                  <a:cubicBezTo>
                    <a:pt x="19495" y="1625"/>
                    <a:pt x="20253" y="3372"/>
                    <a:pt x="20772" y="5195"/>
                  </a:cubicBezTo>
                </a:path>
                <a:path w="20773" h="11116" stroke="0" extrusionOk="0">
                  <a:moveTo>
                    <a:pt x="18520" y="-1"/>
                  </a:moveTo>
                  <a:cubicBezTo>
                    <a:pt x="19495" y="1625"/>
                    <a:pt x="20253" y="3372"/>
                    <a:pt x="20772" y="5195"/>
                  </a:cubicBezTo>
                  <a:lnTo>
                    <a:pt x="0" y="11116"/>
                  </a:lnTo>
                  <a:lnTo>
                    <a:pt x="18520" y="-1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26" name="Line 2748"/>
            <p:cNvCxnSpPr>
              <a:cxnSpLocks noChangeShapeType="1"/>
            </p:cNvCxnSpPr>
            <p:nvPr/>
          </p:nvCxnSpPr>
          <p:spPr bwMode="auto">
            <a:xfrm flipV="1">
              <a:off x="910138" y="1127507"/>
              <a:ext cx="0" cy="205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2749"/>
            <p:cNvCxnSpPr>
              <a:cxnSpLocks noChangeShapeType="1"/>
            </p:cNvCxnSpPr>
            <p:nvPr/>
          </p:nvCxnSpPr>
          <p:spPr bwMode="auto">
            <a:xfrm rot="16200000" flipV="1">
              <a:off x="261211" y="1457002"/>
              <a:ext cx="500" cy="3416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Text Box 2750"/>
            <p:cNvSpPr txBox="1">
              <a:spLocks noChangeArrowheads="1"/>
            </p:cNvSpPr>
            <p:nvPr/>
          </p:nvSpPr>
          <p:spPr bwMode="auto">
            <a:xfrm>
              <a:off x="569023" y="786305"/>
              <a:ext cx="272911" cy="204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 Box 2751"/>
            <p:cNvSpPr txBox="1">
              <a:spLocks noChangeArrowheads="1"/>
            </p:cNvSpPr>
            <p:nvPr/>
          </p:nvSpPr>
          <p:spPr bwMode="auto">
            <a:xfrm>
              <a:off x="90904" y="1445408"/>
              <a:ext cx="341614" cy="20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окр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2752"/>
            <p:cNvSpPr txBox="1">
              <a:spLocks noChangeArrowheads="1"/>
            </p:cNvSpPr>
            <p:nvPr/>
          </p:nvSpPr>
          <p:spPr bwMode="auto">
            <a:xfrm>
              <a:off x="910138" y="1127507"/>
              <a:ext cx="273411" cy="205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 Box 2753"/>
            <p:cNvSpPr txBox="1">
              <a:spLocks noChangeArrowheads="1"/>
            </p:cNvSpPr>
            <p:nvPr/>
          </p:nvSpPr>
          <p:spPr bwMode="auto">
            <a:xfrm>
              <a:off x="705429" y="189001"/>
              <a:ext cx="272911" cy="20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2754"/>
            <p:cNvSpPr txBox="1">
              <a:spLocks noChangeArrowheads="1"/>
            </p:cNvSpPr>
            <p:nvPr/>
          </p:nvSpPr>
          <p:spPr bwMode="auto">
            <a:xfrm>
              <a:off x="1410958" y="786305"/>
              <a:ext cx="272911" cy="204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2755"/>
            <p:cNvSpPr txBox="1">
              <a:spLocks noChangeArrowheads="1"/>
            </p:cNvSpPr>
            <p:nvPr/>
          </p:nvSpPr>
          <p:spPr bwMode="auto">
            <a:xfrm>
              <a:off x="1422059" y="1446408"/>
              <a:ext cx="239110" cy="20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 Box 2756"/>
            <p:cNvSpPr txBox="1">
              <a:spLocks noChangeArrowheads="1"/>
            </p:cNvSpPr>
            <p:nvPr/>
          </p:nvSpPr>
          <p:spPr bwMode="auto">
            <a:xfrm>
              <a:off x="1075344" y="1400908"/>
              <a:ext cx="272911" cy="204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</a:t>
              </a:r>
              <a:r>
                <a:rPr lang="ru-RU" sz="9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 Box 2757"/>
            <p:cNvSpPr txBox="1">
              <a:spLocks noChangeArrowheads="1"/>
            </p:cNvSpPr>
            <p:nvPr/>
          </p:nvSpPr>
          <p:spPr bwMode="auto">
            <a:xfrm>
              <a:off x="256211" y="1292708"/>
              <a:ext cx="272911" cy="136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4653" tIns="27326" rIns="54653" bIns="2732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9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β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6" name="Line 2758"/>
            <p:cNvCxnSpPr>
              <a:cxnSpLocks noChangeShapeType="1"/>
            </p:cNvCxnSpPr>
            <p:nvPr/>
          </p:nvCxnSpPr>
          <p:spPr bwMode="auto">
            <a:xfrm>
              <a:off x="773132" y="0"/>
              <a:ext cx="500" cy="2400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2759"/>
            <p:cNvCxnSpPr>
              <a:cxnSpLocks noChangeShapeType="1"/>
            </p:cNvCxnSpPr>
            <p:nvPr/>
          </p:nvCxnSpPr>
          <p:spPr bwMode="auto">
            <a:xfrm>
              <a:off x="773632" y="377002"/>
              <a:ext cx="0" cy="129680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 Box 2760"/>
            <p:cNvSpPr txBox="1">
              <a:spLocks noChangeArrowheads="1"/>
            </p:cNvSpPr>
            <p:nvPr/>
          </p:nvSpPr>
          <p:spPr bwMode="auto">
            <a:xfrm>
              <a:off x="1273452" y="58100"/>
              <a:ext cx="272911" cy="250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2870" tIns="36436" rIns="72870" bIns="3643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9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9" name="Line 2761"/>
            <p:cNvCxnSpPr>
              <a:cxnSpLocks noChangeShapeType="1"/>
            </p:cNvCxnSpPr>
            <p:nvPr/>
          </p:nvCxnSpPr>
          <p:spPr bwMode="auto">
            <a:xfrm>
              <a:off x="773132" y="37900"/>
              <a:ext cx="854135" cy="2729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0" name="Rectangle 47"/>
          <p:cNvSpPr>
            <a:spLocks noChangeArrowheads="1"/>
          </p:cNvSpPr>
          <p:nvPr/>
        </p:nvSpPr>
        <p:spPr bwMode="auto">
          <a:xfrm>
            <a:off x="1596673" y="2022679"/>
            <a:ext cx="60502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2. Форма и размеры стружки, срезаемой фрезерным рабочим органом 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осью вращения фрезы, параллельной оси канала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96260" y="2904125"/>
            <a:ext cx="8568227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рис. 2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β;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600"/>
              </a:spcAft>
              <a:tabLst>
                <a:tab pos="3619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 =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600"/>
              </a:spcAft>
              <a:tabLst>
                <a:tab pos="3619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Обычно угол β имеет небольшую величину, поэтому часто принимают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</a:t>
            </a:r>
            <a:r>
              <a:rPr lang="ru-RU" sz="1600" i="1" cap="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Площадь срезаемых наносов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рассчитывают как площадь сегмента А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2),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α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угол контакта, рад.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Прямоугольник 1"/>
          <p:cNvSpPr/>
          <p:nvPr/>
        </p:nvSpPr>
        <p:spPr>
          <a:xfrm>
            <a:off x="928571" y="132055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основных параметров фрезерного рабочего органа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alt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3727" y="538609"/>
            <a:ext cx="8568951" cy="1094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Рассчитывают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окружную скорость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зависимости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  <a:tab pos="1710690" algn="l"/>
              </a:tabLst>
            </a:pP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(1,5…2,5)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Полученное значение скорости должно находиться в диапазоне 10…25 м/с.</a:t>
            </a:r>
            <a:endParaRPr lang="ru-RU" sz="1600" dirty="0"/>
          </a:p>
        </p:txBody>
      </p:sp>
      <p:grpSp>
        <p:nvGrpSpPr>
          <p:cNvPr id="14" name="Полотно 12662"/>
          <p:cNvGrpSpPr/>
          <p:nvPr/>
        </p:nvGrpSpPr>
        <p:grpSpPr>
          <a:xfrm>
            <a:off x="2762291" y="1656081"/>
            <a:ext cx="3380105" cy="1227455"/>
            <a:chOff x="0" y="0"/>
            <a:chExt cx="3380105" cy="1227455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0" y="0"/>
              <a:ext cx="3380105" cy="1227455"/>
            </a:xfrm>
            <a:prstGeom prst="rect">
              <a:avLst/>
            </a:prstGeom>
            <a:noFill/>
          </p:spPr>
        </p:sp>
        <p:sp>
          <p:nvSpPr>
            <p:cNvPr id="16" name="Oval 2708"/>
            <p:cNvSpPr>
              <a:spLocks noChangeArrowheads="1"/>
            </p:cNvSpPr>
            <p:nvPr/>
          </p:nvSpPr>
          <p:spPr bwMode="auto">
            <a:xfrm>
              <a:off x="163000" y="733333"/>
              <a:ext cx="332100" cy="332315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utoShape 2709"/>
            <p:cNvSpPr>
              <a:spLocks noChangeArrowheads="1"/>
            </p:cNvSpPr>
            <p:nvPr/>
          </p:nvSpPr>
          <p:spPr bwMode="auto">
            <a:xfrm rot="12740262">
              <a:off x="236800" y="727233"/>
              <a:ext cx="318000" cy="135406"/>
            </a:xfrm>
            <a:custGeom>
              <a:avLst/>
              <a:gdLst>
                <a:gd name="T0" fmla="*/ 278267 w 21600"/>
                <a:gd name="T1" fmla="*/ 67679 h 21600"/>
                <a:gd name="T2" fmla="*/ 159010 w 21600"/>
                <a:gd name="T3" fmla="*/ 135358 h 21600"/>
                <a:gd name="T4" fmla="*/ 39752 w 21600"/>
                <a:gd name="T5" fmla="*/ 67679 h 21600"/>
                <a:gd name="T6" fmla="*/ 15901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Arc 2710"/>
            <p:cNvSpPr>
              <a:spLocks/>
            </p:cNvSpPr>
            <p:nvPr/>
          </p:nvSpPr>
          <p:spPr bwMode="auto">
            <a:xfrm rot="20099455">
              <a:off x="401001" y="52202"/>
              <a:ext cx="2857904" cy="793136"/>
            </a:xfrm>
            <a:custGeom>
              <a:avLst/>
              <a:gdLst>
                <a:gd name="T0" fmla="*/ 0 w 21600"/>
                <a:gd name="T1" fmla="*/ 0 h 21600"/>
                <a:gd name="T2" fmla="*/ 2856145 w 21600"/>
                <a:gd name="T3" fmla="*/ 793077 h 21600"/>
                <a:gd name="T4" fmla="*/ 0 w 21600"/>
                <a:gd name="T5" fmla="*/ 766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" name="Line 2711"/>
            <p:cNvCxnSpPr>
              <a:cxnSpLocks noChangeShapeType="1"/>
            </p:cNvCxnSpPr>
            <p:nvPr/>
          </p:nvCxnSpPr>
          <p:spPr bwMode="auto">
            <a:xfrm flipV="1">
              <a:off x="384401" y="511923"/>
              <a:ext cx="775101" cy="55372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712"/>
            <p:cNvCxnSpPr>
              <a:cxnSpLocks noChangeShapeType="1"/>
            </p:cNvCxnSpPr>
            <p:nvPr/>
          </p:nvCxnSpPr>
          <p:spPr bwMode="auto">
            <a:xfrm>
              <a:off x="1159502" y="511923"/>
              <a:ext cx="2214403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Arc 2713"/>
            <p:cNvSpPr>
              <a:spLocks/>
            </p:cNvSpPr>
            <p:nvPr/>
          </p:nvSpPr>
          <p:spPr bwMode="auto">
            <a:xfrm rot="20206018">
              <a:off x="545001" y="227010"/>
              <a:ext cx="2507204" cy="793136"/>
            </a:xfrm>
            <a:custGeom>
              <a:avLst/>
              <a:gdLst>
                <a:gd name="T0" fmla="*/ 0 w 21600"/>
                <a:gd name="T1" fmla="*/ 0 h 21600"/>
                <a:gd name="T2" fmla="*/ 2505735 w 21600"/>
                <a:gd name="T3" fmla="*/ 793077 h 21600"/>
                <a:gd name="T4" fmla="*/ 0 w 21600"/>
                <a:gd name="T5" fmla="*/ 766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Arc 2714"/>
            <p:cNvSpPr>
              <a:spLocks/>
            </p:cNvSpPr>
            <p:nvPr/>
          </p:nvSpPr>
          <p:spPr bwMode="auto">
            <a:xfrm rot="20206018">
              <a:off x="562801" y="191909"/>
              <a:ext cx="2507204" cy="793136"/>
            </a:xfrm>
            <a:custGeom>
              <a:avLst/>
              <a:gdLst>
                <a:gd name="T0" fmla="*/ 0 w 21600"/>
                <a:gd name="T1" fmla="*/ 0 h 21600"/>
                <a:gd name="T2" fmla="*/ 2505735 w 21600"/>
                <a:gd name="T3" fmla="*/ 793077 h 21600"/>
                <a:gd name="T4" fmla="*/ 0 w 21600"/>
                <a:gd name="T5" fmla="*/ 766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Arc 2715"/>
            <p:cNvSpPr>
              <a:spLocks/>
            </p:cNvSpPr>
            <p:nvPr/>
          </p:nvSpPr>
          <p:spPr bwMode="auto">
            <a:xfrm rot="20152749">
              <a:off x="461301" y="108205"/>
              <a:ext cx="2694204" cy="793136"/>
            </a:xfrm>
            <a:custGeom>
              <a:avLst/>
              <a:gdLst>
                <a:gd name="T0" fmla="*/ 0 w 21600"/>
                <a:gd name="T1" fmla="*/ 0 h 21600"/>
                <a:gd name="T2" fmla="*/ 2692620 w 21600"/>
                <a:gd name="T3" fmla="*/ 793077 h 21600"/>
                <a:gd name="T4" fmla="*/ 0 w 21600"/>
                <a:gd name="T5" fmla="*/ 766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Arc 2716"/>
            <p:cNvSpPr>
              <a:spLocks/>
            </p:cNvSpPr>
            <p:nvPr/>
          </p:nvSpPr>
          <p:spPr bwMode="auto">
            <a:xfrm rot="20190044">
              <a:off x="484101" y="155607"/>
              <a:ext cx="2657304" cy="793136"/>
            </a:xfrm>
            <a:custGeom>
              <a:avLst/>
              <a:gdLst>
                <a:gd name="T0" fmla="*/ 0 w 21600"/>
                <a:gd name="T1" fmla="*/ 0 h 21600"/>
                <a:gd name="T2" fmla="*/ 2655736 w 21600"/>
                <a:gd name="T3" fmla="*/ 793077 h 21600"/>
                <a:gd name="T4" fmla="*/ 0 w 21600"/>
                <a:gd name="T5" fmla="*/ 766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51"/>
                    <a:pt x="21595" y="22102"/>
                    <a:pt x="21586" y="223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7" name="Line 2717"/>
            <p:cNvCxnSpPr>
              <a:cxnSpLocks noChangeShapeType="1"/>
            </p:cNvCxnSpPr>
            <p:nvPr/>
          </p:nvCxnSpPr>
          <p:spPr bwMode="auto">
            <a:xfrm flipH="1">
              <a:off x="163000" y="1065648"/>
              <a:ext cx="2214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Rectangle 2718" descr="Светлый диагональный 2"/>
            <p:cNvSpPr>
              <a:spLocks noChangeArrowheads="1"/>
            </p:cNvSpPr>
            <p:nvPr/>
          </p:nvSpPr>
          <p:spPr bwMode="auto">
            <a:xfrm>
              <a:off x="1165602" y="518023"/>
              <a:ext cx="2214503" cy="11080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Rectangle 2719" descr="Светлый диагональный 2"/>
            <p:cNvSpPr>
              <a:spLocks noChangeArrowheads="1"/>
            </p:cNvSpPr>
            <p:nvPr/>
          </p:nvSpPr>
          <p:spPr bwMode="auto">
            <a:xfrm rot="19510139">
              <a:off x="316700" y="801036"/>
              <a:ext cx="953501" cy="11020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0" name="Line 2720"/>
            <p:cNvCxnSpPr>
              <a:cxnSpLocks noChangeShapeType="1"/>
            </p:cNvCxnSpPr>
            <p:nvPr/>
          </p:nvCxnSpPr>
          <p:spPr bwMode="auto">
            <a:xfrm>
              <a:off x="52200" y="917941"/>
              <a:ext cx="553601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2721"/>
            <p:cNvCxnSpPr>
              <a:cxnSpLocks noChangeShapeType="1"/>
            </p:cNvCxnSpPr>
            <p:nvPr/>
          </p:nvCxnSpPr>
          <p:spPr bwMode="auto">
            <a:xfrm>
              <a:off x="329000" y="622628"/>
              <a:ext cx="700" cy="5537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2722"/>
            <p:cNvCxnSpPr>
              <a:cxnSpLocks noChangeShapeType="1"/>
            </p:cNvCxnSpPr>
            <p:nvPr/>
          </p:nvCxnSpPr>
          <p:spPr bwMode="auto">
            <a:xfrm>
              <a:off x="3207805" y="401118"/>
              <a:ext cx="600" cy="66453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2723"/>
            <p:cNvCxnSpPr>
              <a:cxnSpLocks noChangeShapeType="1"/>
            </p:cNvCxnSpPr>
            <p:nvPr/>
          </p:nvCxnSpPr>
          <p:spPr bwMode="auto">
            <a:xfrm>
              <a:off x="329000" y="954843"/>
              <a:ext cx="2878804" cy="7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Text Box 2724"/>
            <p:cNvSpPr txBox="1">
              <a:spLocks noChangeArrowheads="1"/>
            </p:cNvSpPr>
            <p:nvPr/>
          </p:nvSpPr>
          <p:spPr bwMode="auto">
            <a:xfrm>
              <a:off x="1602302" y="729033"/>
              <a:ext cx="442901" cy="305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97" tIns="44348" rIns="88697" bIns="4434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2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отб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 2725" descr="Светлый диагональный 2"/>
            <p:cNvSpPr>
              <a:spLocks noChangeArrowheads="1"/>
            </p:cNvSpPr>
            <p:nvPr/>
          </p:nvSpPr>
          <p:spPr bwMode="auto">
            <a:xfrm>
              <a:off x="163000" y="1073048"/>
              <a:ext cx="289100" cy="11010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3349606" y="2819733"/>
            <a:ext cx="2506905" cy="3243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3. Схема выброса пульпы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1562" y="3151905"/>
            <a:ext cx="87914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Затем следует определить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диаметр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кожуха фрезы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неподрезания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дна и откосов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трапецеидального канала. Графически это означает, что при минимальной ширине канала по дну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заданном максимальном угле наклона откосов λ проектные линии дна и откоса облицованного канала должны являться касательными к окружности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диаметром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(рис.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000" dirty="0"/>
          </a:p>
        </p:txBody>
      </p:sp>
      <p:grpSp>
        <p:nvGrpSpPr>
          <p:cNvPr id="36" name="Полотно 366"/>
          <p:cNvGrpSpPr/>
          <p:nvPr/>
        </p:nvGrpSpPr>
        <p:grpSpPr>
          <a:xfrm>
            <a:off x="2847346" y="4229123"/>
            <a:ext cx="3427095" cy="1802765"/>
            <a:chOff x="0" y="0"/>
            <a:chExt cx="3427095" cy="1802765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0" y="0"/>
              <a:ext cx="3427095" cy="1802765"/>
            </a:xfrm>
            <a:prstGeom prst="rect">
              <a:avLst/>
            </a:prstGeom>
            <a:noFill/>
          </p:spPr>
        </p:sp>
        <p:sp>
          <p:nvSpPr>
            <p:cNvPr id="38" name="Oval 2657"/>
            <p:cNvSpPr>
              <a:spLocks noChangeArrowheads="1"/>
            </p:cNvSpPr>
            <p:nvPr/>
          </p:nvSpPr>
          <p:spPr bwMode="auto">
            <a:xfrm>
              <a:off x="302308" y="39101"/>
              <a:ext cx="1411239" cy="141095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Oval 2658"/>
            <p:cNvSpPr>
              <a:spLocks noChangeArrowheads="1"/>
            </p:cNvSpPr>
            <p:nvPr/>
          </p:nvSpPr>
          <p:spPr bwMode="auto">
            <a:xfrm>
              <a:off x="2116759" y="442216"/>
              <a:ext cx="1008028" cy="1007836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0" name="Line 2659"/>
            <p:cNvCxnSpPr>
              <a:cxnSpLocks noChangeShapeType="1"/>
            </p:cNvCxnSpPr>
            <p:nvPr/>
          </p:nvCxnSpPr>
          <p:spPr bwMode="auto">
            <a:xfrm>
              <a:off x="100703" y="643823"/>
              <a:ext cx="504014" cy="80622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660"/>
            <p:cNvCxnSpPr>
              <a:cxnSpLocks noChangeShapeType="1"/>
            </p:cNvCxnSpPr>
            <p:nvPr/>
          </p:nvCxnSpPr>
          <p:spPr bwMode="auto">
            <a:xfrm flipH="1">
              <a:off x="1411139" y="643823"/>
              <a:ext cx="504014" cy="80622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661"/>
            <p:cNvCxnSpPr>
              <a:cxnSpLocks noChangeShapeType="1"/>
            </p:cNvCxnSpPr>
            <p:nvPr/>
          </p:nvCxnSpPr>
          <p:spPr bwMode="auto">
            <a:xfrm flipH="1">
              <a:off x="604717" y="1450052"/>
              <a:ext cx="80642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2662"/>
            <p:cNvCxnSpPr>
              <a:cxnSpLocks noChangeShapeType="1"/>
            </p:cNvCxnSpPr>
            <p:nvPr/>
          </p:nvCxnSpPr>
          <p:spPr bwMode="auto">
            <a:xfrm>
              <a:off x="2217561" y="1248445"/>
              <a:ext cx="806422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2663"/>
            <p:cNvCxnSpPr>
              <a:cxnSpLocks noChangeShapeType="1"/>
            </p:cNvCxnSpPr>
            <p:nvPr/>
          </p:nvCxnSpPr>
          <p:spPr bwMode="auto">
            <a:xfrm flipH="1" flipV="1">
              <a:off x="1915153" y="845330"/>
              <a:ext cx="302408" cy="403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664"/>
            <p:cNvCxnSpPr>
              <a:cxnSpLocks noChangeShapeType="1"/>
            </p:cNvCxnSpPr>
            <p:nvPr/>
          </p:nvCxnSpPr>
          <p:spPr bwMode="auto">
            <a:xfrm flipV="1">
              <a:off x="3023984" y="845330"/>
              <a:ext cx="302308" cy="403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2665"/>
            <p:cNvCxnSpPr>
              <a:cxnSpLocks noChangeShapeType="1"/>
            </p:cNvCxnSpPr>
            <p:nvPr/>
          </p:nvCxnSpPr>
          <p:spPr bwMode="auto">
            <a:xfrm>
              <a:off x="1007928" y="0"/>
              <a:ext cx="600" cy="155085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666"/>
            <p:cNvCxnSpPr>
              <a:cxnSpLocks noChangeShapeType="1"/>
            </p:cNvCxnSpPr>
            <p:nvPr/>
          </p:nvCxnSpPr>
          <p:spPr bwMode="auto">
            <a:xfrm>
              <a:off x="2620773" y="341512"/>
              <a:ext cx="0" cy="120934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2667"/>
            <p:cNvCxnSpPr>
              <a:cxnSpLocks noChangeShapeType="1"/>
            </p:cNvCxnSpPr>
            <p:nvPr/>
          </p:nvCxnSpPr>
          <p:spPr bwMode="auto">
            <a:xfrm>
              <a:off x="201506" y="744627"/>
              <a:ext cx="1612845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2668"/>
            <p:cNvCxnSpPr>
              <a:cxnSpLocks noChangeShapeType="1"/>
            </p:cNvCxnSpPr>
            <p:nvPr/>
          </p:nvCxnSpPr>
          <p:spPr bwMode="auto">
            <a:xfrm>
              <a:off x="2015956" y="946134"/>
              <a:ext cx="1209634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2669"/>
            <p:cNvCxnSpPr>
              <a:cxnSpLocks noChangeShapeType="1"/>
            </p:cNvCxnSpPr>
            <p:nvPr/>
          </p:nvCxnSpPr>
          <p:spPr bwMode="auto">
            <a:xfrm flipH="1" flipV="1">
              <a:off x="1007928" y="744627"/>
              <a:ext cx="604817" cy="4031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2670"/>
            <p:cNvCxnSpPr>
              <a:cxnSpLocks noChangeShapeType="1"/>
            </p:cNvCxnSpPr>
            <p:nvPr/>
          </p:nvCxnSpPr>
          <p:spPr bwMode="auto">
            <a:xfrm flipH="1" flipV="1">
              <a:off x="1007928" y="744627"/>
              <a:ext cx="403211" cy="7054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2671"/>
            <p:cNvCxnSpPr>
              <a:cxnSpLocks noChangeShapeType="1"/>
            </p:cNvCxnSpPr>
            <p:nvPr/>
          </p:nvCxnSpPr>
          <p:spPr bwMode="auto">
            <a:xfrm>
              <a:off x="503914" y="240709"/>
              <a:ext cx="504014" cy="3023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2672"/>
            <p:cNvCxnSpPr>
              <a:cxnSpLocks noChangeShapeType="1"/>
            </p:cNvCxnSpPr>
            <p:nvPr/>
          </p:nvCxnSpPr>
          <p:spPr bwMode="auto">
            <a:xfrm>
              <a:off x="503914" y="240709"/>
              <a:ext cx="504014" cy="5039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2673"/>
            <p:cNvCxnSpPr>
              <a:cxnSpLocks noChangeShapeType="1"/>
            </p:cNvCxnSpPr>
            <p:nvPr/>
          </p:nvCxnSpPr>
          <p:spPr bwMode="auto">
            <a:xfrm flipV="1">
              <a:off x="302308" y="643823"/>
              <a:ext cx="1411239" cy="20150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2674"/>
            <p:cNvCxnSpPr>
              <a:cxnSpLocks noChangeShapeType="1"/>
            </p:cNvCxnSpPr>
            <p:nvPr/>
          </p:nvCxnSpPr>
          <p:spPr bwMode="auto">
            <a:xfrm>
              <a:off x="604717" y="1450052"/>
              <a:ext cx="0" cy="3023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2675"/>
            <p:cNvCxnSpPr>
              <a:cxnSpLocks noChangeShapeType="1"/>
            </p:cNvCxnSpPr>
            <p:nvPr/>
          </p:nvCxnSpPr>
          <p:spPr bwMode="auto">
            <a:xfrm>
              <a:off x="1411139" y="1450052"/>
              <a:ext cx="0" cy="3023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2676"/>
            <p:cNvCxnSpPr>
              <a:cxnSpLocks noChangeShapeType="1"/>
            </p:cNvCxnSpPr>
            <p:nvPr/>
          </p:nvCxnSpPr>
          <p:spPr bwMode="auto">
            <a:xfrm>
              <a:off x="604717" y="1701961"/>
              <a:ext cx="806422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2677"/>
            <p:cNvCxnSpPr>
              <a:cxnSpLocks noChangeShapeType="1"/>
            </p:cNvCxnSpPr>
            <p:nvPr/>
          </p:nvCxnSpPr>
          <p:spPr bwMode="auto">
            <a:xfrm>
              <a:off x="2217561" y="1248445"/>
              <a:ext cx="0" cy="5039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2678"/>
            <p:cNvCxnSpPr>
              <a:cxnSpLocks noChangeShapeType="1"/>
            </p:cNvCxnSpPr>
            <p:nvPr/>
          </p:nvCxnSpPr>
          <p:spPr bwMode="auto">
            <a:xfrm>
              <a:off x="3023984" y="1248445"/>
              <a:ext cx="0" cy="5039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2679"/>
            <p:cNvCxnSpPr>
              <a:cxnSpLocks noChangeShapeType="1"/>
            </p:cNvCxnSpPr>
            <p:nvPr/>
          </p:nvCxnSpPr>
          <p:spPr bwMode="auto">
            <a:xfrm>
              <a:off x="2217561" y="1701961"/>
              <a:ext cx="806422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2680"/>
            <p:cNvCxnSpPr>
              <a:cxnSpLocks noChangeShapeType="1"/>
            </p:cNvCxnSpPr>
            <p:nvPr/>
          </p:nvCxnSpPr>
          <p:spPr bwMode="auto">
            <a:xfrm flipH="1">
              <a:off x="1814350" y="1248445"/>
              <a:ext cx="40321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2681"/>
            <p:cNvCxnSpPr>
              <a:cxnSpLocks noChangeShapeType="1"/>
            </p:cNvCxnSpPr>
            <p:nvPr/>
          </p:nvCxnSpPr>
          <p:spPr bwMode="auto">
            <a:xfrm flipH="1">
              <a:off x="2217561" y="946134"/>
              <a:ext cx="403211" cy="3023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2682"/>
            <p:cNvCxnSpPr>
              <a:cxnSpLocks noChangeShapeType="1"/>
            </p:cNvCxnSpPr>
            <p:nvPr/>
          </p:nvCxnSpPr>
          <p:spPr bwMode="auto">
            <a:xfrm>
              <a:off x="100703" y="1450052"/>
              <a:ext cx="50401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2683"/>
            <p:cNvCxnSpPr>
              <a:cxnSpLocks noChangeShapeType="1"/>
            </p:cNvCxnSpPr>
            <p:nvPr/>
          </p:nvCxnSpPr>
          <p:spPr bwMode="auto">
            <a:xfrm>
              <a:off x="2116759" y="845330"/>
              <a:ext cx="1008028" cy="20160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Arc 2684"/>
            <p:cNvSpPr>
              <a:spLocks/>
            </p:cNvSpPr>
            <p:nvPr/>
          </p:nvSpPr>
          <p:spPr bwMode="auto">
            <a:xfrm rot="16200000">
              <a:off x="1943653" y="975836"/>
              <a:ext cx="244709" cy="302408"/>
            </a:xfrm>
            <a:custGeom>
              <a:avLst/>
              <a:gdLst>
                <a:gd name="T0" fmla="*/ 0 w 21600"/>
                <a:gd name="T1" fmla="*/ 0 h 21600"/>
                <a:gd name="T2" fmla="*/ 244661 w 21600"/>
                <a:gd name="T3" fmla="*/ 124526 h 21600"/>
                <a:gd name="T4" fmla="*/ 0 w 21600"/>
                <a:gd name="T5" fmla="*/ 30239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6910" y="0"/>
                    <a:pt x="13403" y="3306"/>
                    <a:pt x="17468" y="8895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6910" y="0"/>
                    <a:pt x="13403" y="3306"/>
                    <a:pt x="17468" y="889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rc 2685"/>
            <p:cNvSpPr>
              <a:spLocks/>
            </p:cNvSpPr>
            <p:nvPr/>
          </p:nvSpPr>
          <p:spPr bwMode="auto">
            <a:xfrm rot="16200000">
              <a:off x="238505" y="1084441"/>
              <a:ext cx="329212" cy="403211"/>
            </a:xfrm>
            <a:custGeom>
              <a:avLst/>
              <a:gdLst>
                <a:gd name="T0" fmla="*/ 0 w 21600"/>
                <a:gd name="T1" fmla="*/ 0 h 21600"/>
                <a:gd name="T2" fmla="*/ 329201 w 21600"/>
                <a:gd name="T3" fmla="*/ 212346 h 21600"/>
                <a:gd name="T4" fmla="*/ 0 w 21600"/>
                <a:gd name="T5" fmla="*/ 403188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7952" y="0"/>
                    <a:pt x="15262" y="4370"/>
                    <a:pt x="19027" y="11375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7952" y="0"/>
                    <a:pt x="15262" y="4370"/>
                    <a:pt x="19027" y="1137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Arc 2686"/>
            <p:cNvSpPr>
              <a:spLocks/>
            </p:cNvSpPr>
            <p:nvPr/>
          </p:nvSpPr>
          <p:spPr bwMode="auto">
            <a:xfrm rot="5400000">
              <a:off x="980026" y="765829"/>
              <a:ext cx="373413" cy="336009"/>
            </a:xfrm>
            <a:custGeom>
              <a:avLst/>
              <a:gdLst>
                <a:gd name="T0" fmla="*/ 220583 w 21600"/>
                <a:gd name="T1" fmla="*/ 0 h 21600"/>
                <a:gd name="T2" fmla="*/ 373292 w 21600"/>
                <a:gd name="T3" fmla="*/ 335990 h 21600"/>
                <a:gd name="T4" fmla="*/ 0 w 21600"/>
                <a:gd name="T5" fmla="*/ 32511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2758" y="0"/>
                  </a:moveTo>
                  <a:cubicBezTo>
                    <a:pt x="18315" y="4068"/>
                    <a:pt x="21600" y="10542"/>
                    <a:pt x="21600" y="17429"/>
                  </a:cubicBezTo>
                  <a:cubicBezTo>
                    <a:pt x="21600" y="17623"/>
                    <a:pt x="21597" y="17817"/>
                    <a:pt x="21592" y="18012"/>
                  </a:cubicBezTo>
                </a:path>
                <a:path w="21600" h="21600" stroke="0" extrusionOk="0">
                  <a:moveTo>
                    <a:pt x="12758" y="0"/>
                  </a:moveTo>
                  <a:cubicBezTo>
                    <a:pt x="18315" y="4068"/>
                    <a:pt x="21600" y="10542"/>
                    <a:pt x="21600" y="17429"/>
                  </a:cubicBezTo>
                  <a:cubicBezTo>
                    <a:pt x="21600" y="17623"/>
                    <a:pt x="21597" y="17817"/>
                    <a:pt x="21592" y="18012"/>
                  </a:cubicBezTo>
                  <a:lnTo>
                    <a:pt x="0" y="17429"/>
                  </a:lnTo>
                  <a:lnTo>
                    <a:pt x="12758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Arc 2687"/>
            <p:cNvSpPr>
              <a:spLocks/>
            </p:cNvSpPr>
            <p:nvPr/>
          </p:nvSpPr>
          <p:spPr bwMode="auto">
            <a:xfrm rot="10800000">
              <a:off x="2307664" y="951734"/>
              <a:ext cx="313609" cy="403115"/>
            </a:xfrm>
            <a:custGeom>
              <a:avLst/>
              <a:gdLst>
                <a:gd name="T0" fmla="*/ 0 w 21600"/>
                <a:gd name="T1" fmla="*/ 0 h 21600"/>
                <a:gd name="T2" fmla="*/ 313590 w 21600"/>
                <a:gd name="T3" fmla="*/ 183897 h 21600"/>
                <a:gd name="T4" fmla="*/ 0 w 21600"/>
                <a:gd name="T5" fmla="*/ 403103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7321" y="0"/>
                    <a:pt x="14145" y="3709"/>
                    <a:pt x="18127" y="985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7321" y="0"/>
                    <a:pt x="14145" y="3709"/>
                    <a:pt x="18127" y="985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Arc 2688"/>
            <p:cNvSpPr>
              <a:spLocks/>
            </p:cNvSpPr>
            <p:nvPr/>
          </p:nvSpPr>
          <p:spPr bwMode="auto">
            <a:xfrm rot="5400000">
              <a:off x="519113" y="226110"/>
              <a:ext cx="372313" cy="403111"/>
            </a:xfrm>
            <a:custGeom>
              <a:avLst/>
              <a:gdLst>
                <a:gd name="T0" fmla="*/ 0 w 21600"/>
                <a:gd name="T1" fmla="*/ 0 h 21600"/>
                <a:gd name="T2" fmla="*/ 372310 w 21600"/>
                <a:gd name="T3" fmla="*/ 248502 h 21600"/>
                <a:gd name="T4" fmla="*/ 0 w 21600"/>
                <a:gd name="T5" fmla="*/ 403188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8728" y="0"/>
                    <a:pt x="16598" y="5252"/>
                    <a:pt x="19947" y="13312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8728" y="0"/>
                    <a:pt x="16598" y="5252"/>
                    <a:pt x="19947" y="13312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Arc 2689"/>
            <p:cNvSpPr>
              <a:spLocks/>
            </p:cNvSpPr>
            <p:nvPr/>
          </p:nvSpPr>
          <p:spPr bwMode="auto">
            <a:xfrm rot="5400000">
              <a:off x="460311" y="284311"/>
              <a:ext cx="372313" cy="285108"/>
            </a:xfrm>
            <a:custGeom>
              <a:avLst/>
              <a:gdLst>
                <a:gd name="T0" fmla="*/ 285182 w 19947"/>
                <a:gd name="T1" fmla="*/ 0 h 15268"/>
                <a:gd name="T2" fmla="*/ 372310 w 19947"/>
                <a:gd name="T3" fmla="*/ 130325 h 15268"/>
                <a:gd name="T4" fmla="*/ 0 w 19947"/>
                <a:gd name="T5" fmla="*/ 285031 h 152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947" h="15268" fill="none" extrusionOk="0">
                  <a:moveTo>
                    <a:pt x="15279" y="-1"/>
                  </a:moveTo>
                  <a:cubicBezTo>
                    <a:pt x="17276" y="1999"/>
                    <a:pt x="18862" y="4370"/>
                    <a:pt x="19947" y="6980"/>
                  </a:cubicBezTo>
                </a:path>
                <a:path w="19947" h="15268" stroke="0" extrusionOk="0">
                  <a:moveTo>
                    <a:pt x="15279" y="-1"/>
                  </a:moveTo>
                  <a:cubicBezTo>
                    <a:pt x="17276" y="1999"/>
                    <a:pt x="18862" y="4370"/>
                    <a:pt x="19947" y="6980"/>
                  </a:cubicBezTo>
                  <a:lnTo>
                    <a:pt x="0" y="15268"/>
                  </a:lnTo>
                  <a:lnTo>
                    <a:pt x="15279" y="-1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rc 2690"/>
            <p:cNvSpPr>
              <a:spLocks/>
            </p:cNvSpPr>
            <p:nvPr/>
          </p:nvSpPr>
          <p:spPr bwMode="auto">
            <a:xfrm rot="5400000">
              <a:off x="601416" y="144907"/>
              <a:ext cx="208808" cy="403211"/>
            </a:xfrm>
            <a:custGeom>
              <a:avLst/>
              <a:gdLst>
                <a:gd name="T0" fmla="*/ 0 w 21600"/>
                <a:gd name="T1" fmla="*/ 0 h 21600"/>
                <a:gd name="T2" fmla="*/ 208830 w 21600"/>
                <a:gd name="T3" fmla="*/ 58462 h 21600"/>
                <a:gd name="T4" fmla="*/ 0 w 21600"/>
                <a:gd name="T5" fmla="*/ 403188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3950" y="0"/>
                    <a:pt x="7824" y="1083"/>
                    <a:pt x="11202" y="313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3950" y="0"/>
                    <a:pt x="7824" y="1083"/>
                    <a:pt x="11202" y="313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Text Box 2692"/>
            <p:cNvSpPr txBox="1">
              <a:spLocks noChangeArrowheads="1"/>
            </p:cNvSpPr>
            <p:nvPr/>
          </p:nvSpPr>
          <p:spPr bwMode="auto">
            <a:xfrm>
              <a:off x="839923" y="1500454"/>
              <a:ext cx="302408" cy="302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 Box 2693"/>
            <p:cNvSpPr txBox="1">
              <a:spLocks noChangeArrowheads="1"/>
            </p:cNvSpPr>
            <p:nvPr/>
          </p:nvSpPr>
          <p:spPr bwMode="auto">
            <a:xfrm>
              <a:off x="2452768" y="1489254"/>
              <a:ext cx="302408" cy="302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 Box 2694"/>
            <p:cNvSpPr txBox="1">
              <a:spLocks noChangeArrowheads="1"/>
            </p:cNvSpPr>
            <p:nvPr/>
          </p:nvSpPr>
          <p:spPr bwMode="auto">
            <a:xfrm>
              <a:off x="1209534" y="520619"/>
              <a:ext cx="302408" cy="240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 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695"/>
            <p:cNvSpPr txBox="1">
              <a:spLocks noChangeArrowheads="1"/>
            </p:cNvSpPr>
            <p:nvPr/>
          </p:nvSpPr>
          <p:spPr bwMode="auto">
            <a:xfrm>
              <a:off x="2402367" y="739027"/>
              <a:ext cx="302408" cy="235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2696"/>
            <p:cNvSpPr txBox="1">
              <a:spLocks noChangeArrowheads="1"/>
            </p:cNvSpPr>
            <p:nvPr/>
          </p:nvSpPr>
          <p:spPr bwMode="auto">
            <a:xfrm>
              <a:off x="1007928" y="934934"/>
              <a:ext cx="240807" cy="201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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2697"/>
            <p:cNvSpPr txBox="1">
              <a:spLocks noChangeArrowheads="1"/>
            </p:cNvSpPr>
            <p:nvPr/>
          </p:nvSpPr>
          <p:spPr bwMode="auto">
            <a:xfrm>
              <a:off x="2340765" y="1080539"/>
              <a:ext cx="238007" cy="2015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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2698"/>
            <p:cNvSpPr txBox="1">
              <a:spLocks noChangeArrowheads="1"/>
            </p:cNvSpPr>
            <p:nvPr/>
          </p:nvSpPr>
          <p:spPr bwMode="auto">
            <a:xfrm>
              <a:off x="1696747" y="974135"/>
              <a:ext cx="302408" cy="201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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 Box 2699"/>
            <p:cNvSpPr txBox="1">
              <a:spLocks noChangeArrowheads="1"/>
            </p:cNvSpPr>
            <p:nvPr/>
          </p:nvSpPr>
          <p:spPr bwMode="auto">
            <a:xfrm>
              <a:off x="0" y="1107440"/>
              <a:ext cx="403111" cy="2015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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Arc 2700"/>
            <p:cNvSpPr>
              <a:spLocks/>
            </p:cNvSpPr>
            <p:nvPr/>
          </p:nvSpPr>
          <p:spPr bwMode="auto">
            <a:xfrm>
              <a:off x="1023628" y="39101"/>
              <a:ext cx="510714" cy="863431"/>
            </a:xfrm>
            <a:custGeom>
              <a:avLst/>
              <a:gdLst>
                <a:gd name="T0" fmla="*/ 216425 w 13677"/>
                <a:gd name="T1" fmla="*/ 0 h 20808"/>
                <a:gd name="T2" fmla="*/ 510704 w 13677"/>
                <a:gd name="T3" fmla="*/ 169692 h 20808"/>
                <a:gd name="T4" fmla="*/ 0 w 13677"/>
                <a:gd name="T5" fmla="*/ 863312 h 208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677" h="20808" fill="none" extrusionOk="0">
                  <a:moveTo>
                    <a:pt x="5795" y="0"/>
                  </a:moveTo>
                  <a:cubicBezTo>
                    <a:pt x="8677" y="802"/>
                    <a:pt x="11361" y="2195"/>
                    <a:pt x="13677" y="4089"/>
                  </a:cubicBezTo>
                </a:path>
                <a:path w="13677" h="20808" stroke="0" extrusionOk="0">
                  <a:moveTo>
                    <a:pt x="5795" y="0"/>
                  </a:moveTo>
                  <a:cubicBezTo>
                    <a:pt x="8677" y="802"/>
                    <a:pt x="11361" y="2195"/>
                    <a:pt x="13677" y="4089"/>
                  </a:cubicBezTo>
                  <a:lnTo>
                    <a:pt x="0" y="20808"/>
                  </a:lnTo>
                  <a:lnTo>
                    <a:pt x="5795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Text Box 2701"/>
            <p:cNvSpPr txBox="1">
              <a:spLocks noChangeArrowheads="1"/>
            </p:cNvSpPr>
            <p:nvPr/>
          </p:nvSpPr>
          <p:spPr bwMode="auto">
            <a:xfrm>
              <a:off x="638318" y="111904"/>
              <a:ext cx="403211" cy="302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650" tIns="40324" rIns="80650" bIns="40324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 Box 2702"/>
            <p:cNvSpPr txBox="1">
              <a:spLocks noChangeArrowheads="1"/>
            </p:cNvSpPr>
            <p:nvPr/>
          </p:nvSpPr>
          <p:spPr bwMode="auto">
            <a:xfrm>
              <a:off x="941326" y="559820"/>
              <a:ext cx="268207" cy="285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 Box 2703"/>
            <p:cNvSpPr txBox="1">
              <a:spLocks noChangeArrowheads="1"/>
            </p:cNvSpPr>
            <p:nvPr/>
          </p:nvSpPr>
          <p:spPr bwMode="auto">
            <a:xfrm>
              <a:off x="1534343" y="1046938"/>
              <a:ext cx="201606" cy="302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 Box 2704"/>
            <p:cNvSpPr txBox="1">
              <a:spLocks noChangeArrowheads="1"/>
            </p:cNvSpPr>
            <p:nvPr/>
          </p:nvSpPr>
          <p:spPr bwMode="auto">
            <a:xfrm>
              <a:off x="940726" y="1259645"/>
              <a:ext cx="201606" cy="201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 Box 2705"/>
            <p:cNvSpPr txBox="1">
              <a:spLocks noChangeArrowheads="1"/>
            </p:cNvSpPr>
            <p:nvPr/>
          </p:nvSpPr>
          <p:spPr bwMode="auto">
            <a:xfrm>
              <a:off x="1360738" y="1354849"/>
              <a:ext cx="252007" cy="23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650" tIns="40324" rIns="80650" bIns="40324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375369" y="5931084"/>
            <a:ext cx="6185497" cy="928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70305" algn="just">
              <a:lnSpc>
                <a:spcPct val="115000"/>
              </a:lnSpc>
              <a:spcAft>
                <a:spcPts val="1000"/>
              </a:spcAft>
            </a:pPr>
            <a:r>
              <a:rPr lang="be-BY" sz="105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                               </a:t>
            </a:r>
            <a:r>
              <a:rPr lang="be-BY" sz="105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be-BY" sz="105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be-BY" sz="1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e-BY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Схема к определению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диаметра кожуха фрезы из условия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неподрезания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откосов канала: 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облицованного; 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необлицованного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3389" y="572601"/>
            <a:ext cx="4903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e-BY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be-BY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be-BY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tg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be-BY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λ / 2)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</a:t>
            </a: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(13)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34047"/>
            <a:ext cx="23542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Тогда, согласно рис.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918012"/>
            <a:ext cx="8280920" cy="5705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Очистку необлицованных каналов целесообразно выполнять с некоторым их перезаглублением по сравнению с исходной проектной глубиной. Для этого случая расчетная схема показана на рис.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Тогда расчет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следует выполнять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be-BY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 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λ.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(14)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фрезы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концам ножей-лопаток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рассчитать конструктивно: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600"/>
              </a:spcAft>
              <a:tabLst>
                <a:tab pos="36195" algn="l"/>
              </a:tabLst>
            </a:pPr>
            <a:r>
              <a:rPr lang="be-BY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 (</a:t>
            </a:r>
            <a:r>
              <a:rPr lang="be-BY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be-BY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2290" indent="-542290" algn="just">
              <a:lnSpc>
                <a:spcPct val="115000"/>
              </a:lnSpc>
              <a:spcAft>
                <a:spcPts val="0"/>
              </a:spcAft>
            </a:pP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толщина стенки кожуха фрезы. Ориентировочно ее можно принять равной 4…6 мм или близкой к 0,007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4500" indent="-22225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зазор между внешними концами ножей-лопаток и внутренней поверхностью кожуха. Обычно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8…12 мм.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номинальной (расчетной) скорости рабочего передвижения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выполняется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ножей-лопаток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рассчитывается из условия обеспечения необходимой подачи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π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расчета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значение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принимается при удалении торфяных наносов равным 7…15, минеральных – 5…7 мм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984" y="188640"/>
            <a:ext cx="828092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для снижения динамичности нагрузок желательно выполнение условия: </a:t>
            </a: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≥ 2π/α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Значение </a:t>
            </a: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принимается равным 3…5. После принятия числа </a:t>
            </a: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уточняется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уменьшения рассеивания струи и снижения энергоемкости процесса нож-лопатка отклоняется от радиального направления под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углом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Увеличение значения α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может привести к явлению защемления грунта между кожухом и лопаткой. Произойдет это, если составляющая силы трения грунта о кожух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превысит значение противоположно направленной ей силы трения грунта о лопатку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5). 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0984" y="4797152"/>
            <a:ext cx="835292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равенстве коэффициентов трения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грунта о кожух и грунта о лопатку и, учитывая то, что в данном случае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обусловлена силой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16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можно записать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незащемления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≥ 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(18)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/>
            <a:r>
              <a:rPr lang="en-US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≥ </a:t>
            </a:r>
            <a:r>
              <a:rPr lang="en-US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(19)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90652" y="4492453"/>
            <a:ext cx="3539110" cy="3243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5. Схема сил, действующих на частицу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3779912" y="308746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" name="Полотно 12676"/>
          <p:cNvGrpSpPr/>
          <p:nvPr/>
        </p:nvGrpSpPr>
        <p:grpSpPr>
          <a:xfrm>
            <a:off x="2987824" y="2263054"/>
            <a:ext cx="3240360" cy="2285919"/>
            <a:chOff x="0" y="0"/>
            <a:chExt cx="1659890" cy="106870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1659890" cy="1068705"/>
            </a:xfrm>
            <a:prstGeom prst="rect">
              <a:avLst/>
            </a:prstGeom>
            <a:noFill/>
          </p:spPr>
        </p:sp>
        <p:sp>
          <p:nvSpPr>
            <p:cNvPr id="10" name="Arc 2635"/>
            <p:cNvSpPr>
              <a:spLocks/>
            </p:cNvSpPr>
            <p:nvPr/>
          </p:nvSpPr>
          <p:spPr bwMode="auto">
            <a:xfrm rot="10800000">
              <a:off x="436624" y="79300"/>
              <a:ext cx="524628" cy="357402"/>
            </a:xfrm>
            <a:custGeom>
              <a:avLst/>
              <a:gdLst>
                <a:gd name="T0" fmla="*/ 16891 w 43200"/>
                <a:gd name="T1" fmla="*/ 354370 h 29473"/>
                <a:gd name="T2" fmla="*/ 506522 w 43200"/>
                <a:gd name="T3" fmla="*/ 357377 h 29473"/>
                <a:gd name="T4" fmla="*/ 262283 w 43200"/>
                <a:gd name="T5" fmla="*/ 261912 h 2947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29473" fill="none" extrusionOk="0">
                  <a:moveTo>
                    <a:pt x="1390" y="29225"/>
                  </a:moveTo>
                  <a:cubicBezTo>
                    <a:pt x="471" y="26788"/>
                    <a:pt x="0" y="2420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4294"/>
                    <a:pt x="42696" y="26964"/>
                    <a:pt x="41714" y="29473"/>
                  </a:cubicBezTo>
                </a:path>
                <a:path w="43200" h="29473" stroke="0" extrusionOk="0">
                  <a:moveTo>
                    <a:pt x="1390" y="29225"/>
                  </a:moveTo>
                  <a:cubicBezTo>
                    <a:pt x="471" y="26788"/>
                    <a:pt x="0" y="2420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4294"/>
                    <a:pt x="42696" y="26964"/>
                    <a:pt x="41714" y="29473"/>
                  </a:cubicBezTo>
                  <a:lnTo>
                    <a:pt x="21600" y="21600"/>
                  </a:lnTo>
                  <a:lnTo>
                    <a:pt x="1390" y="29225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1" name="Line 2636"/>
            <p:cNvCxnSpPr>
              <a:cxnSpLocks noChangeShapeType="1"/>
            </p:cNvCxnSpPr>
            <p:nvPr/>
          </p:nvCxnSpPr>
          <p:spPr bwMode="auto">
            <a:xfrm flipV="1">
              <a:off x="697838" y="0"/>
              <a:ext cx="700" cy="9608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Freeform 2637"/>
            <p:cNvSpPr>
              <a:spLocks/>
            </p:cNvSpPr>
            <p:nvPr/>
          </p:nvSpPr>
          <p:spPr bwMode="auto">
            <a:xfrm>
              <a:off x="102706" y="62700"/>
              <a:ext cx="1207865" cy="461302"/>
            </a:xfrm>
            <a:custGeom>
              <a:avLst/>
              <a:gdLst>
                <a:gd name="T0" fmla="*/ 0 w 2559"/>
                <a:gd name="T1" fmla="*/ 457038 h 979"/>
                <a:gd name="T2" fmla="*/ 94397 w 2559"/>
                <a:gd name="T3" fmla="*/ 414633 h 979"/>
                <a:gd name="T4" fmla="*/ 141596 w 2559"/>
                <a:gd name="T5" fmla="*/ 372227 h 979"/>
                <a:gd name="T6" fmla="*/ 169915 w 2559"/>
                <a:gd name="T7" fmla="*/ 306263 h 979"/>
                <a:gd name="T8" fmla="*/ 174635 w 2559"/>
                <a:gd name="T9" fmla="*/ 216740 h 979"/>
                <a:gd name="T10" fmla="*/ 217114 w 2559"/>
                <a:gd name="T11" fmla="*/ 197893 h 979"/>
                <a:gd name="T12" fmla="*/ 231274 w 2559"/>
                <a:gd name="T13" fmla="*/ 193181 h 979"/>
                <a:gd name="T14" fmla="*/ 259593 w 2559"/>
                <a:gd name="T15" fmla="*/ 155487 h 979"/>
                <a:gd name="T16" fmla="*/ 264313 w 2559"/>
                <a:gd name="T17" fmla="*/ 65964 h 979"/>
                <a:gd name="T18" fmla="*/ 349270 w 2559"/>
                <a:gd name="T19" fmla="*/ 23559 h 979"/>
                <a:gd name="T20" fmla="*/ 363430 w 2559"/>
                <a:gd name="T21" fmla="*/ 18847 h 979"/>
                <a:gd name="T22" fmla="*/ 377590 w 2559"/>
                <a:gd name="T23" fmla="*/ 9423 h 979"/>
                <a:gd name="T24" fmla="*/ 405909 w 2559"/>
                <a:gd name="T25" fmla="*/ 0 h 979"/>
                <a:gd name="T26" fmla="*/ 457827 w 2559"/>
                <a:gd name="T27" fmla="*/ 4712 h 979"/>
                <a:gd name="T28" fmla="*/ 533345 w 2559"/>
                <a:gd name="T29" fmla="*/ 28270 h 979"/>
                <a:gd name="T30" fmla="*/ 547505 w 2559"/>
                <a:gd name="T31" fmla="*/ 32982 h 979"/>
                <a:gd name="T32" fmla="*/ 575824 w 2559"/>
                <a:gd name="T33" fmla="*/ 37694 h 979"/>
                <a:gd name="T34" fmla="*/ 604143 w 2559"/>
                <a:gd name="T35" fmla="*/ 47117 h 979"/>
                <a:gd name="T36" fmla="*/ 637183 w 2559"/>
                <a:gd name="T37" fmla="*/ 28270 h 979"/>
                <a:gd name="T38" fmla="*/ 665502 w 2559"/>
                <a:gd name="T39" fmla="*/ 9423 h 979"/>
                <a:gd name="T40" fmla="*/ 958134 w 2559"/>
                <a:gd name="T41" fmla="*/ 23559 h 979"/>
                <a:gd name="T42" fmla="*/ 967574 w 2559"/>
                <a:gd name="T43" fmla="*/ 108370 h 979"/>
                <a:gd name="T44" fmla="*/ 1005333 w 2559"/>
                <a:gd name="T45" fmla="*/ 160199 h 979"/>
                <a:gd name="T46" fmla="*/ 1014772 w 2559"/>
                <a:gd name="T47" fmla="*/ 174334 h 979"/>
                <a:gd name="T48" fmla="*/ 1043092 w 2559"/>
                <a:gd name="T49" fmla="*/ 188469 h 979"/>
                <a:gd name="T50" fmla="*/ 1052531 w 2559"/>
                <a:gd name="T51" fmla="*/ 216740 h 979"/>
                <a:gd name="T52" fmla="*/ 1057251 w 2559"/>
                <a:gd name="T53" fmla="*/ 230875 h 979"/>
                <a:gd name="T54" fmla="*/ 1061971 w 2559"/>
                <a:gd name="T55" fmla="*/ 325110 h 979"/>
                <a:gd name="T56" fmla="*/ 1076131 w 2559"/>
                <a:gd name="T57" fmla="*/ 343957 h 979"/>
                <a:gd name="T58" fmla="*/ 1104450 w 2559"/>
                <a:gd name="T59" fmla="*/ 386362 h 979"/>
                <a:gd name="T60" fmla="*/ 1170528 w 2559"/>
                <a:gd name="T61" fmla="*/ 433480 h 979"/>
                <a:gd name="T62" fmla="*/ 1194127 w 2559"/>
                <a:gd name="T63" fmla="*/ 447615 h 97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559" h="979">
                  <a:moveTo>
                    <a:pt x="0" y="970"/>
                  </a:moveTo>
                  <a:cubicBezTo>
                    <a:pt x="34" y="868"/>
                    <a:pt x="89" y="888"/>
                    <a:pt x="200" y="880"/>
                  </a:cubicBezTo>
                  <a:cubicBezTo>
                    <a:pt x="251" y="863"/>
                    <a:pt x="255" y="820"/>
                    <a:pt x="300" y="790"/>
                  </a:cubicBezTo>
                  <a:cubicBezTo>
                    <a:pt x="340" y="731"/>
                    <a:pt x="346" y="718"/>
                    <a:pt x="360" y="650"/>
                  </a:cubicBezTo>
                  <a:cubicBezTo>
                    <a:pt x="363" y="587"/>
                    <a:pt x="358" y="522"/>
                    <a:pt x="370" y="460"/>
                  </a:cubicBezTo>
                  <a:cubicBezTo>
                    <a:pt x="373" y="445"/>
                    <a:pt x="437" y="428"/>
                    <a:pt x="460" y="420"/>
                  </a:cubicBezTo>
                  <a:cubicBezTo>
                    <a:pt x="470" y="417"/>
                    <a:pt x="490" y="410"/>
                    <a:pt x="490" y="410"/>
                  </a:cubicBezTo>
                  <a:cubicBezTo>
                    <a:pt x="512" y="377"/>
                    <a:pt x="537" y="368"/>
                    <a:pt x="550" y="330"/>
                  </a:cubicBezTo>
                  <a:cubicBezTo>
                    <a:pt x="553" y="267"/>
                    <a:pt x="548" y="202"/>
                    <a:pt x="560" y="140"/>
                  </a:cubicBezTo>
                  <a:cubicBezTo>
                    <a:pt x="578" y="50"/>
                    <a:pt x="674" y="56"/>
                    <a:pt x="740" y="50"/>
                  </a:cubicBezTo>
                  <a:cubicBezTo>
                    <a:pt x="750" y="47"/>
                    <a:pt x="761" y="45"/>
                    <a:pt x="770" y="40"/>
                  </a:cubicBezTo>
                  <a:cubicBezTo>
                    <a:pt x="781" y="35"/>
                    <a:pt x="789" y="25"/>
                    <a:pt x="800" y="20"/>
                  </a:cubicBezTo>
                  <a:cubicBezTo>
                    <a:pt x="819" y="11"/>
                    <a:pt x="860" y="0"/>
                    <a:pt x="860" y="0"/>
                  </a:cubicBezTo>
                  <a:cubicBezTo>
                    <a:pt x="897" y="3"/>
                    <a:pt x="934" y="4"/>
                    <a:pt x="970" y="10"/>
                  </a:cubicBezTo>
                  <a:cubicBezTo>
                    <a:pt x="1022" y="19"/>
                    <a:pt x="1078" y="45"/>
                    <a:pt x="1130" y="60"/>
                  </a:cubicBezTo>
                  <a:cubicBezTo>
                    <a:pt x="1140" y="63"/>
                    <a:pt x="1150" y="68"/>
                    <a:pt x="1160" y="70"/>
                  </a:cubicBezTo>
                  <a:cubicBezTo>
                    <a:pt x="1180" y="74"/>
                    <a:pt x="1200" y="75"/>
                    <a:pt x="1220" y="80"/>
                  </a:cubicBezTo>
                  <a:cubicBezTo>
                    <a:pt x="1240" y="85"/>
                    <a:pt x="1280" y="100"/>
                    <a:pt x="1280" y="100"/>
                  </a:cubicBezTo>
                  <a:cubicBezTo>
                    <a:pt x="1380" y="80"/>
                    <a:pt x="1293" y="110"/>
                    <a:pt x="1350" y="60"/>
                  </a:cubicBezTo>
                  <a:cubicBezTo>
                    <a:pt x="1368" y="44"/>
                    <a:pt x="1410" y="20"/>
                    <a:pt x="1410" y="20"/>
                  </a:cubicBezTo>
                  <a:cubicBezTo>
                    <a:pt x="1633" y="28"/>
                    <a:pt x="1807" y="43"/>
                    <a:pt x="2030" y="50"/>
                  </a:cubicBezTo>
                  <a:cubicBezTo>
                    <a:pt x="2060" y="141"/>
                    <a:pt x="2018" y="5"/>
                    <a:pt x="2050" y="230"/>
                  </a:cubicBezTo>
                  <a:cubicBezTo>
                    <a:pt x="2061" y="304"/>
                    <a:pt x="2088" y="290"/>
                    <a:pt x="2130" y="340"/>
                  </a:cubicBezTo>
                  <a:cubicBezTo>
                    <a:pt x="2138" y="349"/>
                    <a:pt x="2141" y="362"/>
                    <a:pt x="2150" y="370"/>
                  </a:cubicBezTo>
                  <a:cubicBezTo>
                    <a:pt x="2167" y="384"/>
                    <a:pt x="2191" y="388"/>
                    <a:pt x="2210" y="400"/>
                  </a:cubicBezTo>
                  <a:cubicBezTo>
                    <a:pt x="2217" y="420"/>
                    <a:pt x="2223" y="440"/>
                    <a:pt x="2230" y="460"/>
                  </a:cubicBezTo>
                  <a:cubicBezTo>
                    <a:pt x="2233" y="470"/>
                    <a:pt x="2240" y="490"/>
                    <a:pt x="2240" y="490"/>
                  </a:cubicBezTo>
                  <a:cubicBezTo>
                    <a:pt x="2243" y="557"/>
                    <a:pt x="2239" y="624"/>
                    <a:pt x="2250" y="690"/>
                  </a:cubicBezTo>
                  <a:cubicBezTo>
                    <a:pt x="2253" y="706"/>
                    <a:pt x="2270" y="716"/>
                    <a:pt x="2280" y="730"/>
                  </a:cubicBezTo>
                  <a:cubicBezTo>
                    <a:pt x="2280" y="730"/>
                    <a:pt x="2330" y="805"/>
                    <a:pt x="2340" y="820"/>
                  </a:cubicBezTo>
                  <a:cubicBezTo>
                    <a:pt x="2394" y="902"/>
                    <a:pt x="2412" y="879"/>
                    <a:pt x="2480" y="920"/>
                  </a:cubicBezTo>
                  <a:cubicBezTo>
                    <a:pt x="2533" y="952"/>
                    <a:pt x="2559" y="979"/>
                    <a:pt x="2530" y="9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3" name="Line 2638"/>
            <p:cNvCxnSpPr>
              <a:cxnSpLocks noChangeShapeType="1"/>
            </p:cNvCxnSpPr>
            <p:nvPr/>
          </p:nvCxnSpPr>
          <p:spPr bwMode="auto">
            <a:xfrm>
              <a:off x="261914" y="174601"/>
              <a:ext cx="87394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639"/>
            <p:cNvCxnSpPr>
              <a:cxnSpLocks noChangeShapeType="1"/>
            </p:cNvCxnSpPr>
            <p:nvPr/>
          </p:nvCxnSpPr>
          <p:spPr bwMode="auto">
            <a:xfrm>
              <a:off x="611333" y="436702"/>
              <a:ext cx="437224" cy="3494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640"/>
            <p:cNvCxnSpPr>
              <a:cxnSpLocks noChangeShapeType="1"/>
            </p:cNvCxnSpPr>
            <p:nvPr/>
          </p:nvCxnSpPr>
          <p:spPr bwMode="auto">
            <a:xfrm flipH="1" flipV="1">
              <a:off x="698638" y="174601"/>
              <a:ext cx="349919" cy="6115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oval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641"/>
            <p:cNvCxnSpPr>
              <a:cxnSpLocks noChangeShapeType="1"/>
            </p:cNvCxnSpPr>
            <p:nvPr/>
          </p:nvCxnSpPr>
          <p:spPr bwMode="auto">
            <a:xfrm flipV="1">
              <a:off x="1024056" y="533702"/>
              <a:ext cx="436624" cy="2621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642"/>
            <p:cNvCxnSpPr>
              <a:cxnSpLocks noChangeShapeType="1"/>
            </p:cNvCxnSpPr>
            <p:nvPr/>
          </p:nvCxnSpPr>
          <p:spPr bwMode="auto">
            <a:xfrm rot="5400000" flipH="1" flipV="1">
              <a:off x="1014864" y="465796"/>
              <a:ext cx="349402" cy="262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643"/>
            <p:cNvCxnSpPr>
              <a:cxnSpLocks noChangeShapeType="1"/>
            </p:cNvCxnSpPr>
            <p:nvPr/>
          </p:nvCxnSpPr>
          <p:spPr bwMode="auto">
            <a:xfrm rot="540229" flipH="1" flipV="1">
              <a:off x="1300871" y="432102"/>
              <a:ext cx="169509" cy="971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2644"/>
            <p:cNvCxnSpPr>
              <a:cxnSpLocks noChangeShapeType="1"/>
            </p:cNvCxnSpPr>
            <p:nvPr/>
          </p:nvCxnSpPr>
          <p:spPr bwMode="auto">
            <a:xfrm flipH="1">
              <a:off x="1198665" y="543403"/>
              <a:ext cx="262014" cy="3494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2645"/>
            <p:cNvCxnSpPr>
              <a:cxnSpLocks noChangeShapeType="1"/>
            </p:cNvCxnSpPr>
            <p:nvPr/>
          </p:nvCxnSpPr>
          <p:spPr bwMode="auto">
            <a:xfrm rot="618291">
              <a:off x="1038856" y="795804"/>
              <a:ext cx="174709" cy="873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2646"/>
            <p:cNvCxnSpPr>
              <a:cxnSpLocks noChangeShapeType="1"/>
            </p:cNvCxnSpPr>
            <p:nvPr/>
          </p:nvCxnSpPr>
          <p:spPr bwMode="auto">
            <a:xfrm rot="11418291">
              <a:off x="878448" y="698703"/>
              <a:ext cx="174709" cy="87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Arc 2647"/>
            <p:cNvSpPr>
              <a:spLocks/>
            </p:cNvSpPr>
            <p:nvPr/>
          </p:nvSpPr>
          <p:spPr bwMode="auto">
            <a:xfrm rot="16200000">
              <a:off x="706647" y="443494"/>
              <a:ext cx="349402" cy="335118"/>
            </a:xfrm>
            <a:custGeom>
              <a:avLst/>
              <a:gdLst>
                <a:gd name="T0" fmla="*/ 99073 w 21600"/>
                <a:gd name="T1" fmla="*/ 0 h 21600"/>
                <a:gd name="T2" fmla="*/ 349384 w 21600"/>
                <a:gd name="T3" fmla="*/ 335060 h 21600"/>
                <a:gd name="T4" fmla="*/ 0 w 21600"/>
                <a:gd name="T5" fmla="*/ 33506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6125" y="-1"/>
                  </a:moveTo>
                  <a:cubicBezTo>
                    <a:pt x="15302" y="2713"/>
                    <a:pt x="21600" y="11142"/>
                    <a:pt x="21600" y="20713"/>
                  </a:cubicBezTo>
                </a:path>
                <a:path w="21600" h="21600" stroke="0" extrusionOk="0">
                  <a:moveTo>
                    <a:pt x="6125" y="-1"/>
                  </a:moveTo>
                  <a:cubicBezTo>
                    <a:pt x="15302" y="2713"/>
                    <a:pt x="21600" y="11142"/>
                    <a:pt x="21600" y="20713"/>
                  </a:cubicBezTo>
                  <a:lnTo>
                    <a:pt x="0" y="20713"/>
                  </a:lnTo>
                  <a:lnTo>
                    <a:pt x="6125" y="-1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3" name="Arc 2648"/>
            <p:cNvSpPr>
              <a:spLocks/>
            </p:cNvSpPr>
            <p:nvPr/>
          </p:nvSpPr>
          <p:spPr bwMode="auto">
            <a:xfrm rot="16200000">
              <a:off x="773447" y="516094"/>
              <a:ext cx="221501" cy="330518"/>
            </a:xfrm>
            <a:custGeom>
              <a:avLst/>
              <a:gdLst>
                <a:gd name="T0" fmla="*/ 113451 w 13708"/>
                <a:gd name="T1" fmla="*/ 0 h 20427"/>
                <a:gd name="T2" fmla="*/ 221505 w 13708"/>
                <a:gd name="T3" fmla="*/ 60413 h 20427"/>
                <a:gd name="T4" fmla="*/ 0 w 13708"/>
                <a:gd name="T5" fmla="*/ 330494 h 204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708" h="20427" fill="none" extrusionOk="0">
                  <a:moveTo>
                    <a:pt x="7021" y="-1"/>
                  </a:moveTo>
                  <a:cubicBezTo>
                    <a:pt x="9454" y="836"/>
                    <a:pt x="11719" y="2100"/>
                    <a:pt x="13707" y="3734"/>
                  </a:cubicBezTo>
                </a:path>
                <a:path w="13708" h="20427" stroke="0" extrusionOk="0">
                  <a:moveTo>
                    <a:pt x="7021" y="-1"/>
                  </a:moveTo>
                  <a:cubicBezTo>
                    <a:pt x="9454" y="836"/>
                    <a:pt x="11719" y="2100"/>
                    <a:pt x="13707" y="3734"/>
                  </a:cubicBezTo>
                  <a:lnTo>
                    <a:pt x="0" y="20427"/>
                  </a:lnTo>
                  <a:lnTo>
                    <a:pt x="7021" y="-1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4" name="Arc 2649"/>
            <p:cNvSpPr>
              <a:spLocks/>
            </p:cNvSpPr>
            <p:nvPr/>
          </p:nvSpPr>
          <p:spPr bwMode="auto">
            <a:xfrm rot="16200000">
              <a:off x="787151" y="523998"/>
              <a:ext cx="349402" cy="174109"/>
            </a:xfrm>
            <a:custGeom>
              <a:avLst/>
              <a:gdLst>
                <a:gd name="T0" fmla="*/ 303042 w 21600"/>
                <a:gd name="T1" fmla="*/ 0 h 21600"/>
                <a:gd name="T2" fmla="*/ 349384 w 21600"/>
                <a:gd name="T3" fmla="*/ 174094 h 21600"/>
                <a:gd name="T4" fmla="*/ 0 w 21600"/>
                <a:gd name="T5" fmla="*/ 17409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8734" y="0"/>
                  </a:moveTo>
                  <a:cubicBezTo>
                    <a:pt x="20612" y="3271"/>
                    <a:pt x="21600" y="6977"/>
                    <a:pt x="21600" y="10750"/>
                  </a:cubicBezTo>
                </a:path>
                <a:path w="21600" h="21600" stroke="0" extrusionOk="0">
                  <a:moveTo>
                    <a:pt x="18734" y="0"/>
                  </a:moveTo>
                  <a:cubicBezTo>
                    <a:pt x="20612" y="3271"/>
                    <a:pt x="21600" y="6977"/>
                    <a:pt x="21600" y="10750"/>
                  </a:cubicBezTo>
                  <a:lnTo>
                    <a:pt x="0" y="10750"/>
                  </a:lnTo>
                  <a:lnTo>
                    <a:pt x="1873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5" name="Text Box 2650"/>
            <p:cNvSpPr txBox="1">
              <a:spLocks noChangeArrowheads="1"/>
            </p:cNvSpPr>
            <p:nvPr/>
          </p:nvSpPr>
          <p:spPr bwMode="auto">
            <a:xfrm>
              <a:off x="873847" y="242601"/>
              <a:ext cx="262014" cy="26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r>
                <a:rPr lang="ru-RU" sz="110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2651"/>
            <p:cNvSpPr txBox="1">
              <a:spLocks noChangeArrowheads="1"/>
            </p:cNvSpPr>
            <p:nvPr/>
          </p:nvSpPr>
          <p:spPr bwMode="auto">
            <a:xfrm>
              <a:off x="1344273" y="519502"/>
              <a:ext cx="315617" cy="26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2652"/>
            <p:cNvSpPr txBox="1">
              <a:spLocks noChangeArrowheads="1"/>
            </p:cNvSpPr>
            <p:nvPr/>
          </p:nvSpPr>
          <p:spPr bwMode="auto">
            <a:xfrm>
              <a:off x="719239" y="640503"/>
              <a:ext cx="251714" cy="26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2653"/>
            <p:cNvSpPr txBox="1">
              <a:spLocks noChangeArrowheads="1"/>
            </p:cNvSpPr>
            <p:nvPr/>
          </p:nvSpPr>
          <p:spPr bwMode="auto">
            <a:xfrm>
              <a:off x="1027456" y="349302"/>
              <a:ext cx="263114" cy="262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ru-RU" sz="110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 Box 2654"/>
            <p:cNvSpPr txBox="1">
              <a:spLocks noChangeArrowheads="1"/>
            </p:cNvSpPr>
            <p:nvPr/>
          </p:nvSpPr>
          <p:spPr bwMode="auto">
            <a:xfrm>
              <a:off x="923550" y="815804"/>
              <a:ext cx="617633" cy="252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9952" tIns="34976" rIns="69952" bIns="34976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sz="1100" i="1" cap="all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en-US" sz="1100" cap="all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sin</a:t>
              </a:r>
              <a:r>
                <a:rPr lang="en-US" sz="110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r>
                <a:rPr lang="ru-RU" sz="110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Arc 2634"/>
            <p:cNvSpPr>
              <a:spLocks/>
            </p:cNvSpPr>
            <p:nvPr/>
          </p:nvSpPr>
          <p:spPr bwMode="auto">
            <a:xfrm rot="10800000">
              <a:off x="445724" y="158701"/>
              <a:ext cx="1214166" cy="698503"/>
            </a:xfrm>
            <a:custGeom>
              <a:avLst/>
              <a:gdLst>
                <a:gd name="T0" fmla="*/ 0 w 21600"/>
                <a:gd name="T1" fmla="*/ 362066 h 21600"/>
                <a:gd name="T2" fmla="*/ 1214094 w 21600"/>
                <a:gd name="T3" fmla="*/ 343464 h 21600"/>
                <a:gd name="T4" fmla="*/ 612353 w 21600"/>
                <a:gd name="T5" fmla="*/ 69876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11191"/>
                  </a:moveTo>
                  <a:cubicBezTo>
                    <a:pt x="3795" y="4288"/>
                    <a:pt x="11049" y="-1"/>
                    <a:pt x="18927" y="0"/>
                  </a:cubicBezTo>
                  <a:cubicBezTo>
                    <a:pt x="26568" y="0"/>
                    <a:pt x="33640" y="4037"/>
                    <a:pt x="37526" y="10616"/>
                  </a:cubicBezTo>
                </a:path>
                <a:path w="21600" h="21600" stroke="0" extrusionOk="0">
                  <a:moveTo>
                    <a:pt x="-1" y="11191"/>
                  </a:moveTo>
                  <a:cubicBezTo>
                    <a:pt x="3795" y="4288"/>
                    <a:pt x="11049" y="-1"/>
                    <a:pt x="18927" y="0"/>
                  </a:cubicBezTo>
                  <a:cubicBezTo>
                    <a:pt x="26568" y="0"/>
                    <a:pt x="33640" y="4037"/>
                    <a:pt x="37526" y="10616"/>
                  </a:cubicBezTo>
                  <a:lnTo>
                    <a:pt x="18927" y="21600"/>
                  </a:lnTo>
                  <a:lnTo>
                    <a:pt x="-1" y="1119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779912" y="461305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712968" cy="301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Отсюда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arctg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Рекомендуется принимать α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5…10º.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Длина режущей части ножа-лопатки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должна быть такой, чтобы верхняя кромка режущей части его не опускалась ниже расчетного уровня наносов при наибольшем ее погружении в грунт.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α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≤ 20º расчет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допускается выполнять упрощенно по формуле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≥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(21)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Ширину ножа-лопатки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6) принимают в пределах 150…200 мм. Большие значения принимаются при рабочей скорости передвижения, превышающей 0,2 м/с.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6" name="Полотно 12736"/>
          <p:cNvGrpSpPr/>
          <p:nvPr/>
        </p:nvGrpSpPr>
        <p:grpSpPr>
          <a:xfrm>
            <a:off x="2675792" y="3284984"/>
            <a:ext cx="3696408" cy="3002452"/>
            <a:chOff x="0" y="0"/>
            <a:chExt cx="2491105" cy="1840230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0" y="0"/>
              <a:ext cx="2491105" cy="1840230"/>
            </a:xfrm>
            <a:prstGeom prst="rect">
              <a:avLst/>
            </a:prstGeom>
            <a:noFill/>
          </p:spPr>
        </p:sp>
        <p:sp>
          <p:nvSpPr>
            <p:cNvPr id="98" name="Rectangle 2573"/>
            <p:cNvSpPr>
              <a:spLocks noChangeArrowheads="1"/>
            </p:cNvSpPr>
            <p:nvPr/>
          </p:nvSpPr>
          <p:spPr bwMode="auto">
            <a:xfrm flipH="1">
              <a:off x="331901" y="308705"/>
              <a:ext cx="82600" cy="149482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AutoShape 2574"/>
            <p:cNvSpPr>
              <a:spLocks noChangeArrowheads="1"/>
            </p:cNvSpPr>
            <p:nvPr/>
          </p:nvSpPr>
          <p:spPr bwMode="auto">
            <a:xfrm rot="16200000" flipH="1">
              <a:off x="290397" y="1180521"/>
              <a:ext cx="498208" cy="249401"/>
            </a:xfrm>
            <a:custGeom>
              <a:avLst/>
              <a:gdLst>
                <a:gd name="T0" fmla="*/ 456728 w 21600"/>
                <a:gd name="T1" fmla="*/ 124690 h 21600"/>
                <a:gd name="T2" fmla="*/ 249125 w 21600"/>
                <a:gd name="T3" fmla="*/ 249380 h 21600"/>
                <a:gd name="T4" fmla="*/ 41521 w 21600"/>
                <a:gd name="T5" fmla="*/ 124690 h 21600"/>
                <a:gd name="T6" fmla="*/ 24912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600 w 21600"/>
                <a:gd name="T13" fmla="*/ 3600 h 21600"/>
                <a:gd name="T14" fmla="*/ 18000 w 21600"/>
                <a:gd name="T15" fmla="*/ 180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0" name="Line 2575"/>
            <p:cNvCxnSpPr>
              <a:cxnSpLocks noChangeShapeType="1"/>
            </p:cNvCxnSpPr>
            <p:nvPr/>
          </p:nvCxnSpPr>
          <p:spPr bwMode="auto">
            <a:xfrm>
              <a:off x="415001" y="308705"/>
              <a:ext cx="415101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2576"/>
            <p:cNvCxnSpPr>
              <a:cxnSpLocks noChangeShapeType="1"/>
            </p:cNvCxnSpPr>
            <p:nvPr/>
          </p:nvCxnSpPr>
          <p:spPr bwMode="auto">
            <a:xfrm flipH="1">
              <a:off x="664401" y="308705"/>
              <a:ext cx="165700" cy="83031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AutoShape 2577"/>
            <p:cNvSpPr>
              <a:spLocks noChangeArrowheads="1"/>
            </p:cNvSpPr>
            <p:nvPr/>
          </p:nvSpPr>
          <p:spPr bwMode="auto">
            <a:xfrm rot="5400000">
              <a:off x="612100" y="1253421"/>
              <a:ext cx="187303" cy="831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3" name="Line 2578"/>
            <p:cNvCxnSpPr>
              <a:cxnSpLocks noChangeShapeType="1"/>
            </p:cNvCxnSpPr>
            <p:nvPr/>
          </p:nvCxnSpPr>
          <p:spPr bwMode="auto">
            <a:xfrm>
              <a:off x="664401" y="1470924"/>
              <a:ext cx="83200" cy="33260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4" name="Freeform 2579"/>
            <p:cNvSpPr>
              <a:spLocks/>
            </p:cNvSpPr>
            <p:nvPr/>
          </p:nvSpPr>
          <p:spPr bwMode="auto">
            <a:xfrm>
              <a:off x="405901" y="1757029"/>
              <a:ext cx="341701" cy="83201"/>
            </a:xfrm>
            <a:custGeom>
              <a:avLst/>
              <a:gdLst>
                <a:gd name="T0" fmla="*/ 0 w 720"/>
                <a:gd name="T1" fmla="*/ 47225 h 213"/>
                <a:gd name="T2" fmla="*/ 23728 w 720"/>
                <a:gd name="T3" fmla="*/ 43322 h 213"/>
                <a:gd name="T4" fmla="*/ 33219 w 720"/>
                <a:gd name="T5" fmla="*/ 31614 h 213"/>
                <a:gd name="T6" fmla="*/ 47456 w 720"/>
                <a:gd name="T7" fmla="*/ 23808 h 213"/>
                <a:gd name="T8" fmla="*/ 80675 w 720"/>
                <a:gd name="T9" fmla="*/ 4293 h 213"/>
                <a:gd name="T10" fmla="*/ 94912 w 720"/>
                <a:gd name="T11" fmla="*/ 390 h 213"/>
                <a:gd name="T12" fmla="*/ 142368 w 720"/>
                <a:gd name="T13" fmla="*/ 4293 h 213"/>
                <a:gd name="T14" fmla="*/ 147114 w 720"/>
                <a:gd name="T15" fmla="*/ 16002 h 213"/>
                <a:gd name="T16" fmla="*/ 156605 w 720"/>
                <a:gd name="T17" fmla="*/ 27711 h 213"/>
                <a:gd name="T18" fmla="*/ 204061 w 720"/>
                <a:gd name="T19" fmla="*/ 47225 h 213"/>
                <a:gd name="T20" fmla="*/ 208807 w 720"/>
                <a:gd name="T21" fmla="*/ 74546 h 213"/>
                <a:gd name="T22" fmla="*/ 237281 w 720"/>
                <a:gd name="T23" fmla="*/ 82351 h 213"/>
                <a:gd name="T24" fmla="*/ 322702 w 720"/>
                <a:gd name="T25" fmla="*/ 78449 h 213"/>
                <a:gd name="T26" fmla="*/ 327447 w 720"/>
                <a:gd name="T27" fmla="*/ 66740 h 213"/>
                <a:gd name="T28" fmla="*/ 341684 w 720"/>
                <a:gd name="T29" fmla="*/ 39419 h 2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20" h="213">
                  <a:moveTo>
                    <a:pt x="0" y="121"/>
                  </a:moveTo>
                  <a:cubicBezTo>
                    <a:pt x="17" y="118"/>
                    <a:pt x="35" y="119"/>
                    <a:pt x="50" y="111"/>
                  </a:cubicBezTo>
                  <a:cubicBezTo>
                    <a:pt x="60" y="105"/>
                    <a:pt x="62" y="89"/>
                    <a:pt x="70" y="81"/>
                  </a:cubicBezTo>
                  <a:cubicBezTo>
                    <a:pt x="78" y="73"/>
                    <a:pt x="90" y="68"/>
                    <a:pt x="100" y="61"/>
                  </a:cubicBezTo>
                  <a:cubicBezTo>
                    <a:pt x="117" y="11"/>
                    <a:pt x="100" y="34"/>
                    <a:pt x="170" y="11"/>
                  </a:cubicBezTo>
                  <a:cubicBezTo>
                    <a:pt x="180" y="8"/>
                    <a:pt x="200" y="1"/>
                    <a:pt x="200" y="1"/>
                  </a:cubicBezTo>
                  <a:cubicBezTo>
                    <a:pt x="233" y="4"/>
                    <a:pt x="269" y="0"/>
                    <a:pt x="300" y="11"/>
                  </a:cubicBezTo>
                  <a:cubicBezTo>
                    <a:pt x="310" y="15"/>
                    <a:pt x="305" y="32"/>
                    <a:pt x="310" y="41"/>
                  </a:cubicBezTo>
                  <a:cubicBezTo>
                    <a:pt x="315" y="52"/>
                    <a:pt x="321" y="63"/>
                    <a:pt x="330" y="71"/>
                  </a:cubicBezTo>
                  <a:cubicBezTo>
                    <a:pt x="378" y="113"/>
                    <a:pt x="380" y="109"/>
                    <a:pt x="430" y="121"/>
                  </a:cubicBezTo>
                  <a:cubicBezTo>
                    <a:pt x="433" y="144"/>
                    <a:pt x="426" y="172"/>
                    <a:pt x="440" y="191"/>
                  </a:cubicBezTo>
                  <a:cubicBezTo>
                    <a:pt x="453" y="208"/>
                    <a:pt x="500" y="211"/>
                    <a:pt x="500" y="211"/>
                  </a:cubicBezTo>
                  <a:cubicBezTo>
                    <a:pt x="560" y="208"/>
                    <a:pt x="621" y="213"/>
                    <a:pt x="680" y="201"/>
                  </a:cubicBezTo>
                  <a:cubicBezTo>
                    <a:pt x="690" y="199"/>
                    <a:pt x="685" y="180"/>
                    <a:pt x="690" y="171"/>
                  </a:cubicBezTo>
                  <a:cubicBezTo>
                    <a:pt x="703" y="145"/>
                    <a:pt x="720" y="132"/>
                    <a:pt x="720" y="101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5" name="Line 2580"/>
            <p:cNvCxnSpPr>
              <a:cxnSpLocks noChangeShapeType="1"/>
            </p:cNvCxnSpPr>
            <p:nvPr/>
          </p:nvCxnSpPr>
          <p:spPr bwMode="auto">
            <a:xfrm>
              <a:off x="166200" y="308705"/>
              <a:ext cx="1657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2581"/>
            <p:cNvCxnSpPr>
              <a:cxnSpLocks noChangeShapeType="1"/>
            </p:cNvCxnSpPr>
            <p:nvPr/>
          </p:nvCxnSpPr>
          <p:spPr bwMode="auto">
            <a:xfrm flipV="1">
              <a:off x="249301" y="308705"/>
              <a:ext cx="0" cy="141162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2582"/>
            <p:cNvCxnSpPr>
              <a:cxnSpLocks noChangeShapeType="1"/>
            </p:cNvCxnSpPr>
            <p:nvPr/>
          </p:nvCxnSpPr>
          <p:spPr bwMode="auto">
            <a:xfrm>
              <a:off x="415001" y="142502"/>
              <a:ext cx="0" cy="1662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2583"/>
            <p:cNvCxnSpPr>
              <a:cxnSpLocks noChangeShapeType="1"/>
            </p:cNvCxnSpPr>
            <p:nvPr/>
          </p:nvCxnSpPr>
          <p:spPr bwMode="auto">
            <a:xfrm flipV="1">
              <a:off x="830102" y="142502"/>
              <a:ext cx="0" cy="1662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584"/>
            <p:cNvCxnSpPr>
              <a:cxnSpLocks noChangeShapeType="1"/>
            </p:cNvCxnSpPr>
            <p:nvPr/>
          </p:nvCxnSpPr>
          <p:spPr bwMode="auto">
            <a:xfrm>
              <a:off x="415001" y="225604"/>
              <a:ext cx="4151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0" name="Arc 2585"/>
            <p:cNvSpPr>
              <a:spLocks/>
            </p:cNvSpPr>
            <p:nvPr/>
          </p:nvSpPr>
          <p:spPr bwMode="auto">
            <a:xfrm rot="10800000">
              <a:off x="498701" y="308205"/>
              <a:ext cx="332001" cy="325005"/>
            </a:xfrm>
            <a:custGeom>
              <a:avLst/>
              <a:gdLst>
                <a:gd name="T0" fmla="*/ 67684 w 21600"/>
                <a:gd name="T1" fmla="*/ 0 h 21600"/>
                <a:gd name="T2" fmla="*/ 331967 w 21600"/>
                <a:gd name="T3" fmla="*/ 324969 h 21600"/>
                <a:gd name="T4" fmla="*/ 0 w 21600"/>
                <a:gd name="T5" fmla="*/ 32496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4404" y="-1"/>
                  </a:moveTo>
                  <a:cubicBezTo>
                    <a:pt x="14421" y="2085"/>
                    <a:pt x="21600" y="10914"/>
                    <a:pt x="21600" y="21146"/>
                  </a:cubicBezTo>
                </a:path>
                <a:path w="21600" h="21600" stroke="0" extrusionOk="0">
                  <a:moveTo>
                    <a:pt x="4404" y="-1"/>
                  </a:moveTo>
                  <a:cubicBezTo>
                    <a:pt x="14421" y="2085"/>
                    <a:pt x="21600" y="10914"/>
                    <a:pt x="21600" y="21146"/>
                  </a:cubicBezTo>
                  <a:lnTo>
                    <a:pt x="0" y="21146"/>
                  </a:lnTo>
                  <a:lnTo>
                    <a:pt x="4404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11" name="Line 2586"/>
            <p:cNvCxnSpPr>
              <a:cxnSpLocks noChangeShapeType="1"/>
            </p:cNvCxnSpPr>
            <p:nvPr/>
          </p:nvCxnSpPr>
          <p:spPr bwMode="auto">
            <a:xfrm>
              <a:off x="664401" y="1470924"/>
              <a:ext cx="0" cy="3326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Line 2587"/>
            <p:cNvCxnSpPr>
              <a:cxnSpLocks noChangeShapeType="1"/>
            </p:cNvCxnSpPr>
            <p:nvPr/>
          </p:nvCxnSpPr>
          <p:spPr bwMode="auto">
            <a:xfrm>
              <a:off x="415001" y="1720328"/>
              <a:ext cx="2494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Line 2588"/>
            <p:cNvCxnSpPr>
              <a:cxnSpLocks noChangeShapeType="1"/>
            </p:cNvCxnSpPr>
            <p:nvPr/>
          </p:nvCxnSpPr>
          <p:spPr bwMode="auto">
            <a:xfrm>
              <a:off x="664401" y="1139019"/>
              <a:ext cx="3320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2589"/>
            <p:cNvCxnSpPr>
              <a:cxnSpLocks noChangeShapeType="1"/>
            </p:cNvCxnSpPr>
            <p:nvPr/>
          </p:nvCxnSpPr>
          <p:spPr bwMode="auto">
            <a:xfrm>
              <a:off x="664401" y="1470924"/>
              <a:ext cx="3320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2590"/>
            <p:cNvCxnSpPr>
              <a:cxnSpLocks noChangeShapeType="1"/>
            </p:cNvCxnSpPr>
            <p:nvPr/>
          </p:nvCxnSpPr>
          <p:spPr bwMode="auto">
            <a:xfrm>
              <a:off x="913302" y="1139019"/>
              <a:ext cx="0" cy="3319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2591"/>
            <p:cNvCxnSpPr>
              <a:cxnSpLocks noChangeShapeType="1"/>
            </p:cNvCxnSpPr>
            <p:nvPr/>
          </p:nvCxnSpPr>
          <p:spPr bwMode="auto">
            <a:xfrm>
              <a:off x="253601" y="723812"/>
              <a:ext cx="119900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Line 2592"/>
            <p:cNvCxnSpPr>
              <a:cxnSpLocks noChangeShapeType="1"/>
            </p:cNvCxnSpPr>
            <p:nvPr/>
          </p:nvCxnSpPr>
          <p:spPr bwMode="auto">
            <a:xfrm>
              <a:off x="793402" y="723812"/>
              <a:ext cx="119900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2593"/>
            <p:cNvCxnSpPr>
              <a:cxnSpLocks noChangeShapeType="1"/>
            </p:cNvCxnSpPr>
            <p:nvPr/>
          </p:nvCxnSpPr>
          <p:spPr bwMode="auto">
            <a:xfrm flipV="1">
              <a:off x="295201" y="723812"/>
              <a:ext cx="600" cy="1663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Line 2594"/>
            <p:cNvCxnSpPr>
              <a:cxnSpLocks noChangeShapeType="1"/>
            </p:cNvCxnSpPr>
            <p:nvPr/>
          </p:nvCxnSpPr>
          <p:spPr bwMode="auto">
            <a:xfrm flipV="1">
              <a:off x="829602" y="723812"/>
              <a:ext cx="500" cy="1663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Rectangle 2595" descr="Светлый диагональный 2"/>
            <p:cNvSpPr>
              <a:spLocks noChangeArrowheads="1"/>
            </p:cNvSpPr>
            <p:nvPr/>
          </p:nvSpPr>
          <p:spPr bwMode="auto">
            <a:xfrm>
              <a:off x="1291703" y="557609"/>
              <a:ext cx="119800" cy="664511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Rectangle 2596" descr="Светлый диагональный 1"/>
            <p:cNvSpPr>
              <a:spLocks noChangeArrowheads="1"/>
            </p:cNvSpPr>
            <p:nvPr/>
          </p:nvSpPr>
          <p:spPr bwMode="auto">
            <a:xfrm>
              <a:off x="1411503" y="852914"/>
              <a:ext cx="415101" cy="152202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9525">
              <a:pattFill prst="ltDnDiag">
                <a:fgClr>
                  <a:srgbClr val="000000"/>
                </a:fgClr>
                <a:bgClr>
                  <a:srgbClr val="FFFFFF"/>
                </a:bgClr>
              </a:patt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AutoShape 2597" descr="Светлый диагональный 1"/>
            <p:cNvSpPr>
              <a:spLocks noChangeArrowheads="1"/>
            </p:cNvSpPr>
            <p:nvPr/>
          </p:nvSpPr>
          <p:spPr bwMode="auto">
            <a:xfrm rot="19254967">
              <a:off x="1527003" y="704411"/>
              <a:ext cx="882502" cy="157603"/>
            </a:xfrm>
            <a:custGeom>
              <a:avLst/>
              <a:gdLst>
                <a:gd name="T0" fmla="*/ 790697 w 21600"/>
                <a:gd name="T1" fmla="*/ 78813 h 21600"/>
                <a:gd name="T2" fmla="*/ 441274 w 21600"/>
                <a:gd name="T3" fmla="*/ 157626 h 21600"/>
                <a:gd name="T4" fmla="*/ 91850 w 21600"/>
                <a:gd name="T5" fmla="*/ 78813 h 21600"/>
                <a:gd name="T6" fmla="*/ 44127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048 w 21600"/>
                <a:gd name="T13" fmla="*/ 4048 h 21600"/>
                <a:gd name="T14" fmla="*/ 17552 w 21600"/>
                <a:gd name="T15" fmla="*/ 1755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496" y="21600"/>
                  </a:lnTo>
                  <a:lnTo>
                    <a:pt x="17104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23" name="Line 2598"/>
            <p:cNvCxnSpPr>
              <a:cxnSpLocks noChangeShapeType="1"/>
            </p:cNvCxnSpPr>
            <p:nvPr/>
          </p:nvCxnSpPr>
          <p:spPr bwMode="auto">
            <a:xfrm>
              <a:off x="1411503" y="557609"/>
              <a:ext cx="0" cy="6645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Line 2599"/>
            <p:cNvCxnSpPr>
              <a:cxnSpLocks noChangeShapeType="1"/>
            </p:cNvCxnSpPr>
            <p:nvPr/>
          </p:nvCxnSpPr>
          <p:spPr bwMode="auto">
            <a:xfrm>
              <a:off x="1286803" y="557609"/>
              <a:ext cx="500" cy="6645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Line 2600"/>
            <p:cNvCxnSpPr>
              <a:cxnSpLocks noChangeShapeType="1"/>
            </p:cNvCxnSpPr>
            <p:nvPr/>
          </p:nvCxnSpPr>
          <p:spPr bwMode="auto">
            <a:xfrm>
              <a:off x="1411503" y="1009916"/>
              <a:ext cx="415101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Line 2601"/>
            <p:cNvCxnSpPr>
              <a:cxnSpLocks noChangeShapeType="1"/>
            </p:cNvCxnSpPr>
            <p:nvPr/>
          </p:nvCxnSpPr>
          <p:spPr bwMode="auto">
            <a:xfrm flipV="1">
              <a:off x="1757504" y="442607"/>
              <a:ext cx="498201" cy="4103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Line 2602"/>
            <p:cNvCxnSpPr>
              <a:cxnSpLocks noChangeShapeType="1"/>
            </p:cNvCxnSpPr>
            <p:nvPr/>
          </p:nvCxnSpPr>
          <p:spPr bwMode="auto">
            <a:xfrm flipH="1">
              <a:off x="1411503" y="852914"/>
              <a:ext cx="346001" cy="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Line 2603"/>
            <p:cNvCxnSpPr>
              <a:cxnSpLocks noChangeShapeType="1"/>
            </p:cNvCxnSpPr>
            <p:nvPr/>
          </p:nvCxnSpPr>
          <p:spPr bwMode="auto">
            <a:xfrm rot="21460086" flipH="1">
              <a:off x="1826604" y="691511"/>
              <a:ext cx="392401" cy="3093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Line 2604"/>
            <p:cNvCxnSpPr>
              <a:cxnSpLocks noChangeShapeType="1"/>
            </p:cNvCxnSpPr>
            <p:nvPr/>
          </p:nvCxnSpPr>
          <p:spPr bwMode="auto">
            <a:xfrm flipH="1">
              <a:off x="2214104" y="446907"/>
              <a:ext cx="46500" cy="226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Line 2605"/>
            <p:cNvCxnSpPr>
              <a:cxnSpLocks noChangeShapeType="1"/>
            </p:cNvCxnSpPr>
            <p:nvPr/>
          </p:nvCxnSpPr>
          <p:spPr bwMode="auto">
            <a:xfrm rot="217324" flipH="1">
              <a:off x="2140204" y="433407"/>
              <a:ext cx="102000" cy="7056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Arc 2606"/>
            <p:cNvSpPr>
              <a:spLocks/>
            </p:cNvSpPr>
            <p:nvPr/>
          </p:nvSpPr>
          <p:spPr bwMode="auto">
            <a:xfrm rot="10800000">
              <a:off x="1957204" y="474408"/>
              <a:ext cx="490701" cy="581409"/>
            </a:xfrm>
            <a:custGeom>
              <a:avLst/>
              <a:gdLst>
                <a:gd name="T0" fmla="*/ 0 w 21600"/>
                <a:gd name="T1" fmla="*/ 37601 h 21600"/>
                <a:gd name="T2" fmla="*/ 490664 w 21600"/>
                <a:gd name="T3" fmla="*/ 74530 h 21600"/>
                <a:gd name="T4" fmla="*/ 205749 w 21600"/>
                <a:gd name="T5" fmla="*/ 58138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1396"/>
                  </a:moveTo>
                  <a:cubicBezTo>
                    <a:pt x="2441" y="473"/>
                    <a:pt x="5030" y="-1"/>
                    <a:pt x="7641" y="0"/>
                  </a:cubicBezTo>
                  <a:cubicBezTo>
                    <a:pt x="11347" y="0"/>
                    <a:pt x="14990" y="953"/>
                    <a:pt x="18221" y="2769"/>
                  </a:cubicBezTo>
                </a:path>
                <a:path w="21600" h="21600" stroke="0" extrusionOk="0">
                  <a:moveTo>
                    <a:pt x="-1" y="1396"/>
                  </a:moveTo>
                  <a:cubicBezTo>
                    <a:pt x="2441" y="473"/>
                    <a:pt x="5030" y="-1"/>
                    <a:pt x="7641" y="0"/>
                  </a:cubicBezTo>
                  <a:cubicBezTo>
                    <a:pt x="11347" y="0"/>
                    <a:pt x="14990" y="953"/>
                    <a:pt x="18221" y="2769"/>
                  </a:cubicBezTo>
                  <a:lnTo>
                    <a:pt x="7641" y="21600"/>
                  </a:lnTo>
                  <a:lnTo>
                    <a:pt x="-1" y="1396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Arc 2607"/>
            <p:cNvSpPr>
              <a:spLocks/>
            </p:cNvSpPr>
            <p:nvPr/>
          </p:nvSpPr>
          <p:spPr bwMode="auto">
            <a:xfrm rot="10800000">
              <a:off x="2137004" y="474408"/>
              <a:ext cx="129000" cy="581409"/>
            </a:xfrm>
            <a:custGeom>
              <a:avLst/>
              <a:gdLst>
                <a:gd name="T0" fmla="*/ 0 w 21600"/>
                <a:gd name="T1" fmla="*/ 135 h 21600"/>
                <a:gd name="T2" fmla="*/ 129008 w 21600"/>
                <a:gd name="T3" fmla="*/ 11708 h 21600"/>
                <a:gd name="T4" fmla="*/ 12577 w 21600"/>
                <a:gd name="T5" fmla="*/ 58138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5"/>
                  </a:moveTo>
                  <a:cubicBezTo>
                    <a:pt x="155" y="1"/>
                    <a:pt x="310" y="-1"/>
                    <a:pt x="466" y="0"/>
                  </a:cubicBezTo>
                  <a:cubicBezTo>
                    <a:pt x="1914" y="0"/>
                    <a:pt x="3360" y="145"/>
                    <a:pt x="4779" y="435"/>
                  </a:cubicBezTo>
                </a:path>
                <a:path w="21600" h="21600" stroke="0" extrusionOk="0">
                  <a:moveTo>
                    <a:pt x="0" y="5"/>
                  </a:moveTo>
                  <a:cubicBezTo>
                    <a:pt x="155" y="1"/>
                    <a:pt x="310" y="-1"/>
                    <a:pt x="466" y="0"/>
                  </a:cubicBezTo>
                  <a:cubicBezTo>
                    <a:pt x="1914" y="0"/>
                    <a:pt x="3360" y="145"/>
                    <a:pt x="4779" y="435"/>
                  </a:cubicBezTo>
                  <a:lnTo>
                    <a:pt x="466" y="21600"/>
                  </a:lnTo>
                  <a:lnTo>
                    <a:pt x="0" y="5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3" name="Line 2608"/>
            <p:cNvCxnSpPr>
              <a:cxnSpLocks noChangeShapeType="1"/>
            </p:cNvCxnSpPr>
            <p:nvPr/>
          </p:nvCxnSpPr>
          <p:spPr bwMode="auto">
            <a:xfrm flipV="1">
              <a:off x="1766704" y="604010"/>
              <a:ext cx="500" cy="2489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2609"/>
            <p:cNvCxnSpPr>
              <a:cxnSpLocks noChangeShapeType="1"/>
            </p:cNvCxnSpPr>
            <p:nvPr/>
          </p:nvCxnSpPr>
          <p:spPr bwMode="auto">
            <a:xfrm>
              <a:off x="1411503" y="640710"/>
              <a:ext cx="5813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Line 2610"/>
            <p:cNvCxnSpPr>
              <a:cxnSpLocks noChangeShapeType="1"/>
            </p:cNvCxnSpPr>
            <p:nvPr/>
          </p:nvCxnSpPr>
          <p:spPr bwMode="auto">
            <a:xfrm>
              <a:off x="1411503" y="640710"/>
              <a:ext cx="350801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6" name="Arc 2611"/>
            <p:cNvSpPr>
              <a:spLocks/>
            </p:cNvSpPr>
            <p:nvPr/>
          </p:nvSpPr>
          <p:spPr bwMode="auto">
            <a:xfrm rot="10800000">
              <a:off x="1791504" y="419907"/>
              <a:ext cx="487401" cy="581409"/>
            </a:xfrm>
            <a:custGeom>
              <a:avLst/>
              <a:gdLst>
                <a:gd name="T0" fmla="*/ 135391 w 15855"/>
                <a:gd name="T1" fmla="*/ 0 h 21146"/>
                <a:gd name="T2" fmla="*/ 487425 w 15855"/>
                <a:gd name="T3" fmla="*/ 178076 h 21146"/>
                <a:gd name="T4" fmla="*/ 0 w 15855"/>
                <a:gd name="T5" fmla="*/ 581381 h 2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855" h="21146" fill="none" extrusionOk="0">
                  <a:moveTo>
                    <a:pt x="4404" y="-1"/>
                  </a:moveTo>
                  <a:cubicBezTo>
                    <a:pt x="8801" y="915"/>
                    <a:pt x="12804" y="3179"/>
                    <a:pt x="15854" y="6477"/>
                  </a:cubicBezTo>
                </a:path>
                <a:path w="15855" h="21146" stroke="0" extrusionOk="0">
                  <a:moveTo>
                    <a:pt x="4404" y="-1"/>
                  </a:moveTo>
                  <a:cubicBezTo>
                    <a:pt x="8801" y="915"/>
                    <a:pt x="12804" y="3179"/>
                    <a:pt x="15854" y="6477"/>
                  </a:cubicBezTo>
                  <a:lnTo>
                    <a:pt x="0" y="21146"/>
                  </a:lnTo>
                  <a:lnTo>
                    <a:pt x="4404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7" name="Line 2612"/>
            <p:cNvCxnSpPr>
              <a:cxnSpLocks noChangeShapeType="1"/>
            </p:cNvCxnSpPr>
            <p:nvPr/>
          </p:nvCxnSpPr>
          <p:spPr bwMode="auto">
            <a:xfrm flipH="1">
              <a:off x="1471403" y="816213"/>
              <a:ext cx="332501" cy="2628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8" name="Arc 2613"/>
            <p:cNvSpPr>
              <a:spLocks/>
            </p:cNvSpPr>
            <p:nvPr/>
          </p:nvSpPr>
          <p:spPr bwMode="auto">
            <a:xfrm rot="10800000">
              <a:off x="1476303" y="852914"/>
              <a:ext cx="271501" cy="177003"/>
            </a:xfrm>
            <a:custGeom>
              <a:avLst/>
              <a:gdLst>
                <a:gd name="T0" fmla="*/ 219221 w 21600"/>
                <a:gd name="T1" fmla="*/ 0 h 21600"/>
                <a:gd name="T2" fmla="*/ 271512 w 21600"/>
                <a:gd name="T3" fmla="*/ 176031 h 21600"/>
                <a:gd name="T4" fmla="*/ 0 w 21600"/>
                <a:gd name="T5" fmla="*/ 17705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7439" y="0"/>
                  </a:moveTo>
                  <a:cubicBezTo>
                    <a:pt x="20128" y="3678"/>
                    <a:pt x="21584" y="8113"/>
                    <a:pt x="21599" y="12670"/>
                  </a:cubicBezTo>
                </a:path>
                <a:path w="21600" h="21600" stroke="0" extrusionOk="0">
                  <a:moveTo>
                    <a:pt x="17439" y="0"/>
                  </a:moveTo>
                  <a:cubicBezTo>
                    <a:pt x="20128" y="3678"/>
                    <a:pt x="21584" y="8113"/>
                    <a:pt x="21599" y="12670"/>
                  </a:cubicBezTo>
                  <a:lnTo>
                    <a:pt x="0" y="12744"/>
                  </a:lnTo>
                  <a:lnTo>
                    <a:pt x="17439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9" name="Line 2614"/>
            <p:cNvCxnSpPr>
              <a:cxnSpLocks noChangeShapeType="1"/>
            </p:cNvCxnSpPr>
            <p:nvPr/>
          </p:nvCxnSpPr>
          <p:spPr bwMode="auto">
            <a:xfrm>
              <a:off x="262801" y="1300421"/>
              <a:ext cx="498201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Text Box 2615"/>
            <p:cNvSpPr txBox="1">
              <a:spLocks noChangeArrowheads="1"/>
            </p:cNvSpPr>
            <p:nvPr/>
          </p:nvSpPr>
          <p:spPr bwMode="auto">
            <a:xfrm>
              <a:off x="461501" y="1517425"/>
              <a:ext cx="218600" cy="248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1" name="Text Box 2616"/>
            <p:cNvSpPr txBox="1">
              <a:spLocks noChangeArrowheads="1"/>
            </p:cNvSpPr>
            <p:nvPr/>
          </p:nvSpPr>
          <p:spPr bwMode="auto">
            <a:xfrm>
              <a:off x="237500" y="723812"/>
              <a:ext cx="292501" cy="248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2" name="Text Box 2617"/>
            <p:cNvSpPr txBox="1">
              <a:spLocks noChangeArrowheads="1"/>
            </p:cNvSpPr>
            <p:nvPr/>
          </p:nvSpPr>
          <p:spPr bwMode="auto">
            <a:xfrm>
              <a:off x="830102" y="723812"/>
              <a:ext cx="238600" cy="248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Text Box 2618"/>
            <p:cNvSpPr txBox="1">
              <a:spLocks noChangeArrowheads="1"/>
            </p:cNvSpPr>
            <p:nvPr/>
          </p:nvSpPr>
          <p:spPr bwMode="auto">
            <a:xfrm>
              <a:off x="1328403" y="59301"/>
              <a:ext cx="747602" cy="415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sng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А–А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увеличено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Text Box 2619"/>
            <p:cNvSpPr txBox="1">
              <a:spLocks noChangeArrowheads="1"/>
            </p:cNvSpPr>
            <p:nvPr/>
          </p:nvSpPr>
          <p:spPr bwMode="auto">
            <a:xfrm>
              <a:off x="687101" y="1184819"/>
              <a:ext cx="332501" cy="24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6454" tIns="33228" rIns="66454" bIns="3322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Text Box 2620"/>
            <p:cNvSpPr txBox="1">
              <a:spLocks noChangeArrowheads="1"/>
            </p:cNvSpPr>
            <p:nvPr/>
          </p:nvSpPr>
          <p:spPr bwMode="auto">
            <a:xfrm>
              <a:off x="0" y="1139019"/>
              <a:ext cx="331901" cy="24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6454" tIns="33228" rIns="66454" bIns="3322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Text Box 2621"/>
            <p:cNvSpPr txBox="1">
              <a:spLocks noChangeArrowheads="1"/>
            </p:cNvSpPr>
            <p:nvPr/>
          </p:nvSpPr>
          <p:spPr bwMode="auto">
            <a:xfrm>
              <a:off x="539701" y="373006"/>
              <a:ext cx="248900" cy="24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7" name="Text Box 2622"/>
            <p:cNvSpPr txBox="1">
              <a:spLocks noChangeArrowheads="1"/>
            </p:cNvSpPr>
            <p:nvPr/>
          </p:nvSpPr>
          <p:spPr bwMode="auto">
            <a:xfrm>
              <a:off x="1360703" y="410207"/>
              <a:ext cx="747602" cy="248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(0,4…0,5)</a:t>
              </a: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Text Box 2623"/>
            <p:cNvSpPr txBox="1">
              <a:spLocks noChangeArrowheads="1"/>
            </p:cNvSpPr>
            <p:nvPr/>
          </p:nvSpPr>
          <p:spPr bwMode="auto">
            <a:xfrm>
              <a:off x="1923704" y="778913"/>
              <a:ext cx="248900" cy="24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9" name="Text Box 2624"/>
            <p:cNvSpPr txBox="1">
              <a:spLocks noChangeArrowheads="1"/>
            </p:cNvSpPr>
            <p:nvPr/>
          </p:nvSpPr>
          <p:spPr bwMode="auto">
            <a:xfrm>
              <a:off x="2254105" y="834514"/>
              <a:ext cx="198100" cy="248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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Arc 2625"/>
            <p:cNvSpPr>
              <a:spLocks/>
            </p:cNvSpPr>
            <p:nvPr/>
          </p:nvSpPr>
          <p:spPr bwMode="auto">
            <a:xfrm rot="10800000">
              <a:off x="1481103" y="862014"/>
              <a:ext cx="288801" cy="299605"/>
            </a:xfrm>
            <a:custGeom>
              <a:avLst/>
              <a:gdLst>
                <a:gd name="T0" fmla="*/ 0 w 21600"/>
                <a:gd name="T1" fmla="*/ 596 h 21600"/>
                <a:gd name="T2" fmla="*/ 288785 w 21600"/>
                <a:gd name="T3" fmla="*/ 298571 h 21600"/>
                <a:gd name="T4" fmla="*/ 17047 w 21600"/>
                <a:gd name="T5" fmla="*/ 29959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42"/>
                  </a:moveTo>
                  <a:cubicBezTo>
                    <a:pt x="451" y="14"/>
                    <a:pt x="902" y="-1"/>
                    <a:pt x="1355" y="0"/>
                  </a:cubicBezTo>
                  <a:cubicBezTo>
                    <a:pt x="13255" y="0"/>
                    <a:pt x="22914" y="9625"/>
                    <a:pt x="22954" y="21526"/>
                  </a:cubicBezTo>
                </a:path>
                <a:path w="21600" h="21600" stroke="0" extrusionOk="0">
                  <a:moveTo>
                    <a:pt x="-1" y="42"/>
                  </a:moveTo>
                  <a:cubicBezTo>
                    <a:pt x="451" y="14"/>
                    <a:pt x="902" y="-1"/>
                    <a:pt x="1355" y="0"/>
                  </a:cubicBezTo>
                  <a:cubicBezTo>
                    <a:pt x="13255" y="0"/>
                    <a:pt x="22914" y="9625"/>
                    <a:pt x="22954" y="21526"/>
                  </a:cubicBezTo>
                  <a:lnTo>
                    <a:pt x="1355" y="21600"/>
                  </a:lnTo>
                  <a:lnTo>
                    <a:pt x="-1" y="42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Text Box 2626"/>
            <p:cNvSpPr txBox="1">
              <a:spLocks noChangeArrowheads="1"/>
            </p:cNvSpPr>
            <p:nvPr/>
          </p:nvSpPr>
          <p:spPr bwMode="auto">
            <a:xfrm>
              <a:off x="1540503" y="945215"/>
              <a:ext cx="332501" cy="24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6454" tIns="33228" rIns="66454" bIns="3322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2" name="Text Box 2627"/>
            <p:cNvSpPr txBox="1">
              <a:spLocks noChangeArrowheads="1"/>
            </p:cNvSpPr>
            <p:nvPr/>
          </p:nvSpPr>
          <p:spPr bwMode="auto">
            <a:xfrm>
              <a:off x="487401" y="0"/>
              <a:ext cx="291501" cy="291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7724" tIns="38862" rIns="77724" bIns="3886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3" name="Line 2628"/>
            <p:cNvCxnSpPr>
              <a:cxnSpLocks noChangeShapeType="1"/>
            </p:cNvCxnSpPr>
            <p:nvPr/>
          </p:nvCxnSpPr>
          <p:spPr bwMode="auto">
            <a:xfrm>
              <a:off x="1398003" y="1306321"/>
              <a:ext cx="874402" cy="5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Line 2629"/>
            <p:cNvCxnSpPr>
              <a:cxnSpLocks noChangeShapeType="1"/>
            </p:cNvCxnSpPr>
            <p:nvPr/>
          </p:nvCxnSpPr>
          <p:spPr bwMode="auto">
            <a:xfrm>
              <a:off x="1408803" y="1166019"/>
              <a:ext cx="500" cy="1943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Line 2630"/>
            <p:cNvCxnSpPr>
              <a:cxnSpLocks noChangeShapeType="1"/>
            </p:cNvCxnSpPr>
            <p:nvPr/>
          </p:nvCxnSpPr>
          <p:spPr bwMode="auto">
            <a:xfrm>
              <a:off x="2267005" y="431807"/>
              <a:ext cx="600" cy="9717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6" name="Text Box 2631"/>
            <p:cNvSpPr txBox="1">
              <a:spLocks noChangeArrowheads="1"/>
            </p:cNvSpPr>
            <p:nvPr/>
          </p:nvSpPr>
          <p:spPr bwMode="auto">
            <a:xfrm>
              <a:off x="1765604" y="1101218"/>
              <a:ext cx="308201" cy="21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7724" tIns="38862" rIns="77724" bIns="3886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699792" y="6384070"/>
            <a:ext cx="35754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6. Размеры фрезерного рабочего органа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6293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86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Принятое значение согласовывается с условием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≥ 2,35П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+ 40,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(22)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техническая производительность фрезы по грунту, м</a:t>
            </a:r>
            <a:r>
              <a:rPr lang="ru-RU" sz="16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улучшения транспортирующей способности ножа-лопатки его отгибают вперед на угол α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50…55º на расстоянии (0,4…0,5)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диска, тогда угол резания α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получается равным 35…40º. Задний угол 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 избежание трения тыльной поверхности ножа по срезаемому грунту должен удовлетворять условию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β. Значение β вычисляется по уравнению (9) с подстановкой значения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рассчитанного по выражению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окр1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(23)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Рекомендуется принимать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10…15º,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60…65º.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Величина дуги разгрузочного окна кожуха должна соответствовать углу разгрузки грунта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принимается равным (0,5…0,7) π.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Наклон струи пульпы к горизонту обычно регулируется заслонками или поворотом кожуха.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Толщину диска фрезы предварительно можно принять равной 8…10 мм, толщину ножа-лопатки – на 1…2 мм больше.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ступицы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должен соответствовать условию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0,2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(24)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Остальные размеры принимаются исходя из конструкторских соображений и на основании прочностных расчетов.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0273180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5458</TotalTime>
  <Words>1803</Words>
  <Application>Microsoft Office PowerPoint</Application>
  <PresentationFormat>Экран (4:3)</PresentationFormat>
  <Paragraphs>186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TimesNewRomanPSMT</vt:lpstr>
      <vt:lpstr>Оформление по умолчанию</vt:lpstr>
      <vt:lpstr> Тема: основы теории и расчет каналоочистителей с ротационными рабочими органами. </vt:lpstr>
      <vt:lpstr>Рис. 1. траектория крайней точки ножа-лопатки фрезы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SamLab.ws</dc:creator>
  <cp:lastModifiedBy>1st_USER</cp:lastModifiedBy>
  <cp:revision>85</cp:revision>
  <dcterms:created xsi:type="dcterms:W3CDTF">2010-06-17T05:46:18Z</dcterms:created>
  <dcterms:modified xsi:type="dcterms:W3CDTF">2025-11-18T11:01:54Z</dcterms:modified>
</cp:coreProperties>
</file>