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8" r:id="rId4"/>
    <p:sldId id="269" r:id="rId5"/>
    <p:sldId id="265" r:id="rId6"/>
    <p:sldId id="266" r:id="rId7"/>
    <p:sldId id="267" r:id="rId8"/>
    <p:sldId id="270" r:id="rId9"/>
    <p:sldId id="271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4BD355C-F28F-49AD-945B-D8DB28143D58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FE27C4F-F127-4540-AEE4-64EE26DDA4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8B4B966-ACB6-4CF6-A306-D53E19A3A8DC}" type="slidenum">
              <a:rPr lang="ru-RU" altLang="ru-RU"/>
              <a:pPr/>
              <a:t>2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8DB14-1EC3-4BBE-A597-3A907850F4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474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29C8B-F582-4780-BD88-B49E9D38F2D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178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C7AE5-EFD3-4D19-AD1D-B723285029D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7482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96F5ED-6B31-403B-9459-A24F505EB76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5529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7221A-63DB-45F9-8C81-78EF2976C29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0960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A9A11-EDF9-463D-A6C8-D4AD74B9C0B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855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88FBA-8769-40E8-B14A-B061F3713B6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137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AC4E4-ED87-4EAE-8A3F-51B93E5BCCC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258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FAD14-AA8A-4B99-917E-B867C1D28F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4566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51765-1642-4701-A06E-2A37A3B80A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6083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DDDD7-D7E9-42C7-9E40-255820305E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8054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0AFD172D-15A8-4F8D-B2CD-CB82EC9F2A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9225" y="188913"/>
            <a:ext cx="8785225" cy="1825625"/>
          </a:xfrm>
        </p:spPr>
        <p:txBody>
          <a:bodyPr/>
          <a:lstStyle/>
          <a:p>
            <a:r>
              <a:rPr lang="en-US" altLang="ru-RU" dirty="0" smtClean="0"/>
              <a:t/>
            </a:r>
            <a:br>
              <a:rPr lang="en-US" altLang="ru-RU" dirty="0" smtClean="0"/>
            </a:b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3600" b="1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сновы т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ии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асчет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канал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оо</a:t>
            </a:r>
            <a:r>
              <a:rPr lang="eu-ES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истителей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 цепными рабочими органами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1"/>
          <p:cNvSpPr>
            <a:spLocks noChangeArrowheads="1"/>
          </p:cNvSpPr>
          <p:nvPr/>
        </p:nvSpPr>
        <p:spPr bwMode="auto">
          <a:xfrm>
            <a:off x="178937" y="2492896"/>
            <a:ext cx="8854264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Рассматриваемые вопросы:</a:t>
            </a:r>
          </a:p>
          <a:p>
            <a:pPr algn="ctr" eaLnBrk="1" hangingPunct="1">
              <a:defRPr/>
            </a:pPr>
            <a:endParaRPr lang="ru-RU" alt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</a:rPr>
              <a:t>Основные </a:t>
            </a:r>
            <a:r>
              <a:rPr lang="ru-RU" sz="2000" dirty="0">
                <a:latin typeface="Times New Roman" panose="02020603050405020304" pitchFamily="18" charset="0"/>
              </a:rPr>
              <a:t>параметры и кинематические соотношения многоковшовых и скребковых рабочих органов поперечного копания</a:t>
            </a:r>
            <a:r>
              <a:rPr lang="ru-RU" sz="2000" dirty="0" smtClean="0">
                <a:latin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000" dirty="0"/>
          </a:p>
          <a:p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2.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Расчет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параметров многоковшового цепного рабочего органа.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8150" y="5301208"/>
            <a:ext cx="8496300" cy="14754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Литература</a:t>
            </a:r>
            <a:r>
              <a:rPr lang="ru-RU" b="1" dirty="0" smtClean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0000"/>
                </a:solidFill>
                <a:latin typeface="TimesNewRomanPSM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0000"/>
              </a:solidFill>
              <a:latin typeface="TimesNewRomanPSM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7000"/>
              </a:lnSpc>
              <a:spcAft>
                <a:spcPts val="0"/>
              </a:spcAft>
              <a:defRPr/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Мажугин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Е. И. Машины для эксплуатации мелиоративных и водохозяйственных объектов: учеб. пособие для вузов / Е. И.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Мажугин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А. Л. Борисов, С. Г. Рубец. – Горки: БГСХА, 2018. – 392 с.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12031" y="4889325"/>
            <a:ext cx="8424738" cy="676945"/>
          </a:xfrm>
        </p:spPr>
        <p:txBody>
          <a:bodyPr/>
          <a:lstStyle/>
          <a:p>
            <a:pPr>
              <a:spcAft>
                <a:spcPts val="0"/>
              </a:spcAft>
              <a:tabLst>
                <a:tab pos="36195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Схема к пояснению расчета кинематических соотношений</a:t>
            </a:r>
            <a: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цепного скребкового рабочего органа поперечного копания</a:t>
            </a:r>
            <a:endParaRPr lang="ru-RU" alt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54416"/>
            <a:ext cx="842493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Основные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параметры и кинематические соотношения многоковшовых и скребковых рабочих органов поперечного копания.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Полотно 129"/>
          <p:cNvGrpSpPr/>
          <p:nvPr/>
        </p:nvGrpSpPr>
        <p:grpSpPr>
          <a:xfrm>
            <a:off x="2046294" y="1270079"/>
            <a:ext cx="5356212" cy="3492844"/>
            <a:chOff x="0" y="0"/>
            <a:chExt cx="3585210" cy="2267389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0" y="0"/>
              <a:ext cx="3585210" cy="2266950"/>
            </a:xfrm>
            <a:prstGeom prst="rect">
              <a:avLst/>
            </a:prstGeom>
            <a:noFill/>
          </p:spPr>
        </p:sp>
        <p:sp>
          <p:nvSpPr>
            <p:cNvPr id="9" name="Rectangle 3279"/>
            <p:cNvSpPr>
              <a:spLocks noChangeArrowheads="1"/>
            </p:cNvSpPr>
            <p:nvPr/>
          </p:nvSpPr>
          <p:spPr bwMode="auto">
            <a:xfrm>
              <a:off x="221403" y="368512"/>
              <a:ext cx="333105" cy="11110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Rectangle 3280"/>
            <p:cNvSpPr>
              <a:spLocks noChangeArrowheads="1"/>
            </p:cNvSpPr>
            <p:nvPr/>
          </p:nvSpPr>
          <p:spPr bwMode="auto">
            <a:xfrm>
              <a:off x="221403" y="590621"/>
              <a:ext cx="333105" cy="11110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Rectangle 3281"/>
            <p:cNvSpPr>
              <a:spLocks noChangeArrowheads="1"/>
            </p:cNvSpPr>
            <p:nvPr/>
          </p:nvSpPr>
          <p:spPr bwMode="auto">
            <a:xfrm>
              <a:off x="221403" y="812130"/>
              <a:ext cx="333105" cy="11110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Rectangle 3282"/>
            <p:cNvSpPr>
              <a:spLocks noChangeArrowheads="1"/>
            </p:cNvSpPr>
            <p:nvPr/>
          </p:nvSpPr>
          <p:spPr bwMode="auto">
            <a:xfrm>
              <a:off x="221403" y="1034339"/>
              <a:ext cx="333105" cy="11100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Rectangle 3283"/>
            <p:cNvSpPr>
              <a:spLocks noChangeArrowheads="1"/>
            </p:cNvSpPr>
            <p:nvPr/>
          </p:nvSpPr>
          <p:spPr bwMode="auto">
            <a:xfrm>
              <a:off x="221403" y="1257048"/>
              <a:ext cx="333105" cy="11040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Rectangle 3284"/>
            <p:cNvSpPr>
              <a:spLocks noChangeArrowheads="1"/>
            </p:cNvSpPr>
            <p:nvPr/>
          </p:nvSpPr>
          <p:spPr bwMode="auto">
            <a:xfrm>
              <a:off x="221403" y="1478557"/>
              <a:ext cx="333105" cy="11100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Rectangle 3285"/>
            <p:cNvSpPr>
              <a:spLocks noChangeArrowheads="1"/>
            </p:cNvSpPr>
            <p:nvPr/>
          </p:nvSpPr>
          <p:spPr bwMode="auto">
            <a:xfrm>
              <a:off x="221403" y="1700666"/>
              <a:ext cx="333105" cy="11100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Rectangle 3286"/>
            <p:cNvSpPr>
              <a:spLocks noChangeArrowheads="1"/>
            </p:cNvSpPr>
            <p:nvPr/>
          </p:nvSpPr>
          <p:spPr bwMode="auto">
            <a:xfrm>
              <a:off x="221403" y="1958377"/>
              <a:ext cx="333105" cy="147906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Rectangle 3287"/>
            <p:cNvSpPr>
              <a:spLocks noChangeArrowheads="1"/>
            </p:cNvSpPr>
            <p:nvPr/>
          </p:nvSpPr>
          <p:spPr bwMode="auto">
            <a:xfrm>
              <a:off x="221403" y="147003"/>
              <a:ext cx="333105" cy="111104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8" name="Line 3288"/>
            <p:cNvCxnSpPr>
              <a:cxnSpLocks noChangeShapeType="1"/>
            </p:cNvCxnSpPr>
            <p:nvPr/>
          </p:nvCxnSpPr>
          <p:spPr bwMode="auto">
            <a:xfrm>
              <a:off x="1220217" y="2033280"/>
              <a:ext cx="333105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3289"/>
            <p:cNvCxnSpPr>
              <a:cxnSpLocks noChangeShapeType="1"/>
            </p:cNvCxnSpPr>
            <p:nvPr/>
          </p:nvCxnSpPr>
          <p:spPr bwMode="auto">
            <a:xfrm>
              <a:off x="0" y="701726"/>
              <a:ext cx="1331219" cy="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3290"/>
            <p:cNvCxnSpPr>
              <a:cxnSpLocks noChangeShapeType="1"/>
            </p:cNvCxnSpPr>
            <p:nvPr/>
          </p:nvCxnSpPr>
          <p:spPr bwMode="auto">
            <a:xfrm flipH="1">
              <a:off x="1526121" y="395714"/>
              <a:ext cx="1553422" cy="15536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3291"/>
            <p:cNvCxnSpPr>
              <a:cxnSpLocks noChangeShapeType="1"/>
            </p:cNvCxnSpPr>
            <p:nvPr/>
          </p:nvCxnSpPr>
          <p:spPr bwMode="auto">
            <a:xfrm>
              <a:off x="2884641" y="590621"/>
              <a:ext cx="110402" cy="1111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3292"/>
            <p:cNvCxnSpPr>
              <a:cxnSpLocks noChangeShapeType="1"/>
            </p:cNvCxnSpPr>
            <p:nvPr/>
          </p:nvCxnSpPr>
          <p:spPr bwMode="auto">
            <a:xfrm>
              <a:off x="2661937" y="812130"/>
              <a:ext cx="111602" cy="1111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3293"/>
            <p:cNvCxnSpPr>
              <a:cxnSpLocks noChangeShapeType="1"/>
            </p:cNvCxnSpPr>
            <p:nvPr/>
          </p:nvCxnSpPr>
          <p:spPr bwMode="auto">
            <a:xfrm>
              <a:off x="2439834" y="1034339"/>
              <a:ext cx="111002" cy="1110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3294"/>
            <p:cNvCxnSpPr>
              <a:cxnSpLocks noChangeShapeType="1"/>
            </p:cNvCxnSpPr>
            <p:nvPr/>
          </p:nvCxnSpPr>
          <p:spPr bwMode="auto">
            <a:xfrm>
              <a:off x="2218331" y="1257048"/>
              <a:ext cx="111102" cy="1104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3295"/>
            <p:cNvCxnSpPr>
              <a:cxnSpLocks noChangeShapeType="1"/>
            </p:cNvCxnSpPr>
            <p:nvPr/>
          </p:nvCxnSpPr>
          <p:spPr bwMode="auto">
            <a:xfrm>
              <a:off x="1996328" y="1478557"/>
              <a:ext cx="111002" cy="1110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3296"/>
            <p:cNvCxnSpPr>
              <a:cxnSpLocks noChangeShapeType="1"/>
            </p:cNvCxnSpPr>
            <p:nvPr/>
          </p:nvCxnSpPr>
          <p:spPr bwMode="auto">
            <a:xfrm>
              <a:off x="1774825" y="1700666"/>
              <a:ext cx="111002" cy="1110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3297"/>
            <p:cNvCxnSpPr>
              <a:cxnSpLocks noChangeShapeType="1"/>
            </p:cNvCxnSpPr>
            <p:nvPr/>
          </p:nvCxnSpPr>
          <p:spPr bwMode="auto">
            <a:xfrm>
              <a:off x="1553322" y="1922175"/>
              <a:ext cx="110402" cy="1111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3298"/>
            <p:cNvCxnSpPr>
              <a:cxnSpLocks noChangeShapeType="1"/>
            </p:cNvCxnSpPr>
            <p:nvPr/>
          </p:nvCxnSpPr>
          <p:spPr bwMode="auto">
            <a:xfrm>
              <a:off x="3106044" y="368512"/>
              <a:ext cx="111102" cy="11110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3299"/>
            <p:cNvCxnSpPr>
              <a:cxnSpLocks noChangeShapeType="1"/>
            </p:cNvCxnSpPr>
            <p:nvPr/>
          </p:nvCxnSpPr>
          <p:spPr bwMode="auto">
            <a:xfrm flipH="1">
              <a:off x="1553322" y="701726"/>
              <a:ext cx="1441720" cy="144255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3300"/>
            <p:cNvCxnSpPr>
              <a:cxnSpLocks noChangeShapeType="1"/>
            </p:cNvCxnSpPr>
            <p:nvPr/>
          </p:nvCxnSpPr>
          <p:spPr bwMode="auto">
            <a:xfrm>
              <a:off x="2884641" y="701726"/>
              <a:ext cx="665009" cy="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Rectangle 3301"/>
            <p:cNvSpPr>
              <a:spLocks noChangeArrowheads="1"/>
            </p:cNvSpPr>
            <p:nvPr/>
          </p:nvSpPr>
          <p:spPr bwMode="auto">
            <a:xfrm rot="18931013">
              <a:off x="1245518" y="951636"/>
              <a:ext cx="1996928" cy="111605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AutoShape 3302"/>
            <p:cNvSpPr>
              <a:spLocks noChangeArrowheads="1"/>
            </p:cNvSpPr>
            <p:nvPr/>
          </p:nvSpPr>
          <p:spPr bwMode="auto">
            <a:xfrm>
              <a:off x="1287818" y="1626463"/>
              <a:ext cx="332505" cy="333113"/>
            </a:xfrm>
            <a:prstGeom prst="donut">
              <a:avLst>
                <a:gd name="adj" fmla="val 25046"/>
              </a:avLst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AutoShape 3303"/>
            <p:cNvSpPr>
              <a:spLocks noChangeArrowheads="1"/>
            </p:cNvSpPr>
            <p:nvPr/>
          </p:nvSpPr>
          <p:spPr bwMode="auto">
            <a:xfrm>
              <a:off x="2841140" y="67300"/>
              <a:ext cx="332505" cy="332613"/>
            </a:xfrm>
            <a:prstGeom prst="donut">
              <a:avLst>
                <a:gd name="adj" fmla="val 25004"/>
              </a:avLst>
            </a:prstGeom>
            <a:solidFill>
              <a:srgbClr val="FFFFFF"/>
            </a:solidFill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Rectangle 3304"/>
            <p:cNvSpPr>
              <a:spLocks noChangeArrowheads="1"/>
            </p:cNvSpPr>
            <p:nvPr/>
          </p:nvSpPr>
          <p:spPr bwMode="auto">
            <a:xfrm>
              <a:off x="332505" y="258108"/>
              <a:ext cx="111002" cy="1664067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Rectangle 3305"/>
            <p:cNvSpPr>
              <a:spLocks noChangeArrowheads="1"/>
            </p:cNvSpPr>
            <p:nvPr/>
          </p:nvSpPr>
          <p:spPr bwMode="auto">
            <a:xfrm>
              <a:off x="277504" y="35999"/>
              <a:ext cx="221503" cy="332513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Rectangle 3306"/>
            <p:cNvSpPr>
              <a:spLocks noChangeArrowheads="1"/>
            </p:cNvSpPr>
            <p:nvPr/>
          </p:nvSpPr>
          <p:spPr bwMode="auto">
            <a:xfrm>
              <a:off x="277504" y="1626463"/>
              <a:ext cx="221503" cy="333113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7" name="Line 3307"/>
            <p:cNvCxnSpPr>
              <a:cxnSpLocks noChangeShapeType="1"/>
            </p:cNvCxnSpPr>
            <p:nvPr/>
          </p:nvCxnSpPr>
          <p:spPr bwMode="auto">
            <a:xfrm flipH="1">
              <a:off x="1553322" y="701726"/>
              <a:ext cx="1331319" cy="13315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AutoShape 3308" descr="Крупное конфетти"/>
            <p:cNvSpPr>
              <a:spLocks noChangeArrowheads="1"/>
            </p:cNvSpPr>
            <p:nvPr/>
          </p:nvSpPr>
          <p:spPr bwMode="auto">
            <a:xfrm rot="16200000">
              <a:off x="3106039" y="245415"/>
              <a:ext cx="332613" cy="554608"/>
            </a:xfrm>
            <a:prstGeom prst="rtTriangle">
              <a:avLst/>
            </a:prstGeom>
            <a:pattFill prst="lgConfetti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9" name="Line 3309"/>
            <p:cNvCxnSpPr>
              <a:cxnSpLocks noChangeShapeType="1"/>
            </p:cNvCxnSpPr>
            <p:nvPr/>
          </p:nvCxnSpPr>
          <p:spPr bwMode="auto">
            <a:xfrm flipH="1">
              <a:off x="1220217" y="2144284"/>
              <a:ext cx="33310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3310"/>
            <p:cNvCxnSpPr>
              <a:cxnSpLocks noChangeShapeType="1"/>
            </p:cNvCxnSpPr>
            <p:nvPr/>
          </p:nvCxnSpPr>
          <p:spPr bwMode="auto">
            <a:xfrm>
              <a:off x="0" y="2144284"/>
              <a:ext cx="998714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" name="Arc 3311"/>
            <p:cNvSpPr>
              <a:spLocks/>
            </p:cNvSpPr>
            <p:nvPr/>
          </p:nvSpPr>
          <p:spPr bwMode="auto">
            <a:xfrm rot="5400000">
              <a:off x="1354715" y="1855876"/>
              <a:ext cx="312113" cy="243803"/>
            </a:xfrm>
            <a:custGeom>
              <a:avLst/>
              <a:gdLst>
                <a:gd name="T0" fmla="*/ 242023 w 21600"/>
                <a:gd name="T1" fmla="*/ 0 h 21600"/>
                <a:gd name="T2" fmla="*/ 309416 w 21600"/>
                <a:gd name="T3" fmla="*/ 243805 h 21600"/>
                <a:gd name="T4" fmla="*/ 0 w 21600"/>
                <a:gd name="T5" fmla="*/ 20232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16753" y="-1"/>
                  </a:moveTo>
                  <a:cubicBezTo>
                    <a:pt x="19888" y="3852"/>
                    <a:pt x="21600" y="8667"/>
                    <a:pt x="21600" y="13634"/>
                  </a:cubicBezTo>
                  <a:cubicBezTo>
                    <a:pt x="21600" y="14568"/>
                    <a:pt x="21539" y="15502"/>
                    <a:pt x="21418" y="16429"/>
                  </a:cubicBezTo>
                </a:path>
                <a:path w="21600" h="21600" stroke="0" extrusionOk="0">
                  <a:moveTo>
                    <a:pt x="16753" y="-1"/>
                  </a:moveTo>
                  <a:cubicBezTo>
                    <a:pt x="19888" y="3852"/>
                    <a:pt x="21600" y="8667"/>
                    <a:pt x="21600" y="13634"/>
                  </a:cubicBezTo>
                  <a:cubicBezTo>
                    <a:pt x="21600" y="14568"/>
                    <a:pt x="21539" y="15502"/>
                    <a:pt x="21418" y="16429"/>
                  </a:cubicBezTo>
                  <a:lnTo>
                    <a:pt x="0" y="13634"/>
                  </a:lnTo>
                  <a:lnTo>
                    <a:pt x="16753" y="-1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42" name="Line 3312"/>
            <p:cNvCxnSpPr>
              <a:cxnSpLocks noChangeShapeType="1"/>
            </p:cNvCxnSpPr>
            <p:nvPr/>
          </p:nvCxnSpPr>
          <p:spPr bwMode="auto">
            <a:xfrm>
              <a:off x="0" y="701726"/>
              <a:ext cx="600" cy="332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3313"/>
            <p:cNvCxnSpPr>
              <a:cxnSpLocks noChangeShapeType="1"/>
            </p:cNvCxnSpPr>
            <p:nvPr/>
          </p:nvCxnSpPr>
          <p:spPr bwMode="auto">
            <a:xfrm>
              <a:off x="111002" y="701726"/>
              <a:ext cx="0" cy="332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3314"/>
            <p:cNvCxnSpPr>
              <a:cxnSpLocks noChangeShapeType="1"/>
            </p:cNvCxnSpPr>
            <p:nvPr/>
          </p:nvCxnSpPr>
          <p:spPr bwMode="auto">
            <a:xfrm>
              <a:off x="665009" y="701726"/>
              <a:ext cx="0" cy="332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3315"/>
            <p:cNvCxnSpPr>
              <a:cxnSpLocks noChangeShapeType="1"/>
            </p:cNvCxnSpPr>
            <p:nvPr/>
          </p:nvCxnSpPr>
          <p:spPr bwMode="auto">
            <a:xfrm>
              <a:off x="776011" y="701726"/>
              <a:ext cx="0" cy="332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Line 3316"/>
            <p:cNvCxnSpPr>
              <a:cxnSpLocks noChangeShapeType="1"/>
            </p:cNvCxnSpPr>
            <p:nvPr/>
          </p:nvCxnSpPr>
          <p:spPr bwMode="auto">
            <a:xfrm>
              <a:off x="887112" y="701726"/>
              <a:ext cx="0" cy="332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3317"/>
            <p:cNvCxnSpPr>
              <a:cxnSpLocks noChangeShapeType="1"/>
            </p:cNvCxnSpPr>
            <p:nvPr/>
          </p:nvCxnSpPr>
          <p:spPr bwMode="auto">
            <a:xfrm>
              <a:off x="998714" y="701726"/>
              <a:ext cx="0" cy="332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3318"/>
            <p:cNvCxnSpPr>
              <a:cxnSpLocks noChangeShapeType="1"/>
            </p:cNvCxnSpPr>
            <p:nvPr/>
          </p:nvCxnSpPr>
          <p:spPr bwMode="auto">
            <a:xfrm>
              <a:off x="1109716" y="701726"/>
              <a:ext cx="0" cy="332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3319"/>
            <p:cNvCxnSpPr>
              <a:cxnSpLocks noChangeShapeType="1"/>
            </p:cNvCxnSpPr>
            <p:nvPr/>
          </p:nvCxnSpPr>
          <p:spPr bwMode="auto">
            <a:xfrm>
              <a:off x="1220217" y="701726"/>
              <a:ext cx="0" cy="332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Line 3320"/>
            <p:cNvCxnSpPr>
              <a:cxnSpLocks noChangeShapeType="1"/>
            </p:cNvCxnSpPr>
            <p:nvPr/>
          </p:nvCxnSpPr>
          <p:spPr bwMode="auto">
            <a:xfrm>
              <a:off x="1331219" y="701726"/>
              <a:ext cx="0" cy="3326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3321"/>
            <p:cNvCxnSpPr>
              <a:cxnSpLocks noChangeShapeType="1"/>
            </p:cNvCxnSpPr>
            <p:nvPr/>
          </p:nvCxnSpPr>
          <p:spPr bwMode="auto">
            <a:xfrm>
              <a:off x="49401" y="701726"/>
              <a:ext cx="600" cy="110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Line 3322"/>
            <p:cNvCxnSpPr>
              <a:cxnSpLocks noChangeShapeType="1"/>
            </p:cNvCxnSpPr>
            <p:nvPr/>
          </p:nvCxnSpPr>
          <p:spPr bwMode="auto">
            <a:xfrm>
              <a:off x="159902" y="701726"/>
              <a:ext cx="1200" cy="110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Line 3323"/>
            <p:cNvCxnSpPr>
              <a:cxnSpLocks noChangeShapeType="1"/>
            </p:cNvCxnSpPr>
            <p:nvPr/>
          </p:nvCxnSpPr>
          <p:spPr bwMode="auto">
            <a:xfrm>
              <a:off x="221403" y="701726"/>
              <a:ext cx="0" cy="110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Line 3324"/>
            <p:cNvCxnSpPr>
              <a:cxnSpLocks noChangeShapeType="1"/>
            </p:cNvCxnSpPr>
            <p:nvPr/>
          </p:nvCxnSpPr>
          <p:spPr bwMode="auto">
            <a:xfrm>
              <a:off x="554508" y="701726"/>
              <a:ext cx="0" cy="110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3325"/>
            <p:cNvCxnSpPr>
              <a:cxnSpLocks noChangeShapeType="1"/>
            </p:cNvCxnSpPr>
            <p:nvPr/>
          </p:nvCxnSpPr>
          <p:spPr bwMode="auto">
            <a:xfrm>
              <a:off x="603408" y="701726"/>
              <a:ext cx="1200" cy="110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3326"/>
            <p:cNvCxnSpPr>
              <a:cxnSpLocks noChangeShapeType="1"/>
            </p:cNvCxnSpPr>
            <p:nvPr/>
          </p:nvCxnSpPr>
          <p:spPr bwMode="auto">
            <a:xfrm>
              <a:off x="714510" y="701726"/>
              <a:ext cx="600" cy="110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3327"/>
            <p:cNvCxnSpPr>
              <a:cxnSpLocks noChangeShapeType="1"/>
            </p:cNvCxnSpPr>
            <p:nvPr/>
          </p:nvCxnSpPr>
          <p:spPr bwMode="auto">
            <a:xfrm>
              <a:off x="825512" y="701726"/>
              <a:ext cx="600" cy="110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Line 3328"/>
            <p:cNvCxnSpPr>
              <a:cxnSpLocks noChangeShapeType="1"/>
            </p:cNvCxnSpPr>
            <p:nvPr/>
          </p:nvCxnSpPr>
          <p:spPr bwMode="auto">
            <a:xfrm>
              <a:off x="937113" y="701726"/>
              <a:ext cx="0" cy="110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Line 3329"/>
            <p:cNvCxnSpPr>
              <a:cxnSpLocks noChangeShapeType="1"/>
            </p:cNvCxnSpPr>
            <p:nvPr/>
          </p:nvCxnSpPr>
          <p:spPr bwMode="auto">
            <a:xfrm>
              <a:off x="1047615" y="701726"/>
              <a:ext cx="0" cy="110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Line 3330"/>
            <p:cNvCxnSpPr>
              <a:cxnSpLocks noChangeShapeType="1"/>
            </p:cNvCxnSpPr>
            <p:nvPr/>
          </p:nvCxnSpPr>
          <p:spPr bwMode="auto">
            <a:xfrm>
              <a:off x="1164716" y="701726"/>
              <a:ext cx="600" cy="110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Line 3331"/>
            <p:cNvCxnSpPr>
              <a:cxnSpLocks noChangeShapeType="1"/>
            </p:cNvCxnSpPr>
            <p:nvPr/>
          </p:nvCxnSpPr>
          <p:spPr bwMode="auto">
            <a:xfrm>
              <a:off x="1275718" y="701726"/>
              <a:ext cx="600" cy="1104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2" name="Rectangle 3332" descr="Светлый диагональный 1"/>
            <p:cNvSpPr>
              <a:spLocks noChangeArrowheads="1"/>
            </p:cNvSpPr>
            <p:nvPr/>
          </p:nvSpPr>
          <p:spPr bwMode="auto">
            <a:xfrm>
              <a:off x="0" y="2156385"/>
              <a:ext cx="998714" cy="111004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Rectangle 3333" descr="Светлый диагональный 1"/>
            <p:cNvSpPr>
              <a:spLocks noChangeArrowheads="1"/>
            </p:cNvSpPr>
            <p:nvPr/>
          </p:nvSpPr>
          <p:spPr bwMode="auto">
            <a:xfrm>
              <a:off x="1208117" y="2156385"/>
              <a:ext cx="418806" cy="110404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Rectangle 3334" descr="Светлый диагональный 1"/>
            <p:cNvSpPr>
              <a:spLocks noChangeArrowheads="1"/>
            </p:cNvSpPr>
            <p:nvPr/>
          </p:nvSpPr>
          <p:spPr bwMode="auto">
            <a:xfrm>
              <a:off x="2995042" y="713826"/>
              <a:ext cx="554608" cy="111004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65" name="Line 3335"/>
            <p:cNvCxnSpPr>
              <a:cxnSpLocks noChangeShapeType="1"/>
            </p:cNvCxnSpPr>
            <p:nvPr/>
          </p:nvCxnSpPr>
          <p:spPr bwMode="auto">
            <a:xfrm flipV="1">
              <a:off x="554508" y="701726"/>
              <a:ext cx="444206" cy="110994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Line 3336"/>
            <p:cNvCxnSpPr>
              <a:cxnSpLocks noChangeShapeType="1"/>
            </p:cNvCxnSpPr>
            <p:nvPr/>
          </p:nvCxnSpPr>
          <p:spPr bwMode="auto">
            <a:xfrm flipV="1">
              <a:off x="554508" y="701726"/>
              <a:ext cx="351305" cy="8878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Line 3337"/>
            <p:cNvCxnSpPr>
              <a:cxnSpLocks noChangeShapeType="1"/>
            </p:cNvCxnSpPr>
            <p:nvPr/>
          </p:nvCxnSpPr>
          <p:spPr bwMode="auto">
            <a:xfrm>
              <a:off x="554508" y="1145344"/>
              <a:ext cx="555208" cy="22210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3338"/>
            <p:cNvCxnSpPr>
              <a:cxnSpLocks noChangeShapeType="1"/>
            </p:cNvCxnSpPr>
            <p:nvPr/>
          </p:nvCxnSpPr>
          <p:spPr bwMode="auto">
            <a:xfrm rot="1233363" flipH="1" flipV="1">
              <a:off x="776011" y="1281149"/>
              <a:ext cx="22270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Line 3339"/>
            <p:cNvCxnSpPr>
              <a:cxnSpLocks noChangeShapeType="1"/>
            </p:cNvCxnSpPr>
            <p:nvPr/>
          </p:nvCxnSpPr>
          <p:spPr bwMode="auto">
            <a:xfrm rot="1233363">
              <a:off x="493007" y="1164044"/>
              <a:ext cx="221503" cy="6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3340"/>
            <p:cNvCxnSpPr>
              <a:cxnSpLocks noChangeShapeType="1"/>
            </p:cNvCxnSpPr>
            <p:nvPr/>
          </p:nvCxnSpPr>
          <p:spPr bwMode="auto">
            <a:xfrm flipV="1">
              <a:off x="905813" y="479617"/>
              <a:ext cx="600" cy="22210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3341"/>
            <p:cNvCxnSpPr>
              <a:cxnSpLocks noChangeShapeType="1"/>
            </p:cNvCxnSpPr>
            <p:nvPr/>
          </p:nvCxnSpPr>
          <p:spPr bwMode="auto">
            <a:xfrm flipV="1">
              <a:off x="998714" y="479617"/>
              <a:ext cx="0" cy="22210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3342"/>
            <p:cNvCxnSpPr>
              <a:cxnSpLocks noChangeShapeType="1"/>
            </p:cNvCxnSpPr>
            <p:nvPr/>
          </p:nvCxnSpPr>
          <p:spPr bwMode="auto">
            <a:xfrm>
              <a:off x="776011" y="590621"/>
              <a:ext cx="444206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3343"/>
            <p:cNvCxnSpPr>
              <a:cxnSpLocks noChangeShapeType="1"/>
            </p:cNvCxnSpPr>
            <p:nvPr/>
          </p:nvCxnSpPr>
          <p:spPr bwMode="auto">
            <a:xfrm>
              <a:off x="689710" y="590621"/>
              <a:ext cx="197403" cy="6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Line 3344"/>
            <p:cNvCxnSpPr>
              <a:cxnSpLocks noChangeShapeType="1"/>
            </p:cNvCxnSpPr>
            <p:nvPr/>
          </p:nvCxnSpPr>
          <p:spPr bwMode="auto">
            <a:xfrm flipH="1">
              <a:off x="998714" y="590621"/>
              <a:ext cx="221503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5" name="Text Box 3345"/>
            <p:cNvSpPr txBox="1">
              <a:spLocks noChangeArrowheads="1"/>
            </p:cNvSpPr>
            <p:nvPr/>
          </p:nvSpPr>
          <p:spPr bwMode="auto">
            <a:xfrm>
              <a:off x="1047615" y="378813"/>
              <a:ext cx="258904" cy="285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8606" tIns="44302" rIns="88606" bIns="44302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6" name="Line 3346"/>
            <p:cNvCxnSpPr>
              <a:cxnSpLocks noChangeShapeType="1"/>
            </p:cNvCxnSpPr>
            <p:nvPr/>
          </p:nvCxnSpPr>
          <p:spPr bwMode="auto">
            <a:xfrm>
              <a:off x="2218331" y="1022239"/>
              <a:ext cx="555208" cy="55532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Line 3347"/>
            <p:cNvCxnSpPr>
              <a:cxnSpLocks noChangeShapeType="1"/>
            </p:cNvCxnSpPr>
            <p:nvPr/>
          </p:nvCxnSpPr>
          <p:spPr bwMode="auto">
            <a:xfrm>
              <a:off x="2163430" y="966737"/>
              <a:ext cx="221503" cy="222109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8" name="Rectangle 3348" descr="Светлый диагональный 1"/>
            <p:cNvSpPr>
              <a:spLocks noChangeArrowheads="1"/>
            </p:cNvSpPr>
            <p:nvPr/>
          </p:nvSpPr>
          <p:spPr bwMode="auto">
            <a:xfrm rot="18884485" flipH="1">
              <a:off x="2416825" y="960738"/>
              <a:ext cx="703128" cy="110402"/>
            </a:xfrm>
            <a:prstGeom prst="rect">
              <a:avLst/>
            </a:prstGeom>
            <a:pattFill prst="lt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79" name="Line 3349"/>
            <p:cNvCxnSpPr>
              <a:cxnSpLocks noChangeShapeType="1"/>
            </p:cNvCxnSpPr>
            <p:nvPr/>
          </p:nvCxnSpPr>
          <p:spPr bwMode="auto">
            <a:xfrm flipH="1" flipV="1">
              <a:off x="2446434" y="1250348"/>
              <a:ext cx="332605" cy="332613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0" name="Text Box 3350"/>
            <p:cNvSpPr txBox="1">
              <a:spLocks noChangeArrowheads="1"/>
            </p:cNvSpPr>
            <p:nvPr/>
          </p:nvSpPr>
          <p:spPr bwMode="auto">
            <a:xfrm>
              <a:off x="2587736" y="1247948"/>
              <a:ext cx="370505" cy="325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8606" tIns="44302" rIns="88606" bIns="44302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Text Box 3351"/>
            <p:cNvSpPr txBox="1">
              <a:spLocks noChangeArrowheads="1"/>
            </p:cNvSpPr>
            <p:nvPr/>
          </p:nvSpPr>
          <p:spPr bwMode="auto">
            <a:xfrm>
              <a:off x="887112" y="1065641"/>
              <a:ext cx="333105" cy="332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8606" tIns="44302" rIns="88606" bIns="44302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5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δ</a:t>
              </a:r>
              <a:r>
                <a:rPr kumimoji="0" lang="ru-RU" sz="1150" b="0" i="1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2" name="Line 3352"/>
            <p:cNvCxnSpPr>
              <a:cxnSpLocks noChangeShapeType="1"/>
            </p:cNvCxnSpPr>
            <p:nvPr/>
          </p:nvCxnSpPr>
          <p:spPr bwMode="auto">
            <a:xfrm flipV="1">
              <a:off x="776011" y="1478557"/>
              <a:ext cx="600" cy="55472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Line 3353"/>
            <p:cNvCxnSpPr>
              <a:cxnSpLocks noChangeShapeType="1"/>
            </p:cNvCxnSpPr>
            <p:nvPr/>
          </p:nvCxnSpPr>
          <p:spPr bwMode="auto">
            <a:xfrm>
              <a:off x="776011" y="1478557"/>
              <a:ext cx="22270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Line 3354"/>
            <p:cNvCxnSpPr>
              <a:cxnSpLocks noChangeShapeType="1"/>
            </p:cNvCxnSpPr>
            <p:nvPr/>
          </p:nvCxnSpPr>
          <p:spPr bwMode="auto">
            <a:xfrm flipV="1">
              <a:off x="776011" y="1478557"/>
              <a:ext cx="222703" cy="55472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Text Box 3355"/>
            <p:cNvSpPr txBox="1">
              <a:spLocks noChangeArrowheads="1"/>
            </p:cNvSpPr>
            <p:nvPr/>
          </p:nvSpPr>
          <p:spPr bwMode="auto">
            <a:xfrm>
              <a:off x="554508" y="1700666"/>
              <a:ext cx="358505" cy="332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8606" tIns="44302" rIns="88606" bIns="44302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ц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Text Box 3356"/>
            <p:cNvSpPr txBox="1">
              <a:spLocks noChangeArrowheads="1"/>
            </p:cNvSpPr>
            <p:nvPr/>
          </p:nvSpPr>
          <p:spPr bwMode="auto">
            <a:xfrm>
              <a:off x="812811" y="1700666"/>
              <a:ext cx="333805" cy="332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8606" tIns="44302" rIns="88606" bIns="44302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Text Box 3357"/>
            <p:cNvSpPr txBox="1">
              <a:spLocks noChangeArrowheads="1"/>
            </p:cNvSpPr>
            <p:nvPr/>
          </p:nvSpPr>
          <p:spPr bwMode="auto">
            <a:xfrm>
              <a:off x="713910" y="1247948"/>
              <a:ext cx="333705" cy="333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8606" tIns="44302" rIns="88606" bIns="44302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Arc 3358"/>
            <p:cNvSpPr>
              <a:spLocks/>
            </p:cNvSpPr>
            <p:nvPr/>
          </p:nvSpPr>
          <p:spPr bwMode="auto">
            <a:xfrm>
              <a:off x="776011" y="1639664"/>
              <a:ext cx="386905" cy="418917"/>
            </a:xfrm>
            <a:custGeom>
              <a:avLst/>
              <a:gdLst>
                <a:gd name="T0" fmla="*/ 0 w 21600"/>
                <a:gd name="T1" fmla="*/ 0 h 21600"/>
                <a:gd name="T2" fmla="*/ 386829 w 21600"/>
                <a:gd name="T3" fmla="*/ 213220 h 21600"/>
                <a:gd name="T4" fmla="*/ 0 w 21600"/>
                <a:gd name="T5" fmla="*/ 41887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7797" y="0"/>
                    <a:pt x="14989" y="4202"/>
                    <a:pt x="18817" y="10995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7797" y="0"/>
                    <a:pt x="14989" y="4202"/>
                    <a:pt x="18817" y="1099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Arc 3359"/>
            <p:cNvSpPr>
              <a:spLocks/>
            </p:cNvSpPr>
            <p:nvPr/>
          </p:nvSpPr>
          <p:spPr bwMode="auto">
            <a:xfrm>
              <a:off x="770611" y="1639664"/>
              <a:ext cx="153302" cy="418917"/>
            </a:xfrm>
            <a:custGeom>
              <a:avLst/>
              <a:gdLst>
                <a:gd name="T0" fmla="*/ 0 w 21600"/>
                <a:gd name="T1" fmla="*/ 0 h 21600"/>
                <a:gd name="T2" fmla="*/ 153283 w 21600"/>
                <a:gd name="T3" fmla="*/ 25792 h 21600"/>
                <a:gd name="T4" fmla="*/ 0 w 21600"/>
                <a:gd name="T5" fmla="*/ 418876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2545" y="0"/>
                    <a:pt x="5071" y="450"/>
                    <a:pt x="7461" y="1329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2545" y="0"/>
                    <a:pt x="5071" y="450"/>
                    <a:pt x="7461" y="1329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Text Box 3360"/>
            <p:cNvSpPr txBox="1">
              <a:spLocks noChangeArrowheads="1"/>
            </p:cNvSpPr>
            <p:nvPr/>
          </p:nvSpPr>
          <p:spPr bwMode="auto">
            <a:xfrm>
              <a:off x="949213" y="1465857"/>
              <a:ext cx="222103" cy="332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8606" tIns="44302" rIns="88606" bIns="44302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5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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1" name="Line 3361"/>
            <p:cNvCxnSpPr>
              <a:cxnSpLocks noChangeShapeType="1"/>
            </p:cNvCxnSpPr>
            <p:nvPr/>
          </p:nvCxnSpPr>
          <p:spPr bwMode="auto">
            <a:xfrm flipH="1">
              <a:off x="1210517" y="1957176"/>
              <a:ext cx="260704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Line 3362"/>
            <p:cNvCxnSpPr>
              <a:cxnSpLocks noChangeShapeType="1"/>
            </p:cNvCxnSpPr>
            <p:nvPr/>
          </p:nvCxnSpPr>
          <p:spPr bwMode="auto">
            <a:xfrm>
              <a:off x="1304718" y="1964377"/>
              <a:ext cx="600" cy="1594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" name="Прямоугольник 2"/>
          <p:cNvSpPr/>
          <p:nvPr/>
        </p:nvSpPr>
        <p:spPr>
          <a:xfrm>
            <a:off x="614614" y="5665945"/>
            <a:ext cx="806184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 γ отклонения вектора абсолютной скорости от вектора скорости цепи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определить по формуле</a:t>
            </a:r>
          </a:p>
          <a:p>
            <a:pPr algn="r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γ = а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rctg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906" y="404664"/>
            <a:ext cx="849694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</a:rPr>
              <a:t>величину </a:t>
            </a:r>
            <a:r>
              <a:rPr lang="ru-RU" sz="1600" i="1" dirty="0">
                <a:latin typeface="Times New Roman" panose="02020603050405020304" pitchFamily="18" charset="0"/>
              </a:rPr>
              <a:t>скорости рабочего передвижения</a:t>
            </a:r>
            <a:r>
              <a:rPr lang="ru-RU" sz="1600" dirty="0">
                <a:latin typeface="Times New Roman" panose="02020603050405020304" pitchFamily="18" charset="0"/>
              </a:rPr>
              <a:t> рассчитывают по </a:t>
            </a:r>
            <a:r>
              <a:rPr lang="ru-RU" sz="1600" dirty="0" smtClean="0">
                <a:latin typeface="Times New Roman" panose="02020603050405020304" pitchFamily="18" charset="0"/>
              </a:rPr>
              <a:t>формуле</a:t>
            </a:r>
          </a:p>
          <a:p>
            <a:pPr algn="just">
              <a:spcAft>
                <a:spcPts val="0"/>
              </a:spcAft>
            </a:pPr>
            <a:endParaRPr lang="ru-RU" sz="1600" dirty="0"/>
          </a:p>
          <a:p>
            <a:pPr algn="r"/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(2)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8905" y="1412776"/>
            <a:ext cx="849694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i="1" dirty="0">
                <a:latin typeface="Times New Roman" panose="02020603050405020304" pitchFamily="18" charset="0"/>
              </a:rPr>
              <a:t>Скорость цепи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кинематически</a:t>
            </a:r>
            <a:r>
              <a:rPr lang="ru-RU" sz="1600" dirty="0">
                <a:latin typeface="Times New Roman" panose="02020603050405020304" pitchFamily="18" charset="0"/>
              </a:rPr>
              <a:t> определяется с учетом частоты ссыпок </a:t>
            </a:r>
            <a:r>
              <a:rPr lang="ru-RU" sz="1600" i="1" dirty="0" err="1">
                <a:latin typeface="Times New Roman" panose="02020603050405020304" pitchFamily="18" charset="0"/>
              </a:rPr>
              <a:t>z</a:t>
            </a:r>
            <a:r>
              <a:rPr lang="ru-RU" sz="1600" baseline="-25000" dirty="0" err="1">
                <a:latin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</a:rPr>
              <a:t> грунта и шага скребков </a:t>
            </a:r>
            <a:r>
              <a:rPr lang="ru-RU" sz="1600" i="1" dirty="0">
                <a:latin typeface="Times New Roman" panose="02020603050405020304" pitchFamily="18" charset="0"/>
              </a:rPr>
              <a:t>Т</a:t>
            </a:r>
            <a:r>
              <a:rPr lang="ru-RU" sz="1600" baseline="-25000" dirty="0">
                <a:latin typeface="Times New Roman" panose="02020603050405020304" pitchFamily="18" charset="0"/>
              </a:rPr>
              <a:t>с</a:t>
            </a:r>
            <a:r>
              <a:rPr lang="ru-RU" sz="1600" dirty="0" smtClean="0">
                <a:latin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endParaRPr lang="ru-RU" sz="1600" dirty="0"/>
          </a:p>
          <a:p>
            <a:pPr algn="r"/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(3)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3563" y="2552780"/>
            <a:ext cx="862858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i="1" dirty="0" smtClean="0">
                <a:latin typeface="Times New Roman" panose="02020603050405020304" pitchFamily="18" charset="0"/>
              </a:rPr>
              <a:t>Подачу </a:t>
            </a:r>
            <a:r>
              <a:rPr lang="ru-RU" sz="1600" i="1" dirty="0">
                <a:latin typeface="Times New Roman" panose="02020603050405020304" pitchFamily="18" charset="0"/>
              </a:rPr>
              <a:t>на скребок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</a:rPr>
              <a:t>С</a:t>
            </a:r>
            <a:r>
              <a:rPr lang="ru-RU" sz="1600" dirty="0" smtClean="0">
                <a:latin typeface="Times New Roman" panose="02020603050405020304" pitchFamily="18" charset="0"/>
              </a:rPr>
              <a:t>, </a:t>
            </a:r>
            <a:r>
              <a:rPr lang="ru-RU" sz="1600" dirty="0">
                <a:latin typeface="Times New Roman" panose="02020603050405020304" pitchFamily="18" charset="0"/>
              </a:rPr>
              <a:t>можно рассчитать следующим </a:t>
            </a:r>
            <a:r>
              <a:rPr lang="ru-RU" sz="1600" dirty="0" smtClean="0">
                <a:latin typeface="Times New Roman" panose="02020603050405020304" pitchFamily="18" charset="0"/>
              </a:rPr>
              <a:t>образом</a:t>
            </a:r>
          </a:p>
          <a:p>
            <a:pPr algn="just">
              <a:spcAft>
                <a:spcPts val="0"/>
              </a:spcAft>
            </a:pPr>
            <a:endParaRPr lang="ru-RU" sz="1600" dirty="0"/>
          </a:p>
          <a:p>
            <a:pPr algn="r"/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/ </a:t>
            </a:r>
            <a:r>
              <a:rPr lang="en-US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   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(4)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3563" y="3465970"/>
            <a:ext cx="862858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i="1" dirty="0" smtClean="0">
                <a:latin typeface="Times New Roman" panose="02020603050405020304" pitchFamily="18" charset="0"/>
              </a:rPr>
              <a:t>Толщина </a:t>
            </a:r>
            <a:r>
              <a:rPr lang="ru-RU" sz="1600" i="1" dirty="0">
                <a:latin typeface="Times New Roman" panose="02020603050405020304" pitchFamily="18" charset="0"/>
              </a:rPr>
              <a:t>стружки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</a:rPr>
              <a:t>δс</a:t>
            </a:r>
            <a:r>
              <a:rPr lang="ru-RU" sz="1600" dirty="0">
                <a:latin typeface="Times New Roman" panose="02020603050405020304" pitchFamily="18" charset="0"/>
              </a:rPr>
              <a:t>, снимаемой боковой кромкой, являющейся режущей кромкой </a:t>
            </a:r>
            <a:r>
              <a:rPr lang="ru-RU" sz="1600" dirty="0" smtClean="0">
                <a:latin typeface="Times New Roman" panose="02020603050405020304" pitchFamily="18" charset="0"/>
              </a:rPr>
              <a:t>скребка</a:t>
            </a:r>
          </a:p>
          <a:p>
            <a:pPr algn="just">
              <a:spcAft>
                <a:spcPts val="0"/>
              </a:spcAft>
            </a:pPr>
            <a:endParaRPr lang="ru-RU" sz="1600" dirty="0"/>
          </a:p>
          <a:p>
            <a:pPr algn="r"/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δ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ru-RU" b="1" i="1" cap="all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со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 γ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(5)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6309320"/>
            <a:ext cx="275485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Рис. 2.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Форма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и размеры стружки</a:t>
            </a:r>
            <a:endParaRPr lang="ru-RU" sz="2000" dirty="0"/>
          </a:p>
        </p:txBody>
      </p:sp>
      <p:grpSp>
        <p:nvGrpSpPr>
          <p:cNvPr id="7" name="Полотно 44"/>
          <p:cNvGrpSpPr/>
          <p:nvPr/>
        </p:nvGrpSpPr>
        <p:grpSpPr>
          <a:xfrm>
            <a:off x="2953817" y="4379160"/>
            <a:ext cx="3024336" cy="1930160"/>
            <a:chOff x="0" y="0"/>
            <a:chExt cx="2360295" cy="129095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0"/>
              <a:ext cx="2360295" cy="1290955"/>
            </a:xfrm>
            <a:prstGeom prst="rect">
              <a:avLst/>
            </a:prstGeom>
            <a:noFill/>
          </p:spPr>
        </p:sp>
        <p:cxnSp>
          <p:nvCxnSpPr>
            <p:cNvPr id="10" name="Line 3234"/>
            <p:cNvCxnSpPr>
              <a:cxnSpLocks noChangeShapeType="1"/>
            </p:cNvCxnSpPr>
            <p:nvPr/>
          </p:nvCxnSpPr>
          <p:spPr bwMode="auto">
            <a:xfrm>
              <a:off x="566523" y="101904"/>
              <a:ext cx="815933" cy="71343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3235"/>
            <p:cNvCxnSpPr>
              <a:cxnSpLocks noChangeShapeType="1"/>
            </p:cNvCxnSpPr>
            <p:nvPr/>
          </p:nvCxnSpPr>
          <p:spPr bwMode="auto">
            <a:xfrm>
              <a:off x="1688368" y="305713"/>
              <a:ext cx="555222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3236"/>
            <p:cNvCxnSpPr>
              <a:cxnSpLocks noChangeShapeType="1"/>
            </p:cNvCxnSpPr>
            <p:nvPr/>
          </p:nvCxnSpPr>
          <p:spPr bwMode="auto">
            <a:xfrm flipV="1">
              <a:off x="2050983" y="101904"/>
              <a:ext cx="600" cy="20380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3237"/>
            <p:cNvCxnSpPr>
              <a:cxnSpLocks noChangeShapeType="1"/>
            </p:cNvCxnSpPr>
            <p:nvPr/>
          </p:nvCxnSpPr>
          <p:spPr bwMode="auto">
            <a:xfrm flipV="1">
              <a:off x="2095784" y="101904"/>
              <a:ext cx="500" cy="20380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" name="AutoShape 3238" descr="Светлый горизонтальный"/>
            <p:cNvSpPr>
              <a:spLocks noChangeArrowheads="1"/>
            </p:cNvSpPr>
            <p:nvPr/>
          </p:nvSpPr>
          <p:spPr bwMode="auto">
            <a:xfrm rot="10800000">
              <a:off x="1733670" y="305713"/>
              <a:ext cx="362615" cy="917339"/>
            </a:xfrm>
            <a:prstGeom prst="parallelogram">
              <a:avLst>
                <a:gd name="adj" fmla="val 86301"/>
              </a:avLst>
            </a:prstGeom>
            <a:pattFill prst="ltHorz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AutoShape 3239" descr="Светлый горизонтальный"/>
            <p:cNvSpPr>
              <a:spLocks noChangeArrowheads="1"/>
            </p:cNvSpPr>
            <p:nvPr/>
          </p:nvSpPr>
          <p:spPr bwMode="auto">
            <a:xfrm>
              <a:off x="1082144" y="922939"/>
              <a:ext cx="509921" cy="101904"/>
            </a:xfrm>
            <a:custGeom>
              <a:avLst/>
              <a:gdLst>
                <a:gd name="T0" fmla="*/ 446167 w 21600"/>
                <a:gd name="T1" fmla="*/ 50959 h 21600"/>
                <a:gd name="T2" fmla="*/ 254953 w 21600"/>
                <a:gd name="T3" fmla="*/ 101918 h 21600"/>
                <a:gd name="T4" fmla="*/ 63738 w 21600"/>
                <a:gd name="T5" fmla="*/ 50959 h 21600"/>
                <a:gd name="T6" fmla="*/ 25495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pattFill prst="ltHorz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AutoShape 3240" descr="Светлый горизонтальный"/>
            <p:cNvSpPr>
              <a:spLocks noChangeArrowheads="1"/>
            </p:cNvSpPr>
            <p:nvPr/>
          </p:nvSpPr>
          <p:spPr bwMode="auto">
            <a:xfrm rot="10800000" flipH="1">
              <a:off x="362515" y="305713"/>
              <a:ext cx="1019941" cy="713430"/>
            </a:xfrm>
            <a:prstGeom prst="parallelogram">
              <a:avLst>
                <a:gd name="adj" fmla="val 116906"/>
              </a:avLst>
            </a:prstGeom>
            <a:pattFill prst="ltHorz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7" name="Line 3241"/>
            <p:cNvCxnSpPr>
              <a:cxnSpLocks noChangeShapeType="1"/>
            </p:cNvCxnSpPr>
            <p:nvPr/>
          </p:nvCxnSpPr>
          <p:spPr bwMode="auto">
            <a:xfrm>
              <a:off x="158606" y="305713"/>
              <a:ext cx="20390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" name="Arc 3242"/>
            <p:cNvSpPr>
              <a:spLocks/>
            </p:cNvSpPr>
            <p:nvPr/>
          </p:nvSpPr>
          <p:spPr bwMode="auto">
            <a:xfrm rot="16200000">
              <a:off x="840334" y="680929"/>
              <a:ext cx="268411" cy="407916"/>
            </a:xfrm>
            <a:custGeom>
              <a:avLst/>
              <a:gdLst>
                <a:gd name="T0" fmla="*/ 0 w 21600"/>
                <a:gd name="T1" fmla="*/ 0 h 21600"/>
                <a:gd name="T2" fmla="*/ 268383 w 21600"/>
                <a:gd name="T3" fmla="*/ 100923 h 21600"/>
                <a:gd name="T4" fmla="*/ 0 w 21600"/>
                <a:gd name="T5" fmla="*/ 40792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5231" y="0"/>
                    <a:pt x="10285" y="1898"/>
                    <a:pt x="14223" y="5343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5231" y="0"/>
                    <a:pt x="10285" y="1898"/>
                    <a:pt x="14223" y="534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9" name="Line 3243"/>
            <p:cNvCxnSpPr>
              <a:cxnSpLocks noChangeShapeType="1"/>
            </p:cNvCxnSpPr>
            <p:nvPr/>
          </p:nvCxnSpPr>
          <p:spPr bwMode="auto">
            <a:xfrm flipV="1">
              <a:off x="362515" y="0"/>
              <a:ext cx="306012" cy="30571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3244"/>
            <p:cNvCxnSpPr>
              <a:cxnSpLocks noChangeShapeType="1"/>
            </p:cNvCxnSpPr>
            <p:nvPr/>
          </p:nvCxnSpPr>
          <p:spPr bwMode="auto">
            <a:xfrm flipV="1">
              <a:off x="1178447" y="713430"/>
              <a:ext cx="305912" cy="30571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3245"/>
            <p:cNvCxnSpPr>
              <a:cxnSpLocks noChangeShapeType="1"/>
            </p:cNvCxnSpPr>
            <p:nvPr/>
          </p:nvCxnSpPr>
          <p:spPr bwMode="auto">
            <a:xfrm>
              <a:off x="1178447" y="1019143"/>
              <a:ext cx="0" cy="20390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3246"/>
            <p:cNvCxnSpPr>
              <a:cxnSpLocks noChangeShapeType="1"/>
            </p:cNvCxnSpPr>
            <p:nvPr/>
          </p:nvCxnSpPr>
          <p:spPr bwMode="auto">
            <a:xfrm>
              <a:off x="1484360" y="1019143"/>
              <a:ext cx="0" cy="20390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3247"/>
            <p:cNvCxnSpPr>
              <a:cxnSpLocks noChangeShapeType="1"/>
            </p:cNvCxnSpPr>
            <p:nvPr/>
          </p:nvCxnSpPr>
          <p:spPr bwMode="auto">
            <a:xfrm>
              <a:off x="974439" y="1188451"/>
              <a:ext cx="713929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3248"/>
            <p:cNvCxnSpPr>
              <a:cxnSpLocks noChangeShapeType="1"/>
            </p:cNvCxnSpPr>
            <p:nvPr/>
          </p:nvCxnSpPr>
          <p:spPr bwMode="auto">
            <a:xfrm flipV="1">
              <a:off x="464519" y="509522"/>
              <a:ext cx="306012" cy="30581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3249"/>
            <p:cNvCxnSpPr>
              <a:cxnSpLocks noChangeShapeType="1"/>
            </p:cNvCxnSpPr>
            <p:nvPr/>
          </p:nvCxnSpPr>
          <p:spPr bwMode="auto">
            <a:xfrm flipH="1">
              <a:off x="679827" y="498221"/>
              <a:ext cx="102004" cy="1019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3250"/>
            <p:cNvCxnSpPr>
              <a:cxnSpLocks noChangeShapeType="1"/>
            </p:cNvCxnSpPr>
            <p:nvPr/>
          </p:nvCxnSpPr>
          <p:spPr bwMode="auto">
            <a:xfrm>
              <a:off x="1892376" y="203809"/>
              <a:ext cx="40791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3251"/>
            <p:cNvCxnSpPr>
              <a:cxnSpLocks noChangeShapeType="1"/>
            </p:cNvCxnSpPr>
            <p:nvPr/>
          </p:nvCxnSpPr>
          <p:spPr bwMode="auto">
            <a:xfrm>
              <a:off x="1733670" y="713430"/>
              <a:ext cx="306012" cy="1019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3252"/>
            <p:cNvCxnSpPr>
              <a:cxnSpLocks noChangeShapeType="1"/>
            </p:cNvCxnSpPr>
            <p:nvPr/>
          </p:nvCxnSpPr>
          <p:spPr bwMode="auto">
            <a:xfrm>
              <a:off x="2096284" y="305713"/>
              <a:ext cx="0" cy="40771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Arc 3253"/>
            <p:cNvSpPr>
              <a:spLocks/>
            </p:cNvSpPr>
            <p:nvPr/>
          </p:nvSpPr>
          <p:spPr bwMode="auto">
            <a:xfrm rot="10800000">
              <a:off x="1975079" y="283112"/>
              <a:ext cx="122905" cy="407617"/>
            </a:xfrm>
            <a:custGeom>
              <a:avLst/>
              <a:gdLst>
                <a:gd name="T0" fmla="*/ 0 w 21600"/>
                <a:gd name="T1" fmla="*/ 0 h 21600"/>
                <a:gd name="T2" fmla="*/ 122944 w 21600"/>
                <a:gd name="T3" fmla="*/ 19062 h 21600"/>
                <a:gd name="T4" fmla="*/ 0 w 21600"/>
                <a:gd name="T5" fmla="*/ 40767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2215" y="0"/>
                    <a:pt x="4417" y="340"/>
                    <a:pt x="6528" y="101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2215" y="0"/>
                    <a:pt x="4417" y="340"/>
                    <a:pt x="6528" y="101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0" name="Line 3254"/>
            <p:cNvCxnSpPr>
              <a:cxnSpLocks noChangeShapeType="1"/>
            </p:cNvCxnSpPr>
            <p:nvPr/>
          </p:nvCxnSpPr>
          <p:spPr bwMode="auto">
            <a:xfrm rot="1345657" flipH="1">
              <a:off x="1937678" y="798334"/>
              <a:ext cx="102004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3255"/>
            <p:cNvCxnSpPr>
              <a:cxnSpLocks noChangeShapeType="1"/>
            </p:cNvCxnSpPr>
            <p:nvPr/>
          </p:nvCxnSpPr>
          <p:spPr bwMode="auto">
            <a:xfrm rot="1283978">
              <a:off x="1784672" y="747332"/>
              <a:ext cx="102004" cy="6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3256"/>
            <p:cNvCxnSpPr>
              <a:cxnSpLocks noChangeShapeType="1"/>
            </p:cNvCxnSpPr>
            <p:nvPr/>
          </p:nvCxnSpPr>
          <p:spPr bwMode="auto">
            <a:xfrm>
              <a:off x="1841374" y="203809"/>
              <a:ext cx="203908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3257"/>
            <p:cNvCxnSpPr>
              <a:cxnSpLocks noChangeShapeType="1"/>
            </p:cNvCxnSpPr>
            <p:nvPr/>
          </p:nvCxnSpPr>
          <p:spPr bwMode="auto">
            <a:xfrm flipH="1">
              <a:off x="2096284" y="203809"/>
              <a:ext cx="2040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3258"/>
            <p:cNvCxnSpPr>
              <a:cxnSpLocks noChangeShapeType="1"/>
            </p:cNvCxnSpPr>
            <p:nvPr/>
          </p:nvCxnSpPr>
          <p:spPr bwMode="auto">
            <a:xfrm>
              <a:off x="974439" y="1189051"/>
              <a:ext cx="204008" cy="6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3259"/>
            <p:cNvCxnSpPr>
              <a:cxnSpLocks noChangeShapeType="1"/>
            </p:cNvCxnSpPr>
            <p:nvPr/>
          </p:nvCxnSpPr>
          <p:spPr bwMode="auto">
            <a:xfrm flipH="1">
              <a:off x="1484360" y="1189051"/>
              <a:ext cx="204008" cy="60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3260"/>
            <p:cNvCxnSpPr>
              <a:cxnSpLocks noChangeShapeType="1"/>
            </p:cNvCxnSpPr>
            <p:nvPr/>
          </p:nvCxnSpPr>
          <p:spPr bwMode="auto">
            <a:xfrm flipH="1">
              <a:off x="158606" y="1019143"/>
              <a:ext cx="1019841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3261"/>
            <p:cNvCxnSpPr>
              <a:cxnSpLocks noChangeShapeType="1"/>
            </p:cNvCxnSpPr>
            <p:nvPr/>
          </p:nvCxnSpPr>
          <p:spPr bwMode="auto">
            <a:xfrm>
              <a:off x="260610" y="305713"/>
              <a:ext cx="0" cy="71343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Text Box 3262"/>
            <p:cNvSpPr txBox="1">
              <a:spLocks noChangeArrowheads="1"/>
            </p:cNvSpPr>
            <p:nvPr/>
          </p:nvSpPr>
          <p:spPr bwMode="auto">
            <a:xfrm>
              <a:off x="1178447" y="985242"/>
              <a:ext cx="305912" cy="305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496" tIns="40248" rIns="80496" bIns="4024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Text Box 3263"/>
            <p:cNvSpPr txBox="1">
              <a:spLocks noChangeArrowheads="1"/>
            </p:cNvSpPr>
            <p:nvPr/>
          </p:nvSpPr>
          <p:spPr bwMode="auto">
            <a:xfrm>
              <a:off x="2096284" y="0"/>
              <a:ext cx="264011" cy="203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496" tIns="40248" rIns="80496" bIns="40248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Text Box 3264"/>
            <p:cNvSpPr txBox="1">
              <a:spLocks noChangeArrowheads="1"/>
            </p:cNvSpPr>
            <p:nvPr/>
          </p:nvSpPr>
          <p:spPr bwMode="auto">
            <a:xfrm>
              <a:off x="1943378" y="469920"/>
              <a:ext cx="203908" cy="237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496" tIns="40248" rIns="80496" bIns="4024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γ</a:t>
              </a:r>
            </a:p>
          </p:txBody>
        </p:sp>
        <p:sp>
          <p:nvSpPr>
            <p:cNvPr id="41" name="Text Box 3265"/>
            <p:cNvSpPr txBox="1">
              <a:spLocks noChangeArrowheads="1"/>
            </p:cNvSpPr>
            <p:nvPr/>
          </p:nvSpPr>
          <p:spPr bwMode="auto">
            <a:xfrm>
              <a:off x="0" y="407617"/>
              <a:ext cx="305912" cy="305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80496" tIns="40248" rIns="80496" bIns="4024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Text Box 3266"/>
            <p:cNvSpPr txBox="1">
              <a:spLocks noChangeArrowheads="1"/>
            </p:cNvSpPr>
            <p:nvPr/>
          </p:nvSpPr>
          <p:spPr bwMode="auto">
            <a:xfrm>
              <a:off x="566523" y="692430"/>
              <a:ext cx="306012" cy="224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80496" tIns="40248" rIns="80496" bIns="4024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λ</a:t>
              </a:r>
            </a:p>
          </p:txBody>
        </p:sp>
        <p:sp>
          <p:nvSpPr>
            <p:cNvPr id="43" name="Text Box 3267"/>
            <p:cNvSpPr txBox="1">
              <a:spLocks noChangeArrowheads="1"/>
            </p:cNvSpPr>
            <p:nvPr/>
          </p:nvSpPr>
          <p:spPr bwMode="auto">
            <a:xfrm>
              <a:off x="1654367" y="509522"/>
              <a:ext cx="306012" cy="305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496" tIns="40248" rIns="80496" bIns="4024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δ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Text Box 3268"/>
            <p:cNvSpPr txBox="1">
              <a:spLocks noChangeArrowheads="1"/>
            </p:cNvSpPr>
            <p:nvPr/>
          </p:nvSpPr>
          <p:spPr bwMode="auto">
            <a:xfrm>
              <a:off x="946138" y="305713"/>
              <a:ext cx="306012" cy="305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496" tIns="40248" rIns="80496" bIns="4024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от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Text Box 3269"/>
            <p:cNvSpPr txBox="1">
              <a:spLocks noChangeArrowheads="1"/>
            </p:cNvSpPr>
            <p:nvPr/>
          </p:nvSpPr>
          <p:spPr bwMode="auto">
            <a:xfrm>
              <a:off x="362515" y="532223"/>
              <a:ext cx="306012" cy="203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80496" tIns="40248" rIns="80496" bIns="4024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6" name="Line 3270"/>
            <p:cNvCxnSpPr>
              <a:cxnSpLocks noChangeShapeType="1"/>
            </p:cNvCxnSpPr>
            <p:nvPr/>
          </p:nvCxnSpPr>
          <p:spPr bwMode="auto">
            <a:xfrm flipH="1">
              <a:off x="1019841" y="101904"/>
              <a:ext cx="203908" cy="2038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Text Box 3271"/>
            <p:cNvSpPr txBox="1">
              <a:spLocks noChangeArrowheads="1"/>
            </p:cNvSpPr>
            <p:nvPr/>
          </p:nvSpPr>
          <p:spPr bwMode="auto">
            <a:xfrm>
              <a:off x="968839" y="11300"/>
              <a:ext cx="254910" cy="2553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496" tIns="40248" rIns="80496" bIns="40248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8" name="Line 3272"/>
            <p:cNvCxnSpPr>
              <a:cxnSpLocks noChangeShapeType="1"/>
            </p:cNvCxnSpPr>
            <p:nvPr/>
          </p:nvCxnSpPr>
          <p:spPr bwMode="auto">
            <a:xfrm rot="526610" flipV="1">
              <a:off x="1842474" y="1027144"/>
              <a:ext cx="600" cy="5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" name="Text Box 3273"/>
            <p:cNvSpPr txBox="1">
              <a:spLocks noChangeArrowheads="1"/>
            </p:cNvSpPr>
            <p:nvPr/>
          </p:nvSpPr>
          <p:spPr bwMode="auto">
            <a:xfrm>
              <a:off x="1541062" y="0"/>
              <a:ext cx="509921" cy="266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80496" tIns="40248" rIns="80496" bIns="4024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Вид А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0" name="Line 3274"/>
            <p:cNvCxnSpPr>
              <a:cxnSpLocks noChangeShapeType="1"/>
            </p:cNvCxnSpPr>
            <p:nvPr/>
          </p:nvCxnSpPr>
          <p:spPr bwMode="auto">
            <a:xfrm>
              <a:off x="2192588" y="305713"/>
              <a:ext cx="600" cy="8153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3275"/>
            <p:cNvCxnSpPr>
              <a:cxnSpLocks noChangeShapeType="1"/>
            </p:cNvCxnSpPr>
            <p:nvPr/>
          </p:nvCxnSpPr>
          <p:spPr bwMode="auto">
            <a:xfrm flipH="1">
              <a:off x="1756371" y="1121048"/>
              <a:ext cx="509921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Text Box 3276"/>
            <p:cNvSpPr txBox="1">
              <a:spLocks noChangeArrowheads="1"/>
            </p:cNvSpPr>
            <p:nvPr/>
          </p:nvSpPr>
          <p:spPr bwMode="auto">
            <a:xfrm>
              <a:off x="1941078" y="645427"/>
              <a:ext cx="325213" cy="293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80496" tIns="40248" rIns="80496" bIns="40248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ru-RU" sz="110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от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1" y="260648"/>
            <a:ext cx="868487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</a:rPr>
              <a:t>Тогда </a:t>
            </a:r>
            <a:r>
              <a:rPr lang="ru-RU" sz="1600" i="1" dirty="0">
                <a:latin typeface="Times New Roman" panose="02020603050405020304" pitchFamily="18" charset="0"/>
              </a:rPr>
              <a:t>площадь поперечного сечения стружки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</a:rPr>
              <a:t>А</a:t>
            </a:r>
            <a:r>
              <a:rPr lang="ru-RU" sz="1600" baseline="-25000" dirty="0">
                <a:latin typeface="Times New Roman" panose="02020603050405020304" pitchFamily="18" charset="0"/>
              </a:rPr>
              <a:t>с</a:t>
            </a:r>
            <a:r>
              <a:rPr lang="ru-RU" sz="1600" dirty="0">
                <a:latin typeface="Times New Roman" panose="02020603050405020304" pitchFamily="18" charset="0"/>
              </a:rPr>
              <a:t>, срезаемой одним скребком, можно определить по </a:t>
            </a:r>
            <a:r>
              <a:rPr lang="ru-RU" sz="1600" dirty="0" smtClean="0">
                <a:latin typeface="Times New Roman" panose="02020603050405020304" pitchFamily="18" charset="0"/>
              </a:rPr>
              <a:t>формуле</a:t>
            </a:r>
          </a:p>
          <a:p>
            <a:pPr algn="just">
              <a:spcAft>
                <a:spcPts val="0"/>
              </a:spcAft>
            </a:pPr>
            <a:endParaRPr lang="ru-RU" sz="1600" dirty="0"/>
          </a:p>
          <a:p>
            <a:pPr algn="r"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δ</a:t>
            </a:r>
            <a:r>
              <a:rPr lang="ru-RU" b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</a:rPr>
              <a:t>      </a:t>
            </a:r>
            <a:r>
              <a:rPr lang="ru-RU" sz="1600" dirty="0" smtClean="0">
                <a:latin typeface="Times New Roman" panose="02020603050405020304" pitchFamily="18" charset="0"/>
              </a:rPr>
              <a:t>     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</a:rPr>
              <a:t>(6</a:t>
            </a:r>
            <a:r>
              <a:rPr lang="ru-RU" sz="1600" dirty="0" smtClean="0">
                <a:latin typeface="Times New Roman" panose="02020603050405020304" pitchFamily="18" charset="0"/>
              </a:rPr>
              <a:t>)</a:t>
            </a:r>
          </a:p>
          <a:p>
            <a:pPr algn="r">
              <a:spcAft>
                <a:spcPts val="0"/>
              </a:spcAft>
            </a:pPr>
            <a:endParaRPr lang="ru-RU" sz="1600" dirty="0"/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</a:rPr>
              <a:t>а </a:t>
            </a:r>
            <a:r>
              <a:rPr lang="ru-RU" sz="1600" i="1" dirty="0">
                <a:latin typeface="Times New Roman" panose="02020603050405020304" pitchFamily="18" charset="0"/>
              </a:rPr>
              <a:t>площадь снимаемых наносов</a:t>
            </a:r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i="1" dirty="0">
                <a:latin typeface="Times New Roman" panose="02020603050405020304" pitchFamily="18" charset="0"/>
              </a:rPr>
              <a:t>А</a:t>
            </a:r>
            <a:r>
              <a:rPr lang="ru-RU" sz="1600" baseline="-25000" dirty="0">
                <a:latin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</a:rPr>
              <a:t> – по </a:t>
            </a:r>
            <a:r>
              <a:rPr lang="ru-RU" sz="1600" dirty="0" smtClean="0">
                <a:latin typeface="Times New Roman" panose="02020603050405020304" pitchFamily="18" charset="0"/>
              </a:rPr>
              <a:t>формуле</a:t>
            </a:r>
          </a:p>
          <a:p>
            <a:pPr algn="just">
              <a:spcAft>
                <a:spcPts val="0"/>
              </a:spcAft>
            </a:pPr>
            <a:endParaRPr lang="ru-RU" sz="1600" dirty="0"/>
          </a:p>
          <a:p>
            <a:pPr algn="r"/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      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(7)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2" name="Прямоугольник 1"/>
          <p:cNvSpPr/>
          <p:nvPr/>
        </p:nvSpPr>
        <p:spPr>
          <a:xfrm>
            <a:off x="903297" y="179240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Расчет параметров многоковшового цепного рабочего органа.</a:t>
            </a:r>
            <a:endParaRPr lang="ru-RU" alt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9728" y="811692"/>
            <a:ext cx="8672751" cy="1378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be-BY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Техническая </a:t>
            </a:r>
            <a:r>
              <a:rPr lang="be-BY" sz="16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производительность</a:t>
            </a:r>
            <a:r>
              <a:rPr lang="be-BY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be-BY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выносной способности 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определяется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be-BY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be-BY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be-BY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be-BY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be-BY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be-BY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be-BY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6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be-BY" sz="1600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be-BY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be-BY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геометрическая вместимость ковша;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частота разгрузок.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972334"/>
              </p:ext>
            </p:extLst>
          </p:nvPr>
        </p:nvGraphicFramePr>
        <p:xfrm>
          <a:off x="1043608" y="2587676"/>
          <a:ext cx="5904656" cy="490728"/>
        </p:xfrm>
        <a:graphic>
          <a:graphicData uri="http://schemas.openxmlformats.org/drawingml/2006/table">
            <a:tbl>
              <a:tblPr firstRow="1" firstCol="1" bandRow="1"/>
              <a:tblGrid>
                <a:gridCol w="2628422">
                  <a:extLst>
                    <a:ext uri="{9D8B030D-6E8A-4147-A177-3AD203B41FA5}">
                      <a16:colId xmlns:a16="http://schemas.microsoft.com/office/drawing/2014/main" val="3217485428"/>
                    </a:ext>
                  </a:extLst>
                </a:gridCol>
                <a:gridCol w="813984">
                  <a:extLst>
                    <a:ext uri="{9D8B030D-6E8A-4147-A177-3AD203B41FA5}">
                      <a16:colId xmlns:a16="http://schemas.microsoft.com/office/drawing/2014/main" val="2737974927"/>
                    </a:ext>
                  </a:extLst>
                </a:gridCol>
                <a:gridCol w="756663">
                  <a:extLst>
                    <a:ext uri="{9D8B030D-6E8A-4147-A177-3AD203B41FA5}">
                      <a16:colId xmlns:a16="http://schemas.microsoft.com/office/drawing/2014/main" val="1913608886"/>
                    </a:ext>
                  </a:extLst>
                </a:gridCol>
                <a:gridCol w="749834">
                  <a:extLst>
                    <a:ext uri="{9D8B030D-6E8A-4147-A177-3AD203B41FA5}">
                      <a16:colId xmlns:a16="http://schemas.microsoft.com/office/drawing/2014/main" val="1275192750"/>
                    </a:ext>
                  </a:extLst>
                </a:gridCol>
                <a:gridCol w="955753">
                  <a:extLst>
                    <a:ext uri="{9D8B030D-6E8A-4147-A177-3AD203B41FA5}">
                      <a16:colId xmlns:a16="http://schemas.microsoft.com/office/drawing/2014/main" val="1819339712"/>
                    </a:ext>
                  </a:extLst>
                </a:gridCol>
              </a:tblGrid>
              <a:tr h="1079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86360" algn="l"/>
                          <a:tab pos="36195" algn="l"/>
                        </a:tabLst>
                      </a:pPr>
                      <a:r>
                        <a:rPr lang="be-BY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be-BY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 грунта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86360" algn="l"/>
                          <a:tab pos="36195" algn="l"/>
                        </a:tabLst>
                      </a:pPr>
                      <a:r>
                        <a:rPr lang="be-BY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86360" algn="l"/>
                          <a:tab pos="36195" algn="l"/>
                        </a:tabLst>
                      </a:pPr>
                      <a:r>
                        <a:rPr lang="be-BY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Вторая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86360" algn="l"/>
                          <a:tab pos="36195" algn="l"/>
                        </a:tabLst>
                      </a:pPr>
                      <a:r>
                        <a:rPr lang="be-BY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Третья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86360" algn="l"/>
                          <a:tab pos="36195" algn="l"/>
                        </a:tabLst>
                      </a:pPr>
                      <a:r>
                        <a:rPr lang="be-BY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Четвертая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1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86360" algn="l"/>
                          <a:tab pos="36195" algn="l"/>
                        </a:tabLst>
                      </a:pPr>
                      <a:r>
                        <a:rPr lang="be-BY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Коэффициент наполнения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86360" algn="l"/>
                          <a:tab pos="36195" algn="l"/>
                        </a:tabLst>
                      </a:pPr>
                      <a:r>
                        <a:rPr lang="be-BY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86360" algn="l"/>
                          <a:tab pos="36195" algn="l"/>
                        </a:tabLst>
                      </a:pPr>
                      <a:r>
                        <a:rPr lang="be-BY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86360" algn="l"/>
                          <a:tab pos="36195" algn="l"/>
                        </a:tabLst>
                      </a:pPr>
                      <a:r>
                        <a:rPr lang="be-BY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1,05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755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86360" algn="l"/>
                          <a:tab pos="36195" algn="l"/>
                        </a:tabLst>
                      </a:pPr>
                      <a:r>
                        <a:rPr lang="be-BY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7530099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403648" y="2183654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</a:rPr>
              <a:t>Таблица 1. Определение коэффициента наполнения 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36096" y="2157103"/>
            <a:ext cx="3289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1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85186" y="3220642"/>
            <a:ext cx="8573627" cy="1630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налипающих грунтов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уменьшается на 10…25 %, для свободно провисающей цепи – на 5…15 %. При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меньше 40°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увеличивается в 1,5–2 раза. Для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каналоочистителя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типа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МР-15</a:t>
            </a: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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0,85.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 параметров обычно начинают с определения необходимой </a:t>
            </a: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вместимости ковша: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</a:t>
            </a:r>
            <a:r>
              <a:rPr lang="ru-RU" b="1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en-US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ru-RU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ru-RU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(9)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323527" y="4898286"/>
            <a:ext cx="85689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Далее определяется в миллиметрах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шаг цепи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ru-RU" altLang="ru-RU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(рис. 3):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endParaRPr kumimoji="0" lang="en-US" altLang="ru-RU" sz="1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en-US" alt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ru-RU" altLang="ru-RU" sz="1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(20…25)        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(10)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610184"/>
              </p:ext>
            </p:extLst>
          </p:nvPr>
        </p:nvGraphicFramePr>
        <p:xfrm>
          <a:off x="5148064" y="5488083"/>
          <a:ext cx="24765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304536" imgH="253780" progId="Equation.DSMT4">
                  <p:embed/>
                </p:oleObj>
              </mc:Choice>
              <mc:Fallback>
                <p:oleObj name="Equation" r:id="rId3" imgW="304536" imgH="2537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5488083"/>
                        <a:ext cx="24765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3238" y="3201855"/>
            <a:ext cx="75608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Рис. 3. Обозначения параметров</a:t>
            </a:r>
            <a:r>
              <a:rPr lang="be-BY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многоковшового цепного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рабочего </a:t>
            </a:r>
            <a:r>
              <a:rPr lang="be-BY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органа поперечного копания</a:t>
            </a:r>
            <a:endParaRPr lang="ru-RU" sz="1400" dirty="0"/>
          </a:p>
        </p:txBody>
      </p:sp>
      <p:grpSp>
        <p:nvGrpSpPr>
          <p:cNvPr id="13" name="Полотно 237"/>
          <p:cNvGrpSpPr/>
          <p:nvPr/>
        </p:nvGrpSpPr>
        <p:grpSpPr>
          <a:xfrm>
            <a:off x="2695446" y="213724"/>
            <a:ext cx="3816424" cy="2923768"/>
            <a:chOff x="0" y="0"/>
            <a:chExt cx="2639060" cy="205994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0" y="0"/>
              <a:ext cx="2639060" cy="2059940"/>
            </a:xfrm>
            <a:prstGeom prst="rect">
              <a:avLst/>
            </a:prstGeom>
            <a:noFill/>
          </p:spPr>
        </p:sp>
        <p:sp>
          <p:nvSpPr>
            <p:cNvPr id="15" name="AutoShape 3048"/>
            <p:cNvSpPr>
              <a:spLocks noChangeArrowheads="1"/>
            </p:cNvSpPr>
            <p:nvPr/>
          </p:nvSpPr>
          <p:spPr bwMode="auto">
            <a:xfrm>
              <a:off x="69602" y="600812"/>
              <a:ext cx="347008" cy="138903"/>
            </a:xfrm>
            <a:prstGeom prst="flowChartTerminator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6" name="Line 3049"/>
            <p:cNvCxnSpPr>
              <a:cxnSpLocks noChangeShapeType="1"/>
            </p:cNvCxnSpPr>
            <p:nvPr/>
          </p:nvCxnSpPr>
          <p:spPr bwMode="auto">
            <a:xfrm>
              <a:off x="764017" y="739714"/>
              <a:ext cx="1041824" cy="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" name="AutoShape 3050"/>
            <p:cNvSpPr>
              <a:spLocks noChangeArrowheads="1"/>
            </p:cNvSpPr>
            <p:nvPr/>
          </p:nvSpPr>
          <p:spPr bwMode="auto">
            <a:xfrm>
              <a:off x="486311" y="600812"/>
              <a:ext cx="346908" cy="139403"/>
            </a:xfrm>
            <a:prstGeom prst="flowChartTerminator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8" name="Line 3051"/>
            <p:cNvCxnSpPr>
              <a:cxnSpLocks noChangeShapeType="1"/>
            </p:cNvCxnSpPr>
            <p:nvPr/>
          </p:nvCxnSpPr>
          <p:spPr bwMode="auto">
            <a:xfrm>
              <a:off x="138803" y="600812"/>
              <a:ext cx="1111025" cy="5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AutoShape 3052"/>
            <p:cNvSpPr>
              <a:spLocks noChangeArrowheads="1"/>
            </p:cNvSpPr>
            <p:nvPr/>
          </p:nvSpPr>
          <p:spPr bwMode="auto">
            <a:xfrm>
              <a:off x="902921" y="600812"/>
              <a:ext cx="346908" cy="139403"/>
            </a:xfrm>
            <a:prstGeom prst="flowChartTerminator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prstDash val="lg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AutoShape 3053"/>
            <p:cNvSpPr>
              <a:spLocks noChangeArrowheads="1"/>
            </p:cNvSpPr>
            <p:nvPr/>
          </p:nvSpPr>
          <p:spPr bwMode="auto">
            <a:xfrm>
              <a:off x="1319530" y="600812"/>
              <a:ext cx="347408" cy="139403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AutoShape 3054"/>
            <p:cNvSpPr>
              <a:spLocks noChangeArrowheads="1"/>
            </p:cNvSpPr>
            <p:nvPr/>
          </p:nvSpPr>
          <p:spPr bwMode="auto">
            <a:xfrm>
              <a:off x="1730439" y="600812"/>
              <a:ext cx="346908" cy="139403"/>
            </a:xfrm>
            <a:prstGeom prst="flowChartTerminator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2" name="Line 3055"/>
            <p:cNvCxnSpPr>
              <a:cxnSpLocks noChangeShapeType="1"/>
            </p:cNvCxnSpPr>
            <p:nvPr/>
          </p:nvCxnSpPr>
          <p:spPr bwMode="auto">
            <a:xfrm flipH="1">
              <a:off x="1736139" y="959719"/>
              <a:ext cx="138903" cy="77611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Arc 3056"/>
            <p:cNvSpPr>
              <a:spLocks/>
            </p:cNvSpPr>
            <p:nvPr/>
          </p:nvSpPr>
          <p:spPr bwMode="auto">
            <a:xfrm>
              <a:off x="1927044" y="531610"/>
              <a:ext cx="138803" cy="209104"/>
            </a:xfrm>
            <a:custGeom>
              <a:avLst/>
              <a:gdLst>
                <a:gd name="T0" fmla="*/ 66902 w 21600"/>
                <a:gd name="T1" fmla="*/ 0 h 21600"/>
                <a:gd name="T2" fmla="*/ 116510 w 21600"/>
                <a:gd name="T3" fmla="*/ 209115 h 21600"/>
                <a:gd name="T4" fmla="*/ 0 w 21600"/>
                <a:gd name="T5" fmla="*/ 12900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10406" y="-1"/>
                  </a:moveTo>
                  <a:cubicBezTo>
                    <a:pt x="17310" y="3795"/>
                    <a:pt x="21600" y="11049"/>
                    <a:pt x="21600" y="18928"/>
                  </a:cubicBezTo>
                  <a:cubicBezTo>
                    <a:pt x="21600" y="23099"/>
                    <a:pt x="20391" y="27182"/>
                    <a:pt x="18121" y="30682"/>
                  </a:cubicBezTo>
                </a:path>
                <a:path w="21600" h="21600" stroke="0" extrusionOk="0">
                  <a:moveTo>
                    <a:pt x="10406" y="-1"/>
                  </a:moveTo>
                  <a:cubicBezTo>
                    <a:pt x="17310" y="3795"/>
                    <a:pt x="21600" y="11049"/>
                    <a:pt x="21600" y="18928"/>
                  </a:cubicBezTo>
                  <a:cubicBezTo>
                    <a:pt x="21600" y="23099"/>
                    <a:pt x="20391" y="27182"/>
                    <a:pt x="18121" y="30682"/>
                  </a:cubicBezTo>
                  <a:lnTo>
                    <a:pt x="0" y="18928"/>
                  </a:lnTo>
                  <a:lnTo>
                    <a:pt x="10406" y="-1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4" name="Line 3057"/>
            <p:cNvCxnSpPr>
              <a:cxnSpLocks noChangeShapeType="1"/>
            </p:cNvCxnSpPr>
            <p:nvPr/>
          </p:nvCxnSpPr>
          <p:spPr bwMode="auto">
            <a:xfrm flipH="1">
              <a:off x="1875043" y="722514"/>
              <a:ext cx="185104" cy="22580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3058"/>
            <p:cNvCxnSpPr>
              <a:cxnSpLocks noChangeShapeType="1"/>
            </p:cNvCxnSpPr>
            <p:nvPr/>
          </p:nvCxnSpPr>
          <p:spPr bwMode="auto">
            <a:xfrm>
              <a:off x="1875043" y="948318"/>
              <a:ext cx="6970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3059"/>
            <p:cNvCxnSpPr>
              <a:cxnSpLocks noChangeShapeType="1"/>
            </p:cNvCxnSpPr>
            <p:nvPr/>
          </p:nvCxnSpPr>
          <p:spPr bwMode="auto">
            <a:xfrm>
              <a:off x="1944744" y="948318"/>
              <a:ext cx="500" cy="83381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7" name="Arc 3060"/>
            <p:cNvSpPr>
              <a:spLocks/>
            </p:cNvSpPr>
            <p:nvPr/>
          </p:nvSpPr>
          <p:spPr bwMode="auto">
            <a:xfrm rot="10800000">
              <a:off x="547612" y="670513"/>
              <a:ext cx="980422" cy="1041920"/>
            </a:xfrm>
            <a:custGeom>
              <a:avLst/>
              <a:gdLst>
                <a:gd name="T0" fmla="*/ 40631 w 20317"/>
                <a:gd name="T1" fmla="*/ 0 h 21584"/>
                <a:gd name="T2" fmla="*/ 980415 w 20317"/>
                <a:gd name="T3" fmla="*/ 687945 h 21584"/>
                <a:gd name="T4" fmla="*/ 0 w 20317"/>
                <a:gd name="T5" fmla="*/ 1041934 h 215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317" h="21584" fill="none" extrusionOk="0">
                  <a:moveTo>
                    <a:pt x="841" y="0"/>
                  </a:moveTo>
                  <a:cubicBezTo>
                    <a:pt x="9629" y="343"/>
                    <a:pt x="17331" y="5979"/>
                    <a:pt x="20317" y="14250"/>
                  </a:cubicBezTo>
                </a:path>
                <a:path w="20317" h="21584" stroke="0" extrusionOk="0">
                  <a:moveTo>
                    <a:pt x="841" y="0"/>
                  </a:moveTo>
                  <a:cubicBezTo>
                    <a:pt x="9629" y="343"/>
                    <a:pt x="17331" y="5979"/>
                    <a:pt x="20317" y="14250"/>
                  </a:cubicBezTo>
                  <a:lnTo>
                    <a:pt x="0" y="21584"/>
                  </a:lnTo>
                  <a:lnTo>
                    <a:pt x="84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8" name="Line 3061"/>
            <p:cNvCxnSpPr>
              <a:cxnSpLocks noChangeShapeType="1"/>
            </p:cNvCxnSpPr>
            <p:nvPr/>
          </p:nvCxnSpPr>
          <p:spPr bwMode="auto">
            <a:xfrm rot="16200000">
              <a:off x="1063124" y="137301"/>
              <a:ext cx="600" cy="10673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AutoShape 3062"/>
            <p:cNvSpPr>
              <a:spLocks noChangeArrowheads="1"/>
            </p:cNvSpPr>
            <p:nvPr/>
          </p:nvSpPr>
          <p:spPr bwMode="auto">
            <a:xfrm rot="16200000">
              <a:off x="410310" y="734014"/>
              <a:ext cx="428108" cy="139303"/>
            </a:xfrm>
            <a:prstGeom prst="flowChartTerminator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0" name="Line 3063"/>
            <p:cNvCxnSpPr>
              <a:cxnSpLocks noChangeShapeType="1"/>
            </p:cNvCxnSpPr>
            <p:nvPr/>
          </p:nvCxnSpPr>
          <p:spPr bwMode="auto">
            <a:xfrm flipV="1">
              <a:off x="549712" y="884817"/>
              <a:ext cx="500" cy="1389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Oval 3064"/>
            <p:cNvSpPr>
              <a:spLocks noChangeArrowheads="1"/>
            </p:cNvSpPr>
            <p:nvPr/>
          </p:nvSpPr>
          <p:spPr bwMode="auto">
            <a:xfrm>
              <a:off x="1458433" y="600812"/>
              <a:ext cx="138803" cy="138903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Oval 3065"/>
            <p:cNvSpPr>
              <a:spLocks noChangeArrowheads="1"/>
            </p:cNvSpPr>
            <p:nvPr/>
          </p:nvSpPr>
          <p:spPr bwMode="auto">
            <a:xfrm>
              <a:off x="590313" y="635612"/>
              <a:ext cx="69202" cy="6970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Oval 3066"/>
            <p:cNvSpPr>
              <a:spLocks noChangeArrowheads="1"/>
            </p:cNvSpPr>
            <p:nvPr/>
          </p:nvSpPr>
          <p:spPr bwMode="auto">
            <a:xfrm>
              <a:off x="590313" y="907718"/>
              <a:ext cx="69202" cy="6970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Oval 3067"/>
            <p:cNvSpPr>
              <a:spLocks noChangeArrowheads="1"/>
            </p:cNvSpPr>
            <p:nvPr/>
          </p:nvSpPr>
          <p:spPr bwMode="auto">
            <a:xfrm>
              <a:off x="1493234" y="635612"/>
              <a:ext cx="69702" cy="6970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Rectangle 3068"/>
            <p:cNvSpPr>
              <a:spLocks noChangeArrowheads="1"/>
            </p:cNvSpPr>
            <p:nvPr/>
          </p:nvSpPr>
          <p:spPr bwMode="auto">
            <a:xfrm rot="20509305">
              <a:off x="682916" y="965919"/>
              <a:ext cx="69102" cy="692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6" name="Line 3069"/>
            <p:cNvCxnSpPr>
              <a:cxnSpLocks noChangeShapeType="1"/>
            </p:cNvCxnSpPr>
            <p:nvPr/>
          </p:nvCxnSpPr>
          <p:spPr bwMode="auto">
            <a:xfrm flipH="1">
              <a:off x="625114" y="739714"/>
              <a:ext cx="972122" cy="34800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" name="Arc 3070"/>
            <p:cNvSpPr>
              <a:spLocks/>
            </p:cNvSpPr>
            <p:nvPr/>
          </p:nvSpPr>
          <p:spPr bwMode="auto">
            <a:xfrm rot="3437036">
              <a:off x="1548335" y="575811"/>
              <a:ext cx="139403" cy="134203"/>
            </a:xfrm>
            <a:custGeom>
              <a:avLst/>
              <a:gdLst>
                <a:gd name="T0" fmla="*/ 36602 w 21600"/>
                <a:gd name="T1" fmla="*/ 0 h 21600"/>
                <a:gd name="T2" fmla="*/ 139410 w 21600"/>
                <a:gd name="T3" fmla="*/ 134189 h 21600"/>
                <a:gd name="T4" fmla="*/ 0 w 21600"/>
                <a:gd name="T5" fmla="*/ 134189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5671" y="-1"/>
                  </a:moveTo>
                  <a:cubicBezTo>
                    <a:pt x="15074" y="2558"/>
                    <a:pt x="21600" y="11096"/>
                    <a:pt x="21600" y="20842"/>
                  </a:cubicBezTo>
                </a:path>
                <a:path w="21600" h="21600" stroke="0" extrusionOk="0">
                  <a:moveTo>
                    <a:pt x="5671" y="-1"/>
                  </a:moveTo>
                  <a:cubicBezTo>
                    <a:pt x="15074" y="2558"/>
                    <a:pt x="21600" y="11096"/>
                    <a:pt x="21600" y="20842"/>
                  </a:cubicBezTo>
                  <a:lnTo>
                    <a:pt x="0" y="20842"/>
                  </a:lnTo>
                  <a:lnTo>
                    <a:pt x="5671" y="-1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8" name="Line 3071"/>
            <p:cNvCxnSpPr>
              <a:cxnSpLocks noChangeShapeType="1"/>
            </p:cNvCxnSpPr>
            <p:nvPr/>
          </p:nvCxnSpPr>
          <p:spPr bwMode="auto">
            <a:xfrm flipV="1">
              <a:off x="1666938" y="461909"/>
              <a:ext cx="0" cy="13890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9" name="Arc 3072"/>
            <p:cNvSpPr>
              <a:spLocks/>
            </p:cNvSpPr>
            <p:nvPr/>
          </p:nvSpPr>
          <p:spPr bwMode="auto">
            <a:xfrm>
              <a:off x="1597236" y="392708"/>
              <a:ext cx="69702" cy="71801"/>
            </a:xfrm>
            <a:custGeom>
              <a:avLst/>
              <a:gdLst>
                <a:gd name="T0" fmla="*/ 0 w 31623"/>
                <a:gd name="T1" fmla="*/ 7950 h 22266"/>
                <a:gd name="T2" fmla="*/ 69673 w 31623"/>
                <a:gd name="T3" fmla="*/ 71786 h 22266"/>
                <a:gd name="T4" fmla="*/ 22090 w 31623"/>
                <a:gd name="T5" fmla="*/ 69639 h 2226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1623" h="22266" fill="none" extrusionOk="0">
                  <a:moveTo>
                    <a:pt x="0" y="2466"/>
                  </a:moveTo>
                  <a:cubicBezTo>
                    <a:pt x="3092" y="846"/>
                    <a:pt x="6531" y="-1"/>
                    <a:pt x="10023" y="0"/>
                  </a:cubicBezTo>
                  <a:cubicBezTo>
                    <a:pt x="21952" y="0"/>
                    <a:pt x="31623" y="9670"/>
                    <a:pt x="31623" y="21600"/>
                  </a:cubicBezTo>
                  <a:cubicBezTo>
                    <a:pt x="31623" y="21822"/>
                    <a:pt x="31619" y="22044"/>
                    <a:pt x="31612" y="22265"/>
                  </a:cubicBezTo>
                </a:path>
                <a:path w="31623" h="22266" stroke="0" extrusionOk="0">
                  <a:moveTo>
                    <a:pt x="0" y="2466"/>
                  </a:moveTo>
                  <a:cubicBezTo>
                    <a:pt x="3092" y="846"/>
                    <a:pt x="6531" y="-1"/>
                    <a:pt x="10023" y="0"/>
                  </a:cubicBezTo>
                  <a:cubicBezTo>
                    <a:pt x="21952" y="0"/>
                    <a:pt x="31623" y="9670"/>
                    <a:pt x="31623" y="21600"/>
                  </a:cubicBezTo>
                  <a:cubicBezTo>
                    <a:pt x="31623" y="21822"/>
                    <a:pt x="31619" y="22044"/>
                    <a:pt x="31612" y="22265"/>
                  </a:cubicBezTo>
                  <a:lnTo>
                    <a:pt x="10023" y="21600"/>
                  </a:lnTo>
                  <a:lnTo>
                    <a:pt x="0" y="2466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40" name="Line 3073"/>
            <p:cNvCxnSpPr>
              <a:cxnSpLocks noChangeShapeType="1"/>
            </p:cNvCxnSpPr>
            <p:nvPr/>
          </p:nvCxnSpPr>
          <p:spPr bwMode="auto">
            <a:xfrm flipH="1">
              <a:off x="1458433" y="392708"/>
              <a:ext cx="138803" cy="69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3074"/>
            <p:cNvCxnSpPr>
              <a:cxnSpLocks noChangeShapeType="1"/>
            </p:cNvCxnSpPr>
            <p:nvPr/>
          </p:nvCxnSpPr>
          <p:spPr bwMode="auto">
            <a:xfrm flipH="1">
              <a:off x="625114" y="461909"/>
              <a:ext cx="833319" cy="6258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3075"/>
            <p:cNvCxnSpPr>
              <a:cxnSpLocks noChangeShapeType="1"/>
            </p:cNvCxnSpPr>
            <p:nvPr/>
          </p:nvCxnSpPr>
          <p:spPr bwMode="auto">
            <a:xfrm>
              <a:off x="694316" y="878517"/>
              <a:ext cx="69702" cy="6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3076"/>
            <p:cNvCxnSpPr>
              <a:cxnSpLocks noChangeShapeType="1"/>
            </p:cNvCxnSpPr>
            <p:nvPr/>
          </p:nvCxnSpPr>
          <p:spPr bwMode="auto">
            <a:xfrm flipH="1">
              <a:off x="1655538" y="531610"/>
              <a:ext cx="346908" cy="5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3077"/>
            <p:cNvCxnSpPr>
              <a:cxnSpLocks noChangeShapeType="1"/>
            </p:cNvCxnSpPr>
            <p:nvPr/>
          </p:nvCxnSpPr>
          <p:spPr bwMode="auto">
            <a:xfrm flipV="1">
              <a:off x="764017" y="531610"/>
              <a:ext cx="764017" cy="34690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3078"/>
            <p:cNvCxnSpPr>
              <a:cxnSpLocks noChangeShapeType="1"/>
            </p:cNvCxnSpPr>
            <p:nvPr/>
          </p:nvCxnSpPr>
          <p:spPr bwMode="auto">
            <a:xfrm>
              <a:off x="1528035" y="531610"/>
              <a:ext cx="13890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Line 3079"/>
            <p:cNvCxnSpPr>
              <a:cxnSpLocks noChangeShapeType="1"/>
            </p:cNvCxnSpPr>
            <p:nvPr/>
          </p:nvCxnSpPr>
          <p:spPr bwMode="auto">
            <a:xfrm rot="139170" flipV="1">
              <a:off x="754117" y="676213"/>
              <a:ext cx="422310" cy="21430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3080"/>
            <p:cNvCxnSpPr>
              <a:cxnSpLocks noChangeShapeType="1"/>
            </p:cNvCxnSpPr>
            <p:nvPr/>
          </p:nvCxnSpPr>
          <p:spPr bwMode="auto">
            <a:xfrm>
              <a:off x="1458433" y="1712433"/>
              <a:ext cx="486311" cy="6970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3081"/>
            <p:cNvCxnSpPr>
              <a:cxnSpLocks noChangeShapeType="1"/>
            </p:cNvCxnSpPr>
            <p:nvPr/>
          </p:nvCxnSpPr>
          <p:spPr bwMode="auto">
            <a:xfrm flipH="1">
              <a:off x="764017" y="1782135"/>
              <a:ext cx="118072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" name="Oval 3082"/>
            <p:cNvSpPr>
              <a:spLocks noChangeArrowheads="1"/>
            </p:cNvSpPr>
            <p:nvPr/>
          </p:nvSpPr>
          <p:spPr bwMode="auto">
            <a:xfrm>
              <a:off x="1875043" y="635612"/>
              <a:ext cx="69702" cy="6970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Arc 3083"/>
            <p:cNvSpPr>
              <a:spLocks/>
            </p:cNvSpPr>
            <p:nvPr/>
          </p:nvSpPr>
          <p:spPr bwMode="auto">
            <a:xfrm rot="10800000">
              <a:off x="627714" y="688213"/>
              <a:ext cx="1267529" cy="972219"/>
            </a:xfrm>
            <a:custGeom>
              <a:avLst/>
              <a:gdLst>
                <a:gd name="T0" fmla="*/ 0 w 21600"/>
                <a:gd name="T1" fmla="*/ 76743 h 21600"/>
                <a:gd name="T2" fmla="*/ 1267519 w 21600"/>
                <a:gd name="T3" fmla="*/ 577351 h 21600"/>
                <a:gd name="T4" fmla="*/ 378738 w 21600"/>
                <a:gd name="T5" fmla="*/ 972229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1704"/>
                  </a:moveTo>
                  <a:cubicBezTo>
                    <a:pt x="2661" y="579"/>
                    <a:pt x="5521" y="-1"/>
                    <a:pt x="8411" y="0"/>
                  </a:cubicBezTo>
                  <a:cubicBezTo>
                    <a:pt x="16946" y="0"/>
                    <a:pt x="24682" y="5026"/>
                    <a:pt x="28149" y="12826"/>
                  </a:cubicBezTo>
                </a:path>
                <a:path w="21600" h="21600" stroke="0" extrusionOk="0">
                  <a:moveTo>
                    <a:pt x="-1" y="1704"/>
                  </a:moveTo>
                  <a:cubicBezTo>
                    <a:pt x="2661" y="579"/>
                    <a:pt x="5521" y="-1"/>
                    <a:pt x="8411" y="0"/>
                  </a:cubicBezTo>
                  <a:cubicBezTo>
                    <a:pt x="16946" y="0"/>
                    <a:pt x="24682" y="5026"/>
                    <a:pt x="28149" y="12826"/>
                  </a:cubicBezTo>
                  <a:lnTo>
                    <a:pt x="8411" y="21600"/>
                  </a:lnTo>
                  <a:lnTo>
                    <a:pt x="-1" y="1704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1" name="Oval 3084"/>
            <p:cNvSpPr>
              <a:spLocks noChangeArrowheads="1"/>
            </p:cNvSpPr>
            <p:nvPr/>
          </p:nvSpPr>
          <p:spPr bwMode="auto">
            <a:xfrm>
              <a:off x="2014446" y="114902"/>
              <a:ext cx="277706" cy="27780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AutoShape 3085"/>
            <p:cNvSpPr>
              <a:spLocks noChangeArrowheads="1"/>
            </p:cNvSpPr>
            <p:nvPr/>
          </p:nvSpPr>
          <p:spPr bwMode="auto">
            <a:xfrm>
              <a:off x="1944744" y="45201"/>
              <a:ext cx="416609" cy="416708"/>
            </a:xfrm>
            <a:prstGeom prst="donut">
              <a:avLst>
                <a:gd name="adj" fmla="val 12502"/>
              </a:avLst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53" name="Line 3086"/>
            <p:cNvCxnSpPr>
              <a:cxnSpLocks noChangeShapeType="1"/>
            </p:cNvCxnSpPr>
            <p:nvPr/>
          </p:nvCxnSpPr>
          <p:spPr bwMode="auto">
            <a:xfrm>
              <a:off x="1875043" y="253805"/>
              <a:ext cx="555413" cy="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4" name="Oval 3087"/>
            <p:cNvSpPr>
              <a:spLocks noChangeArrowheads="1"/>
            </p:cNvSpPr>
            <p:nvPr/>
          </p:nvSpPr>
          <p:spPr bwMode="auto">
            <a:xfrm>
              <a:off x="1770940" y="635612"/>
              <a:ext cx="69702" cy="697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Oval 3088"/>
            <p:cNvSpPr>
              <a:spLocks noChangeArrowheads="1"/>
            </p:cNvSpPr>
            <p:nvPr/>
          </p:nvSpPr>
          <p:spPr bwMode="auto">
            <a:xfrm>
              <a:off x="937221" y="635612"/>
              <a:ext cx="69702" cy="6970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Oval 3089"/>
            <p:cNvSpPr>
              <a:spLocks noChangeArrowheads="1"/>
            </p:cNvSpPr>
            <p:nvPr/>
          </p:nvSpPr>
          <p:spPr bwMode="auto">
            <a:xfrm>
              <a:off x="729217" y="635612"/>
              <a:ext cx="69102" cy="6970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Oval 3090"/>
            <p:cNvSpPr>
              <a:spLocks noChangeArrowheads="1"/>
            </p:cNvSpPr>
            <p:nvPr/>
          </p:nvSpPr>
          <p:spPr bwMode="auto">
            <a:xfrm>
              <a:off x="312507" y="635612"/>
              <a:ext cx="69202" cy="6970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Oval 3091"/>
            <p:cNvSpPr>
              <a:spLocks noChangeArrowheads="1"/>
            </p:cNvSpPr>
            <p:nvPr/>
          </p:nvSpPr>
          <p:spPr bwMode="auto">
            <a:xfrm>
              <a:off x="104002" y="635612"/>
              <a:ext cx="69702" cy="6970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Oval 3092"/>
            <p:cNvSpPr>
              <a:spLocks noChangeArrowheads="1"/>
            </p:cNvSpPr>
            <p:nvPr/>
          </p:nvSpPr>
          <p:spPr bwMode="auto">
            <a:xfrm>
              <a:off x="1354331" y="635612"/>
              <a:ext cx="69702" cy="697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AutoShape 3093"/>
            <p:cNvSpPr>
              <a:spLocks noChangeArrowheads="1"/>
            </p:cNvSpPr>
            <p:nvPr/>
          </p:nvSpPr>
          <p:spPr bwMode="auto">
            <a:xfrm rot="16200000">
              <a:off x="520612" y="635612"/>
              <a:ext cx="69701" cy="69702"/>
            </a:xfrm>
            <a:custGeom>
              <a:avLst/>
              <a:gdLst>
                <a:gd name="T0" fmla="*/ 34853 w 21600"/>
                <a:gd name="T1" fmla="*/ 0 h 21600"/>
                <a:gd name="T2" fmla="*/ 8713 w 21600"/>
                <a:gd name="T3" fmla="*/ 34848 h 21600"/>
                <a:gd name="T4" fmla="*/ 34853 w 21600"/>
                <a:gd name="T5" fmla="*/ 17424 h 21600"/>
                <a:gd name="T6" fmla="*/ 60992 w 21600"/>
                <a:gd name="T7" fmla="*/ 34848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71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AutoShape 3094"/>
            <p:cNvSpPr>
              <a:spLocks noChangeArrowheads="1"/>
            </p:cNvSpPr>
            <p:nvPr/>
          </p:nvSpPr>
          <p:spPr bwMode="auto">
            <a:xfrm>
              <a:off x="2152749" y="600812"/>
              <a:ext cx="347408" cy="139403"/>
            </a:xfrm>
            <a:prstGeom prst="flowChartTerminator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Oval 3095"/>
            <p:cNvSpPr>
              <a:spLocks noChangeArrowheads="1"/>
            </p:cNvSpPr>
            <p:nvPr/>
          </p:nvSpPr>
          <p:spPr bwMode="auto">
            <a:xfrm>
              <a:off x="2187650" y="635612"/>
              <a:ext cx="69602" cy="6970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Oval 3096"/>
            <p:cNvSpPr>
              <a:spLocks noChangeArrowheads="1"/>
            </p:cNvSpPr>
            <p:nvPr/>
          </p:nvSpPr>
          <p:spPr bwMode="auto">
            <a:xfrm>
              <a:off x="2396154" y="635612"/>
              <a:ext cx="69202" cy="69701"/>
            </a:xfrm>
            <a:prstGeom prst="ellips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Oval 3097"/>
            <p:cNvSpPr>
              <a:spLocks noChangeArrowheads="1"/>
            </p:cNvSpPr>
            <p:nvPr/>
          </p:nvSpPr>
          <p:spPr bwMode="auto">
            <a:xfrm>
              <a:off x="1562936" y="635612"/>
              <a:ext cx="69202" cy="697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Oval 3098"/>
            <p:cNvSpPr>
              <a:spLocks noChangeArrowheads="1"/>
            </p:cNvSpPr>
            <p:nvPr/>
          </p:nvSpPr>
          <p:spPr bwMode="auto">
            <a:xfrm>
              <a:off x="1979545" y="635612"/>
              <a:ext cx="69202" cy="6970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66" name="Line 3099"/>
            <p:cNvCxnSpPr>
              <a:cxnSpLocks noChangeShapeType="1"/>
            </p:cNvCxnSpPr>
            <p:nvPr/>
          </p:nvCxnSpPr>
          <p:spPr bwMode="auto">
            <a:xfrm>
              <a:off x="2054447" y="600812"/>
              <a:ext cx="138903" cy="5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Line 3100"/>
            <p:cNvCxnSpPr>
              <a:cxnSpLocks noChangeShapeType="1"/>
            </p:cNvCxnSpPr>
            <p:nvPr/>
          </p:nvCxnSpPr>
          <p:spPr bwMode="auto">
            <a:xfrm flipH="1">
              <a:off x="2031046" y="739714"/>
              <a:ext cx="52501" cy="5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3101"/>
            <p:cNvCxnSpPr>
              <a:cxnSpLocks noChangeShapeType="1"/>
            </p:cNvCxnSpPr>
            <p:nvPr/>
          </p:nvCxnSpPr>
          <p:spPr bwMode="auto">
            <a:xfrm>
              <a:off x="1249828" y="600812"/>
              <a:ext cx="55601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Line 3102"/>
            <p:cNvCxnSpPr>
              <a:cxnSpLocks noChangeShapeType="1"/>
            </p:cNvCxnSpPr>
            <p:nvPr/>
          </p:nvCxnSpPr>
          <p:spPr bwMode="auto">
            <a:xfrm>
              <a:off x="347408" y="739714"/>
              <a:ext cx="20800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3103"/>
            <p:cNvCxnSpPr>
              <a:cxnSpLocks noChangeShapeType="1"/>
            </p:cNvCxnSpPr>
            <p:nvPr/>
          </p:nvCxnSpPr>
          <p:spPr bwMode="auto">
            <a:xfrm>
              <a:off x="555413" y="739714"/>
              <a:ext cx="13890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3104"/>
            <p:cNvCxnSpPr>
              <a:cxnSpLocks noChangeShapeType="1"/>
            </p:cNvCxnSpPr>
            <p:nvPr/>
          </p:nvCxnSpPr>
          <p:spPr bwMode="auto">
            <a:xfrm>
              <a:off x="1666938" y="670513"/>
              <a:ext cx="277806" cy="90301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3105"/>
            <p:cNvCxnSpPr>
              <a:cxnSpLocks noChangeShapeType="1"/>
            </p:cNvCxnSpPr>
            <p:nvPr/>
          </p:nvCxnSpPr>
          <p:spPr bwMode="auto">
            <a:xfrm>
              <a:off x="1389232" y="739714"/>
              <a:ext cx="555513" cy="83381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3106"/>
            <p:cNvCxnSpPr>
              <a:cxnSpLocks noChangeShapeType="1"/>
            </p:cNvCxnSpPr>
            <p:nvPr/>
          </p:nvCxnSpPr>
          <p:spPr bwMode="auto">
            <a:xfrm flipH="1" flipV="1">
              <a:off x="1319530" y="461909"/>
              <a:ext cx="277706" cy="6970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Line 3107"/>
            <p:cNvCxnSpPr>
              <a:cxnSpLocks noChangeShapeType="1"/>
            </p:cNvCxnSpPr>
            <p:nvPr/>
          </p:nvCxnSpPr>
          <p:spPr bwMode="auto">
            <a:xfrm>
              <a:off x="1319530" y="461909"/>
              <a:ext cx="69702" cy="2778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Line 3108"/>
            <p:cNvCxnSpPr>
              <a:cxnSpLocks noChangeShapeType="1"/>
            </p:cNvCxnSpPr>
            <p:nvPr/>
          </p:nvCxnSpPr>
          <p:spPr bwMode="auto">
            <a:xfrm>
              <a:off x="1597236" y="531610"/>
              <a:ext cx="69702" cy="13890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Line 3109"/>
            <p:cNvCxnSpPr>
              <a:cxnSpLocks noChangeShapeType="1"/>
            </p:cNvCxnSpPr>
            <p:nvPr/>
          </p:nvCxnSpPr>
          <p:spPr bwMode="auto">
            <a:xfrm>
              <a:off x="1944744" y="1156822"/>
              <a:ext cx="41660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Line 3110"/>
            <p:cNvCxnSpPr>
              <a:cxnSpLocks noChangeShapeType="1"/>
            </p:cNvCxnSpPr>
            <p:nvPr/>
          </p:nvCxnSpPr>
          <p:spPr bwMode="auto">
            <a:xfrm flipH="1" flipV="1">
              <a:off x="764017" y="1573531"/>
              <a:ext cx="694416" cy="13890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8" name="Arc 3111"/>
            <p:cNvSpPr>
              <a:spLocks/>
            </p:cNvSpPr>
            <p:nvPr/>
          </p:nvSpPr>
          <p:spPr bwMode="auto">
            <a:xfrm rot="16200000">
              <a:off x="1325130" y="1134620"/>
              <a:ext cx="184704" cy="1111025"/>
            </a:xfrm>
            <a:custGeom>
              <a:avLst/>
              <a:gdLst>
                <a:gd name="T0" fmla="*/ 0 w 21600"/>
                <a:gd name="T1" fmla="*/ 0 h 21600"/>
                <a:gd name="T2" fmla="*/ 184666 w 21600"/>
                <a:gd name="T3" fmla="*/ 17487 h 21600"/>
                <a:gd name="T4" fmla="*/ 0 w 21600"/>
                <a:gd name="T5" fmla="*/ 111096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280" y="0"/>
                    <a:pt x="2557" y="113"/>
                    <a:pt x="3817" y="34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280" y="0"/>
                    <a:pt x="2557" y="113"/>
                    <a:pt x="3817" y="34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79" name="Line 3112"/>
            <p:cNvCxnSpPr>
              <a:cxnSpLocks noChangeShapeType="1"/>
            </p:cNvCxnSpPr>
            <p:nvPr/>
          </p:nvCxnSpPr>
          <p:spPr bwMode="auto">
            <a:xfrm>
              <a:off x="1944744" y="1782135"/>
              <a:ext cx="55541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Line 3113"/>
            <p:cNvCxnSpPr>
              <a:cxnSpLocks noChangeShapeType="1"/>
            </p:cNvCxnSpPr>
            <p:nvPr/>
          </p:nvCxnSpPr>
          <p:spPr bwMode="auto">
            <a:xfrm>
              <a:off x="2291652" y="1156822"/>
              <a:ext cx="500" cy="62531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Line 3114"/>
            <p:cNvCxnSpPr>
              <a:cxnSpLocks noChangeShapeType="1"/>
            </p:cNvCxnSpPr>
            <p:nvPr/>
          </p:nvCxnSpPr>
          <p:spPr bwMode="auto">
            <a:xfrm flipH="1">
              <a:off x="208505" y="936818"/>
              <a:ext cx="41660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Line 3115"/>
            <p:cNvCxnSpPr>
              <a:cxnSpLocks noChangeShapeType="1"/>
            </p:cNvCxnSpPr>
            <p:nvPr/>
          </p:nvCxnSpPr>
          <p:spPr bwMode="auto">
            <a:xfrm flipH="1">
              <a:off x="208505" y="670513"/>
              <a:ext cx="416609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Line 3116"/>
            <p:cNvCxnSpPr>
              <a:cxnSpLocks noChangeShapeType="1"/>
            </p:cNvCxnSpPr>
            <p:nvPr/>
          </p:nvCxnSpPr>
          <p:spPr bwMode="auto">
            <a:xfrm flipV="1">
              <a:off x="277706" y="659013"/>
              <a:ext cx="500" cy="289306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Line 3117"/>
            <p:cNvCxnSpPr>
              <a:cxnSpLocks noChangeShapeType="1"/>
            </p:cNvCxnSpPr>
            <p:nvPr/>
          </p:nvCxnSpPr>
          <p:spPr bwMode="auto">
            <a:xfrm>
              <a:off x="1944744" y="948318"/>
              <a:ext cx="624614" cy="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" name="Line 3118"/>
            <p:cNvCxnSpPr>
              <a:cxnSpLocks noChangeShapeType="1"/>
            </p:cNvCxnSpPr>
            <p:nvPr/>
          </p:nvCxnSpPr>
          <p:spPr bwMode="auto">
            <a:xfrm>
              <a:off x="2500157" y="948318"/>
              <a:ext cx="600" cy="83381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6" name="Line 3119"/>
            <p:cNvCxnSpPr>
              <a:cxnSpLocks noChangeShapeType="1"/>
            </p:cNvCxnSpPr>
            <p:nvPr/>
          </p:nvCxnSpPr>
          <p:spPr bwMode="auto">
            <a:xfrm>
              <a:off x="764017" y="739714"/>
              <a:ext cx="20800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7" name="Arc 3120"/>
            <p:cNvSpPr>
              <a:spLocks/>
            </p:cNvSpPr>
            <p:nvPr/>
          </p:nvSpPr>
          <p:spPr bwMode="auto">
            <a:xfrm rot="10800000">
              <a:off x="902921" y="600812"/>
              <a:ext cx="69702" cy="138903"/>
            </a:xfrm>
            <a:custGeom>
              <a:avLst/>
              <a:gdLst>
                <a:gd name="T0" fmla="*/ 5345 w 23394"/>
                <a:gd name="T1" fmla="*/ 0 h 43200"/>
                <a:gd name="T2" fmla="*/ 0 w 23394"/>
                <a:gd name="T3" fmla="*/ 138649 h 43200"/>
                <a:gd name="T4" fmla="*/ 5345 w 23394"/>
                <a:gd name="T5" fmla="*/ 69445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3394" h="43200" fill="none" extrusionOk="0">
                  <a:moveTo>
                    <a:pt x="1793" y="0"/>
                  </a:moveTo>
                  <a:cubicBezTo>
                    <a:pt x="13723" y="0"/>
                    <a:pt x="23394" y="9670"/>
                    <a:pt x="23394" y="21600"/>
                  </a:cubicBezTo>
                  <a:cubicBezTo>
                    <a:pt x="23394" y="33529"/>
                    <a:pt x="13723" y="43200"/>
                    <a:pt x="1794" y="43200"/>
                  </a:cubicBezTo>
                  <a:cubicBezTo>
                    <a:pt x="1195" y="43200"/>
                    <a:pt x="596" y="43175"/>
                    <a:pt x="-1" y="43125"/>
                  </a:cubicBezTo>
                </a:path>
                <a:path w="23394" h="43200" stroke="0" extrusionOk="0">
                  <a:moveTo>
                    <a:pt x="1793" y="0"/>
                  </a:moveTo>
                  <a:cubicBezTo>
                    <a:pt x="13723" y="0"/>
                    <a:pt x="23394" y="9670"/>
                    <a:pt x="23394" y="21600"/>
                  </a:cubicBezTo>
                  <a:cubicBezTo>
                    <a:pt x="23394" y="33529"/>
                    <a:pt x="13723" y="43200"/>
                    <a:pt x="1794" y="43200"/>
                  </a:cubicBezTo>
                  <a:cubicBezTo>
                    <a:pt x="1195" y="43200"/>
                    <a:pt x="596" y="43175"/>
                    <a:pt x="-1" y="43125"/>
                  </a:cubicBezTo>
                  <a:lnTo>
                    <a:pt x="1794" y="21600"/>
                  </a:lnTo>
                  <a:lnTo>
                    <a:pt x="1793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88" name="Line 3121"/>
            <p:cNvCxnSpPr>
              <a:cxnSpLocks noChangeShapeType="1"/>
            </p:cNvCxnSpPr>
            <p:nvPr/>
          </p:nvCxnSpPr>
          <p:spPr bwMode="auto">
            <a:xfrm flipH="1">
              <a:off x="1458433" y="1712433"/>
              <a:ext cx="764017" cy="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Line 3122"/>
            <p:cNvCxnSpPr>
              <a:cxnSpLocks noChangeShapeType="1"/>
            </p:cNvCxnSpPr>
            <p:nvPr/>
          </p:nvCxnSpPr>
          <p:spPr bwMode="auto">
            <a:xfrm flipH="1">
              <a:off x="0" y="670513"/>
              <a:ext cx="13880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Line 3123"/>
            <p:cNvCxnSpPr>
              <a:cxnSpLocks noChangeShapeType="1"/>
            </p:cNvCxnSpPr>
            <p:nvPr/>
          </p:nvCxnSpPr>
          <p:spPr bwMode="auto">
            <a:xfrm flipV="1">
              <a:off x="2129848" y="676213"/>
              <a:ext cx="500" cy="104192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Line 3124"/>
            <p:cNvCxnSpPr>
              <a:cxnSpLocks noChangeShapeType="1"/>
            </p:cNvCxnSpPr>
            <p:nvPr/>
          </p:nvCxnSpPr>
          <p:spPr bwMode="auto">
            <a:xfrm>
              <a:off x="2152749" y="0"/>
              <a:ext cx="500" cy="55551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Line 3125"/>
            <p:cNvCxnSpPr>
              <a:cxnSpLocks noChangeShapeType="1"/>
            </p:cNvCxnSpPr>
            <p:nvPr/>
          </p:nvCxnSpPr>
          <p:spPr bwMode="auto">
            <a:xfrm flipH="1">
              <a:off x="972022" y="392708"/>
              <a:ext cx="62521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Line 3126"/>
            <p:cNvCxnSpPr>
              <a:cxnSpLocks noChangeShapeType="1"/>
            </p:cNvCxnSpPr>
            <p:nvPr/>
          </p:nvCxnSpPr>
          <p:spPr bwMode="auto">
            <a:xfrm>
              <a:off x="1041724" y="392708"/>
              <a:ext cx="0" cy="2778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4" name="Line 3127"/>
            <p:cNvCxnSpPr>
              <a:cxnSpLocks noChangeShapeType="1"/>
            </p:cNvCxnSpPr>
            <p:nvPr/>
          </p:nvCxnSpPr>
          <p:spPr bwMode="auto">
            <a:xfrm>
              <a:off x="1666938" y="676213"/>
              <a:ext cx="902421" cy="5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5" name="Line 3128"/>
            <p:cNvCxnSpPr>
              <a:cxnSpLocks noChangeShapeType="1"/>
            </p:cNvCxnSpPr>
            <p:nvPr/>
          </p:nvCxnSpPr>
          <p:spPr bwMode="auto">
            <a:xfrm>
              <a:off x="138803" y="461909"/>
              <a:ext cx="0" cy="2778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Line 3129"/>
            <p:cNvCxnSpPr>
              <a:cxnSpLocks noChangeShapeType="1"/>
            </p:cNvCxnSpPr>
            <p:nvPr/>
          </p:nvCxnSpPr>
          <p:spPr bwMode="auto">
            <a:xfrm>
              <a:off x="347408" y="461909"/>
              <a:ext cx="0" cy="2778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Line 3130"/>
            <p:cNvCxnSpPr>
              <a:cxnSpLocks noChangeShapeType="1"/>
            </p:cNvCxnSpPr>
            <p:nvPr/>
          </p:nvCxnSpPr>
          <p:spPr bwMode="auto">
            <a:xfrm>
              <a:off x="138803" y="531610"/>
              <a:ext cx="20860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8" name="Line 3131"/>
            <p:cNvCxnSpPr>
              <a:cxnSpLocks noChangeShapeType="1"/>
            </p:cNvCxnSpPr>
            <p:nvPr/>
          </p:nvCxnSpPr>
          <p:spPr bwMode="auto">
            <a:xfrm flipH="1">
              <a:off x="902921" y="670513"/>
              <a:ext cx="625114" cy="83381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9" name="Line 3132"/>
            <p:cNvCxnSpPr>
              <a:cxnSpLocks noChangeShapeType="1"/>
            </p:cNvCxnSpPr>
            <p:nvPr/>
          </p:nvCxnSpPr>
          <p:spPr bwMode="auto">
            <a:xfrm>
              <a:off x="1528035" y="1660432"/>
              <a:ext cx="277806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" name="Line 3133"/>
            <p:cNvCxnSpPr>
              <a:cxnSpLocks noChangeShapeType="1"/>
            </p:cNvCxnSpPr>
            <p:nvPr/>
          </p:nvCxnSpPr>
          <p:spPr bwMode="auto">
            <a:xfrm>
              <a:off x="1707039" y="676213"/>
              <a:ext cx="500" cy="97221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1" name="Line 3134"/>
            <p:cNvCxnSpPr>
              <a:cxnSpLocks noChangeShapeType="1"/>
            </p:cNvCxnSpPr>
            <p:nvPr/>
          </p:nvCxnSpPr>
          <p:spPr bwMode="auto">
            <a:xfrm>
              <a:off x="625114" y="531610"/>
              <a:ext cx="0" cy="55611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" name="Text Box 3135"/>
            <p:cNvSpPr txBox="1">
              <a:spLocks noChangeArrowheads="1"/>
            </p:cNvSpPr>
            <p:nvPr/>
          </p:nvSpPr>
          <p:spPr bwMode="auto">
            <a:xfrm>
              <a:off x="2257251" y="1226624"/>
              <a:ext cx="277806" cy="2080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5189" tIns="27596" rIns="55189" bIns="2759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en-US" sz="9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Text Box 3136"/>
            <p:cNvSpPr txBox="1">
              <a:spLocks noChangeArrowheads="1"/>
            </p:cNvSpPr>
            <p:nvPr/>
          </p:nvSpPr>
          <p:spPr bwMode="auto">
            <a:xfrm>
              <a:off x="2083547" y="1365427"/>
              <a:ext cx="277806" cy="208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5189" tIns="27596" rIns="55189" bIns="2759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ru-RU" sz="9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4" name="Text Box 3137"/>
            <p:cNvSpPr txBox="1">
              <a:spLocks noChangeArrowheads="1"/>
            </p:cNvSpPr>
            <p:nvPr/>
          </p:nvSpPr>
          <p:spPr bwMode="auto">
            <a:xfrm>
              <a:off x="1915544" y="948318"/>
              <a:ext cx="277806" cy="208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5189" tIns="27596" rIns="55189" bIns="2759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ru-RU" sz="9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5" name="Text Box 3138"/>
            <p:cNvSpPr txBox="1">
              <a:spLocks noChangeArrowheads="1"/>
            </p:cNvSpPr>
            <p:nvPr/>
          </p:nvSpPr>
          <p:spPr bwMode="auto">
            <a:xfrm>
              <a:off x="816019" y="375507"/>
              <a:ext cx="277806" cy="208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5189" tIns="27596" rIns="55189" bIns="2759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en-US" sz="9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y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Text Box 3139"/>
            <p:cNvSpPr txBox="1">
              <a:spLocks noChangeArrowheads="1"/>
            </p:cNvSpPr>
            <p:nvPr/>
          </p:nvSpPr>
          <p:spPr bwMode="auto">
            <a:xfrm>
              <a:off x="150303" y="351607"/>
              <a:ext cx="208505" cy="208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5189" tIns="27596" rIns="55189" bIns="2759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</a:t>
              </a:r>
              <a:r>
                <a:rPr kumimoji="0" lang="ru-RU" sz="9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ц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3140"/>
            <p:cNvSpPr txBox="1">
              <a:spLocks noChangeArrowheads="1"/>
            </p:cNvSpPr>
            <p:nvPr/>
          </p:nvSpPr>
          <p:spPr bwMode="auto">
            <a:xfrm>
              <a:off x="69602" y="705314"/>
              <a:ext cx="277806" cy="208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5189" tIns="27596" rIns="55189" bIns="2759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ru-RU" sz="9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Text Box 3141"/>
            <p:cNvSpPr txBox="1">
              <a:spLocks noChangeArrowheads="1"/>
            </p:cNvSpPr>
            <p:nvPr/>
          </p:nvSpPr>
          <p:spPr bwMode="auto">
            <a:xfrm>
              <a:off x="1498934" y="1139222"/>
              <a:ext cx="277806" cy="208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5189" tIns="27596" rIns="55189" bIns="2759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ru-RU" sz="9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3142"/>
            <p:cNvSpPr txBox="1">
              <a:spLocks noChangeArrowheads="1"/>
            </p:cNvSpPr>
            <p:nvPr/>
          </p:nvSpPr>
          <p:spPr bwMode="auto">
            <a:xfrm>
              <a:off x="972022" y="977419"/>
              <a:ext cx="277806" cy="208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5189" tIns="27596" rIns="55189" bIns="2759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</a:t>
              </a:r>
              <a:r>
                <a:rPr kumimoji="0" lang="ru-RU" sz="9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Text Box 3143"/>
            <p:cNvSpPr txBox="1">
              <a:spLocks noChangeArrowheads="1"/>
            </p:cNvSpPr>
            <p:nvPr/>
          </p:nvSpPr>
          <p:spPr bwMode="auto">
            <a:xfrm>
              <a:off x="636614" y="1550630"/>
              <a:ext cx="277706" cy="208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55189" tIns="27596" rIns="55189" bIns="2759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95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γ</a:t>
              </a:r>
              <a:r>
                <a:rPr kumimoji="0" lang="ru-RU" sz="9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1" name="Line 3144"/>
            <p:cNvCxnSpPr>
              <a:cxnSpLocks noChangeShapeType="1"/>
            </p:cNvCxnSpPr>
            <p:nvPr/>
          </p:nvCxnSpPr>
          <p:spPr bwMode="auto">
            <a:xfrm>
              <a:off x="1909843" y="392708"/>
              <a:ext cx="500" cy="34700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" name="Line 3145"/>
            <p:cNvCxnSpPr>
              <a:cxnSpLocks noChangeShapeType="1"/>
            </p:cNvCxnSpPr>
            <p:nvPr/>
          </p:nvCxnSpPr>
          <p:spPr bwMode="auto">
            <a:xfrm>
              <a:off x="1528035" y="444709"/>
              <a:ext cx="0" cy="2778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3" name="Line 3146"/>
            <p:cNvCxnSpPr>
              <a:cxnSpLocks noChangeShapeType="1"/>
            </p:cNvCxnSpPr>
            <p:nvPr/>
          </p:nvCxnSpPr>
          <p:spPr bwMode="auto">
            <a:xfrm rot="1865297" flipV="1">
              <a:off x="1558735" y="365107"/>
              <a:ext cx="333408" cy="20710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4" name="Text Box 3147"/>
            <p:cNvSpPr txBox="1">
              <a:spLocks noChangeArrowheads="1"/>
            </p:cNvSpPr>
            <p:nvPr/>
          </p:nvSpPr>
          <p:spPr bwMode="auto">
            <a:xfrm>
              <a:off x="1666938" y="300106"/>
              <a:ext cx="208105" cy="208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5189" tIns="27596" rIns="55189" bIns="2759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ru-RU" sz="9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5" name="Line 3148"/>
            <p:cNvCxnSpPr>
              <a:cxnSpLocks noChangeShapeType="1"/>
            </p:cNvCxnSpPr>
            <p:nvPr/>
          </p:nvCxnSpPr>
          <p:spPr bwMode="auto">
            <a:xfrm>
              <a:off x="555413" y="1017420"/>
              <a:ext cx="600" cy="104252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6" name="Line 3149"/>
            <p:cNvCxnSpPr>
              <a:cxnSpLocks noChangeShapeType="1"/>
            </p:cNvCxnSpPr>
            <p:nvPr/>
          </p:nvCxnSpPr>
          <p:spPr bwMode="auto">
            <a:xfrm>
              <a:off x="1944744" y="1782135"/>
              <a:ext cx="500" cy="2778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7" name="Line 3150"/>
            <p:cNvCxnSpPr>
              <a:cxnSpLocks noChangeShapeType="1"/>
            </p:cNvCxnSpPr>
            <p:nvPr/>
          </p:nvCxnSpPr>
          <p:spPr bwMode="auto">
            <a:xfrm>
              <a:off x="555413" y="2013639"/>
              <a:ext cx="138933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8" name="Text Box 3151"/>
            <p:cNvSpPr txBox="1">
              <a:spLocks noChangeArrowheads="1"/>
            </p:cNvSpPr>
            <p:nvPr/>
          </p:nvSpPr>
          <p:spPr bwMode="auto">
            <a:xfrm>
              <a:off x="1110925" y="1838336"/>
              <a:ext cx="278306" cy="208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55189" tIns="27596" rIns="55189" bIns="27596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ru-RU" sz="9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9" name="Line 3152"/>
            <p:cNvCxnSpPr>
              <a:cxnSpLocks noChangeShapeType="1"/>
            </p:cNvCxnSpPr>
            <p:nvPr/>
          </p:nvCxnSpPr>
          <p:spPr bwMode="auto">
            <a:xfrm flipH="1">
              <a:off x="140403" y="1156822"/>
              <a:ext cx="468111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0" name="Text Box 3153"/>
            <p:cNvSpPr txBox="1">
              <a:spLocks noChangeArrowheads="1"/>
            </p:cNvSpPr>
            <p:nvPr/>
          </p:nvSpPr>
          <p:spPr bwMode="auto">
            <a:xfrm>
              <a:off x="689116" y="1712433"/>
              <a:ext cx="1359631" cy="187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4420" tIns="37210" rIns="74420" bIns="37210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800" b="1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///  ///  ///  ///  ///  /// ///  ///   ///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3499" y="3464076"/>
            <a:ext cx="8958722" cy="187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80975"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65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Далее определяется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шаг ковшей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kumimoji="0" lang="ru-RU" altLang="ru-RU" sz="1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для чего предварительно назначается </a:t>
            </a:r>
            <a:r>
              <a:rPr kumimoji="0" lang="ru-RU" alt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скорость цепи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пределах 0,5…1,4 м/с.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Тогда</a:t>
            </a:r>
            <a:r>
              <a:rPr kumimoji="0" lang="ru-RU" alt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</a:t>
            </a:r>
            <a:r>
              <a:rPr kumimoji="0" lang="ru-RU" alt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kumimoji="0" lang="ru-RU" altLang="ru-RU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kumimoji="0" lang="be-BY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kumimoji="0" lang="be-BY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kumimoji="0" lang="en-US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kumimoji="0" lang="ru-RU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kumimoji="0" lang="be-BY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be-BY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(11)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be-BY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Вместе с тем</a:t>
            </a: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endParaRPr kumimoji="0" lang="be-BY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1809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513" algn="l"/>
              </a:tabLst>
            </a:pPr>
            <a:r>
              <a:rPr kumimoji="0" lang="be-BY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	                                                      </a:t>
            </a:r>
            <a:r>
              <a:rPr kumimoji="0" lang="be-BY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kumimoji="0" lang="be-BY" altLang="ru-RU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kumimoji="0" lang="be-BY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(300…400)</a:t>
            </a:r>
            <a:r>
              <a:rPr kumimoji="0" lang="be-BY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</a:t>
            </a:r>
            <a:r>
              <a:rPr kumimoji="0" lang="be-BY" altLang="ru-RU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(12)                                                </a:t>
            </a:r>
            <a:endParaRPr kumimoji="0" lang="be-BY" alt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3487819"/>
              </p:ext>
            </p:extLst>
          </p:nvPr>
        </p:nvGraphicFramePr>
        <p:xfrm>
          <a:off x="5189235" y="5030916"/>
          <a:ext cx="351991" cy="281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304536" imgH="253780" progId="Equation.DSMT4">
                  <p:embed/>
                </p:oleObj>
              </mc:Choice>
              <mc:Fallback>
                <p:oleObj name="Equation" r:id="rId3" imgW="304536" imgH="2537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9235" y="5030916"/>
                        <a:ext cx="351991" cy="2815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Прямоугольник 121"/>
          <p:cNvSpPr/>
          <p:nvPr/>
        </p:nvSpPr>
        <p:spPr>
          <a:xfrm>
            <a:off x="192357" y="5312509"/>
            <a:ext cx="8721657" cy="1408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Рассчитанное значение </a:t>
            </a:r>
            <a:r>
              <a:rPr lang="be-BY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be-BY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be-BY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должно быть кратным шагу цепи и подчиняться рекомендации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be-BY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be-BY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be-BY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(20…25)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(13)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Расчетная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высота ковша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каналоочистителя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определяется по соотношению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/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(3,5…4,5)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(14)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116632"/>
            <a:ext cx="8640960" cy="4890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связи с этим радиус днища ковша определяется конструктивно или принимается примерно равным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высота заслонки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миллиметрах задается с учетом обеспечения необходимого зазора между корпусом ковша и заслонкой: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(12…18).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(15)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Длина ковша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каналоочистителя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≈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+ 0,5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(16)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Расчетная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ширина ковша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принимается: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(6,0…6,5)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(17)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Боковые стенки во избежание их трения о грунт (рис. 4,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отклоняются под углом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рассчитываемым по формуле (1).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Ширину задней части ковша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можно определить следующим образом: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tg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(18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ru-RU" sz="1600" cap="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олученное значение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должно быть больше максимального значения подачи на ковш, рассчитываемой по формуле (4), при условии, что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en-US" sz="16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max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5007202"/>
            <a:ext cx="864096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Высота режущей кромки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(см. рис. 3) должна быть больше или равна толщине наносов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0"/>
              </a:spcAft>
              <a:tabLst>
                <a:tab pos="36195" algn="l"/>
              </a:tabLst>
            </a:pP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Высоту упора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заслонки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можно принять равной (0,4…0,5)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длину присоединительных серег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(1,5…1,6)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координаты установки оси заслонки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(1,8…1,9)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Полотно 326"/>
          <p:cNvGrpSpPr/>
          <p:nvPr/>
        </p:nvGrpSpPr>
        <p:grpSpPr>
          <a:xfrm>
            <a:off x="2483768" y="188640"/>
            <a:ext cx="4176464" cy="3240360"/>
            <a:chOff x="0" y="0"/>
            <a:chExt cx="3686175" cy="232029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0" y="0"/>
              <a:ext cx="3686175" cy="2320290"/>
            </a:xfrm>
            <a:prstGeom prst="rect">
              <a:avLst/>
            </a:prstGeom>
            <a:noFill/>
          </p:spPr>
        </p:sp>
        <p:cxnSp>
          <p:nvCxnSpPr>
            <p:cNvPr id="6" name="Line 2958"/>
            <p:cNvCxnSpPr>
              <a:cxnSpLocks noChangeShapeType="1"/>
            </p:cNvCxnSpPr>
            <p:nvPr/>
          </p:nvCxnSpPr>
          <p:spPr bwMode="auto">
            <a:xfrm>
              <a:off x="502910" y="1019840"/>
              <a:ext cx="753715" cy="60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Line 2959"/>
            <p:cNvCxnSpPr>
              <a:cxnSpLocks noChangeShapeType="1"/>
            </p:cNvCxnSpPr>
            <p:nvPr/>
          </p:nvCxnSpPr>
          <p:spPr bwMode="auto">
            <a:xfrm>
              <a:off x="377108" y="391715"/>
              <a:ext cx="1005220" cy="7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Line 2960"/>
            <p:cNvCxnSpPr>
              <a:cxnSpLocks noChangeShapeType="1"/>
            </p:cNvCxnSpPr>
            <p:nvPr/>
          </p:nvCxnSpPr>
          <p:spPr bwMode="auto">
            <a:xfrm>
              <a:off x="377108" y="391715"/>
              <a:ext cx="0" cy="502319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2961"/>
            <p:cNvCxnSpPr>
              <a:cxnSpLocks noChangeShapeType="1"/>
            </p:cNvCxnSpPr>
            <p:nvPr/>
          </p:nvCxnSpPr>
          <p:spPr bwMode="auto">
            <a:xfrm>
              <a:off x="1382328" y="391715"/>
              <a:ext cx="700" cy="502319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Arc 2962"/>
            <p:cNvSpPr>
              <a:spLocks/>
            </p:cNvSpPr>
            <p:nvPr/>
          </p:nvSpPr>
          <p:spPr bwMode="auto">
            <a:xfrm rot="10800000">
              <a:off x="377108" y="894035"/>
              <a:ext cx="125803" cy="125805"/>
            </a:xfrm>
            <a:custGeom>
              <a:avLst/>
              <a:gdLst>
                <a:gd name="T0" fmla="*/ 0 w 21600"/>
                <a:gd name="T1" fmla="*/ 0 h 21600"/>
                <a:gd name="T2" fmla="*/ 125730 w 21600"/>
                <a:gd name="T3" fmla="*/ 125730 h 21600"/>
                <a:gd name="T4" fmla="*/ 0 w 21600"/>
                <a:gd name="T5" fmla="*/ 12573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 cmpd="dbl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Arc 2963"/>
            <p:cNvSpPr>
              <a:spLocks/>
            </p:cNvSpPr>
            <p:nvPr/>
          </p:nvSpPr>
          <p:spPr bwMode="auto">
            <a:xfrm rot="5400000">
              <a:off x="1256624" y="894036"/>
              <a:ext cx="125805" cy="125703"/>
            </a:xfrm>
            <a:custGeom>
              <a:avLst/>
              <a:gdLst>
                <a:gd name="T0" fmla="*/ 0 w 21600"/>
                <a:gd name="T1" fmla="*/ 0 h 21600"/>
                <a:gd name="T2" fmla="*/ 125730 w 21600"/>
                <a:gd name="T3" fmla="*/ 125730 h 21600"/>
                <a:gd name="T4" fmla="*/ 0 w 21600"/>
                <a:gd name="T5" fmla="*/ 12573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 cmpd="dbl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2" name="Line 2964"/>
            <p:cNvCxnSpPr>
              <a:cxnSpLocks noChangeShapeType="1"/>
            </p:cNvCxnSpPr>
            <p:nvPr/>
          </p:nvCxnSpPr>
          <p:spPr bwMode="auto">
            <a:xfrm>
              <a:off x="2513351" y="391715"/>
              <a:ext cx="600" cy="6281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2965"/>
            <p:cNvCxnSpPr>
              <a:cxnSpLocks noChangeShapeType="1"/>
            </p:cNvCxnSpPr>
            <p:nvPr/>
          </p:nvCxnSpPr>
          <p:spPr bwMode="auto">
            <a:xfrm>
              <a:off x="377108" y="2025079"/>
              <a:ext cx="1005220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2966"/>
            <p:cNvCxnSpPr>
              <a:cxnSpLocks noChangeShapeType="1"/>
            </p:cNvCxnSpPr>
            <p:nvPr/>
          </p:nvCxnSpPr>
          <p:spPr bwMode="auto">
            <a:xfrm flipV="1">
              <a:off x="377108" y="1397054"/>
              <a:ext cx="125803" cy="6280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2967"/>
            <p:cNvCxnSpPr>
              <a:cxnSpLocks noChangeShapeType="1"/>
            </p:cNvCxnSpPr>
            <p:nvPr/>
          </p:nvCxnSpPr>
          <p:spPr bwMode="auto">
            <a:xfrm flipH="1" flipV="1">
              <a:off x="1256626" y="1397054"/>
              <a:ext cx="125703" cy="6280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Arc 2968"/>
            <p:cNvSpPr>
              <a:spLocks/>
            </p:cNvSpPr>
            <p:nvPr/>
          </p:nvSpPr>
          <p:spPr bwMode="auto">
            <a:xfrm rot="16200000">
              <a:off x="502909" y="1271250"/>
              <a:ext cx="125805" cy="125703"/>
            </a:xfrm>
            <a:custGeom>
              <a:avLst/>
              <a:gdLst>
                <a:gd name="T0" fmla="*/ 0 w 21600"/>
                <a:gd name="T1" fmla="*/ 0 h 21600"/>
                <a:gd name="T2" fmla="*/ 125730 w 21600"/>
                <a:gd name="T3" fmla="*/ 125730 h 21600"/>
                <a:gd name="T4" fmla="*/ 0 w 21600"/>
                <a:gd name="T5" fmla="*/ 12573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Arc 2969"/>
            <p:cNvSpPr>
              <a:spLocks/>
            </p:cNvSpPr>
            <p:nvPr/>
          </p:nvSpPr>
          <p:spPr bwMode="auto">
            <a:xfrm>
              <a:off x="1130923" y="1271249"/>
              <a:ext cx="125703" cy="125805"/>
            </a:xfrm>
            <a:custGeom>
              <a:avLst/>
              <a:gdLst>
                <a:gd name="T0" fmla="*/ 0 w 21600"/>
                <a:gd name="T1" fmla="*/ 0 h 21600"/>
                <a:gd name="T2" fmla="*/ 125730 w 21600"/>
                <a:gd name="T3" fmla="*/ 125730 h 21600"/>
                <a:gd name="T4" fmla="*/ 0 w 21600"/>
                <a:gd name="T5" fmla="*/ 12573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18" name="Line 2970"/>
            <p:cNvCxnSpPr>
              <a:cxnSpLocks noChangeShapeType="1"/>
            </p:cNvCxnSpPr>
            <p:nvPr/>
          </p:nvCxnSpPr>
          <p:spPr bwMode="auto">
            <a:xfrm>
              <a:off x="628613" y="1271249"/>
              <a:ext cx="50231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Arc 2971"/>
            <p:cNvSpPr>
              <a:spLocks/>
            </p:cNvSpPr>
            <p:nvPr/>
          </p:nvSpPr>
          <p:spPr bwMode="auto">
            <a:xfrm rot="5400000">
              <a:off x="2639048" y="266018"/>
              <a:ext cx="628124" cy="879518"/>
            </a:xfrm>
            <a:custGeom>
              <a:avLst/>
              <a:gdLst>
                <a:gd name="T0" fmla="*/ 0 w 21600"/>
                <a:gd name="T1" fmla="*/ 0 h 21600"/>
                <a:gd name="T2" fmla="*/ 628015 w 21600"/>
                <a:gd name="T3" fmla="*/ 879475 h 21600"/>
                <a:gd name="T4" fmla="*/ 0 w 21600"/>
                <a:gd name="T5" fmla="*/ 879475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0" name="Line 2972"/>
            <p:cNvCxnSpPr>
              <a:cxnSpLocks noChangeShapeType="1"/>
            </p:cNvCxnSpPr>
            <p:nvPr/>
          </p:nvCxnSpPr>
          <p:spPr bwMode="auto">
            <a:xfrm flipV="1">
              <a:off x="2387649" y="391715"/>
              <a:ext cx="600" cy="6281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2973"/>
            <p:cNvCxnSpPr>
              <a:cxnSpLocks noChangeShapeType="1"/>
            </p:cNvCxnSpPr>
            <p:nvPr/>
          </p:nvCxnSpPr>
          <p:spPr bwMode="auto">
            <a:xfrm>
              <a:off x="2387649" y="391715"/>
              <a:ext cx="10052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2974"/>
            <p:cNvCxnSpPr>
              <a:cxnSpLocks noChangeShapeType="1"/>
            </p:cNvCxnSpPr>
            <p:nvPr/>
          </p:nvCxnSpPr>
          <p:spPr bwMode="auto">
            <a:xfrm rot="19853031" flipH="1">
              <a:off x="2387649" y="1054141"/>
              <a:ext cx="125703" cy="1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2975"/>
            <p:cNvCxnSpPr>
              <a:cxnSpLocks noChangeShapeType="1"/>
            </p:cNvCxnSpPr>
            <p:nvPr/>
          </p:nvCxnSpPr>
          <p:spPr bwMode="auto">
            <a:xfrm>
              <a:off x="2387649" y="956937"/>
              <a:ext cx="600" cy="1251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4" name="AutoShape 2976"/>
            <p:cNvSpPr>
              <a:spLocks noChangeArrowheads="1"/>
            </p:cNvSpPr>
            <p:nvPr/>
          </p:nvSpPr>
          <p:spPr bwMode="auto">
            <a:xfrm rot="16200000">
              <a:off x="2010333" y="1648465"/>
              <a:ext cx="879534" cy="125803"/>
            </a:xfrm>
            <a:custGeom>
              <a:avLst/>
              <a:gdLst>
                <a:gd name="T0" fmla="*/ 818400 w 21600"/>
                <a:gd name="T1" fmla="*/ 62865 h 21600"/>
                <a:gd name="T2" fmla="*/ 439738 w 21600"/>
                <a:gd name="T3" fmla="*/ 125730 h 21600"/>
                <a:gd name="T4" fmla="*/ 61075 w 21600"/>
                <a:gd name="T5" fmla="*/ 62865 h 21600"/>
                <a:gd name="T6" fmla="*/ 43973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300 w 21600"/>
                <a:gd name="T13" fmla="*/ 3300 h 21600"/>
                <a:gd name="T14" fmla="*/ 18300 w 21600"/>
                <a:gd name="T15" fmla="*/ 183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000" y="21600"/>
                  </a:lnTo>
                  <a:lnTo>
                    <a:pt x="186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5" name="Line 2977"/>
            <p:cNvCxnSpPr>
              <a:cxnSpLocks noChangeShapeType="1"/>
            </p:cNvCxnSpPr>
            <p:nvPr/>
          </p:nvCxnSpPr>
          <p:spPr bwMode="auto">
            <a:xfrm>
              <a:off x="2513351" y="1397054"/>
              <a:ext cx="7537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2978"/>
            <p:cNvCxnSpPr>
              <a:cxnSpLocks noChangeShapeType="1"/>
            </p:cNvCxnSpPr>
            <p:nvPr/>
          </p:nvCxnSpPr>
          <p:spPr bwMode="auto">
            <a:xfrm>
              <a:off x="2513351" y="2025079"/>
              <a:ext cx="75371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2979"/>
            <p:cNvCxnSpPr>
              <a:cxnSpLocks noChangeShapeType="1"/>
            </p:cNvCxnSpPr>
            <p:nvPr/>
          </p:nvCxnSpPr>
          <p:spPr bwMode="auto">
            <a:xfrm>
              <a:off x="3392869" y="1522759"/>
              <a:ext cx="0" cy="37651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8" name="Arc 2980"/>
            <p:cNvSpPr>
              <a:spLocks/>
            </p:cNvSpPr>
            <p:nvPr/>
          </p:nvSpPr>
          <p:spPr bwMode="auto">
            <a:xfrm>
              <a:off x="3267066" y="1397054"/>
              <a:ext cx="125803" cy="125705"/>
            </a:xfrm>
            <a:custGeom>
              <a:avLst/>
              <a:gdLst>
                <a:gd name="T0" fmla="*/ 0 w 21600"/>
                <a:gd name="T1" fmla="*/ 0 h 21600"/>
                <a:gd name="T2" fmla="*/ 125730 w 21600"/>
                <a:gd name="T3" fmla="*/ 125730 h 21600"/>
                <a:gd name="T4" fmla="*/ 0 w 21600"/>
                <a:gd name="T5" fmla="*/ 12573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Arc 2981"/>
            <p:cNvSpPr>
              <a:spLocks/>
            </p:cNvSpPr>
            <p:nvPr/>
          </p:nvSpPr>
          <p:spPr bwMode="auto">
            <a:xfrm rot="5400000">
              <a:off x="3267065" y="1899275"/>
              <a:ext cx="125805" cy="125803"/>
            </a:xfrm>
            <a:custGeom>
              <a:avLst/>
              <a:gdLst>
                <a:gd name="T0" fmla="*/ 0 w 21600"/>
                <a:gd name="T1" fmla="*/ 0 h 21600"/>
                <a:gd name="T2" fmla="*/ 125730 w 21600"/>
                <a:gd name="T3" fmla="*/ 125730 h 21600"/>
                <a:gd name="T4" fmla="*/ 0 w 21600"/>
                <a:gd name="T5" fmla="*/ 12573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30" name="Line 2982"/>
            <p:cNvCxnSpPr>
              <a:cxnSpLocks noChangeShapeType="1"/>
            </p:cNvCxnSpPr>
            <p:nvPr/>
          </p:nvCxnSpPr>
          <p:spPr bwMode="auto">
            <a:xfrm>
              <a:off x="2136143" y="768330"/>
              <a:ext cx="138242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2983"/>
            <p:cNvCxnSpPr>
              <a:cxnSpLocks noChangeShapeType="1"/>
            </p:cNvCxnSpPr>
            <p:nvPr/>
          </p:nvCxnSpPr>
          <p:spPr bwMode="auto">
            <a:xfrm>
              <a:off x="2136143" y="768330"/>
              <a:ext cx="25150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2984"/>
            <p:cNvCxnSpPr>
              <a:cxnSpLocks noChangeShapeType="1"/>
            </p:cNvCxnSpPr>
            <p:nvPr/>
          </p:nvCxnSpPr>
          <p:spPr bwMode="auto">
            <a:xfrm>
              <a:off x="3218865" y="768330"/>
              <a:ext cx="251405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2985"/>
            <p:cNvCxnSpPr>
              <a:cxnSpLocks noChangeShapeType="1"/>
            </p:cNvCxnSpPr>
            <p:nvPr/>
          </p:nvCxnSpPr>
          <p:spPr bwMode="auto">
            <a:xfrm>
              <a:off x="2136143" y="1089642"/>
              <a:ext cx="1382428" cy="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2986"/>
            <p:cNvCxnSpPr>
              <a:cxnSpLocks noChangeShapeType="1"/>
            </p:cNvCxnSpPr>
            <p:nvPr/>
          </p:nvCxnSpPr>
          <p:spPr bwMode="auto">
            <a:xfrm>
              <a:off x="3211165" y="768330"/>
              <a:ext cx="700" cy="6287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2987"/>
            <p:cNvCxnSpPr>
              <a:cxnSpLocks noChangeShapeType="1"/>
            </p:cNvCxnSpPr>
            <p:nvPr/>
          </p:nvCxnSpPr>
          <p:spPr bwMode="auto">
            <a:xfrm rot="187328">
              <a:off x="2087242" y="1243348"/>
              <a:ext cx="1131623" cy="1257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2988"/>
            <p:cNvCxnSpPr>
              <a:cxnSpLocks noChangeShapeType="1"/>
            </p:cNvCxnSpPr>
            <p:nvPr/>
          </p:nvCxnSpPr>
          <p:spPr bwMode="auto">
            <a:xfrm>
              <a:off x="2387649" y="1271249"/>
              <a:ext cx="628013" cy="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2989"/>
            <p:cNvCxnSpPr>
              <a:cxnSpLocks noChangeShapeType="1"/>
            </p:cNvCxnSpPr>
            <p:nvPr/>
          </p:nvCxnSpPr>
          <p:spPr bwMode="auto">
            <a:xfrm>
              <a:off x="880118" y="1899274"/>
              <a:ext cx="600" cy="37721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2990"/>
            <p:cNvCxnSpPr>
              <a:cxnSpLocks noChangeShapeType="1"/>
            </p:cNvCxnSpPr>
            <p:nvPr/>
          </p:nvCxnSpPr>
          <p:spPr bwMode="auto">
            <a:xfrm>
              <a:off x="502910" y="2150783"/>
              <a:ext cx="25140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2991"/>
            <p:cNvCxnSpPr>
              <a:cxnSpLocks noChangeShapeType="1"/>
            </p:cNvCxnSpPr>
            <p:nvPr/>
          </p:nvCxnSpPr>
          <p:spPr bwMode="auto">
            <a:xfrm>
              <a:off x="391108" y="1941175"/>
              <a:ext cx="879518" cy="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2992"/>
            <p:cNvCxnSpPr>
              <a:cxnSpLocks noChangeShapeType="1"/>
            </p:cNvCxnSpPr>
            <p:nvPr/>
          </p:nvCxnSpPr>
          <p:spPr bwMode="auto">
            <a:xfrm>
              <a:off x="1235725" y="1941175"/>
              <a:ext cx="125703" cy="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2993"/>
            <p:cNvCxnSpPr>
              <a:cxnSpLocks noChangeShapeType="1"/>
            </p:cNvCxnSpPr>
            <p:nvPr/>
          </p:nvCxnSpPr>
          <p:spPr bwMode="auto">
            <a:xfrm>
              <a:off x="544811" y="1061741"/>
              <a:ext cx="600" cy="25141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2994"/>
            <p:cNvCxnSpPr>
              <a:cxnSpLocks noChangeShapeType="1"/>
            </p:cNvCxnSpPr>
            <p:nvPr/>
          </p:nvCxnSpPr>
          <p:spPr bwMode="auto">
            <a:xfrm flipV="1">
              <a:off x="1214725" y="1068041"/>
              <a:ext cx="600" cy="25151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2995"/>
            <p:cNvCxnSpPr>
              <a:cxnSpLocks noChangeShapeType="1"/>
            </p:cNvCxnSpPr>
            <p:nvPr/>
          </p:nvCxnSpPr>
          <p:spPr bwMode="auto">
            <a:xfrm>
              <a:off x="369508" y="140305"/>
              <a:ext cx="700" cy="25141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2996"/>
            <p:cNvCxnSpPr>
              <a:cxnSpLocks noChangeShapeType="1"/>
            </p:cNvCxnSpPr>
            <p:nvPr/>
          </p:nvCxnSpPr>
          <p:spPr bwMode="auto">
            <a:xfrm>
              <a:off x="1389328" y="140305"/>
              <a:ext cx="700" cy="25141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2997"/>
            <p:cNvCxnSpPr>
              <a:cxnSpLocks noChangeShapeType="1"/>
            </p:cNvCxnSpPr>
            <p:nvPr/>
          </p:nvCxnSpPr>
          <p:spPr bwMode="auto">
            <a:xfrm>
              <a:off x="377108" y="224109"/>
              <a:ext cx="1005220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Line 2998"/>
            <p:cNvCxnSpPr>
              <a:cxnSpLocks noChangeShapeType="1"/>
            </p:cNvCxnSpPr>
            <p:nvPr/>
          </p:nvCxnSpPr>
          <p:spPr bwMode="auto">
            <a:xfrm>
              <a:off x="537211" y="1214747"/>
              <a:ext cx="628613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2999"/>
            <p:cNvCxnSpPr>
              <a:cxnSpLocks noChangeShapeType="1"/>
            </p:cNvCxnSpPr>
            <p:nvPr/>
          </p:nvCxnSpPr>
          <p:spPr bwMode="auto">
            <a:xfrm>
              <a:off x="1089022" y="1215347"/>
              <a:ext cx="125703" cy="7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3000"/>
            <p:cNvCxnSpPr>
              <a:cxnSpLocks noChangeShapeType="1"/>
            </p:cNvCxnSpPr>
            <p:nvPr/>
          </p:nvCxnSpPr>
          <p:spPr bwMode="auto">
            <a:xfrm flipH="1">
              <a:off x="251405" y="2025079"/>
              <a:ext cx="12570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9" name="Line 3001"/>
            <p:cNvCxnSpPr>
              <a:cxnSpLocks noChangeShapeType="1"/>
            </p:cNvCxnSpPr>
            <p:nvPr/>
          </p:nvCxnSpPr>
          <p:spPr bwMode="auto">
            <a:xfrm flipH="1">
              <a:off x="251405" y="1271249"/>
              <a:ext cx="3772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Line 3002"/>
            <p:cNvCxnSpPr>
              <a:cxnSpLocks noChangeShapeType="1"/>
            </p:cNvCxnSpPr>
            <p:nvPr/>
          </p:nvCxnSpPr>
          <p:spPr bwMode="auto">
            <a:xfrm>
              <a:off x="321307" y="1271249"/>
              <a:ext cx="600" cy="753829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3003"/>
            <p:cNvCxnSpPr>
              <a:cxnSpLocks noChangeShapeType="1"/>
            </p:cNvCxnSpPr>
            <p:nvPr/>
          </p:nvCxnSpPr>
          <p:spPr bwMode="auto">
            <a:xfrm rot="5400000" flipH="1">
              <a:off x="2513949" y="2150083"/>
              <a:ext cx="251510" cy="7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Line 3004"/>
            <p:cNvCxnSpPr>
              <a:cxnSpLocks noChangeShapeType="1"/>
            </p:cNvCxnSpPr>
            <p:nvPr/>
          </p:nvCxnSpPr>
          <p:spPr bwMode="auto">
            <a:xfrm flipH="1">
              <a:off x="2136143" y="1271249"/>
              <a:ext cx="25150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Line 3005"/>
            <p:cNvCxnSpPr>
              <a:cxnSpLocks noChangeShapeType="1"/>
            </p:cNvCxnSpPr>
            <p:nvPr/>
          </p:nvCxnSpPr>
          <p:spPr bwMode="auto">
            <a:xfrm flipH="1">
              <a:off x="2136143" y="2150783"/>
              <a:ext cx="25150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Line 3006"/>
            <p:cNvCxnSpPr>
              <a:cxnSpLocks noChangeShapeType="1"/>
            </p:cNvCxnSpPr>
            <p:nvPr/>
          </p:nvCxnSpPr>
          <p:spPr bwMode="auto">
            <a:xfrm>
              <a:off x="2261846" y="1271249"/>
              <a:ext cx="0" cy="87953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3007"/>
            <p:cNvCxnSpPr>
              <a:cxnSpLocks noChangeShapeType="1"/>
            </p:cNvCxnSpPr>
            <p:nvPr/>
          </p:nvCxnSpPr>
          <p:spPr bwMode="auto">
            <a:xfrm>
              <a:off x="3267066" y="1397054"/>
              <a:ext cx="3772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3008"/>
            <p:cNvCxnSpPr>
              <a:cxnSpLocks noChangeShapeType="1"/>
            </p:cNvCxnSpPr>
            <p:nvPr/>
          </p:nvCxnSpPr>
          <p:spPr bwMode="auto">
            <a:xfrm>
              <a:off x="3267066" y="2025079"/>
              <a:ext cx="37720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3009"/>
            <p:cNvCxnSpPr>
              <a:cxnSpLocks noChangeShapeType="1"/>
            </p:cNvCxnSpPr>
            <p:nvPr/>
          </p:nvCxnSpPr>
          <p:spPr bwMode="auto">
            <a:xfrm>
              <a:off x="3588373" y="1397054"/>
              <a:ext cx="700" cy="6280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Line 3010"/>
            <p:cNvCxnSpPr>
              <a:cxnSpLocks noChangeShapeType="1"/>
            </p:cNvCxnSpPr>
            <p:nvPr/>
          </p:nvCxnSpPr>
          <p:spPr bwMode="auto">
            <a:xfrm>
              <a:off x="2387649" y="1647864"/>
              <a:ext cx="753715" cy="12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Line 3011"/>
            <p:cNvCxnSpPr>
              <a:cxnSpLocks noChangeShapeType="1"/>
            </p:cNvCxnSpPr>
            <p:nvPr/>
          </p:nvCxnSpPr>
          <p:spPr bwMode="auto">
            <a:xfrm>
              <a:off x="3211165" y="1397054"/>
              <a:ext cx="700" cy="37651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Line 3012"/>
            <p:cNvCxnSpPr>
              <a:cxnSpLocks noChangeShapeType="1"/>
            </p:cNvCxnSpPr>
            <p:nvPr/>
          </p:nvCxnSpPr>
          <p:spPr bwMode="auto">
            <a:xfrm>
              <a:off x="2959760" y="1647864"/>
              <a:ext cx="251405" cy="12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Line 3013"/>
            <p:cNvCxnSpPr>
              <a:cxnSpLocks noChangeShapeType="1"/>
            </p:cNvCxnSpPr>
            <p:nvPr/>
          </p:nvCxnSpPr>
          <p:spPr bwMode="auto">
            <a:xfrm flipV="1">
              <a:off x="1382328" y="1397054"/>
              <a:ext cx="0" cy="62802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2" name="Arc 3014"/>
            <p:cNvSpPr>
              <a:spLocks/>
            </p:cNvSpPr>
            <p:nvPr/>
          </p:nvSpPr>
          <p:spPr bwMode="auto">
            <a:xfrm rot="18958824">
              <a:off x="1135323" y="1405855"/>
              <a:ext cx="486410" cy="498519"/>
            </a:xfrm>
            <a:custGeom>
              <a:avLst/>
              <a:gdLst>
                <a:gd name="T0" fmla="*/ 68044 w 20895"/>
                <a:gd name="T1" fmla="*/ 0 h 21401"/>
                <a:gd name="T2" fmla="*/ 486410 w 20895"/>
                <a:gd name="T3" fmla="*/ 371020 h 21401"/>
                <a:gd name="T4" fmla="*/ 0 w 20895"/>
                <a:gd name="T5" fmla="*/ 498475 h 2140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895" h="21401" fill="none" extrusionOk="0">
                  <a:moveTo>
                    <a:pt x="2923" y="-1"/>
                  </a:moveTo>
                  <a:cubicBezTo>
                    <a:pt x="11585" y="1182"/>
                    <a:pt x="18680" y="7471"/>
                    <a:pt x="20895" y="15928"/>
                  </a:cubicBezTo>
                </a:path>
                <a:path w="20895" h="21401" stroke="0" extrusionOk="0">
                  <a:moveTo>
                    <a:pt x="2923" y="-1"/>
                  </a:moveTo>
                  <a:cubicBezTo>
                    <a:pt x="11585" y="1182"/>
                    <a:pt x="18680" y="7471"/>
                    <a:pt x="20895" y="15928"/>
                  </a:cubicBezTo>
                  <a:lnTo>
                    <a:pt x="0" y="21401"/>
                  </a:lnTo>
                  <a:lnTo>
                    <a:pt x="2923" y="-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Arc 3015"/>
            <p:cNvSpPr>
              <a:spLocks/>
            </p:cNvSpPr>
            <p:nvPr/>
          </p:nvSpPr>
          <p:spPr bwMode="auto">
            <a:xfrm rot="2758828">
              <a:off x="2495546" y="1059245"/>
              <a:ext cx="484519" cy="448909"/>
            </a:xfrm>
            <a:custGeom>
              <a:avLst/>
              <a:gdLst>
                <a:gd name="T0" fmla="*/ 225426 w 20833"/>
                <a:gd name="T1" fmla="*/ 0 h 19303"/>
                <a:gd name="T2" fmla="*/ 484505 w 20833"/>
                <a:gd name="T3" fmla="*/ 316283 h 19303"/>
                <a:gd name="T4" fmla="*/ 0 w 20833"/>
                <a:gd name="T5" fmla="*/ 448945 h 193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833" h="19303" fill="none" extrusionOk="0">
                  <a:moveTo>
                    <a:pt x="9692" y="0"/>
                  </a:moveTo>
                  <a:cubicBezTo>
                    <a:pt x="15166" y="2748"/>
                    <a:pt x="19215" y="7691"/>
                    <a:pt x="20833" y="13598"/>
                  </a:cubicBezTo>
                </a:path>
                <a:path w="20833" h="19303" stroke="0" extrusionOk="0">
                  <a:moveTo>
                    <a:pt x="9692" y="0"/>
                  </a:moveTo>
                  <a:cubicBezTo>
                    <a:pt x="15166" y="2748"/>
                    <a:pt x="19215" y="7691"/>
                    <a:pt x="20833" y="13598"/>
                  </a:cubicBezTo>
                  <a:lnTo>
                    <a:pt x="0" y="19303"/>
                  </a:lnTo>
                  <a:lnTo>
                    <a:pt x="9692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Arc 3016"/>
            <p:cNvSpPr>
              <a:spLocks/>
            </p:cNvSpPr>
            <p:nvPr/>
          </p:nvSpPr>
          <p:spPr bwMode="auto">
            <a:xfrm rot="19253401">
              <a:off x="1178524" y="1532259"/>
              <a:ext cx="427409" cy="367014"/>
            </a:xfrm>
            <a:custGeom>
              <a:avLst/>
              <a:gdLst>
                <a:gd name="T0" fmla="*/ 343820 w 18366"/>
                <a:gd name="T1" fmla="*/ 0 h 15755"/>
                <a:gd name="T2" fmla="*/ 427355 w 18366"/>
                <a:gd name="T3" fmla="*/ 102200 h 15755"/>
                <a:gd name="T4" fmla="*/ 0 w 18366"/>
                <a:gd name="T5" fmla="*/ 367030 h 157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366" h="15755" fill="none" extrusionOk="0">
                  <a:moveTo>
                    <a:pt x="14776" y="-1"/>
                  </a:moveTo>
                  <a:cubicBezTo>
                    <a:pt x="16160" y="1298"/>
                    <a:pt x="17367" y="2773"/>
                    <a:pt x="18366" y="4386"/>
                  </a:cubicBezTo>
                </a:path>
                <a:path w="18366" h="15755" stroke="0" extrusionOk="0">
                  <a:moveTo>
                    <a:pt x="14776" y="-1"/>
                  </a:moveTo>
                  <a:cubicBezTo>
                    <a:pt x="16160" y="1298"/>
                    <a:pt x="17367" y="2773"/>
                    <a:pt x="18366" y="4386"/>
                  </a:cubicBezTo>
                  <a:lnTo>
                    <a:pt x="0" y="15755"/>
                  </a:lnTo>
                  <a:lnTo>
                    <a:pt x="14776" y="-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Arc 3017"/>
            <p:cNvSpPr>
              <a:spLocks/>
            </p:cNvSpPr>
            <p:nvPr/>
          </p:nvSpPr>
          <p:spPr bwMode="auto">
            <a:xfrm rot="3515164">
              <a:off x="2469446" y="1147448"/>
              <a:ext cx="426817" cy="366407"/>
            </a:xfrm>
            <a:custGeom>
              <a:avLst/>
              <a:gdLst>
                <a:gd name="T0" fmla="*/ 343309 w 18366"/>
                <a:gd name="T1" fmla="*/ 0 h 15755"/>
                <a:gd name="T2" fmla="*/ 426720 w 18366"/>
                <a:gd name="T3" fmla="*/ 102023 h 15755"/>
                <a:gd name="T4" fmla="*/ 0 w 18366"/>
                <a:gd name="T5" fmla="*/ 366395 h 157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366" h="15755" fill="none" extrusionOk="0">
                  <a:moveTo>
                    <a:pt x="14776" y="-1"/>
                  </a:moveTo>
                  <a:cubicBezTo>
                    <a:pt x="16160" y="1298"/>
                    <a:pt x="17367" y="2773"/>
                    <a:pt x="18366" y="4386"/>
                  </a:cubicBezTo>
                </a:path>
                <a:path w="18366" h="15755" stroke="0" extrusionOk="0">
                  <a:moveTo>
                    <a:pt x="14776" y="-1"/>
                  </a:moveTo>
                  <a:cubicBezTo>
                    <a:pt x="16160" y="1298"/>
                    <a:pt x="17367" y="2773"/>
                    <a:pt x="18366" y="4386"/>
                  </a:cubicBezTo>
                  <a:lnTo>
                    <a:pt x="0" y="15755"/>
                  </a:lnTo>
                  <a:lnTo>
                    <a:pt x="14776" y="-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rc 3018"/>
            <p:cNvSpPr>
              <a:spLocks/>
            </p:cNvSpPr>
            <p:nvPr/>
          </p:nvSpPr>
          <p:spPr bwMode="auto">
            <a:xfrm rot="1821833" flipH="1">
              <a:off x="1080722" y="1550660"/>
              <a:ext cx="427409" cy="365814"/>
            </a:xfrm>
            <a:custGeom>
              <a:avLst/>
              <a:gdLst>
                <a:gd name="T0" fmla="*/ 343820 w 18366"/>
                <a:gd name="T1" fmla="*/ 0 h 15755"/>
                <a:gd name="T2" fmla="*/ 427355 w 18366"/>
                <a:gd name="T3" fmla="*/ 101846 h 15755"/>
                <a:gd name="T4" fmla="*/ 0 w 18366"/>
                <a:gd name="T5" fmla="*/ 365760 h 157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366" h="15755" fill="none" extrusionOk="0">
                  <a:moveTo>
                    <a:pt x="14776" y="-1"/>
                  </a:moveTo>
                  <a:cubicBezTo>
                    <a:pt x="16160" y="1298"/>
                    <a:pt x="17367" y="2773"/>
                    <a:pt x="18366" y="4386"/>
                  </a:cubicBezTo>
                </a:path>
                <a:path w="18366" h="15755" stroke="0" extrusionOk="0">
                  <a:moveTo>
                    <a:pt x="14776" y="-1"/>
                  </a:moveTo>
                  <a:cubicBezTo>
                    <a:pt x="16160" y="1298"/>
                    <a:pt x="17367" y="2773"/>
                    <a:pt x="18366" y="4386"/>
                  </a:cubicBezTo>
                  <a:lnTo>
                    <a:pt x="0" y="15755"/>
                  </a:lnTo>
                  <a:lnTo>
                    <a:pt x="14776" y="-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Arc 3019"/>
            <p:cNvSpPr>
              <a:spLocks/>
            </p:cNvSpPr>
            <p:nvPr/>
          </p:nvSpPr>
          <p:spPr bwMode="auto">
            <a:xfrm rot="7746599" flipH="1">
              <a:off x="2479647" y="1063645"/>
              <a:ext cx="426717" cy="366407"/>
            </a:xfrm>
            <a:custGeom>
              <a:avLst/>
              <a:gdLst>
                <a:gd name="T0" fmla="*/ 343309 w 18366"/>
                <a:gd name="T1" fmla="*/ 0 h 15755"/>
                <a:gd name="T2" fmla="*/ 426720 w 18366"/>
                <a:gd name="T3" fmla="*/ 102023 h 15755"/>
                <a:gd name="T4" fmla="*/ 0 w 18366"/>
                <a:gd name="T5" fmla="*/ 366395 h 1575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366" h="15755" fill="none" extrusionOk="0">
                  <a:moveTo>
                    <a:pt x="14776" y="-1"/>
                  </a:moveTo>
                  <a:cubicBezTo>
                    <a:pt x="16160" y="1298"/>
                    <a:pt x="17367" y="2773"/>
                    <a:pt x="18366" y="4386"/>
                  </a:cubicBezTo>
                </a:path>
                <a:path w="18366" h="15755" stroke="0" extrusionOk="0">
                  <a:moveTo>
                    <a:pt x="14776" y="-1"/>
                  </a:moveTo>
                  <a:cubicBezTo>
                    <a:pt x="16160" y="1298"/>
                    <a:pt x="17367" y="2773"/>
                    <a:pt x="18366" y="4386"/>
                  </a:cubicBezTo>
                  <a:lnTo>
                    <a:pt x="0" y="15755"/>
                  </a:lnTo>
                  <a:lnTo>
                    <a:pt x="14776" y="-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68" name="Line 3020"/>
            <p:cNvCxnSpPr>
              <a:cxnSpLocks noChangeShapeType="1"/>
            </p:cNvCxnSpPr>
            <p:nvPr/>
          </p:nvCxnSpPr>
          <p:spPr bwMode="auto">
            <a:xfrm rot="10800000">
              <a:off x="2261846" y="768330"/>
              <a:ext cx="700" cy="25151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Line 3021"/>
            <p:cNvCxnSpPr>
              <a:cxnSpLocks noChangeShapeType="1"/>
            </p:cNvCxnSpPr>
            <p:nvPr/>
          </p:nvCxnSpPr>
          <p:spPr bwMode="auto">
            <a:xfrm rot="10800000">
              <a:off x="2261246" y="964537"/>
              <a:ext cx="600" cy="1257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3022"/>
            <p:cNvCxnSpPr>
              <a:cxnSpLocks noChangeShapeType="1"/>
            </p:cNvCxnSpPr>
            <p:nvPr/>
          </p:nvCxnSpPr>
          <p:spPr bwMode="auto">
            <a:xfrm>
              <a:off x="2387649" y="140305"/>
              <a:ext cx="0" cy="25141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3023"/>
            <p:cNvCxnSpPr>
              <a:cxnSpLocks noChangeShapeType="1"/>
            </p:cNvCxnSpPr>
            <p:nvPr/>
          </p:nvCxnSpPr>
          <p:spPr bwMode="auto">
            <a:xfrm>
              <a:off x="3392869" y="140305"/>
              <a:ext cx="0" cy="25141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3024"/>
            <p:cNvCxnSpPr>
              <a:cxnSpLocks noChangeShapeType="1"/>
            </p:cNvCxnSpPr>
            <p:nvPr/>
          </p:nvCxnSpPr>
          <p:spPr bwMode="auto">
            <a:xfrm>
              <a:off x="2387649" y="224109"/>
              <a:ext cx="1005220" cy="6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3025"/>
            <p:cNvCxnSpPr>
              <a:cxnSpLocks noChangeShapeType="1"/>
            </p:cNvCxnSpPr>
            <p:nvPr/>
          </p:nvCxnSpPr>
          <p:spPr bwMode="auto">
            <a:xfrm flipH="1">
              <a:off x="2764156" y="1899274"/>
              <a:ext cx="377208" cy="7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Line 3026"/>
            <p:cNvCxnSpPr>
              <a:cxnSpLocks noChangeShapeType="1"/>
            </p:cNvCxnSpPr>
            <p:nvPr/>
          </p:nvCxnSpPr>
          <p:spPr bwMode="auto">
            <a:xfrm rot="106753" flipV="1">
              <a:off x="458409" y="426017"/>
              <a:ext cx="76202" cy="4890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Line 3027"/>
            <p:cNvCxnSpPr>
              <a:cxnSpLocks noChangeShapeType="1"/>
            </p:cNvCxnSpPr>
            <p:nvPr/>
          </p:nvCxnSpPr>
          <p:spPr bwMode="auto">
            <a:xfrm rot="21493247" flipH="1" flipV="1">
              <a:off x="1221725" y="440017"/>
              <a:ext cx="76802" cy="4890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6" name="Text Box 3028"/>
            <p:cNvSpPr txBox="1">
              <a:spLocks noChangeArrowheads="1"/>
            </p:cNvSpPr>
            <p:nvPr/>
          </p:nvSpPr>
          <p:spPr bwMode="auto">
            <a:xfrm>
              <a:off x="754315" y="0"/>
              <a:ext cx="376608" cy="263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Text Box 3029"/>
            <p:cNvSpPr txBox="1">
              <a:spLocks noChangeArrowheads="1"/>
            </p:cNvSpPr>
            <p:nvPr/>
          </p:nvSpPr>
          <p:spPr bwMode="auto">
            <a:xfrm>
              <a:off x="2729856" y="4400"/>
              <a:ext cx="377208" cy="304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Text Box 3030"/>
            <p:cNvSpPr txBox="1">
              <a:spLocks noChangeArrowheads="1"/>
            </p:cNvSpPr>
            <p:nvPr/>
          </p:nvSpPr>
          <p:spPr bwMode="auto">
            <a:xfrm>
              <a:off x="726415" y="977938"/>
              <a:ext cx="376508" cy="377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Text Box 3031"/>
            <p:cNvSpPr txBox="1">
              <a:spLocks noChangeArrowheads="1"/>
            </p:cNvSpPr>
            <p:nvPr/>
          </p:nvSpPr>
          <p:spPr bwMode="auto">
            <a:xfrm>
              <a:off x="2799757" y="1410955"/>
              <a:ext cx="377208" cy="3626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en-US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Text Box 3032"/>
            <p:cNvSpPr txBox="1">
              <a:spLocks noChangeArrowheads="1"/>
            </p:cNvSpPr>
            <p:nvPr/>
          </p:nvSpPr>
          <p:spPr bwMode="auto">
            <a:xfrm>
              <a:off x="1179824" y="1251549"/>
              <a:ext cx="323807" cy="396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5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γ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Text Box 3033"/>
            <p:cNvSpPr txBox="1">
              <a:spLocks noChangeArrowheads="1"/>
            </p:cNvSpPr>
            <p:nvPr/>
          </p:nvSpPr>
          <p:spPr bwMode="auto">
            <a:xfrm>
              <a:off x="2576152" y="1299250"/>
              <a:ext cx="377208" cy="251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5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γ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Text Box 3034"/>
            <p:cNvSpPr txBox="1">
              <a:spLocks noChangeArrowheads="1"/>
            </p:cNvSpPr>
            <p:nvPr/>
          </p:nvSpPr>
          <p:spPr bwMode="auto">
            <a:xfrm>
              <a:off x="1968540" y="803231"/>
              <a:ext cx="377108" cy="250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Text Box 3035"/>
            <p:cNvSpPr txBox="1">
              <a:spLocks noChangeArrowheads="1"/>
            </p:cNvSpPr>
            <p:nvPr/>
          </p:nvSpPr>
          <p:spPr bwMode="auto">
            <a:xfrm>
              <a:off x="251405" y="2025079"/>
              <a:ext cx="377208" cy="2787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Text Box 3036"/>
            <p:cNvSpPr txBox="1">
              <a:spLocks noChangeArrowheads="1"/>
            </p:cNvSpPr>
            <p:nvPr/>
          </p:nvSpPr>
          <p:spPr bwMode="auto">
            <a:xfrm>
              <a:off x="10700" y="1522759"/>
              <a:ext cx="394408" cy="250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Text Box 3037"/>
            <p:cNvSpPr txBox="1">
              <a:spLocks noChangeArrowheads="1"/>
            </p:cNvSpPr>
            <p:nvPr/>
          </p:nvSpPr>
          <p:spPr bwMode="auto">
            <a:xfrm>
              <a:off x="1968540" y="1564661"/>
              <a:ext cx="377108" cy="250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Text Box 3038"/>
            <p:cNvSpPr txBox="1">
              <a:spLocks noChangeArrowheads="1"/>
            </p:cNvSpPr>
            <p:nvPr/>
          </p:nvSpPr>
          <p:spPr bwMode="auto">
            <a:xfrm>
              <a:off x="3308967" y="1578661"/>
              <a:ext cx="377208" cy="2508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Text Box 3039"/>
            <p:cNvSpPr txBox="1">
              <a:spLocks noChangeArrowheads="1"/>
            </p:cNvSpPr>
            <p:nvPr/>
          </p:nvSpPr>
          <p:spPr bwMode="auto">
            <a:xfrm>
              <a:off x="830517" y="1962176"/>
              <a:ext cx="377208" cy="270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ц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8" name="Text Box 3040"/>
            <p:cNvSpPr txBox="1">
              <a:spLocks noChangeArrowheads="1"/>
            </p:cNvSpPr>
            <p:nvPr/>
          </p:nvSpPr>
          <p:spPr bwMode="auto">
            <a:xfrm>
              <a:off x="2639054" y="1993277"/>
              <a:ext cx="376608" cy="3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Text Box 3041"/>
            <p:cNvSpPr txBox="1">
              <a:spLocks noChangeArrowheads="1"/>
            </p:cNvSpPr>
            <p:nvPr/>
          </p:nvSpPr>
          <p:spPr bwMode="auto">
            <a:xfrm>
              <a:off x="2834058" y="1619863"/>
              <a:ext cx="377108" cy="377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100479" tIns="50239" rIns="100479" bIns="50239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" b="0" i="1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ц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Arc 3042"/>
            <p:cNvSpPr>
              <a:spLocks/>
            </p:cNvSpPr>
            <p:nvPr/>
          </p:nvSpPr>
          <p:spPr bwMode="auto">
            <a:xfrm rot="5400000">
              <a:off x="2456148" y="1214150"/>
              <a:ext cx="235009" cy="359407"/>
            </a:xfrm>
            <a:custGeom>
              <a:avLst/>
              <a:gdLst>
                <a:gd name="T0" fmla="*/ 0 w 21600"/>
                <a:gd name="T1" fmla="*/ 0 h 21600"/>
                <a:gd name="T2" fmla="*/ 234950 w 21600"/>
                <a:gd name="T3" fmla="*/ 87556 h 21600"/>
                <a:gd name="T4" fmla="*/ 0 w 21600"/>
                <a:gd name="T5" fmla="*/ 35941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5188" y="0"/>
                    <a:pt x="10204" y="1867"/>
                    <a:pt x="14129" y="5261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5188" y="0"/>
                    <a:pt x="10204" y="1867"/>
                    <a:pt x="14129" y="5261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 type="triangle" w="sm" len="med"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91" name="Line 3043"/>
            <p:cNvCxnSpPr>
              <a:cxnSpLocks noChangeShapeType="1"/>
            </p:cNvCxnSpPr>
            <p:nvPr/>
          </p:nvCxnSpPr>
          <p:spPr bwMode="auto">
            <a:xfrm rot="20746878">
              <a:off x="2414249" y="1221747"/>
              <a:ext cx="239405" cy="3594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" name="Text Box 3044"/>
            <p:cNvSpPr txBox="1">
              <a:spLocks noChangeArrowheads="1"/>
            </p:cNvSpPr>
            <p:nvPr/>
          </p:nvSpPr>
          <p:spPr bwMode="auto">
            <a:xfrm>
              <a:off x="2416149" y="1061741"/>
              <a:ext cx="478810" cy="237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vert270" wrap="square" lIns="95694" tIns="47848" rIns="95694" bIns="47848" anchor="t" anchorCtr="0" upright="1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15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γ</a:t>
              </a:r>
              <a:r>
                <a:rPr kumimoji="0" lang="ru-RU" sz="1150" b="0" i="0" u="none" strike="noStrike" kern="0" cap="none" spc="0" normalizeH="0" baseline="-2500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</a:t>
              </a:r>
              <a:endParaRPr kumimoji="0" lang="ru-RU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3" name="Arc 3045"/>
            <p:cNvSpPr>
              <a:spLocks/>
            </p:cNvSpPr>
            <p:nvPr/>
          </p:nvSpPr>
          <p:spPr bwMode="auto">
            <a:xfrm rot="5400000">
              <a:off x="2433947" y="1107446"/>
              <a:ext cx="280011" cy="359407"/>
            </a:xfrm>
            <a:custGeom>
              <a:avLst/>
              <a:gdLst>
                <a:gd name="T0" fmla="*/ 0 w 21600"/>
                <a:gd name="T1" fmla="*/ 24443 h 21600"/>
                <a:gd name="T2" fmla="*/ 280035 w 21600"/>
                <a:gd name="T3" fmla="*/ 33196 h 21600"/>
                <a:gd name="T4" fmla="*/ 129759 w 21600"/>
                <a:gd name="T5" fmla="*/ 35941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1469"/>
                  </a:moveTo>
                  <a:cubicBezTo>
                    <a:pt x="2496" y="498"/>
                    <a:pt x="5151" y="-1"/>
                    <a:pt x="7830" y="0"/>
                  </a:cubicBezTo>
                  <a:cubicBezTo>
                    <a:pt x="10961" y="0"/>
                    <a:pt x="14055" y="680"/>
                    <a:pt x="16897" y="1995"/>
                  </a:cubicBezTo>
                </a:path>
                <a:path w="21600" h="21600" stroke="0" extrusionOk="0">
                  <a:moveTo>
                    <a:pt x="0" y="1469"/>
                  </a:moveTo>
                  <a:cubicBezTo>
                    <a:pt x="2496" y="498"/>
                    <a:pt x="5151" y="-1"/>
                    <a:pt x="7830" y="0"/>
                  </a:cubicBezTo>
                  <a:cubicBezTo>
                    <a:pt x="10961" y="0"/>
                    <a:pt x="14055" y="680"/>
                    <a:pt x="16897" y="1995"/>
                  </a:cubicBezTo>
                  <a:lnTo>
                    <a:pt x="7830" y="21600"/>
                  </a:lnTo>
                  <a:lnTo>
                    <a:pt x="0" y="146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94" name="Прямоугольник 93"/>
          <p:cNvSpPr/>
          <p:nvPr/>
        </p:nvSpPr>
        <p:spPr>
          <a:xfrm>
            <a:off x="2094975" y="3500522"/>
            <a:ext cx="5238328" cy="835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1440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           </a:t>
            </a:r>
            <a:r>
              <a:rPr lang="ru-RU" sz="14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б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4. Схема к расчету параметров ковша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со сходящимися стенками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 параллельными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251520" y="4353239"/>
            <a:ext cx="8691689" cy="2524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использовании ковша с параллельными стенками, показанного на рис. 4,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рассчитывается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ширина ковша по режущей кромке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формуле (9) и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ширина задней части ковша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≤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2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tg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(19)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indent="-400050" algn="just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минимальное расстояние от режущей кромки до точки возможного соприкосновения стенки ковша с наносами.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можно определить графически, вычертив контур ковша и отложив на стенке (см. рис. 4) толщину наносов.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293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76672"/>
            <a:ext cx="8424936" cy="3769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Задний угол режущей кромки ковша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следует принимать на 7…8° больше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расчета размеров ковша можно определить его </a:t>
            </a:r>
            <a:r>
              <a:rPr lang="ru-RU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вместимость: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r">
              <a:lnSpc>
                <a:spcPct val="115000"/>
              </a:lnSpc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(20)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88950" indent="-48895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16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коэффициент формы, учитывающий отклонение действительной формы ковша от формы параллелепипеда, равный 0,8…0,9.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Вместимость ковша с подвижным днищем, с учетом того, что при выгрузке оно поворачивается примерно на 90°, а также, что форму ковша можно представить как четверть цилиндра, можно рассчитать по формуле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tabLst>
                <a:tab pos="36195" algn="l"/>
              </a:tabLst>
            </a:pP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π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="1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/ 8.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(21)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lnSpc>
                <a:spcPct val="115000"/>
              </a:lnSpc>
              <a:spcAft>
                <a:spcPts val="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 расчета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следует, используя формулу (9), уточнить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по формуле (3) рассчитать соответствующее уточненному значению 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ru-RU" sz="16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значение скорости цепи. Оно должно находиться в указанных выше пределах.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4725144"/>
            <a:ext cx="8712968" cy="923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340" algn="just">
              <a:lnSpc>
                <a:spcPct val="115000"/>
              </a:lnSpc>
              <a:spcAft>
                <a:spcPts val="1000"/>
              </a:spcAft>
              <a:tabLst>
                <a:tab pos="36195" algn="l"/>
              </a:tabLs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 основных параметров цепного скребкового рабочего органа. Расчет мощности на привод </a:t>
            </a:r>
            <a:r>
              <a:rPr lang="ru-RU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каналоочистителей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цепным рабочим органом поперечного копания. Расчет сил, действующих на рабочее оборудование.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Рассмотреть самостоятельно.</a:t>
            </a:r>
            <a:endParaRPr lang="ru-RU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731801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5392</TotalTime>
  <Words>899</Words>
  <Application>Microsoft Office PowerPoint</Application>
  <PresentationFormat>Экран (4:3)</PresentationFormat>
  <Paragraphs>142</Paragraphs>
  <Slides>9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TimesNewRomanPSMT</vt:lpstr>
      <vt:lpstr>Оформление по умолчанию</vt:lpstr>
      <vt:lpstr>MathType 7.0 Equation</vt:lpstr>
      <vt:lpstr> Тема: основы теории и расчет каналоочистителей с цепными рабочими органами. </vt:lpstr>
      <vt:lpstr>Рис. 1.  Схема к пояснению расчета кинематических соотношений для цепного скребкового рабочего органа поперечного копания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SamLab.ws</dc:creator>
  <cp:lastModifiedBy>1st_USER</cp:lastModifiedBy>
  <cp:revision>76</cp:revision>
  <dcterms:created xsi:type="dcterms:W3CDTF">2010-06-17T05:46:18Z</dcterms:created>
  <dcterms:modified xsi:type="dcterms:W3CDTF">2025-11-13T14:37:33Z</dcterms:modified>
</cp:coreProperties>
</file>