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1"/>
  </p:notesMasterIdLst>
  <p:sldIdLst>
    <p:sldId id="256" r:id="rId3"/>
    <p:sldId id="257" r:id="rId4"/>
    <p:sldId id="264" r:id="rId5"/>
    <p:sldId id="266" r:id="rId6"/>
    <p:sldId id="278" r:id="rId7"/>
    <p:sldId id="267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80" r:id="rId16"/>
    <p:sldId id="277" r:id="rId17"/>
    <p:sldId id="281" r:id="rId18"/>
    <p:sldId id="282" r:id="rId19"/>
    <p:sldId id="270" r:id="rId20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5F5F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109" d="100"/>
          <a:sy n="109" d="100"/>
        </p:scale>
        <p:origin x="1848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504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727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441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5375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5454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29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6680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1996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0393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943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690D2BA-B783-4D2D-93B8-2720C7F45A2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0396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B0BC684-C851-4F96-8C39-F0598171A03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3225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1B981F-15EA-4D7D-A3AE-56DA6956B84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76897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-263525"/>
            <a:ext cx="8534400" cy="636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C5F43541-BB06-491D-AFF3-0B73928CBA9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63413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-263525"/>
            <a:ext cx="8534400" cy="21193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5025" y="1600200"/>
            <a:ext cx="4191000" cy="2171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5025" y="3924300"/>
            <a:ext cx="4191000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CA0BAE24-E4F3-4F7B-8D3E-32CA2C5D869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94625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B97D5BC-9343-4125-90F4-53E1E77E441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53728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618DC9-AF2A-4E05-B16A-18D0578D807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26834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F03A06-6AD7-4BF7-9ABA-36EA0348CE4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12407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76CBD3-7394-4F2F-AFF1-527D2EE26F6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09645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019FDE-514C-4F84-8C9B-0438D0FC620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544235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973497E-57AB-4E9C-9847-745AAA57A28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6643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D688D-A83F-40E0-8822-36B13664D02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04844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A142F06-51B4-4736-8AA2-401C75F909A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22043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EA321F-A7BF-46F8-B789-D5E99B032BD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773719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304100-D409-4DAA-8794-4145806987B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021185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B812046-4B21-4EA1-8B0C-84E6652090F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84985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DCB46C-9CC4-4D35-AC20-012945F23AC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126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74090F7-9DF5-4CE7-BD8C-5678C303E7A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3434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5A0013-B57D-430A-BBED-7E3A78917E6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71957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6C1A288-548D-4C0E-852D-02A3AD4C7D5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2667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791472-8FDB-4557-84E5-74BF0B84555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0326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BC8F510-1968-42CF-B08C-B5D04551BB2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70217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EBDB6AC-E457-4523-ABB0-3AE3A54A597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233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EF34178-10D2-44BD-BBC5-2767E53081C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6578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28FC834D-F021-4C70-BE0C-A272D1A936EB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  <p:sldLayoutId id="2147483673" r:id="rId13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2E5C8B4-D005-44A7-8FEA-7BBCE13329C9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ТЕМА </a:t>
            </a:r>
            <a:r>
              <a:rPr lang="ru-RU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</a:t>
            </a: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 </a:t>
            </a:r>
            <a:r>
              <a:rPr lang="ru-RU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ВАЛЫ И ПОДШИПНИКИ</a:t>
            </a: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  <a:br>
              <a:rPr lang="en-GB" altLang="ru-RU" sz="5400" b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800" b="1">
                <a:solidFill>
                  <a:schemeClr val="bg1"/>
                </a:solidFill>
              </a:rPr>
              <a:t>Подшипники </a:t>
            </a:r>
            <a:r>
              <a:rPr lang="ru-RU" altLang="ru-RU" sz="2800" b="1" dirty="0">
                <a:solidFill>
                  <a:schemeClr val="bg1"/>
                </a:solidFill>
              </a:rPr>
              <a:t>качения (ПК).</a:t>
            </a:r>
            <a:endParaRPr lang="en-GB" altLang="ru-RU" dirty="0">
              <a:solidFill>
                <a:schemeClr val="bg1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844675"/>
            <a:ext cx="9144000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изложенные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в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лекции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: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1. Общие сведения, условия работы и критерии работоспособности ПК.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2. Подбор, посадки, крепление и смазка ПК.</a:t>
            </a:r>
          </a:p>
          <a:p>
            <a:pPr>
              <a:lnSpc>
                <a:spcPct val="110000"/>
              </a:lnSpc>
            </a:pPr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74" name="Object 38"/>
          <p:cNvGraphicFramePr>
            <a:graphicFrameLocks noGrp="1" noChangeAspect="1"/>
          </p:cNvGraphicFramePr>
          <p:nvPr>
            <p:ph/>
          </p:nvPr>
        </p:nvGraphicFramePr>
        <p:xfrm>
          <a:off x="1463675" y="3703638"/>
          <a:ext cx="6091238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5" name="Документ" r:id="rId3" imgW="6093000" imgH="175320" progId="Word.Document.8">
                  <p:embed/>
                </p:oleObj>
              </mc:Choice>
              <mc:Fallback>
                <p:oleObj name="Документ" r:id="rId3" imgW="6093000" imgH="175320" progId="Word.Document.8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703638"/>
                        <a:ext cx="6091238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0" y="0"/>
            <a:ext cx="9144000" cy="679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i="1">
                <a:solidFill>
                  <a:schemeClr val="bg1"/>
                </a:solidFill>
              </a:rPr>
              <a:t>	</a:t>
            </a:r>
            <a:r>
              <a:rPr lang="ru-RU" altLang="ru-RU" sz="1900" b="1">
                <a:solidFill>
                  <a:schemeClr val="bg1"/>
                </a:solidFill>
              </a:rPr>
              <a:t>Внешними признаками потери работоспособности</a:t>
            </a:r>
            <a:r>
              <a:rPr lang="ru-RU" altLang="ru-RU" sz="1900">
                <a:solidFill>
                  <a:schemeClr val="bg1"/>
                </a:solidFill>
              </a:rPr>
              <a:t> подшипниками качения являются </a:t>
            </a:r>
            <a:r>
              <a:rPr lang="ru-RU" altLang="ru-RU" sz="1900" i="1">
                <a:solidFill>
                  <a:schemeClr val="bg1"/>
                </a:solidFill>
              </a:rPr>
              <a:t>повышенный шум при работе механизма, перегрев подшипникового узла (увеличение потерь мощности в подшипниковом узле), излишние люфты, то есть потеря точности вращения валов</a:t>
            </a:r>
            <a:r>
              <a:rPr lang="ru-RU" altLang="ru-RU" sz="1900">
                <a:solidFill>
                  <a:schemeClr val="bg1"/>
                </a:solidFill>
              </a:rPr>
              <a:t>. </a:t>
            </a:r>
            <a:r>
              <a:rPr lang="ru-RU" altLang="ru-RU" sz="1900" b="1" i="1">
                <a:solidFill>
                  <a:schemeClr val="bg1"/>
                </a:solidFill>
              </a:rPr>
              <a:t>Внешним признаком</a:t>
            </a:r>
            <a:r>
              <a:rPr lang="ru-RU" altLang="ru-RU" sz="1900" b="1">
                <a:solidFill>
                  <a:schemeClr val="bg1"/>
                </a:solidFill>
              </a:rPr>
              <a:t> </a:t>
            </a:r>
            <a:r>
              <a:rPr lang="ru-RU" altLang="ru-RU" sz="1900" b="1" i="1">
                <a:solidFill>
                  <a:schemeClr val="bg1"/>
                </a:solidFill>
              </a:rPr>
              <a:t>усталостного выкрашивания</a:t>
            </a:r>
            <a:r>
              <a:rPr lang="ru-RU" altLang="ru-RU" sz="1900">
                <a:solidFill>
                  <a:schemeClr val="bg1"/>
                </a:solidFill>
              </a:rPr>
              <a:t> являются </a:t>
            </a:r>
            <a:r>
              <a:rPr lang="ru-RU" altLang="ru-RU" sz="1900" i="1">
                <a:solidFill>
                  <a:schemeClr val="bg1"/>
                </a:solidFill>
              </a:rPr>
              <a:t>появление зеркальных частичек в смазочной жидкости, повышенная шумность в процессе работы механизма, чрезмерная вибрация валов при вращении</a:t>
            </a:r>
            <a:r>
              <a:rPr lang="ru-RU" altLang="ru-RU" sz="190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Основные </a:t>
            </a:r>
            <a:r>
              <a:rPr lang="ru-RU" altLang="ru-RU" sz="1900" b="1">
                <a:solidFill>
                  <a:schemeClr val="bg1"/>
                </a:solidFill>
              </a:rPr>
              <a:t>критерии работоспособности</a:t>
            </a:r>
            <a:r>
              <a:rPr lang="ru-RU" altLang="ru-RU" sz="1900">
                <a:solidFill>
                  <a:schemeClr val="bg1"/>
                </a:solidFill>
              </a:rPr>
              <a:t> подшипника качения: 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1. </a:t>
            </a:r>
            <a:r>
              <a:rPr lang="ru-RU" altLang="ru-RU" sz="1900" b="1">
                <a:solidFill>
                  <a:schemeClr val="bg1"/>
                </a:solidFill>
              </a:rPr>
              <a:t>износостойкость</a:t>
            </a:r>
            <a:r>
              <a:rPr lang="ru-RU" altLang="ru-RU" sz="1900">
                <a:solidFill>
                  <a:schemeClr val="bg1"/>
                </a:solidFill>
              </a:rPr>
              <a:t> поверхностей качения, 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2. </a:t>
            </a:r>
            <a:r>
              <a:rPr lang="ru-RU" altLang="ru-RU" sz="1900" b="1">
                <a:solidFill>
                  <a:schemeClr val="bg1"/>
                </a:solidFill>
              </a:rPr>
              <a:t>сопротивляемость</a:t>
            </a:r>
            <a:r>
              <a:rPr lang="ru-RU" altLang="ru-RU" sz="1900">
                <a:solidFill>
                  <a:schemeClr val="bg1"/>
                </a:solidFill>
              </a:rPr>
              <a:t> пластическим деформациям и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3. </a:t>
            </a:r>
            <a:r>
              <a:rPr lang="ru-RU" altLang="ru-RU" sz="1900" b="1">
                <a:solidFill>
                  <a:schemeClr val="bg1"/>
                </a:solidFill>
              </a:rPr>
              <a:t>долговечность</a:t>
            </a:r>
            <a:r>
              <a:rPr lang="ru-RU" altLang="ru-RU" sz="1900">
                <a:solidFill>
                  <a:schemeClr val="bg1"/>
                </a:solidFill>
              </a:rPr>
              <a:t> подшипника.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	Проектный расчёт</a:t>
            </a:r>
            <a:r>
              <a:rPr lang="ru-RU" altLang="ru-RU" sz="1900">
                <a:solidFill>
                  <a:schemeClr val="bg1"/>
                </a:solidFill>
              </a:rPr>
              <a:t> для стандартизованных подшипников качения заменяется процедурой </a:t>
            </a:r>
            <a:r>
              <a:rPr lang="ru-RU" altLang="ru-RU" sz="1900" b="1">
                <a:solidFill>
                  <a:schemeClr val="bg1"/>
                </a:solidFill>
              </a:rPr>
              <a:t>подбора подшипника</a:t>
            </a:r>
            <a:r>
              <a:rPr lang="ru-RU" altLang="ru-RU" sz="190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</a:t>
            </a:r>
            <a:r>
              <a:rPr lang="ru-RU" altLang="ru-RU" sz="1900" b="1">
                <a:solidFill>
                  <a:schemeClr val="bg1"/>
                </a:solidFill>
              </a:rPr>
              <a:t>Выбор</a:t>
            </a:r>
            <a:r>
              <a:rPr lang="ru-RU" altLang="ru-RU" sz="1900">
                <a:solidFill>
                  <a:schemeClr val="bg1"/>
                </a:solidFill>
              </a:rPr>
              <a:t> подшипника качения ( установление паспорта подшипника) определяются:</a:t>
            </a:r>
            <a:endParaRPr lang="ru-RU" altLang="ru-RU" sz="1900" i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 i="1">
                <a:solidFill>
                  <a:schemeClr val="bg1"/>
                </a:solidFill>
              </a:rPr>
              <a:t>	1) </a:t>
            </a:r>
            <a:r>
              <a:rPr lang="ru-RU" altLang="ru-RU" sz="1900" b="1" i="1">
                <a:solidFill>
                  <a:schemeClr val="bg1"/>
                </a:solidFill>
              </a:rPr>
              <a:t>характером нагрузки</a:t>
            </a:r>
            <a:r>
              <a:rPr lang="ru-RU" altLang="ru-RU" sz="1900">
                <a:solidFill>
                  <a:schemeClr val="bg1"/>
                </a:solidFill>
              </a:rPr>
              <a:t> (постоянная, переменная, ударная), её </a:t>
            </a:r>
            <a:r>
              <a:rPr lang="ru-RU" altLang="ru-RU" sz="1900" b="1">
                <a:solidFill>
                  <a:schemeClr val="bg1"/>
                </a:solidFill>
              </a:rPr>
              <a:t>величиной</a:t>
            </a:r>
            <a:r>
              <a:rPr lang="ru-RU" altLang="ru-RU" sz="1900">
                <a:solidFill>
                  <a:schemeClr val="bg1"/>
                </a:solidFill>
              </a:rPr>
              <a:t> и </a:t>
            </a:r>
            <a:r>
              <a:rPr lang="ru-RU" altLang="ru-RU" sz="1900" b="1">
                <a:solidFill>
                  <a:schemeClr val="bg1"/>
                </a:solidFill>
              </a:rPr>
              <a:t>направлением</a:t>
            </a:r>
            <a:r>
              <a:rPr lang="ru-RU" altLang="ru-RU" sz="1900">
                <a:solidFill>
                  <a:schemeClr val="bg1"/>
                </a:solidFill>
              </a:rPr>
              <a:t> действия;</a:t>
            </a:r>
            <a:endParaRPr lang="ru-RU" altLang="ru-RU" sz="1900" i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 i="1">
                <a:solidFill>
                  <a:schemeClr val="bg1"/>
                </a:solidFill>
              </a:rPr>
              <a:t>	2) </a:t>
            </a:r>
            <a:r>
              <a:rPr lang="ru-RU" altLang="ru-RU" sz="1900" b="1" i="1">
                <a:solidFill>
                  <a:schemeClr val="bg1"/>
                </a:solidFill>
              </a:rPr>
              <a:t>диаметром цапф</a:t>
            </a:r>
            <a:r>
              <a:rPr lang="ru-RU" altLang="ru-RU" sz="1900">
                <a:solidFill>
                  <a:schemeClr val="bg1"/>
                </a:solidFill>
              </a:rPr>
              <a:t> вала и частотой его вращения;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>
                <a:solidFill>
                  <a:schemeClr val="bg1"/>
                </a:solidFill>
              </a:rPr>
              <a:t>	3) необходимой </a:t>
            </a:r>
            <a:r>
              <a:rPr lang="ru-RU" altLang="ru-RU" sz="1900" b="1" i="1">
                <a:solidFill>
                  <a:schemeClr val="bg1"/>
                </a:solidFill>
              </a:rPr>
              <a:t>долговечностью</a:t>
            </a:r>
            <a:r>
              <a:rPr lang="ru-RU" altLang="ru-RU" sz="1900">
                <a:solidFill>
                  <a:schemeClr val="bg1"/>
                </a:solidFill>
              </a:rPr>
              <a:t> </a:t>
            </a:r>
            <a:r>
              <a:rPr lang="ru-RU" altLang="ru-RU" sz="1900" i="1">
                <a:solidFill>
                  <a:schemeClr val="bg1"/>
                </a:solidFill>
              </a:rPr>
              <a:t>подшипникового узла</a:t>
            </a:r>
            <a:r>
              <a:rPr lang="ru-RU" altLang="ru-RU" sz="1900">
                <a:solidFill>
                  <a:schemeClr val="bg1"/>
                </a:solidFill>
              </a:rPr>
              <a:t>;</a:t>
            </a:r>
            <a:endParaRPr lang="ru-RU" altLang="ru-RU" sz="1900" i="1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 i="1">
                <a:solidFill>
                  <a:schemeClr val="bg1"/>
                </a:solidFill>
              </a:rPr>
              <a:t>	4) </a:t>
            </a:r>
            <a:r>
              <a:rPr lang="ru-RU" altLang="ru-RU" sz="1900" b="1" i="1">
                <a:solidFill>
                  <a:schemeClr val="bg1"/>
                </a:solidFill>
              </a:rPr>
              <a:t>нагрузочной способностью подшипника</a:t>
            </a:r>
            <a:r>
              <a:rPr lang="ru-RU" altLang="ru-RU" sz="1900">
                <a:solidFill>
                  <a:schemeClr val="bg1"/>
                </a:solidFill>
              </a:rPr>
              <a:t> (статическая и динамическая грузоподъёмность).</a:t>
            </a:r>
          </a:p>
        </p:txBody>
      </p:sp>
      <p:graphicFrame>
        <p:nvGraphicFramePr>
          <p:cNvPr id="40094" name="Group 158"/>
          <p:cNvGraphicFramePr>
            <a:graphicFrameLocks noGrp="1"/>
          </p:cNvGraphicFramePr>
          <p:nvPr/>
        </p:nvGraphicFramePr>
        <p:xfrm>
          <a:off x="323850" y="5445125"/>
          <a:ext cx="8640763" cy="1008063"/>
        </p:xfrm>
        <a:graphic>
          <a:graphicData uri="http://schemas.openxmlformats.org/drawingml/2006/table">
            <a:tbl>
              <a:tblPr/>
              <a:tblGrid>
                <a:gridCol w="864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0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104" name="Group 168"/>
          <p:cNvGraphicFramePr>
            <a:graphicFrameLocks noGrp="1"/>
          </p:cNvGraphicFramePr>
          <p:nvPr/>
        </p:nvGraphicFramePr>
        <p:xfrm>
          <a:off x="1844675" y="4208463"/>
          <a:ext cx="4875213" cy="492570"/>
        </p:xfrm>
        <a:graphic>
          <a:graphicData uri="http://schemas.openxmlformats.org/drawingml/2006/table">
            <a:tbl>
              <a:tblPr/>
              <a:tblGrid>
                <a:gridCol w="48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0114" name="Rectangle 1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16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18" name="Rectangle 1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121" name="Rectangle 1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6" name="Text Box 32"/>
          <p:cNvSpPr txBox="1">
            <a:spLocks noChangeArrowheads="1"/>
          </p:cNvSpPr>
          <p:nvPr/>
        </p:nvSpPr>
        <p:spPr bwMode="auto">
          <a:xfrm>
            <a:off x="0" y="0"/>
            <a:ext cx="9144000" cy="669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	Долговечность</a:t>
            </a:r>
            <a:r>
              <a:rPr lang="ru-RU" altLang="ru-RU">
                <a:solidFill>
                  <a:schemeClr val="bg1"/>
                </a:solidFill>
              </a:rPr>
              <a:t> – количество миллионов оборотов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 i="1">
                <a:solidFill>
                  <a:schemeClr val="bg1"/>
                </a:solidFill>
              </a:rPr>
              <a:t>)</a:t>
            </a:r>
            <a:r>
              <a:rPr lang="ru-RU" altLang="ru-RU">
                <a:solidFill>
                  <a:schemeClr val="bg1"/>
                </a:solidFill>
              </a:rPr>
              <a:t> одного кольца подшипника относительно другого либо число моточасов работы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>
                <a:solidFill>
                  <a:schemeClr val="bg1"/>
                </a:solidFill>
              </a:rPr>
              <a:t>) до появления усталостного разрушения.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b="1">
                <a:solidFill>
                  <a:schemeClr val="bg1"/>
                </a:solidFill>
              </a:rPr>
              <a:t>	Базовая долговечность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долговечность большинства из испытанных подшипников. В общем машиностроении и при стандартных испытаниях подшипников обычно используется </a:t>
            </a:r>
            <a:r>
              <a:rPr lang="ru-RU" altLang="ru-RU" b="1">
                <a:solidFill>
                  <a:schemeClr val="bg1"/>
                </a:solidFill>
              </a:rPr>
              <a:t>90% базовая долговечность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10</a:t>
            </a:r>
            <a:r>
              <a:rPr lang="ru-RU" altLang="ru-RU" b="1" i="1">
                <a:solidFill>
                  <a:schemeClr val="bg1"/>
                </a:solidFill>
              </a:rPr>
              <a:t> </a:t>
            </a:r>
            <a:r>
              <a:rPr lang="ru-RU" altLang="ru-RU" b="1">
                <a:solidFill>
                  <a:schemeClr val="bg1"/>
                </a:solidFill>
              </a:rPr>
              <a:t>(</a:t>
            </a:r>
            <a:r>
              <a:rPr lang="ru-RU" altLang="ru-RU">
                <a:solidFill>
                  <a:schemeClr val="bg1"/>
                </a:solidFill>
              </a:rPr>
              <a:t>Подстрочный индекс указывает допустимый процент выхода из строя в партии подшипников при их работе в течение срока долговечности</a:t>
            </a:r>
            <a:r>
              <a:rPr lang="ru-RU" altLang="ru-RU" b="1">
                <a:solidFill>
                  <a:schemeClr val="bg1"/>
                </a:solidFill>
              </a:rPr>
              <a:t>)</a:t>
            </a:r>
            <a:r>
              <a:rPr lang="ru-RU" altLang="ru-RU">
                <a:solidFill>
                  <a:schemeClr val="bg1"/>
                </a:solidFill>
              </a:rPr>
              <a:t>. При более жёстких требованиях к надёжности подшипникового узла в расчётах используется 95%-ная базовая долговечность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5</a:t>
            </a:r>
            <a:r>
              <a:rPr lang="ru-RU" altLang="ru-RU">
                <a:solidFill>
                  <a:schemeClr val="bg1"/>
                </a:solidFill>
              </a:rPr>
              <a:t>, и 97%-ная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>
                <a:solidFill>
                  <a:schemeClr val="bg1"/>
                </a:solidFill>
              </a:rPr>
              <a:t>	Базовая долговечность обеспечивается при базовой динамической грузоподъёмности. 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b="1">
                <a:solidFill>
                  <a:schemeClr val="bg1"/>
                </a:solidFill>
              </a:rPr>
              <a:t>Базовая динамическая грузоподъёмность</a:t>
            </a:r>
            <a:r>
              <a:rPr lang="ru-RU" altLang="ru-RU">
                <a:solidFill>
                  <a:schemeClr val="bg1"/>
                </a:solidFill>
              </a:rPr>
              <a:t> (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r</a:t>
            </a:r>
            <a:r>
              <a:rPr lang="ru-RU" altLang="ru-RU">
                <a:solidFill>
                  <a:schemeClr val="bg1"/>
                </a:solidFill>
              </a:rPr>
              <a:t> – радиальная для радиальных и радиально-упорных подшипников,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a</a:t>
            </a:r>
            <a:r>
              <a:rPr lang="ru-RU" altLang="ru-RU">
                <a:solidFill>
                  <a:schemeClr val="bg1"/>
                </a:solidFill>
              </a:rPr>
              <a:t> – осевая для упорных и упорно-радиальных) – нагрузка, которую выдерживает подшипник при сохранении </a:t>
            </a:r>
            <a:r>
              <a:rPr lang="ru-RU" altLang="ru-RU" b="1">
                <a:solidFill>
                  <a:schemeClr val="bg1"/>
                </a:solidFill>
              </a:rPr>
              <a:t>базовой долговечности</a:t>
            </a:r>
            <a:r>
              <a:rPr lang="ru-RU" altLang="ru-RU">
                <a:solidFill>
                  <a:schemeClr val="bg1"/>
                </a:solidFill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>
                <a:solidFill>
                  <a:schemeClr val="bg1"/>
                </a:solidFill>
              </a:rPr>
              <a:t>	В стандартах для каждого конкретного подшипника указывается обычно базовая динамическая грузоподъёмность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>
                <a:solidFill>
                  <a:schemeClr val="bg1"/>
                </a:solidFill>
              </a:rPr>
              <a:t> и предельно допустимая статическая нагрузка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0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500"/>
              </a:spcBef>
            </a:pPr>
            <a:r>
              <a:rPr lang="ru-RU" altLang="ru-RU" b="1">
                <a:solidFill>
                  <a:schemeClr val="bg1"/>
                </a:solidFill>
              </a:rPr>
              <a:t>	Эквивалентная динамическая нагрузка</a:t>
            </a:r>
            <a:r>
              <a:rPr lang="ru-RU" altLang="ru-RU">
                <a:solidFill>
                  <a:schemeClr val="bg1"/>
                </a:solidFill>
              </a:rPr>
              <a:t> - постоянная однонаправленная нагрузка, при которой подшипник имеет такую же </a:t>
            </a:r>
            <a:r>
              <a:rPr lang="ru-RU" altLang="ru-RU" b="1">
                <a:solidFill>
                  <a:schemeClr val="bg1"/>
                </a:solidFill>
              </a:rPr>
              <a:t>долговечность</a:t>
            </a:r>
            <a:r>
              <a:rPr lang="ru-RU" altLang="ru-RU">
                <a:solidFill>
                  <a:schemeClr val="bg1"/>
                </a:solidFill>
              </a:rPr>
              <a:t>, как и в реальных условиях работы.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Эквивалентная нагрузка </a:t>
            </a:r>
            <a:r>
              <a:rPr lang="en-US" altLang="ru-RU" sz="2000" b="1" i="1">
                <a:latin typeface="Times New Roman" panose="02020603050405020304" pitchFamily="18" charset="0"/>
              </a:rPr>
              <a:t>R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E</a:t>
            </a:r>
            <a:r>
              <a:rPr lang="ru-RU" altLang="ru-RU" sz="1800"/>
              <a:t> подшипника качения может быть вычислена по выражению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	(11.1)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en-US" altLang="ru-RU" sz="1800"/>
              <a:t> </a:t>
            </a:r>
            <a:r>
              <a:rPr lang="ru-RU" altLang="ru-RU" sz="1800"/>
              <a:t>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1800"/>
              <a:t> – радиальная и осевая составляющие нагрузки, действующей на вращающееся кольцо подшипника, </a:t>
            </a:r>
            <a:r>
              <a:rPr lang="en-US" altLang="ru-RU" sz="2000" b="1" i="1">
                <a:latin typeface="Times New Roman" panose="02020603050405020304" pitchFamily="18" charset="0"/>
              </a:rPr>
              <a:t>X</a:t>
            </a:r>
            <a:r>
              <a:rPr lang="ru-RU" altLang="ru-RU" sz="18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Y</a:t>
            </a:r>
            <a:r>
              <a:rPr lang="ru-RU" altLang="ru-RU" sz="1800"/>
              <a:t> – коэффициенты влияния радиальной и осевой нагрузок, соответственно;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1800"/>
              <a:t> – коэффициент вращающегося кольца (если относительно действующей нагрузки вращается внутреннее кольцо, то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1800"/>
              <a:t> = 1, если наружное </a:t>
            </a:r>
            <a:r>
              <a:rPr lang="ru-RU" altLang="ru-RU" sz="1800">
                <a:sym typeface="Symbol" panose="05050102010706020507" pitchFamily="18" charset="2"/>
              </a:rPr>
              <a:t></a:t>
            </a:r>
            <a:r>
              <a:rPr lang="ru-RU" altLang="ru-RU" sz="18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ru-RU" altLang="ru-RU" sz="1800"/>
              <a:t> = 1,2);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1800"/>
              <a:t> – динамический коэффициент безопасности, учитывающий действие динамических перегрузок на долговечность подшипника (для редукторов общего применения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Б</a:t>
            </a:r>
            <a:r>
              <a:rPr lang="ru-RU" altLang="ru-RU" sz="1800"/>
              <a:t>= 1,3…1,5);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1800"/>
              <a:t>– коэффициент, учитывающий влияние температуры подшипникового узла на долговечность подшипника. При рабочей температуре подшипникового узла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altLang="ru-RU" sz="2000" i="1">
                <a:latin typeface="Times New Roman" panose="02020603050405020304" pitchFamily="18" charset="0"/>
              </a:rPr>
              <a:t> </a:t>
            </a:r>
            <a:r>
              <a:rPr lang="en-US" altLang="ru-RU" sz="2000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i="1">
                <a:latin typeface="Times New Roman" panose="02020603050405020304" pitchFamily="18" charset="0"/>
              </a:rPr>
              <a:t> 100 </a:t>
            </a:r>
            <a:r>
              <a:rPr lang="en-US" altLang="ru-RU" sz="2000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altLang="ru-RU" sz="2000" i="1">
                <a:latin typeface="Times New Roman" panose="02020603050405020304" pitchFamily="18" charset="0"/>
              </a:rPr>
              <a:t>C</a:t>
            </a:r>
            <a:r>
              <a:rPr lang="ru-RU" altLang="ru-RU" sz="1800"/>
              <a:t>, принимают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1800"/>
              <a:t> = 1, а для температур </a:t>
            </a:r>
            <a:r>
              <a:rPr lang="ru-RU" altLang="ru-RU" sz="2000" i="1">
                <a:latin typeface="Times New Roman" panose="02020603050405020304" pitchFamily="18" charset="0"/>
              </a:rPr>
              <a:t>100 &lt;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altLang="ru-RU" sz="2000" i="1">
                <a:latin typeface="Times New Roman" panose="02020603050405020304" pitchFamily="18" charset="0"/>
              </a:rPr>
              <a:t> </a:t>
            </a:r>
            <a:r>
              <a:rPr lang="en-US" altLang="ru-RU" sz="2000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i="1">
                <a:latin typeface="Times New Roman" panose="02020603050405020304" pitchFamily="18" charset="0"/>
              </a:rPr>
              <a:t> 250 </a:t>
            </a:r>
            <a:r>
              <a:rPr lang="en-US" altLang="ru-RU" sz="2000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altLang="ru-RU" sz="2000" i="1">
                <a:latin typeface="Times New Roman" panose="02020603050405020304" pitchFamily="18" charset="0"/>
              </a:rPr>
              <a:t>C</a:t>
            </a:r>
            <a:r>
              <a:rPr lang="en-US" altLang="ru-RU" sz="1800"/>
              <a:t> </a:t>
            </a:r>
            <a:r>
              <a:rPr lang="ru-RU" altLang="ru-RU" sz="1800"/>
              <a:t>температурный коэффициент можно определить по эмпирической зависимости</a:t>
            </a:r>
            <a:endParaRPr lang="en-US" altLang="ru-RU" sz="18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.				(11.2)</a:t>
            </a:r>
            <a:endParaRPr lang="en-US" altLang="ru-RU" sz="18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Для радиальных подшипников, не</a:t>
            </a:r>
            <a:r>
              <a:rPr lang="en-US" altLang="ru-RU" sz="1800"/>
              <a:t> </a:t>
            </a:r>
            <a:r>
              <a:rPr lang="ru-RU" altLang="ru-RU" sz="1800"/>
              <a:t>воспринимающих осевую нагрузку (например, для роликовых цилиндрических),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ru-RU" altLang="ru-RU" sz="1800"/>
              <a:t> = 0 и </a:t>
            </a:r>
            <a:r>
              <a:rPr lang="en-US" altLang="ru-RU" sz="2000" b="1" i="1">
                <a:latin typeface="Times New Roman" panose="02020603050405020304" pitchFamily="18" charset="0"/>
              </a:rPr>
              <a:t>X</a:t>
            </a:r>
            <a:r>
              <a:rPr lang="ru-RU" altLang="ru-RU" sz="1800"/>
              <a:t> = 1; для упорных –</a:t>
            </a:r>
            <a:r>
              <a:rPr lang="en-US" altLang="ru-RU" sz="18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ru-RU" altLang="ru-RU" sz="1800"/>
              <a:t> = 0</a:t>
            </a:r>
            <a:r>
              <a:rPr lang="ru-RU" altLang="ru-RU" sz="1800" b="1" i="1"/>
              <a:t> </a:t>
            </a:r>
            <a:r>
              <a:rPr lang="ru-RU" altLang="ru-RU" sz="1800"/>
              <a:t>и </a:t>
            </a:r>
            <a:r>
              <a:rPr lang="en-US" altLang="ru-RU" sz="2000" b="1" i="1">
                <a:latin typeface="Times New Roman" panose="02020603050405020304" pitchFamily="18" charset="0"/>
              </a:rPr>
              <a:t>Y</a:t>
            </a:r>
            <a:r>
              <a:rPr lang="en-US" altLang="ru-RU" sz="1800"/>
              <a:t> </a:t>
            </a:r>
            <a:r>
              <a:rPr lang="ru-RU" altLang="ru-RU" sz="1800"/>
              <a:t>= 1. Для остальных подшипников в стандарте указывается величина «</a:t>
            </a:r>
            <a:r>
              <a:rPr lang="en-US" altLang="ru-RU" sz="1800" b="1" i="1"/>
              <a:t>e</a:t>
            </a:r>
            <a:r>
              <a:rPr lang="ru-RU" altLang="ru-RU" sz="1800"/>
              <a:t>», зависящая в основном от угла наклона беговой дорожки к оси вращения. 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91" name="Object 39"/>
          <p:cNvGraphicFramePr>
            <a:graphicFrameLocks noChangeAspect="1"/>
          </p:cNvGraphicFramePr>
          <p:nvPr/>
        </p:nvGraphicFramePr>
        <p:xfrm>
          <a:off x="1619250" y="763588"/>
          <a:ext cx="515143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7" name="Формула" r:id="rId3" imgW="2489200" imgH="241300" progId="Equation.3">
                  <p:embed/>
                </p:oleObj>
              </mc:Choice>
              <mc:Fallback>
                <p:oleObj name="Формула" r:id="rId3" imgW="2489200" imgH="2413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763588"/>
                        <a:ext cx="5151438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9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93" name="Object 41"/>
          <p:cNvGraphicFramePr>
            <a:graphicFrameLocks noChangeAspect="1"/>
          </p:cNvGraphicFramePr>
          <p:nvPr/>
        </p:nvGraphicFramePr>
        <p:xfrm>
          <a:off x="2268538" y="4994275"/>
          <a:ext cx="38433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8" name="Формула" r:id="rId5" imgW="1968500" imgH="241300" progId="Equation.3">
                  <p:embed/>
                </p:oleObj>
              </mc:Choice>
              <mc:Fallback>
                <p:oleObj name="Формула" r:id="rId5" imgW="1968500" imgH="2413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994275"/>
                        <a:ext cx="38433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9144000" cy="6021388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Если для внешних сил, действующих на подшипник,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/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2000"/>
              <a:t>, то </a:t>
            </a:r>
            <a:r>
              <a:rPr lang="en-US" altLang="ru-RU" sz="2000" b="1" i="1">
                <a:latin typeface="Times New Roman" panose="02020603050405020304" pitchFamily="18" charset="0"/>
              </a:rPr>
              <a:t>X</a:t>
            </a:r>
            <a:r>
              <a:rPr lang="ru-RU" altLang="ru-RU" sz="2000" b="1" i="1">
                <a:latin typeface="Times New Roman" panose="02020603050405020304" pitchFamily="18" charset="0"/>
              </a:rPr>
              <a:t> = 1</a:t>
            </a:r>
            <a:r>
              <a:rPr lang="ru-RU" altLang="ru-RU" sz="2000"/>
              <a:t>, а </a:t>
            </a:r>
            <a:r>
              <a:rPr lang="en-US" altLang="ru-RU" sz="2000" b="1" i="1">
                <a:latin typeface="Times New Roman" panose="02020603050405020304" pitchFamily="18" charset="0"/>
              </a:rPr>
              <a:t>Y</a:t>
            </a:r>
            <a:r>
              <a:rPr lang="ru-RU" altLang="ru-RU" sz="2000" b="1" i="1">
                <a:latin typeface="Times New Roman" panose="02020603050405020304" pitchFamily="18" charset="0"/>
              </a:rPr>
              <a:t> = 0</a:t>
            </a:r>
            <a:r>
              <a:rPr lang="ru-RU" altLang="ru-RU" sz="2000"/>
              <a:t>. В противном случае, когда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a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/ </a:t>
            </a:r>
            <a:r>
              <a:rPr lang="en-US" altLang="ru-RU" sz="2000" b="1" i="1">
                <a:latin typeface="Times New Roman" panose="02020603050405020304" pitchFamily="18" charset="0"/>
              </a:rPr>
              <a:t>V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r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&gt;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2000">
                <a:latin typeface="Times New Roman" panose="02020603050405020304" pitchFamily="18" charset="0"/>
              </a:rPr>
              <a:t>, </a:t>
            </a:r>
            <a:r>
              <a:rPr lang="en-US" altLang="ru-RU" sz="2000" b="1" i="1">
                <a:latin typeface="Times New Roman" panose="02020603050405020304" pitchFamily="18" charset="0"/>
              </a:rPr>
              <a:t>X</a:t>
            </a:r>
            <a:r>
              <a:rPr lang="ru-RU" altLang="ru-RU" sz="20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Y</a:t>
            </a:r>
            <a:r>
              <a:rPr lang="ru-RU" altLang="ru-RU" sz="2000"/>
              <a:t> определяются по каталогу для данного типа подшипников.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При нагружении радиально-упорных подшипников радиальной нагрузкой наклон контактной линии между внешним кольцом и телом качения на угол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ru-RU" altLang="ru-RU" sz="2000"/>
              <a:t> к торцовой плоскости подшипника вызывает появление осевой составляющей, которая либо суммируется с внешней осевой силой, либо вычитается из неё, в зависимости от их величин и схемы установки подшипников.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Долговечность подшипника, его базовая динамическая грузоподъёмность и эквивалентная динамическая нагрузка связаны соотношением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;				(11.3)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10</a:t>
            </a:r>
            <a:r>
              <a:rPr lang="ru-RU" altLang="ru-RU" sz="2000"/>
              <a:t> в миллионах оборотов вращающегося кольца, а 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h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10</a:t>
            </a:r>
            <a:r>
              <a:rPr lang="ru-RU" altLang="ru-RU" sz="2000"/>
              <a:t> в мото­часах работы подшипника; 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en-US" altLang="ru-RU" sz="2000"/>
              <a:t> </a:t>
            </a:r>
            <a:r>
              <a:rPr lang="ru-RU" altLang="ru-RU" sz="2000"/>
              <a:t>– частота вращения подвижного кольца, мин</a:t>
            </a:r>
            <a:r>
              <a:rPr lang="ru-RU" altLang="ru-RU" sz="2000" baseline="30000"/>
              <a:t>-1</a:t>
            </a:r>
            <a:r>
              <a:rPr lang="ru-RU" altLang="ru-RU" sz="2000"/>
              <a:t>, </a:t>
            </a:r>
            <a:r>
              <a:rPr lang="en-US" altLang="ru-RU" sz="2000" b="1" i="1">
                <a:latin typeface="Times New Roman" panose="02020603050405020304" pitchFamily="18" charset="0"/>
              </a:rPr>
              <a:t>p</a:t>
            </a:r>
            <a:r>
              <a:rPr lang="ru-RU" altLang="ru-RU" sz="2000"/>
              <a:t> – показатель степени кривой усталости; для шариковых подшипников </a:t>
            </a:r>
            <a:r>
              <a:rPr lang="en-US" altLang="ru-RU" sz="2000" b="1" i="1">
                <a:latin typeface="Times New Roman" panose="02020603050405020304" pitchFamily="18" charset="0"/>
              </a:rPr>
              <a:t>p</a:t>
            </a:r>
            <a:r>
              <a:rPr lang="ru-RU" altLang="ru-RU" sz="2000" i="1">
                <a:latin typeface="Times New Roman" panose="02020603050405020304" pitchFamily="18" charset="0"/>
              </a:rPr>
              <a:t> = 3</a:t>
            </a:r>
            <a:r>
              <a:rPr lang="ru-RU" altLang="ru-RU" sz="2000"/>
              <a:t>, для роликовых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>
                <a:latin typeface="Times New Roman" panose="02020603050405020304" pitchFamily="18" charset="0"/>
              </a:rPr>
              <a:t>p</a:t>
            </a:r>
            <a:r>
              <a:rPr lang="ru-RU" altLang="ru-RU" sz="2000">
                <a:latin typeface="Times New Roman" panose="02020603050405020304" pitchFamily="18" charset="0"/>
              </a:rPr>
              <a:t> = 10/3</a:t>
            </a:r>
            <a:r>
              <a:rPr lang="ru-RU" altLang="ru-RU" sz="2000"/>
              <a:t>.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0191" name="Object 15"/>
          <p:cNvGraphicFramePr>
            <a:graphicFrameLocks noChangeAspect="1"/>
          </p:cNvGraphicFramePr>
          <p:nvPr/>
        </p:nvGraphicFramePr>
        <p:xfrm>
          <a:off x="2484438" y="4221163"/>
          <a:ext cx="39290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4" name="Формула" r:id="rId3" imgW="2705100" imgH="584200" progId="Equation.3">
                  <p:embed/>
                </p:oleObj>
              </mc:Choice>
              <mc:Fallback>
                <p:oleObj name="Формула" r:id="rId3" imgW="2705100" imgH="584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221163"/>
                        <a:ext cx="39290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534400" cy="4724400"/>
          </a:xfrm>
        </p:spPr>
        <p:txBody>
          <a:bodyPr/>
          <a:lstStyle/>
          <a:p>
            <a:pPr marL="0" indent="4413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Срок работоспособности механизма указывается в задании на его разработку. Принимая долговечность подшипника равной этому сроку (предпочтительный вариант) или некоторой части этого срока при назначении замен подшипников в процессе эксплуатации (вариант с текущим ремонтом) и используя зависимость (11.3), определяем необходимую динамическую грузоподъёмность подшипника</a:t>
            </a:r>
          </a:p>
          <a:p>
            <a:pPr marL="0" indent="4413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4413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;			(11.4)</a:t>
            </a:r>
          </a:p>
          <a:p>
            <a:pPr marL="0" indent="4413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4413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где величина </a:t>
            </a:r>
            <a:r>
              <a:rPr lang="en-US" altLang="ru-RU" sz="2200" b="1" i="1">
                <a:latin typeface="Times New Roman" panose="02020603050405020304" pitchFamily="18" charset="0"/>
              </a:rPr>
              <a:t>p</a:t>
            </a:r>
            <a:r>
              <a:rPr lang="en-US" altLang="ru-RU" sz="2000"/>
              <a:t> </a:t>
            </a:r>
            <a:r>
              <a:rPr lang="ru-RU" altLang="ru-RU" sz="2000"/>
              <a:t>в показателе степени у скобок зависит от типа подшипника (см. выше). По известной требуемой величине грузоподъёмности подшипник выбирается из соответствующего каталога, при этом грузоподъёмность выбранного подшипника должна быть не меньше требуемой.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080370"/>
              </p:ext>
            </p:extLst>
          </p:nvPr>
        </p:nvGraphicFramePr>
        <p:xfrm>
          <a:off x="1761577" y="3125788"/>
          <a:ext cx="4787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Формула" r:id="rId3" imgW="2273300" imgH="342900" progId="Equation.3">
                  <p:embed/>
                </p:oleObj>
              </mc:Choice>
              <mc:Fallback>
                <p:oleObj name="Формула" r:id="rId3" imgW="2273300" imgH="342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577" y="3125788"/>
                        <a:ext cx="47879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38175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Подшипники качения обладают полной взаимозаменяемостью. Присоединительными размерами этих подшипников являются внутренний диаметр </a:t>
            </a:r>
            <a:r>
              <a:rPr lang="ru-RU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, наружный диаметр </a:t>
            </a:r>
            <a:r>
              <a:rPr lang="ru-RU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/>
              <a:t> </a:t>
            </a:r>
            <a:r>
              <a:rPr lang="ru-RU" altLang="ru-RU" sz="2000"/>
              <a:t>и ширина кольца </a:t>
            </a:r>
            <a:r>
              <a:rPr lang="ru-RU" altLang="ru-RU" sz="2400" b="1" i="1">
                <a:latin typeface="Times New Roman" panose="02020603050405020304" pitchFamily="18" charset="0"/>
              </a:rPr>
              <a:t>B</a:t>
            </a:r>
            <a:r>
              <a:rPr lang="ru-RU" altLang="ru-RU" sz="2000"/>
              <a:t>. </a:t>
            </a:r>
            <a:r>
              <a:rPr lang="ru-RU" altLang="ru-RU" sz="2000" i="1"/>
              <a:t>Допуски на изготовление посадочных поверхностей подшипника не совпадают с допусками по квалитетам, установленными для гладких поверхностей.</a:t>
            </a:r>
            <a:r>
              <a:rPr lang="ru-RU" altLang="ru-RU" sz="2000"/>
              <a:t> 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Стандартом установлены следующие обозначения полей допусков по классам точности подшипников: 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для отверстия внутренних колец </a:t>
            </a:r>
            <a:r>
              <a:rPr lang="ru-RU" altLang="ru-RU" sz="2400" b="1" i="1">
                <a:latin typeface="Times New Roman" panose="02020603050405020304" pitchFamily="18" charset="0"/>
              </a:rPr>
              <a:t>L0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L6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L5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L4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L2</a:t>
            </a:r>
            <a:r>
              <a:rPr lang="ru-RU" altLang="ru-RU" sz="2000"/>
              <a:t>; 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для наружных колец (валы) </a:t>
            </a:r>
            <a:r>
              <a:rPr lang="ru-RU" altLang="ru-RU" sz="2400" b="1" i="1">
                <a:latin typeface="Times New Roman" panose="02020603050405020304" pitchFamily="18" charset="0"/>
              </a:rPr>
              <a:t>l0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l6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l5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l4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l2</a:t>
            </a:r>
            <a:r>
              <a:rPr lang="ru-RU" altLang="ru-RU" sz="2000"/>
              <a:t>. 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При этом </a:t>
            </a:r>
            <a:r>
              <a:rPr lang="ru-RU" altLang="ru-RU" sz="2000" b="1" i="1"/>
              <a:t>допуски на отверстия внутренних колец перевернуты относительно нулевой линии, то есть поле допуска расположено не в тело кольца, как это принято для рядовых деталей, а из тела</a:t>
            </a:r>
            <a:r>
              <a:rPr lang="ru-RU" altLang="ru-RU" sz="2000"/>
              <a:t>. Вследствие перевернутости поля допуска </a:t>
            </a:r>
            <a:r>
              <a:rPr lang="ru-RU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000"/>
              <a:t> все посадки внутреннего кольца сдвигаются в сторону больших натягов - переходные посадки </a:t>
            </a:r>
            <a:r>
              <a:rPr lang="ru-RU" altLang="ru-RU" sz="2400" b="1" i="1">
                <a:latin typeface="Times New Roman" panose="02020603050405020304" pitchFamily="18" charset="0"/>
              </a:rPr>
              <a:t>n</a:t>
            </a:r>
            <a:r>
              <a:rPr lang="ru-RU" altLang="ru-RU" sz="2400">
                <a:latin typeface="Times New Roman" panose="02020603050405020304" pitchFamily="18" charset="0"/>
              </a:rPr>
              <a:t>, </a:t>
            </a:r>
            <a:r>
              <a:rPr lang="ru-RU" altLang="ru-RU" sz="2400" b="1" i="1">
                <a:latin typeface="Times New Roman" panose="02020603050405020304" pitchFamily="18" charset="0"/>
              </a:rPr>
              <a:t>m</a:t>
            </a:r>
            <a:r>
              <a:rPr lang="ru-RU" altLang="ru-RU" sz="2000"/>
              <a:t> и </a:t>
            </a:r>
            <a:r>
              <a:rPr lang="ru-RU" altLang="ru-RU" sz="2400" b="1" i="1">
                <a:latin typeface="Times New Roman" panose="02020603050405020304" pitchFamily="18" charset="0"/>
              </a:rPr>
              <a:t>k</a:t>
            </a:r>
            <a:r>
              <a:rPr lang="ru-RU" altLang="ru-RU" sz="2000"/>
              <a:t> становятся посадками с натягом, причем величина натяга в таких посадках несколько меньше по сравнению с нормальными посадками с натягом (от </a:t>
            </a:r>
            <a:r>
              <a:rPr lang="ru-RU" altLang="ru-RU" sz="2400" b="1" i="1">
                <a:latin typeface="Times New Roman" panose="02020603050405020304" pitchFamily="18" charset="0"/>
              </a:rPr>
              <a:t>p</a:t>
            </a:r>
            <a:r>
              <a:rPr lang="ru-RU" altLang="ru-RU" sz="2000"/>
              <a:t> до </a:t>
            </a:r>
            <a:r>
              <a:rPr lang="ru-RU" altLang="ru-RU" sz="2400" b="1" i="1">
                <a:latin typeface="Times New Roman" panose="02020603050405020304" pitchFamily="18" charset="0"/>
              </a:rPr>
              <a:t>zc</a:t>
            </a:r>
            <a:r>
              <a:rPr lang="ru-RU" altLang="ru-RU" sz="2000"/>
              <a:t>), а посадки с зазором </a:t>
            </a:r>
            <a:r>
              <a:rPr lang="ru-RU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 переходят в группу переходных посадок.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79388" indent="5381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09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19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42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1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686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25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3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sz="2000">
                <a:solidFill>
                  <a:schemeClr val="bg1"/>
                </a:solidFill>
              </a:rPr>
              <a:t>При назначении посадок следует учитывать: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тип подшипника;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частоту вращения;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величину нагрузки на подшипник и её характер;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жёсткость вала и корпуса;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характер температурных деформаций подшипникового узла;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способ крепления подшипника (с затяжкой или без неё);</a:t>
            </a:r>
          </a:p>
          <a:p>
            <a:pPr lvl="1"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удобство монтажа и разборки подшипникового узла.</a:t>
            </a:r>
          </a:p>
          <a:p>
            <a:pPr algn="just">
              <a:lnSpc>
                <a:spcPct val="90000"/>
              </a:lnSpc>
            </a:pPr>
            <a:r>
              <a:rPr lang="ru-RU" altLang="ru-RU" sz="2000" b="1">
                <a:solidFill>
                  <a:schemeClr val="bg1"/>
                </a:solidFill>
              </a:rPr>
              <a:t>	Вращающиеся кольца </a:t>
            </a:r>
            <a:r>
              <a:rPr lang="ru-RU" altLang="ru-RU" sz="2000">
                <a:solidFill>
                  <a:schemeClr val="bg1"/>
                </a:solidFill>
              </a:rPr>
              <a:t>ставят </a:t>
            </a:r>
            <a:r>
              <a:rPr lang="ru-RU" altLang="ru-RU" sz="2000" b="1">
                <a:solidFill>
                  <a:schemeClr val="bg1"/>
                </a:solidFill>
              </a:rPr>
              <a:t>с натягом,</a:t>
            </a:r>
            <a:r>
              <a:rPr lang="ru-RU" altLang="ru-RU" sz="2000">
                <a:solidFill>
                  <a:schemeClr val="bg1"/>
                </a:solidFill>
              </a:rPr>
              <a:t> исключая проворачивание их на цапфах, смятие и фрикционную коррозию посадочных поверхностей.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Н</a:t>
            </a:r>
            <a:r>
              <a:rPr lang="ru-RU" altLang="ru-RU" sz="2000" b="1">
                <a:solidFill>
                  <a:schemeClr val="bg1"/>
                </a:solidFill>
              </a:rPr>
              <a:t>евращающиеся кольца</a:t>
            </a:r>
            <a:r>
              <a:rPr lang="ru-RU" altLang="ru-RU" sz="2000">
                <a:solidFill>
                  <a:schemeClr val="bg1"/>
                </a:solidFill>
              </a:rPr>
              <a:t> устанавливают с минимальным зазором, обеспечивая равномерность износа беговых дорожек на этих кольцах за счёт их медленного проворачивания вслед за вращением подвижного кольца.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Посадочные поверхности под подшипники должны иметь качественную обработку во избежание смятия и среза выступов шероховатостей при запрессовке и эксплуатации подшипников. Лучшие результаты дает </a:t>
            </a:r>
            <a:r>
              <a:rPr lang="ru-RU" altLang="ru-RU" sz="2000" b="1">
                <a:solidFill>
                  <a:schemeClr val="bg1"/>
                </a:solidFill>
              </a:rPr>
              <a:t>тепловая сборка</a:t>
            </a:r>
            <a:r>
              <a:rPr lang="ru-RU" altLang="ru-RU" sz="2000">
                <a:solidFill>
                  <a:schemeClr val="bg1"/>
                </a:solidFill>
              </a:rPr>
              <a:t> (нагрев подшипника в масляной ванне с одновременным охлаждением вала твердой углекислотой или жидким азотом). Демонтаж подшипников следует выполнять с применением специального инструмента (съемников). Применяемая в ремонтном производстве силовая сборка снижает долговечность подшипника из-за взаимного перекоса колец после сборки.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61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altLang="ru-RU" sz="2000"/>
              <a:t>	</a:t>
            </a:r>
            <a:r>
              <a:rPr lang="ru-RU" altLang="ru-RU"/>
              <a:t>Вид смазывающего материала и способ его подачи к поверхностям трения зависит от условий работы подшипника и скорости относительного движения подвижного и неподвижного колец подшипника, характеризуемой однозначно произведением внутреннего диаметра подшипника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п</a:t>
            </a:r>
            <a:r>
              <a:rPr lang="ru-RU" altLang="ru-RU"/>
              <a:t> на частоту вращения подвижного кольца 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/>
              <a:t>. В первом приближении характер смазки можно выбрать по  табл. 11.2.</a:t>
            </a:r>
            <a:endParaRPr lang="ru-RU" altLang="ru-RU" b="1"/>
          </a:p>
          <a:p>
            <a:pPr algn="r">
              <a:lnSpc>
                <a:spcPct val="100000"/>
              </a:lnSpc>
            </a:pPr>
            <a:r>
              <a:rPr lang="ru-RU" altLang="ru-RU" b="1"/>
              <a:t>Таблица 11.2. Назначение смазки и выбор </a:t>
            </a:r>
            <a:br>
              <a:rPr lang="ru-RU" altLang="ru-RU" b="1"/>
            </a:br>
            <a:r>
              <a:rPr lang="ru-RU" altLang="ru-RU" b="1"/>
              <a:t>уплотнительных элементов для разных условий работы подшипников</a:t>
            </a:r>
            <a:r>
              <a:rPr lang="ru-RU" altLang="ru-RU" sz="2000" b="1"/>
              <a:t> </a:t>
            </a:r>
            <a:br>
              <a:rPr lang="ru-RU" altLang="ru-RU" sz="2000" b="1"/>
            </a:b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ru-RU" altLang="ru-RU" sz="2000" b="1"/>
          </a:p>
          <a:p>
            <a:pPr algn="r">
              <a:lnSpc>
                <a:spcPct val="100000"/>
              </a:lnSpc>
            </a:pPr>
            <a:endParaRPr lang="en-US" altLang="ru-RU" sz="2000" b="1"/>
          </a:p>
          <a:p>
            <a:pPr>
              <a:lnSpc>
                <a:spcPct val="100000"/>
              </a:lnSpc>
            </a:pPr>
            <a:r>
              <a:rPr lang="ru-RU" altLang="ru-RU" sz="2000"/>
              <a:t>	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	В дальнейшем смазывание подшипников согласуется со схемой смазывания агрегата, в котором эти подшипники установлены.</a:t>
            </a:r>
          </a:p>
        </p:txBody>
      </p:sp>
      <p:graphicFrame>
        <p:nvGraphicFramePr>
          <p:cNvPr id="64531" name="Object 19"/>
          <p:cNvGraphicFramePr>
            <a:graphicFrameLocks noGrp="1" noChangeAspect="1"/>
          </p:cNvGraphicFramePr>
          <p:nvPr>
            <p:ph sz="half" idx="1"/>
          </p:nvPr>
        </p:nvGraphicFramePr>
        <p:xfrm>
          <a:off x="301625" y="3787775"/>
          <a:ext cx="4191000" cy="12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8" name="Документ" r:id="rId3" imgW="6093000" imgH="175320" progId="Word.Document.8">
                  <p:embed/>
                </p:oleObj>
              </mc:Choice>
              <mc:Fallback>
                <p:oleObj name="Документ" r:id="rId3" imgW="6093000" imgH="175320" progId="Word.Document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3787775"/>
                        <a:ext cx="4191000" cy="12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656" name="Group 144"/>
          <p:cNvGraphicFramePr>
            <a:graphicFrameLocks noGrp="1"/>
          </p:cNvGraphicFramePr>
          <p:nvPr>
            <p:ph sz="quarter" idx="3"/>
          </p:nvPr>
        </p:nvGraphicFramePr>
        <p:xfrm>
          <a:off x="179388" y="2420938"/>
          <a:ext cx="8785225" cy="3581468"/>
        </p:xfrm>
        <a:graphic>
          <a:graphicData uri="http://schemas.openxmlformats.org/drawingml/2006/table">
            <a:tbl>
              <a:tblPr/>
              <a:tblGrid>
                <a:gridCol w="195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0738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kumimoji="0" lang="ru-RU" altLang="ru-RU" sz="1800" b="1" i="0" u="none" strike="noStrike" cap="none" normalizeH="0" baseline="-30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kumimoji="0" lang="en-US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0" lang="en-US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,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</a:b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10</a:t>
                      </a:r>
                      <a:r>
                        <a:rPr kumimoji="0" lang="ru-RU" altLang="ru-RU" sz="1800" b="1" i="0" u="none" strike="noStrike" cap="none" normalizeH="0" baseline="30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6</a:t>
                      </a: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 мм</a:t>
                      </a: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об/мин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Смазка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Уплотнение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2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0,55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823913" indent="-27940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2319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39888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Консистентная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Сальник, лабиринт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88"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0,60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Жидкая погружением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Резиновая манжета, маслосгонная канавка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575"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0,75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Жидкая фитильная и капельная – 5…10 капель в час.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200"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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1,70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Жидкая масляным туманом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Металлические кольца, полиамидная манжета, центробежное уплотнение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125"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2,0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marL="54000" marR="54000" marT="46800" marB="46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marL="742950" indent="-285750"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marL="1143000" indent="-228600"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marL="16002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marL="2057400" indent="-228600"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342900" marR="0" lvl="0" indent="-342900" algn="just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Жидкая струйная под углом 15-20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 к оси подшипника, охлаждение потоком масла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Конец лекции.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Общие сведения, условия работы и критерии работоспособности ПК.</a:t>
            </a:r>
            <a:endParaRPr lang="en-GB" alt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203575" y="981075"/>
            <a:ext cx="594042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8256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3239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84626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3685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8257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2829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7401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19735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sz="2000" b="1" i="1">
                <a:solidFill>
                  <a:schemeClr val="bg1"/>
                </a:solidFill>
              </a:rPr>
              <a:t>Подшипник качения </a:t>
            </a:r>
            <a:r>
              <a:rPr lang="ru-RU" altLang="ru-RU" sz="2000" i="1">
                <a:solidFill>
                  <a:schemeClr val="bg1"/>
                </a:solidFill>
              </a:rPr>
              <a:t> </a:t>
            </a:r>
            <a:r>
              <a:rPr lang="ru-RU" altLang="ru-RU" sz="2000">
                <a:solidFill>
                  <a:schemeClr val="bg1"/>
                </a:solidFill>
              </a:rPr>
              <a:t>– </a:t>
            </a:r>
            <a:r>
              <a:rPr lang="ru-RU" altLang="ru-RU" sz="2000" i="1">
                <a:solidFill>
                  <a:schemeClr val="bg1"/>
                </a:solidFill>
              </a:rPr>
              <a:t>подшипник</a:t>
            </a:r>
            <a:r>
              <a:rPr lang="ru-RU" altLang="ru-RU" sz="2000">
                <a:solidFill>
                  <a:schemeClr val="bg1"/>
                </a:solidFill>
              </a:rPr>
              <a:t>, </a:t>
            </a:r>
            <a:r>
              <a:rPr lang="ru-RU" altLang="ru-RU" sz="2000" i="1">
                <a:solidFill>
                  <a:schemeClr val="bg1"/>
                </a:solidFill>
              </a:rPr>
              <a:t>работающий по принципу трения качения</a:t>
            </a:r>
            <a:r>
              <a:rPr lang="ru-RU" altLang="ru-RU" sz="2000">
                <a:solidFill>
                  <a:schemeClr val="bg1"/>
                </a:solidFill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Подшипник качения 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готовое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стандартное</a:t>
            </a:r>
            <a:r>
              <a:rPr lang="ru-RU" altLang="ru-RU" sz="2000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изделие </a:t>
            </a:r>
            <a:r>
              <a:rPr lang="ru-RU" altLang="ru-RU" sz="2000">
                <a:solidFill>
                  <a:schemeClr val="bg1"/>
                </a:solidFill>
              </a:rPr>
              <a:t>(изготавливаемое на специализированном заводе), которое устанавливается в механизм или машину без дополнительной доработки.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Конструктивно подшипник качения (рис. 11.1), как правило, включает 4 основных элемента: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1) наружное кольцо, устанавливаемое обычно в корпусе;</a:t>
            </a:r>
          </a:p>
        </p:txBody>
      </p:sp>
      <p:pic>
        <p:nvPicPr>
          <p:cNvPr id="5142" name="Picture 22" descr="ПК_конструкц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2941638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0" y="4292600"/>
            <a:ext cx="3132138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11.1. Подшипник </a:t>
            </a:r>
            <a:br>
              <a:rPr lang="ru-RU" altLang="ru-RU" b="1"/>
            </a:br>
            <a:r>
              <a:rPr lang="ru-RU" altLang="ru-RU" b="1"/>
              <a:t>качения (конструкция).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0" y="4868863"/>
            <a:ext cx="9144000" cy="182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09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19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42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1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686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25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3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 sz="2000">
                <a:solidFill>
                  <a:schemeClr val="bg1"/>
                </a:solidFill>
              </a:rPr>
              <a:t>2) внутреннее кольцо, обычно насаживаемое на цапфу вала; 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solidFill>
                  <a:schemeClr val="bg1"/>
                </a:solidFill>
              </a:rPr>
              <a:t>3) тела качения (шарики или ролики), обкатывающиеся при работе подшипника по беговым дорожкам наружного и внутреннего колец, и 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solidFill>
                  <a:schemeClr val="bg1"/>
                </a:solidFill>
              </a:rPr>
              <a:t>4) сепаратор, разделяющий тела качения друг от друга. 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solidFill>
                  <a:schemeClr val="bg1"/>
                </a:solidFill>
              </a:rPr>
              <a:t>Выпускаются подшипники, как более простой (например, без одного из колец), так и более сложной конструкции.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765175"/>
            <a:ext cx="914400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160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83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6062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78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750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322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94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	</a:t>
            </a:r>
            <a:r>
              <a:rPr lang="ru-RU" altLang="ru-RU" sz="2000" b="1">
                <a:solidFill>
                  <a:schemeClr val="bg1"/>
                </a:solidFill>
              </a:rPr>
              <a:t>Достоинства</a:t>
            </a:r>
            <a:r>
              <a:rPr lang="ru-RU" altLang="ru-RU" sz="2000">
                <a:solidFill>
                  <a:schemeClr val="bg1"/>
                </a:solidFill>
              </a:rPr>
              <a:t> подшипников качения: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1. </a:t>
            </a:r>
            <a:r>
              <a:rPr lang="ru-RU" altLang="ru-RU" sz="2000" i="1">
                <a:solidFill>
                  <a:schemeClr val="bg1"/>
                </a:solidFill>
              </a:rPr>
              <a:t>малые потери на трение</a:t>
            </a:r>
            <a:r>
              <a:rPr lang="ru-RU" altLang="ru-RU" sz="2000">
                <a:solidFill>
                  <a:schemeClr val="bg1"/>
                </a:solidFill>
              </a:rPr>
              <a:t> (приведённый к цапфе вала коэффициент трения подшипников качения </a:t>
            </a:r>
            <a:r>
              <a:rPr lang="en-US" altLang="ru-RU" sz="2000" b="1" i="1">
                <a:solidFill>
                  <a:schemeClr val="bg1"/>
                </a:solidFill>
              </a:rPr>
              <a:t>f</a:t>
            </a:r>
            <a:r>
              <a:rPr lang="ru-RU" altLang="ru-RU" sz="2000">
                <a:solidFill>
                  <a:schemeClr val="bg1"/>
                </a:solidFill>
              </a:rPr>
              <a:t> = 1,5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</a:t>
            </a:r>
            <a:r>
              <a:rPr lang="ru-RU" altLang="ru-RU" sz="2000">
                <a:solidFill>
                  <a:schemeClr val="bg1"/>
                </a:solidFill>
              </a:rPr>
              <a:t>10</a:t>
            </a:r>
            <a:r>
              <a:rPr lang="ru-RU" altLang="ru-RU" sz="2000" baseline="30000">
                <a:solidFill>
                  <a:schemeClr val="bg1"/>
                </a:solidFill>
              </a:rPr>
              <a:t>-3</a:t>
            </a:r>
            <a:r>
              <a:rPr lang="ru-RU" altLang="ru-RU" sz="2000">
                <a:solidFill>
                  <a:schemeClr val="bg1"/>
                </a:solidFill>
              </a:rPr>
              <a:t>…6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</a:t>
            </a:r>
            <a:r>
              <a:rPr lang="ru-RU" altLang="ru-RU" sz="2000">
                <a:solidFill>
                  <a:schemeClr val="bg1"/>
                </a:solidFill>
              </a:rPr>
              <a:t>10</a:t>
            </a:r>
            <a:r>
              <a:rPr lang="ru-RU" altLang="ru-RU" sz="2000" baseline="30000">
                <a:solidFill>
                  <a:schemeClr val="bg1"/>
                </a:solidFill>
              </a:rPr>
              <a:t>-3</a:t>
            </a:r>
            <a:r>
              <a:rPr lang="ru-RU" altLang="ru-RU" sz="2000">
                <a:solidFill>
                  <a:schemeClr val="bg1"/>
                </a:solidFill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2. </a:t>
            </a:r>
            <a:r>
              <a:rPr lang="ru-RU" altLang="ru-RU" sz="2000" i="1">
                <a:solidFill>
                  <a:schemeClr val="bg1"/>
                </a:solidFill>
              </a:rPr>
              <a:t>малые габариты в осевом направлении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3. </a:t>
            </a:r>
            <a:r>
              <a:rPr lang="ru-RU" altLang="ru-RU" sz="2000" i="1">
                <a:solidFill>
                  <a:schemeClr val="bg1"/>
                </a:solidFill>
              </a:rPr>
              <a:t>низкая стоимость при высокой степени взаимозаменяемости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4.  </a:t>
            </a:r>
            <a:r>
              <a:rPr lang="ru-RU" altLang="ru-RU" sz="2000" i="1">
                <a:solidFill>
                  <a:schemeClr val="bg1"/>
                </a:solidFill>
              </a:rPr>
              <a:t>малый пусковой момент сопротивления</a:t>
            </a:r>
            <a:r>
              <a:rPr lang="ru-RU" altLang="ru-RU" sz="2000">
                <a:solidFill>
                  <a:schemeClr val="bg1"/>
                </a:solidFill>
              </a:rPr>
              <a:t>, практически одинаковый с моментом, действующим в процессе установившегося движения;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5.  </a:t>
            </a:r>
            <a:r>
              <a:rPr lang="ru-RU" altLang="ru-RU" sz="2000" i="1">
                <a:solidFill>
                  <a:schemeClr val="bg1"/>
                </a:solidFill>
              </a:rPr>
              <a:t>малый расход смазочных материалов</a:t>
            </a:r>
            <a:r>
              <a:rPr lang="ru-RU" altLang="ru-RU" sz="2000">
                <a:solidFill>
                  <a:schemeClr val="bg1"/>
                </a:solidFill>
              </a:rPr>
              <a:t> и, следовательно, малый объём работ по обслуживанию;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6.  </a:t>
            </a:r>
            <a:r>
              <a:rPr lang="ru-RU" altLang="ru-RU" sz="2000" i="1">
                <a:solidFill>
                  <a:schemeClr val="bg1"/>
                </a:solidFill>
              </a:rPr>
              <a:t>пониженные требования к материалу и качеству обработки цапф</a:t>
            </a:r>
            <a:r>
              <a:rPr lang="ru-RU" altLang="ru-RU" sz="2000">
                <a:solidFill>
                  <a:schemeClr val="bg1"/>
                </a:solidFill>
              </a:rPr>
              <a:t>.</a:t>
            </a:r>
            <a:endParaRPr lang="ru-RU" altLang="ru-RU" sz="2000" b="1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ru-RU" altLang="ru-RU" sz="2000" b="1">
                <a:solidFill>
                  <a:schemeClr val="bg1"/>
                </a:solidFill>
              </a:rPr>
              <a:t>	Недостатки</a:t>
            </a:r>
            <a:r>
              <a:rPr lang="ru-RU" altLang="ru-RU" sz="2000">
                <a:solidFill>
                  <a:schemeClr val="bg1"/>
                </a:solidFill>
              </a:rPr>
              <a:t> подшипников качения: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1. </a:t>
            </a:r>
            <a:r>
              <a:rPr lang="ru-RU" altLang="ru-RU" sz="2000" i="1">
                <a:solidFill>
                  <a:schemeClr val="bg1"/>
                </a:solidFill>
              </a:rPr>
              <a:t>высокая чувствительность к ударным и вибрационным нагрузкам</a:t>
            </a:r>
            <a:r>
              <a:rPr lang="ru-RU" altLang="ru-RU" sz="2000">
                <a:solidFill>
                  <a:schemeClr val="bg1"/>
                </a:solidFill>
              </a:rPr>
              <a:t> вследствие малых площадей контакта между телами качения и беговыми дорожками колец подшипника;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2. </a:t>
            </a:r>
            <a:r>
              <a:rPr lang="ru-RU" altLang="ru-RU" sz="2000" i="1">
                <a:solidFill>
                  <a:schemeClr val="bg1"/>
                </a:solidFill>
              </a:rPr>
              <a:t>большие габариты в радиальном направлении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ru-RU" altLang="ru-RU" sz="2000">
                <a:solidFill>
                  <a:schemeClr val="bg1"/>
                </a:solidFill>
              </a:rPr>
              <a:t>	3. </a:t>
            </a:r>
            <a:r>
              <a:rPr lang="ru-RU" altLang="ru-RU" sz="2000" i="1">
                <a:solidFill>
                  <a:schemeClr val="bg1"/>
                </a:solidFill>
              </a:rPr>
              <a:t>малая надёжность в высокоскоростных приводах</a:t>
            </a:r>
            <a:r>
              <a:rPr lang="ru-RU" altLang="ru-RU" sz="200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188913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461" name="Text Box 125"/>
          <p:cNvSpPr txBox="1">
            <a:spLocks noChangeArrowheads="1"/>
          </p:cNvSpPr>
          <p:nvPr/>
        </p:nvSpPr>
        <p:spPr bwMode="auto">
          <a:xfrm>
            <a:off x="0" y="3429000"/>
            <a:ext cx="4284663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11.2. Основные формы тел качения, применяемые в подшипниках: а) </a:t>
            </a:r>
            <a:r>
              <a:rPr lang="ru-RU" altLang="ru-RU"/>
              <a:t>шарик; ролики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  <a:r>
              <a:rPr lang="ru-RU" altLang="ru-RU" b="1"/>
              <a:t>б)</a:t>
            </a:r>
            <a:r>
              <a:rPr lang="ru-RU" altLang="ru-RU"/>
              <a:t> цилиндрический; </a:t>
            </a:r>
            <a:r>
              <a:rPr lang="ru-RU" altLang="ru-RU" b="1"/>
              <a:t>в)</a:t>
            </a:r>
            <a:r>
              <a:rPr lang="ru-RU" altLang="ru-RU"/>
              <a:t> конический; </a:t>
            </a:r>
            <a:br>
              <a:rPr lang="ru-RU" altLang="ru-RU"/>
            </a:br>
            <a:r>
              <a:rPr lang="ru-RU" altLang="ru-RU" b="1"/>
              <a:t>г)</a:t>
            </a:r>
            <a:r>
              <a:rPr lang="ru-RU" altLang="ru-RU"/>
              <a:t> бочкообразный; </a:t>
            </a:r>
            <a:r>
              <a:rPr lang="ru-RU" altLang="ru-RU" b="1"/>
              <a:t>д)</a:t>
            </a:r>
            <a:r>
              <a:rPr lang="ru-RU" altLang="ru-RU"/>
              <a:t> игольчатый; </a:t>
            </a:r>
            <a:r>
              <a:rPr lang="ru-RU" altLang="ru-RU" b="1"/>
              <a:t>е)</a:t>
            </a:r>
            <a:r>
              <a:rPr lang="ru-RU" altLang="ru-RU"/>
              <a:t> витой</a:t>
            </a:r>
          </a:p>
        </p:txBody>
      </p:sp>
      <p:pic>
        <p:nvPicPr>
          <p:cNvPr id="14462" name="Picture 126" descr="ПК_тела_каче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4356100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63" name="Text Box 127"/>
          <p:cNvSpPr txBox="1">
            <a:spLocks noChangeArrowheads="1"/>
          </p:cNvSpPr>
          <p:nvPr/>
        </p:nvSpPr>
        <p:spPr bwMode="auto">
          <a:xfrm>
            <a:off x="0" y="0"/>
            <a:ext cx="91440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 b="1">
                <a:solidFill>
                  <a:schemeClr val="bg1"/>
                </a:solidFill>
              </a:rPr>
              <a:t>Классификация</a:t>
            </a:r>
            <a:r>
              <a:rPr lang="ru-RU" altLang="ru-RU" sz="2000">
                <a:solidFill>
                  <a:schemeClr val="bg1"/>
                </a:solidFill>
              </a:rPr>
              <a:t> подшипников качения:</a:t>
            </a:r>
          </a:p>
          <a:p>
            <a:pPr algn="just"/>
            <a:r>
              <a:rPr lang="ru-RU" altLang="ru-RU" sz="2000" i="1">
                <a:solidFill>
                  <a:schemeClr val="bg1"/>
                </a:solidFill>
              </a:rPr>
              <a:t>	1) по форме тел качения</a:t>
            </a:r>
            <a:r>
              <a:rPr lang="ru-RU" altLang="ru-RU" sz="2000">
                <a:solidFill>
                  <a:schemeClr val="bg1"/>
                </a:solidFill>
              </a:rPr>
              <a:t> (рис. 11.2) – </a:t>
            </a:r>
            <a:r>
              <a:rPr lang="ru-RU" altLang="ru-RU" sz="2000" b="1">
                <a:solidFill>
                  <a:schemeClr val="bg1"/>
                </a:solidFill>
              </a:rPr>
              <a:t>шариковые</a:t>
            </a:r>
            <a:r>
              <a:rPr lang="ru-RU" altLang="ru-RU" sz="2000">
                <a:solidFill>
                  <a:schemeClr val="bg1"/>
                </a:solidFill>
              </a:rPr>
              <a:t>, </a:t>
            </a:r>
            <a:r>
              <a:rPr lang="ru-RU" altLang="ru-RU" sz="2000" b="1">
                <a:solidFill>
                  <a:schemeClr val="bg1"/>
                </a:solidFill>
              </a:rPr>
              <a:t>роликовые</a:t>
            </a:r>
            <a:r>
              <a:rPr lang="ru-RU" altLang="ru-RU" sz="2000">
                <a:solidFill>
                  <a:schemeClr val="bg1"/>
                </a:solidFill>
              </a:rPr>
              <a:t> с цилиндрическими, коническими или бочкообразными роликами, </a:t>
            </a:r>
            <a:r>
              <a:rPr lang="ru-RU" altLang="ru-RU" sz="2000" b="1">
                <a:solidFill>
                  <a:schemeClr val="bg1"/>
                </a:solidFill>
              </a:rPr>
              <a:t>игольчатые</a:t>
            </a:r>
            <a:r>
              <a:rPr lang="ru-RU" altLang="ru-RU" sz="2000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14466" name="Text Box 130"/>
          <p:cNvSpPr txBox="1">
            <a:spLocks noChangeArrowheads="1"/>
          </p:cNvSpPr>
          <p:nvPr/>
        </p:nvSpPr>
        <p:spPr bwMode="auto">
          <a:xfrm>
            <a:off x="4427538" y="1125538"/>
            <a:ext cx="4716462" cy="380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63023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 sz="2000" i="1">
                <a:solidFill>
                  <a:schemeClr val="bg1"/>
                </a:solidFill>
              </a:rPr>
              <a:t>2) по количеству рядов тел качения</a:t>
            </a:r>
            <a:r>
              <a:rPr lang="ru-RU" altLang="ru-RU" sz="2000">
                <a:solidFill>
                  <a:schemeClr val="bg1"/>
                </a:solidFill>
              </a:rPr>
              <a:t> – </a:t>
            </a:r>
            <a:r>
              <a:rPr lang="ru-RU" altLang="ru-RU" sz="2000" b="1">
                <a:solidFill>
                  <a:schemeClr val="bg1"/>
                </a:solidFill>
              </a:rPr>
              <a:t>однорядные</a:t>
            </a:r>
            <a:r>
              <a:rPr lang="ru-RU" altLang="ru-RU" sz="2000">
                <a:solidFill>
                  <a:schemeClr val="bg1"/>
                </a:solidFill>
              </a:rPr>
              <a:t>, </a:t>
            </a:r>
            <a:r>
              <a:rPr lang="ru-RU" altLang="ru-RU" sz="2000" b="1">
                <a:solidFill>
                  <a:schemeClr val="bg1"/>
                </a:solidFill>
              </a:rPr>
              <a:t>двух-</a:t>
            </a:r>
            <a:r>
              <a:rPr lang="ru-RU" altLang="ru-RU" sz="2000">
                <a:solidFill>
                  <a:schemeClr val="bg1"/>
                </a:solidFill>
              </a:rPr>
              <a:t>, </a:t>
            </a:r>
            <a:r>
              <a:rPr lang="ru-RU" altLang="ru-RU" sz="2000" b="1">
                <a:solidFill>
                  <a:schemeClr val="bg1"/>
                </a:solidFill>
              </a:rPr>
              <a:t>трёх-</a:t>
            </a:r>
            <a:r>
              <a:rPr lang="ru-RU" altLang="ru-RU" sz="2000">
                <a:solidFill>
                  <a:schemeClr val="bg1"/>
                </a:solidFill>
              </a:rPr>
              <a:t> и более рядные;</a:t>
            </a:r>
            <a:endParaRPr lang="ru-RU" altLang="ru-RU" sz="2000" i="1">
              <a:solidFill>
                <a:schemeClr val="bg1"/>
              </a:solidFill>
            </a:endParaRPr>
          </a:p>
          <a:p>
            <a:r>
              <a:rPr lang="ru-RU" altLang="ru-RU" sz="2000" i="1">
                <a:solidFill>
                  <a:schemeClr val="bg1"/>
                </a:solidFill>
              </a:rPr>
              <a:t>	3) по направлению</a:t>
            </a:r>
            <a:r>
              <a:rPr lang="ru-RU" altLang="ru-RU" sz="2000">
                <a:solidFill>
                  <a:schemeClr val="bg1"/>
                </a:solidFill>
              </a:rPr>
              <a:t> воспринимаемой </a:t>
            </a:r>
            <a:r>
              <a:rPr lang="ru-RU" altLang="ru-RU" sz="2000" i="1">
                <a:solidFill>
                  <a:schemeClr val="bg1"/>
                </a:solidFill>
              </a:rPr>
              <a:t>нагрузки</a:t>
            </a:r>
            <a:r>
              <a:rPr lang="ru-RU" altLang="ru-RU" sz="2000">
                <a:solidFill>
                  <a:schemeClr val="bg1"/>
                </a:solidFill>
              </a:rPr>
              <a:t>  – </a:t>
            </a:r>
            <a:r>
              <a:rPr lang="ru-RU" altLang="ru-RU" sz="2000" b="1">
                <a:solidFill>
                  <a:schemeClr val="bg1"/>
                </a:solidFill>
              </a:rPr>
              <a:t>радиальные</a:t>
            </a:r>
            <a:r>
              <a:rPr lang="ru-RU" altLang="ru-RU" sz="2000">
                <a:solidFill>
                  <a:schemeClr val="bg1"/>
                </a:solidFill>
              </a:rPr>
              <a:t> (нагрузка, перпендикулярная оси вращения), </a:t>
            </a:r>
            <a:r>
              <a:rPr lang="ru-RU" altLang="ru-RU" sz="2000" b="1">
                <a:solidFill>
                  <a:schemeClr val="bg1"/>
                </a:solidFill>
              </a:rPr>
              <a:t>радиально-упорные</a:t>
            </a:r>
            <a:r>
              <a:rPr lang="ru-RU" altLang="ru-RU" sz="2000">
                <a:solidFill>
                  <a:schemeClr val="bg1"/>
                </a:solidFill>
              </a:rPr>
              <a:t> (радиальная и осевая нагрузки, причём радиальная нагрузка больше осевой), </a:t>
            </a:r>
            <a:r>
              <a:rPr lang="ru-RU" altLang="ru-RU" sz="2000" b="1">
                <a:solidFill>
                  <a:schemeClr val="bg1"/>
                </a:solidFill>
              </a:rPr>
              <a:t>упорно-радиальные</a:t>
            </a:r>
            <a:r>
              <a:rPr lang="ru-RU" altLang="ru-RU" sz="2000">
                <a:solidFill>
                  <a:schemeClr val="bg1"/>
                </a:solidFill>
              </a:rPr>
              <a:t> (радиальная и осевая нагрузки, но радиальная нагрузка меньше осевой), </a:t>
            </a:r>
          </a:p>
        </p:txBody>
      </p:sp>
      <p:sp>
        <p:nvSpPr>
          <p:cNvPr id="14467" name="Text Box 131"/>
          <p:cNvSpPr txBox="1">
            <a:spLocks noChangeArrowheads="1"/>
          </p:cNvSpPr>
          <p:nvPr/>
        </p:nvSpPr>
        <p:spPr bwMode="auto">
          <a:xfrm>
            <a:off x="0" y="4941888"/>
            <a:ext cx="9144000" cy="141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/>
              <a:t>упорные</a:t>
            </a:r>
            <a:r>
              <a:rPr lang="ru-RU" altLang="ru-RU" sz="2000"/>
              <a:t> (только под осевую нагрузку), </a:t>
            </a:r>
            <a:r>
              <a:rPr lang="ru-RU" altLang="ru-RU" sz="2000" b="1"/>
              <a:t>комбинированные</a:t>
            </a:r>
            <a:r>
              <a:rPr lang="ru-RU" altLang="ru-RU" sz="2000"/>
              <a:t> (радиальная и осевая нагрузки воспринимаются разными телами качения);</a:t>
            </a:r>
          </a:p>
          <a:p>
            <a:r>
              <a:rPr lang="ru-RU" altLang="ru-RU" sz="2000" i="1"/>
              <a:t>	4) по самоустанавливаемости</a:t>
            </a:r>
            <a:r>
              <a:rPr lang="ru-RU" altLang="ru-RU" sz="2000"/>
              <a:t> – </a:t>
            </a:r>
            <a:r>
              <a:rPr lang="ru-RU" altLang="ru-RU" sz="2000" b="1"/>
              <a:t>несамоустанавливающиеся</a:t>
            </a:r>
            <a:r>
              <a:rPr lang="ru-RU" altLang="ru-RU" sz="2000"/>
              <a:t> и </a:t>
            </a:r>
            <a:r>
              <a:rPr lang="ru-RU" altLang="ru-RU" sz="2000" b="1"/>
              <a:t>самоустанавливающиеся</a:t>
            </a:r>
            <a:r>
              <a:rPr lang="ru-RU" altLang="ru-RU" sz="2000"/>
              <a:t>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3132138" y="1397000"/>
          <a:ext cx="287813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Документ" r:id="rId4" imgW="5810400" imgH="8210520" progId="Word.Document.12">
                  <p:embed/>
                </p:oleObj>
              </mc:Choice>
              <mc:Fallback>
                <p:oleObj name="Документ" r:id="rId4" imgW="5810400" imgH="8210520" progId="Word.Document.1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397000"/>
                        <a:ext cx="2878137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0" y="3213100"/>
            <a:ext cx="5364163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0" y="188913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921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1446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67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90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6238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73438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30638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7838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	</a:t>
            </a:r>
            <a:r>
              <a:rPr lang="ru-RU" altLang="ru-RU" sz="2000" i="1">
                <a:solidFill>
                  <a:schemeClr val="bg1"/>
                </a:solidFill>
              </a:rPr>
              <a:t>5)</a:t>
            </a:r>
            <a:r>
              <a:rPr lang="ru-RU" altLang="ru-RU" sz="2000" b="1">
                <a:solidFill>
                  <a:schemeClr val="bg1"/>
                </a:solidFill>
              </a:rPr>
              <a:t> </a:t>
            </a:r>
            <a:r>
              <a:rPr lang="ru-RU" altLang="ru-RU" sz="2000" i="1">
                <a:solidFill>
                  <a:schemeClr val="bg1"/>
                </a:solidFill>
              </a:rPr>
              <a:t>по габаритным размерам (серии диаметров и ширин, рис. 11.3) – </a:t>
            </a:r>
            <a:r>
              <a:rPr lang="ru-RU" altLang="ru-RU" sz="2000" b="1">
                <a:solidFill>
                  <a:schemeClr val="bg1"/>
                </a:solidFill>
              </a:rPr>
              <a:t>особо лёгкая, лёгкая, лёгкая широкая, средняя, средняя широкая, тяжелая серии</a:t>
            </a:r>
            <a:r>
              <a:rPr lang="ru-RU" altLang="ru-RU" sz="2000" i="1">
                <a:solidFill>
                  <a:schemeClr val="bg1"/>
                </a:solidFill>
              </a:rPr>
              <a:t>;</a:t>
            </a:r>
          </a:p>
        </p:txBody>
      </p:sp>
      <p:pic>
        <p:nvPicPr>
          <p:cNvPr id="54295" name="Picture 23" descr="ПК_габариты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3924300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0" y="3500438"/>
            <a:ext cx="3924300" cy="129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11.3. Серии диаметров и </a:t>
            </a:r>
            <a:br>
              <a:rPr lang="ru-RU" altLang="ru-RU" b="1"/>
            </a:br>
            <a:r>
              <a:rPr lang="ru-RU" altLang="ru-RU" b="1"/>
              <a:t>ширин подшипников качения: </a:t>
            </a:r>
            <a:br>
              <a:rPr lang="ru-RU" altLang="ru-RU" b="1"/>
            </a:br>
            <a:r>
              <a:rPr lang="ru-RU" altLang="ru-RU" b="1"/>
              <a:t>1) </a:t>
            </a:r>
            <a:r>
              <a:rPr lang="ru-RU" altLang="ru-RU"/>
              <a:t>особо лёгкая; </a:t>
            </a:r>
            <a:r>
              <a:rPr lang="ru-RU" altLang="ru-RU" b="1"/>
              <a:t>2) </a:t>
            </a:r>
            <a:r>
              <a:rPr lang="ru-RU" altLang="ru-RU"/>
              <a:t>лёгкая; </a:t>
            </a:r>
            <a:r>
              <a:rPr lang="ru-RU" altLang="ru-RU" b="1"/>
              <a:t>3) </a:t>
            </a:r>
            <a:r>
              <a:rPr lang="ru-RU" altLang="ru-RU"/>
              <a:t>лёгкая широкая; </a:t>
            </a:r>
            <a:r>
              <a:rPr lang="ru-RU" altLang="ru-RU" b="1"/>
              <a:t>4) </a:t>
            </a:r>
            <a:r>
              <a:rPr lang="ru-RU" altLang="ru-RU"/>
              <a:t>средняя; </a:t>
            </a:r>
            <a:r>
              <a:rPr lang="ru-RU" altLang="ru-RU" b="1"/>
              <a:t>5) </a:t>
            </a:r>
            <a:r>
              <a:rPr lang="ru-RU" altLang="ru-RU"/>
              <a:t>средняя широкая; </a:t>
            </a:r>
            <a:r>
              <a:rPr lang="ru-RU" altLang="ru-RU" b="1"/>
              <a:t>6) </a:t>
            </a:r>
            <a:r>
              <a:rPr lang="ru-RU" altLang="ru-RU"/>
              <a:t>тяжёлая.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3924300" y="1196975"/>
            <a:ext cx="5219700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09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19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42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1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686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25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3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 sz="2000" i="1">
                <a:solidFill>
                  <a:schemeClr val="bg1"/>
                </a:solidFill>
              </a:rPr>
              <a:t>6) по точности изготовления</a:t>
            </a:r>
            <a:r>
              <a:rPr lang="ru-RU" altLang="ru-RU" sz="2000">
                <a:solidFill>
                  <a:schemeClr val="bg1"/>
                </a:solidFill>
              </a:rPr>
              <a:t> – для подшипников качения стандартом (ГОСТ 520-71) предусмотрены </a:t>
            </a:r>
            <a:r>
              <a:rPr lang="ru-RU" altLang="ru-RU" sz="2000" b="1">
                <a:solidFill>
                  <a:schemeClr val="bg1"/>
                </a:solidFill>
              </a:rPr>
              <a:t>5 классов точности</a:t>
            </a:r>
            <a:r>
              <a:rPr lang="ru-RU" altLang="ru-RU" sz="2000">
                <a:solidFill>
                  <a:schemeClr val="bg1"/>
                </a:solidFill>
              </a:rPr>
              <a:t> (</a:t>
            </a:r>
            <a:r>
              <a:rPr lang="ru-RU" altLang="ru-RU" sz="2000" b="1">
                <a:solidFill>
                  <a:schemeClr val="bg1"/>
                </a:solidFill>
                <a:latin typeface="Times New Roman" panose="02020603050405020304" pitchFamily="18" charset="0"/>
              </a:rPr>
              <a:t>Р0, Р6, Р5, Р4, Р2</a:t>
            </a:r>
            <a:r>
              <a:rPr lang="ru-RU" altLang="ru-RU" sz="2000">
                <a:solidFill>
                  <a:schemeClr val="bg1"/>
                </a:solidFill>
              </a:rPr>
              <a:t>); класс точности указывается перед номером подшипника, при этом буква «Р» может опускаться (Р4-205 или 4-205), а нулевой класс (подшипники общего назначения) может не указываться вообще;</a:t>
            </a:r>
            <a:endParaRPr lang="ru-RU" altLang="ru-RU" sz="2000" i="1">
              <a:solidFill>
                <a:schemeClr val="bg1"/>
              </a:solidFill>
            </a:endParaRPr>
          </a:p>
          <a:p>
            <a:pPr algn="just"/>
            <a:r>
              <a:rPr lang="ru-RU" altLang="ru-RU" sz="2000" i="1">
                <a:solidFill>
                  <a:schemeClr val="bg1"/>
                </a:solidFill>
              </a:rPr>
              <a:t>7) по конструктивным особенностям</a:t>
            </a:r>
            <a:r>
              <a:rPr lang="ru-RU" altLang="ru-RU" sz="2000">
                <a:solidFill>
                  <a:schemeClr val="bg1"/>
                </a:solidFill>
              </a:rPr>
              <a:t> – с защитными шайбами, с упорным бортом на наружном кольце, с канавкой на наружном кольце, с составными кольцами и др.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sz="2000" b="1">
                <a:solidFill>
                  <a:schemeClr val="bg1"/>
                </a:solidFill>
              </a:rPr>
              <a:t>Условные обозначения</a:t>
            </a:r>
            <a:r>
              <a:rPr lang="ru-RU" altLang="ru-RU" sz="2000">
                <a:solidFill>
                  <a:schemeClr val="bg1"/>
                </a:solidFill>
              </a:rPr>
              <a:t> (маркировка, паспорт) подшипников качения (рис. 11.4) являются в основном цифровыми и наносятся на торцовые поверхности колец. Основное обозначение подшипника может включать от двух до семи цифр (нули на левой стороне обозначения, то есть в начале цифры, не проставляются).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0" y="6308725"/>
            <a:ext cx="9144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graphicFrame>
        <p:nvGraphicFramePr>
          <p:cNvPr id="15405" name="Object 45"/>
          <p:cNvGraphicFramePr>
            <a:graphicFrameLocks noChangeAspect="1"/>
          </p:cNvGraphicFramePr>
          <p:nvPr/>
        </p:nvGraphicFramePr>
        <p:xfrm>
          <a:off x="539750" y="1349375"/>
          <a:ext cx="8281988" cy="550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Документ" r:id="rId4" imgW="6098643" imgH="4057577" progId="Word.Document.12">
                  <p:embed/>
                </p:oleObj>
              </mc:Choice>
              <mc:Fallback>
                <p:oleObj name="Документ" r:id="rId4" imgW="6098643" imgH="4057577" progId="Word.Document.12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349375"/>
                        <a:ext cx="8281988" cy="550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0" y="4652963"/>
            <a:ext cx="9144000" cy="1947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b="1">
                <a:solidFill>
                  <a:schemeClr val="bg1"/>
                </a:solidFill>
              </a:rPr>
              <a:t>Две последние цифры справа</a:t>
            </a:r>
            <a:r>
              <a:rPr lang="ru-RU" altLang="ru-RU" sz="2000">
                <a:solidFill>
                  <a:schemeClr val="bg1"/>
                </a:solidFill>
              </a:rPr>
              <a:t> = диаметр отверстия во внутреннем кольце (диаметр цапфы вала), делённый на </a:t>
            </a:r>
            <a:r>
              <a:rPr lang="ru-RU" altLang="ru-RU" sz="2000" b="1">
                <a:solidFill>
                  <a:schemeClr val="bg1"/>
                </a:solidFill>
              </a:rPr>
              <a:t>5</a:t>
            </a:r>
            <a:r>
              <a:rPr lang="ru-RU" altLang="ru-RU" sz="2000">
                <a:solidFill>
                  <a:schemeClr val="bg1"/>
                </a:solidFill>
              </a:rPr>
              <a:t>, за исключением следующих четырёх размеров: диаметр </a:t>
            </a:r>
            <a:r>
              <a:rPr lang="ru-RU" altLang="ru-RU" sz="2000" b="1">
                <a:solidFill>
                  <a:schemeClr val="bg1"/>
                </a:solidFill>
              </a:rPr>
              <a:t>10</a:t>
            </a:r>
            <a:r>
              <a:rPr lang="ru-RU" altLang="ru-RU" sz="2000">
                <a:solidFill>
                  <a:schemeClr val="bg1"/>
                </a:solidFill>
              </a:rPr>
              <a:t> мм 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</a:rPr>
              <a:t> цифрами 00; 12 мм – 01; 15 мм – 02, и 17 мм – 03. Далее 20 мм 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2000">
                <a:solidFill>
                  <a:schemeClr val="bg1"/>
                </a:solidFill>
              </a:rPr>
              <a:t> 04, с диаметром 75 мм – 15, с диаметром 495 мм – 99 и т.д. Следовательно, для большей части подшипников </a:t>
            </a:r>
            <a:r>
              <a:rPr lang="ru-RU" altLang="ru-RU" sz="2000" i="1">
                <a:solidFill>
                  <a:schemeClr val="bg1"/>
                </a:solidFill>
              </a:rPr>
              <a:t>диаметр отверстия внутреннего кольца изменяется с шагом 5 мм</a:t>
            </a:r>
            <a:r>
              <a:rPr lang="ru-RU" altLang="ru-RU" sz="200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7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	</a:t>
            </a:r>
            <a:r>
              <a:rPr lang="ru-RU" altLang="ru-RU" sz="2000" b="1">
                <a:solidFill>
                  <a:schemeClr val="bg1"/>
                </a:solidFill>
                <a:sym typeface="Symbol" panose="05050102010706020507" pitchFamily="18" charset="2"/>
              </a:rPr>
              <a:t>Третья цифра справа</a:t>
            </a:r>
            <a:r>
              <a:rPr lang="ru-RU" altLang="ru-RU" sz="2000">
                <a:solidFill>
                  <a:schemeClr val="bg1"/>
                </a:solidFill>
                <a:sym typeface="Symbol" panose="05050102010706020507" pitchFamily="18" charset="2"/>
              </a:rPr>
              <a:t> = серии диаметров наружных колец (наружных диаметров подшипника): сверхлёгкая серия – 8 или 9; особолёгкая – 1; лёгкая – 2; средняя – 3; тяжёлая – 4.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0" y="4100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6498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0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2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4" name="Rectangle 1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6" name="Rectangle 12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8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10" name="Rectangle 1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513" name="Picture 129" descr="ПК_типы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435610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14" name="Text Box 130"/>
          <p:cNvSpPr txBox="1">
            <a:spLocks noChangeArrowheads="1"/>
          </p:cNvSpPr>
          <p:nvPr/>
        </p:nvSpPr>
        <p:spPr bwMode="auto">
          <a:xfrm>
            <a:off x="0" y="5300663"/>
            <a:ext cx="4356100" cy="129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11.5. Некоторые типы подшипников качения: </a:t>
            </a:r>
            <a:br>
              <a:rPr lang="ru-RU" altLang="ru-RU" b="1"/>
            </a:br>
            <a:r>
              <a:rPr lang="ru-RU" altLang="ru-RU"/>
              <a:t>верхний ряд – шариковые; </a:t>
            </a:r>
            <a:br>
              <a:rPr lang="ru-RU" altLang="ru-RU"/>
            </a:br>
            <a:r>
              <a:rPr lang="ru-RU" altLang="ru-RU"/>
              <a:t>нижний ряд – роликовые </a:t>
            </a:r>
            <a:br>
              <a:rPr lang="ru-RU" altLang="ru-RU"/>
            </a:br>
            <a:r>
              <a:rPr lang="ru-RU" altLang="ru-RU"/>
              <a:t>(тип подшипника указан цифрой).</a:t>
            </a:r>
          </a:p>
        </p:txBody>
      </p:sp>
      <p:sp>
        <p:nvSpPr>
          <p:cNvPr id="16515" name="Text Box 131"/>
          <p:cNvSpPr txBox="1">
            <a:spLocks noChangeArrowheads="1"/>
          </p:cNvSpPr>
          <p:nvPr/>
        </p:nvSpPr>
        <p:spPr bwMode="auto">
          <a:xfrm>
            <a:off x="4500563" y="1125538"/>
            <a:ext cx="4643437" cy="477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altLang="ru-RU" sz="2000" b="1">
                <a:sym typeface="Symbol" panose="05050102010706020507" pitchFamily="18" charset="2"/>
              </a:rPr>
              <a:t>Четвёртая цифра справа</a:t>
            </a:r>
            <a:r>
              <a:rPr lang="ru-RU" altLang="ru-RU" sz="2000">
                <a:sym typeface="Symbol" panose="05050102010706020507" pitchFamily="18" charset="2"/>
              </a:rPr>
              <a:t> = тип подшипника: </a:t>
            </a:r>
            <a:br>
              <a:rPr lang="ru-RU" altLang="ru-RU" sz="2000">
                <a:sym typeface="Symbol" panose="05050102010706020507" pitchFamily="18" charset="2"/>
              </a:rPr>
            </a:br>
            <a:r>
              <a:rPr lang="ru-RU" altLang="ru-RU" sz="2000">
                <a:sym typeface="Symbol" panose="05050102010706020507" pitchFamily="18" charset="2"/>
              </a:rPr>
              <a:t>шариковый радиальный – 0; шариковый сферический – 1; роликовый радиальный – 2; роликовый сферический – 3; игольчатый – 4; </a:t>
            </a:r>
            <a:br>
              <a:rPr lang="ru-RU" altLang="ru-RU" sz="2000">
                <a:sym typeface="Symbol" panose="05050102010706020507" pitchFamily="18" charset="2"/>
              </a:rPr>
            </a:br>
            <a:r>
              <a:rPr lang="ru-RU" altLang="ru-RU" sz="2000">
                <a:sym typeface="Symbol" panose="05050102010706020507" pitchFamily="18" charset="2"/>
              </a:rPr>
              <a:t>роликовый с витыми роликами – 5; шариковый радиально-упорный – 6; </a:t>
            </a:r>
            <a:br>
              <a:rPr lang="ru-RU" altLang="ru-RU" sz="2000">
                <a:sym typeface="Symbol" panose="05050102010706020507" pitchFamily="18" charset="2"/>
              </a:rPr>
            </a:br>
            <a:r>
              <a:rPr lang="ru-RU" altLang="ru-RU" sz="2000">
                <a:sym typeface="Symbol" panose="05050102010706020507" pitchFamily="18" charset="2"/>
              </a:rPr>
              <a:t>роликовый радиально-упорный – 7; </a:t>
            </a:r>
            <a:br>
              <a:rPr lang="ru-RU" altLang="ru-RU" sz="2000">
                <a:sym typeface="Symbol" panose="05050102010706020507" pitchFamily="18" charset="2"/>
              </a:rPr>
            </a:br>
            <a:r>
              <a:rPr lang="ru-RU" altLang="ru-RU" sz="2000">
                <a:sym typeface="Symbol" panose="05050102010706020507" pitchFamily="18" charset="2"/>
              </a:rPr>
              <a:t>шариковый упорный – 8; роликовый упорный – 9.</a:t>
            </a:r>
            <a:endParaRPr lang="en-US" altLang="ru-RU" sz="2000">
              <a:sym typeface="Symbol" panose="05050102010706020507" pitchFamily="18" charset="2"/>
            </a:endParaRPr>
          </a:p>
          <a:p>
            <a:pPr>
              <a:spcBef>
                <a:spcPct val="50000"/>
              </a:spcBef>
            </a:pPr>
            <a:endParaRPr lang="ru-RU" altLang="ru-RU" sz="2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4508500"/>
          </a:xfrm>
        </p:spPr>
        <p:txBody>
          <a:bodyPr/>
          <a:lstStyle/>
          <a:p>
            <a:pPr marL="0" indent="357188" algn="just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1800">
                <a:solidFill>
                  <a:schemeClr val="bg1"/>
                </a:solidFill>
                <a:sym typeface="Symbol" panose="05050102010706020507" pitchFamily="18" charset="2"/>
              </a:rPr>
              <a:t>	</a:t>
            </a:r>
            <a:r>
              <a:rPr lang="ru-RU" altLang="ru-RU" sz="2000" b="1">
                <a:sym typeface="Symbol" panose="05050102010706020507" pitchFamily="18" charset="2"/>
              </a:rPr>
              <a:t>Пятая и шестая цифры</a:t>
            </a:r>
            <a:r>
              <a:rPr lang="ru-RU" altLang="ru-RU" sz="2000">
                <a:sym typeface="Symbol" panose="05050102010706020507" pitchFamily="18" charset="2"/>
              </a:rPr>
              <a:t> отведены для обозначения конструктивной разновидности подшипника.</a:t>
            </a:r>
            <a:endParaRPr lang="ru-RU" altLang="ru-RU" sz="2000" b="1">
              <a:sym typeface="Symbol" panose="05050102010706020507" pitchFamily="18" charset="2"/>
            </a:endParaRPr>
          </a:p>
          <a:p>
            <a:pPr marL="0" indent="357188" algn="just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sym typeface="Symbol" panose="05050102010706020507" pitchFamily="18" charset="2"/>
              </a:rPr>
              <a:t>Седьмой цифрой</a:t>
            </a:r>
            <a:r>
              <a:rPr lang="ru-RU" altLang="ru-RU" sz="2000">
                <a:sym typeface="Symbol" panose="05050102010706020507" pitchFamily="18" charset="2"/>
              </a:rPr>
              <a:t> обозначается серия ширин (цифры от 0 до 9), лёгкой серии обычно соответствует 0 или 1.</a:t>
            </a:r>
          </a:p>
          <a:p>
            <a:pPr marL="0" indent="357188" algn="just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2000" b="1">
                <a:sym typeface="Symbol" panose="05050102010706020507" pitchFamily="18" charset="2"/>
              </a:rPr>
              <a:t>Материалы для изготовления подшипников качения.</a:t>
            </a:r>
            <a:r>
              <a:rPr lang="ru-RU" altLang="ru-RU" sz="2000">
                <a:sym typeface="Symbol" panose="05050102010706020507" pitchFamily="18" charset="2"/>
              </a:rPr>
              <a:t> </a:t>
            </a:r>
            <a:r>
              <a:rPr lang="ru-RU" altLang="ru-RU" sz="2000" b="1">
                <a:sym typeface="Symbol" panose="05050102010706020507" pitchFamily="18" charset="2"/>
              </a:rPr>
              <a:t>Кольца</a:t>
            </a:r>
            <a:r>
              <a:rPr lang="ru-RU" altLang="ru-RU" sz="2000">
                <a:sym typeface="Symbol" panose="05050102010706020507" pitchFamily="18" charset="2"/>
              </a:rPr>
              <a:t> и </a:t>
            </a:r>
            <a:r>
              <a:rPr lang="ru-RU" altLang="ru-RU" sz="2000" b="1">
                <a:sym typeface="Symbol" panose="05050102010706020507" pitchFamily="18" charset="2"/>
              </a:rPr>
              <a:t>тела качения</a:t>
            </a:r>
            <a:r>
              <a:rPr lang="ru-RU" altLang="ru-RU" sz="2000">
                <a:sym typeface="Symbol" panose="05050102010706020507" pitchFamily="18" charset="2"/>
              </a:rPr>
              <a:t> (шарики, ролики) подшипников качения изготавливают из специальных высокохромистых легированных сталей (ШХ15, ШХ15СГ, ШХ20СГ, 20ХН4А и др.) с улучшающей термообработкой до </a:t>
            </a:r>
            <a:r>
              <a:rPr lang="en-US" altLang="ru-RU" sz="2000">
                <a:sym typeface="Symbol" panose="05050102010706020507" pitchFamily="18" charset="2"/>
              </a:rPr>
              <a:t>HRC </a:t>
            </a:r>
            <a:r>
              <a:rPr lang="ru-RU" altLang="ru-RU" sz="2000">
                <a:sym typeface="Symbol" panose="05050102010706020507" pitchFamily="18" charset="2"/>
              </a:rPr>
              <a:t>61…67 при неоднородности твёрдости не более 3 </a:t>
            </a:r>
            <a:r>
              <a:rPr lang="en-US" altLang="ru-RU" sz="2000">
                <a:sym typeface="Symbol" panose="05050102010706020507" pitchFamily="18" charset="2"/>
              </a:rPr>
              <a:t>HRC</a:t>
            </a:r>
            <a:r>
              <a:rPr lang="ru-RU" altLang="ru-RU" sz="2000">
                <a:sym typeface="Symbol" panose="05050102010706020507" pitchFamily="18" charset="2"/>
              </a:rPr>
              <a:t> для каждого из колец и для всех тел качения. </a:t>
            </a:r>
            <a:r>
              <a:rPr lang="ru-RU" altLang="ru-RU" sz="2000" b="1">
                <a:sym typeface="Symbol" panose="05050102010706020507" pitchFamily="18" charset="2"/>
              </a:rPr>
              <a:t>Сепараторы</a:t>
            </a:r>
            <a:r>
              <a:rPr lang="ru-RU" altLang="ru-RU" sz="2000">
                <a:sym typeface="Symbol" panose="05050102010706020507" pitchFamily="18" charset="2"/>
              </a:rPr>
              <a:t> чаще всего выполняют штампованными из стальной (мягкая малоуглеродистая сталь) ленты. Сепараторы скоростных подшипников делают из антифрикционных материалов (латуни, бронзы, алюминиевых сплавов, текстолита и других пластмасс).</a:t>
            </a:r>
            <a:endParaRPr lang="en-US" altLang="ru-RU" sz="2000">
              <a:sym typeface="Symbol" panose="05050102010706020507" pitchFamily="18" charset="2"/>
            </a:endParaRP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0" y="0"/>
            <a:ext cx="9144000" cy="671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sz="2400" b="1">
                <a:solidFill>
                  <a:schemeClr val="bg1"/>
                </a:solidFill>
              </a:rPr>
              <a:t>Подбор, посадки, крепление и смазка ПК.</a:t>
            </a:r>
          </a:p>
          <a:p>
            <a:pPr>
              <a:lnSpc>
                <a:spcPct val="100000"/>
              </a:lnSpc>
              <a:spcBef>
                <a:spcPts val="5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Причины потери работоспособности подшипниками качения: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1. Усталостное выкрашивание </a:t>
            </a:r>
            <a:r>
              <a:rPr lang="ru-RU" altLang="ru-RU" sz="1900" b="1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1900" b="1">
                <a:solidFill>
                  <a:schemeClr val="bg1"/>
                </a:solidFill>
              </a:rPr>
              <a:t> </a:t>
            </a:r>
            <a:r>
              <a:rPr lang="ru-RU" altLang="ru-RU" sz="1900">
                <a:solidFill>
                  <a:schemeClr val="bg1"/>
                </a:solidFill>
              </a:rPr>
              <a:t>отслаивание частичек металла с рабочих поверхностей и появление на них раковин является следствием циклического нагружения контактных поверхностей тел качения и беговых дорожек колец.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2. Смятие (пластическая деформация) поверхности тел качения и беговых дорожек </a:t>
            </a:r>
            <a:r>
              <a:rPr lang="ru-RU" altLang="ru-RU" sz="1900">
                <a:solidFill>
                  <a:schemeClr val="bg1"/>
                </a:solidFill>
              </a:rPr>
              <a:t>на кольцах возникает вследствие чрезмерных статических нагрузок или при действии однократных ударных нагрузок. Признак: для тел качения – нарушение геометрической формы; для колец </a:t>
            </a:r>
            <a:r>
              <a:rPr lang="ru-RU" altLang="ru-RU" sz="190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 sz="1900">
                <a:solidFill>
                  <a:schemeClr val="bg1"/>
                </a:solidFill>
              </a:rPr>
              <a:t> местные углубления на беговых дорожках, по форме повторяющие поверхность тел качения (наиболее характерно для внутреннего кольца).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3. Разрушение тел качения или колец под воздействием чрезмерных ударных нагрузок, </a:t>
            </a:r>
            <a:r>
              <a:rPr lang="ru-RU" altLang="ru-RU" sz="1900">
                <a:solidFill>
                  <a:schemeClr val="bg1"/>
                </a:solidFill>
              </a:rPr>
              <a:t>возникающих вследствие неправильного монтажа или нарушения правил эксплуатации (раскалывание тел качения или колец, скалывание бортов колец и т.п.).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4. Абразивное изнашивание </a:t>
            </a:r>
            <a:r>
              <a:rPr lang="ru-RU" altLang="ru-RU" sz="1900">
                <a:solidFill>
                  <a:schemeClr val="bg1"/>
                </a:solidFill>
              </a:rPr>
              <a:t>при попадании в подшипник частиц высокой твёрдости через нарушенные уплотнительные элементы.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ru-RU" altLang="ru-RU" sz="1900" b="1">
                <a:solidFill>
                  <a:schemeClr val="bg1"/>
                </a:solidFill>
              </a:rPr>
              <a:t>5. Разрушение сепараторов </a:t>
            </a:r>
            <a:r>
              <a:rPr lang="ru-RU" altLang="ru-RU" sz="1900">
                <a:solidFill>
                  <a:schemeClr val="bg1"/>
                </a:solidFill>
              </a:rPr>
              <a:t>происходит из-за изнашивания их за счёт трения о тела качения при недостаточной смазке, от воздействия тел качения на них при наличии центробежных сил большой величины (при больших скоростях вращения) и некоторых других причин.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6963</TotalTime>
  <Words>834</Words>
  <Application>Microsoft Office PowerPoint</Application>
  <PresentationFormat>Экран (4:3)</PresentationFormat>
  <Paragraphs>135</Paragraphs>
  <Slides>18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Документ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Валы и подшипники. Лекция № 11. Подшипники качения.</dc:title>
  <dc:creator>Коробков Владлен Викторович</dc:creator>
  <cp:lastModifiedBy>admin</cp:lastModifiedBy>
  <cp:revision>125</cp:revision>
  <dcterms:modified xsi:type="dcterms:W3CDTF">2017-02-24T18:43:59Z</dcterms:modified>
</cp:coreProperties>
</file>