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5"/>
  </p:notesMasterIdLst>
  <p:sldIdLst>
    <p:sldId id="256" r:id="rId3"/>
    <p:sldId id="257" r:id="rId4"/>
    <p:sldId id="264" r:id="rId5"/>
    <p:sldId id="266" r:id="rId6"/>
    <p:sldId id="278" r:id="rId7"/>
    <p:sldId id="267" r:id="rId8"/>
    <p:sldId id="268" r:id="rId9"/>
    <p:sldId id="271" r:id="rId10"/>
    <p:sldId id="272" r:id="rId11"/>
    <p:sldId id="273" r:id="rId12"/>
    <p:sldId id="274" r:id="rId13"/>
    <p:sldId id="275" r:id="rId14"/>
    <p:sldId id="276" r:id="rId15"/>
    <p:sldId id="280" r:id="rId16"/>
    <p:sldId id="277" r:id="rId17"/>
    <p:sldId id="279" r:id="rId18"/>
    <p:sldId id="281" r:id="rId19"/>
    <p:sldId id="282" r:id="rId20"/>
    <p:sldId id="283" r:id="rId21"/>
    <p:sldId id="284" r:id="rId22"/>
    <p:sldId id="285" r:id="rId23"/>
    <p:sldId id="270" r:id="rId24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1pPr>
    <a:lvl2pPr marL="4572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2pPr>
    <a:lvl3pPr marL="9144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3pPr>
    <a:lvl4pPr marL="13716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4pPr>
    <a:lvl5pPr marL="18288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12503150"/>
            <a:ext cx="0" cy="263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0348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0377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0039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6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5247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4554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29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744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773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7656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3236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AEF3D30-EBBF-44C1-B4E7-5C41F7E2CC7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420046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6FA4AB6-6554-4403-8E13-DD6F2D2F393A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891292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2425" y="-263525"/>
            <a:ext cx="2133600" cy="63611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-263525"/>
            <a:ext cx="6248400" cy="63611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31B56A0-0B2C-4C17-A7CA-34366A450900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644362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01625" y="-263525"/>
            <a:ext cx="8534400" cy="6361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282825" cy="471488"/>
          </a:xfrm>
        </p:spPr>
        <p:txBody>
          <a:bodyPr/>
          <a:lstStyle>
            <a:lvl1pPr>
              <a:defRPr/>
            </a:lvl1pPr>
          </a:lstStyle>
          <a:p>
            <a:fld id="{B0029DE0-4CD6-4E8B-B802-3CA5ED3A717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637482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6059773-6096-49A0-944F-8E11CF3295C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632123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58C7A4-E39B-47CF-AD91-49CBA3091184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803413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0FC188-CC79-4945-89E5-0F5F059504E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204986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BEF1803-61B5-447B-A5B5-A6995A5E3B77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130848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E224463-85EC-4EBC-BE67-AB25A9EC157A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8028718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0AE1133-5961-4504-AF53-633A33A8E0D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664304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802D7B4-C195-467A-B20F-712812565C3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2491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56F9050-90FF-41B3-9FF8-78AB4335274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99610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696317-9140-4037-9CFB-D36AFE6DA5E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345081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9444313-25EB-4A1C-A907-6E7EE0EC8DE0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2926918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E6AEB72-FB2F-4651-BE83-B652852B238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8126199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4638" y="1377950"/>
            <a:ext cx="2055812" cy="4751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377950"/>
            <a:ext cx="6015038" cy="47513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60A167-4BC5-4C61-A820-F769B788DE4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860345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6910932-34D9-49B5-A999-F3E55D684C2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98232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EB18603-0FBE-4014-B008-59C0E60DC09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902429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86F12D7-AF26-4969-9C21-14D0D3E638F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18808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BF1FBC4-145B-4788-95B5-891274FE6A0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14512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7C966A4-C9FB-4A1B-9C5C-FAAB01A1799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80814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E34A3C-7943-4716-8ED7-267F70054D37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0658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FCEF25A-5B25-4FEC-8C2B-16F62F44AEA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55115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1027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9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40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4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5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1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2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3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4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5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6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7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8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9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0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2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3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4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5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76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-263525"/>
            <a:ext cx="853440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177" name="Text Box 153"/>
          <p:cNvSpPr txBox="1">
            <a:spLocks noChangeArrowheads="1"/>
          </p:cNvSpPr>
          <p:nvPr/>
        </p:nvSpPr>
        <p:spPr bwMode="auto">
          <a:xfrm>
            <a:off x="301625" y="6245225"/>
            <a:ext cx="22875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8" name="Text Box 15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282825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BF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000">
                <a:solidFill>
                  <a:srgbClr val="FFFFFF"/>
                </a:solidFill>
              </a:defRPr>
            </a:lvl1pPr>
          </a:lstStyle>
          <a:p>
            <a:fld id="{34A0EAD9-E1E1-499E-BFAC-E3ABCF834E04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600200"/>
            <a:ext cx="85344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2050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2051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2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3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4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5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6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8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0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1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2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3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064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0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1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2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3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4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5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6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7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8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9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0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1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2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3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4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5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6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7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8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9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0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1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2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3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4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5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6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7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8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9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0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1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2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3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4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6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7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8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0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1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2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3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4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5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6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7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8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9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0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1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2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3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4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5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6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7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8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9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0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1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4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5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6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7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8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9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0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1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2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3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5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6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7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8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9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0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1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2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3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4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5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6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7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8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9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0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1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2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4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5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6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7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8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9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0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1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2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3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4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5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6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7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8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9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0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1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2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3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4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5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6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7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8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9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200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77950"/>
            <a:ext cx="776605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304800" y="6248400"/>
            <a:ext cx="22844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3124200" y="6248400"/>
            <a:ext cx="28940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3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2796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ahoma" panose="020B0604030504040204" pitchFamily="34" charset="0"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CD27717A-F8E0-4D9D-906D-DEFE21BDD2B8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32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4.png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0" y="179388"/>
            <a:ext cx="9144000" cy="123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GB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ТЕМА </a:t>
            </a:r>
            <a:r>
              <a:rPr lang="ru-RU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3</a:t>
            </a:r>
            <a:r>
              <a:rPr lang="en-GB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. </a:t>
            </a:r>
            <a:r>
              <a:rPr lang="ru-RU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ВАЛЫ И ПОДШИПНИКИ</a:t>
            </a:r>
            <a:r>
              <a:rPr lang="en-GB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.</a:t>
            </a:r>
            <a:br>
              <a:rPr lang="en-GB" altLang="ru-RU" sz="54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2400" b="1">
                <a:solidFill>
                  <a:schemeClr val="bg1"/>
                </a:solidFill>
              </a:rPr>
              <a:t>ВАЛЫ </a:t>
            </a:r>
            <a:r>
              <a:rPr lang="ru-RU" altLang="ru-RU" sz="2400" b="1" dirty="0">
                <a:solidFill>
                  <a:schemeClr val="bg1"/>
                </a:solidFill>
              </a:rPr>
              <a:t>И ОСИ (</a:t>
            </a:r>
            <a:r>
              <a:rPr lang="ru-RU" altLang="ru-RU" sz="2400" b="1" dirty="0" err="1">
                <a:solidFill>
                  <a:schemeClr val="bg1"/>
                </a:solidFill>
              </a:rPr>
              <a:t>ВиО</a:t>
            </a:r>
            <a:r>
              <a:rPr lang="ru-RU" altLang="ru-RU" sz="2400" b="1" dirty="0">
                <a:solidFill>
                  <a:schemeClr val="bg1"/>
                </a:solidFill>
              </a:rPr>
              <a:t>).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endParaRPr lang="en-GB" altLang="ru-RU" dirty="0">
              <a:solidFill>
                <a:schemeClr val="bg1"/>
              </a:solidFill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1844675"/>
            <a:ext cx="9144000" cy="501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65125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901700" indent="127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36688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58975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81263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3846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9566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5286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31006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1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Вопросы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, </a:t>
            </a: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изложенные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в </a:t>
            </a: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лекции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:</a:t>
            </a:r>
          </a:p>
          <a:p>
            <a:pPr>
              <a:lnSpc>
                <a:spcPct val="110000"/>
              </a:lnSpc>
            </a:pPr>
            <a:r>
              <a:rPr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1. </a:t>
            </a: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Назначение, классификация </a:t>
            </a:r>
            <a:r>
              <a:rPr lang="ru-RU" alt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ВиО</a:t>
            </a: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применение в МГКМ.</a:t>
            </a:r>
          </a:p>
          <a:p>
            <a:pPr>
              <a:lnSpc>
                <a:spcPct val="110000"/>
              </a:lnSpc>
            </a:pP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2</a:t>
            </a: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Материалы для изготовления </a:t>
            </a:r>
            <a:r>
              <a:rPr lang="ru-RU" alt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ВиО</a:t>
            </a: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термическая и механическая обработка. </a:t>
            </a:r>
          </a:p>
          <a:p>
            <a:pPr>
              <a:lnSpc>
                <a:spcPct val="110000"/>
              </a:lnSpc>
            </a:pP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3.</a:t>
            </a: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Критерии работоспособности и расчет </a:t>
            </a:r>
            <a:r>
              <a:rPr lang="ru-RU" alt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ВиО</a:t>
            </a: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>
              <a:lnSpc>
                <a:spcPct val="110000"/>
              </a:lnSpc>
            </a:pPr>
            <a:endParaRPr lang="ru-RU" altLang="ru-RU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</a:pPr>
            <a:endParaRPr lang="en-GB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-539750" y="3419475"/>
            <a:ext cx="18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74" name="Object 38"/>
          <p:cNvGraphicFramePr>
            <a:graphicFrameLocks noGrp="1" noChangeAspect="1"/>
          </p:cNvGraphicFramePr>
          <p:nvPr>
            <p:ph/>
          </p:nvPr>
        </p:nvGraphicFramePr>
        <p:xfrm>
          <a:off x="1463675" y="3703638"/>
          <a:ext cx="6091238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4" name="Документ" r:id="rId3" imgW="6093000" imgH="175320" progId="Word.Document.8">
                  <p:embed/>
                </p:oleObj>
              </mc:Choice>
              <mc:Fallback>
                <p:oleObj name="Документ" r:id="rId3" imgW="6093000" imgH="175320" progId="Word.Document.8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3703638"/>
                        <a:ext cx="6091238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0" y="549275"/>
            <a:ext cx="9144000" cy="587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	Основными критериями работоспособности валов и вращающихся осей являются усталостная </a:t>
            </a:r>
            <a:r>
              <a:rPr lang="ru-RU" altLang="ru-RU" b="1" i="1">
                <a:solidFill>
                  <a:schemeClr val="bg1"/>
                </a:solidFill>
              </a:rPr>
              <a:t>прочность</a:t>
            </a:r>
            <a:r>
              <a:rPr lang="ru-RU" altLang="ru-RU" i="1">
                <a:solidFill>
                  <a:schemeClr val="bg1"/>
                </a:solidFill>
              </a:rPr>
              <a:t> и </a:t>
            </a:r>
            <a:r>
              <a:rPr lang="ru-RU" altLang="ru-RU" b="1" i="1">
                <a:solidFill>
                  <a:schemeClr val="bg1"/>
                </a:solidFill>
              </a:rPr>
              <a:t>жёсткость</a:t>
            </a:r>
            <a:r>
              <a:rPr lang="ru-RU" altLang="ru-RU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	При расчете осей и валов их прочность оценивают по </a:t>
            </a:r>
            <a:r>
              <a:rPr lang="ru-RU" altLang="ru-RU" b="1" i="1">
                <a:solidFill>
                  <a:schemeClr val="bg1"/>
                </a:solidFill>
              </a:rPr>
              <a:t>коэффициенту запаса усталостной прочности</a:t>
            </a:r>
            <a:r>
              <a:rPr lang="ru-RU" altLang="ru-RU">
                <a:solidFill>
                  <a:schemeClr val="bg1"/>
                </a:solidFill>
              </a:rPr>
              <a:t>, а жёсткость – </a:t>
            </a:r>
            <a:r>
              <a:rPr lang="ru-RU" altLang="ru-RU" b="1" i="1">
                <a:solidFill>
                  <a:schemeClr val="bg1"/>
                </a:solidFill>
              </a:rPr>
              <a:t>величиной прогиба</a:t>
            </a:r>
            <a:r>
              <a:rPr lang="ru-RU" altLang="ru-RU">
                <a:solidFill>
                  <a:schemeClr val="bg1"/>
                </a:solidFill>
              </a:rPr>
              <a:t> под действием рабочих нагрузок, </a:t>
            </a:r>
            <a:r>
              <a:rPr lang="ru-RU" altLang="ru-RU" b="1" i="1">
                <a:solidFill>
                  <a:schemeClr val="bg1"/>
                </a:solidFill>
              </a:rPr>
              <a:t>углом поворота</a:t>
            </a:r>
            <a:r>
              <a:rPr lang="ru-RU" altLang="ru-RU">
                <a:solidFill>
                  <a:schemeClr val="bg1"/>
                </a:solidFill>
              </a:rPr>
              <a:t> отдельных сечений (чаще всего опорных сечений цапф) в плоскости осевого сечения и </a:t>
            </a:r>
            <a:r>
              <a:rPr lang="ru-RU" altLang="ru-RU" b="1" i="1">
                <a:solidFill>
                  <a:schemeClr val="bg1"/>
                </a:solidFill>
              </a:rPr>
              <a:t>углом закручивания</a:t>
            </a:r>
            <a:r>
              <a:rPr lang="ru-RU" altLang="ru-RU">
                <a:solidFill>
                  <a:schemeClr val="bg1"/>
                </a:solidFill>
              </a:rPr>
              <a:t> поперечных сечений под действием крутящего момента.</a:t>
            </a: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	Таким образом, основными расчётными нагрузочными факторами яв­ляются </a:t>
            </a:r>
            <a:r>
              <a:rPr lang="ru-RU" altLang="ru-RU" b="1">
                <a:solidFill>
                  <a:schemeClr val="bg1"/>
                </a:solidFill>
              </a:rPr>
              <a:t>крутящие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en-US" altLang="ru-RU" b="1" i="1">
                <a:solidFill>
                  <a:schemeClr val="bg1"/>
                </a:solidFill>
              </a:rPr>
              <a:t>T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ru-RU" altLang="ru-RU" b="1">
                <a:solidFill>
                  <a:schemeClr val="bg1"/>
                </a:solidFill>
              </a:rPr>
              <a:t>изгибающие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en-US" altLang="ru-RU" b="1" i="1">
                <a:solidFill>
                  <a:schemeClr val="bg1"/>
                </a:solidFill>
              </a:rPr>
              <a:t>M</a:t>
            </a:r>
            <a:r>
              <a:rPr lang="en-US" altLang="ru-RU">
                <a:solidFill>
                  <a:schemeClr val="bg1"/>
                </a:solidFill>
              </a:rPr>
              <a:t> </a:t>
            </a:r>
            <a:r>
              <a:rPr lang="ru-RU" altLang="ru-RU" b="1">
                <a:solidFill>
                  <a:schemeClr val="bg1"/>
                </a:solidFill>
              </a:rPr>
              <a:t>моменты</a:t>
            </a:r>
            <a:r>
              <a:rPr lang="ru-RU" altLang="ru-RU">
                <a:solidFill>
                  <a:schemeClr val="bg1"/>
                </a:solidFill>
              </a:rPr>
              <a:t>. Влияние на прочность вала растягивающих и сжимающих сил само по себе незначительно и обычно не учитывается.</a:t>
            </a:r>
            <a:endParaRPr lang="ru-RU" altLang="ru-RU" b="1">
              <a:solidFill>
                <a:schemeClr val="bg1"/>
              </a:solidFill>
            </a:endParaRPr>
          </a:p>
          <a:p>
            <a:pPr algn="just"/>
            <a:r>
              <a:rPr lang="ru-RU" altLang="ru-RU" b="1">
                <a:solidFill>
                  <a:schemeClr val="bg1"/>
                </a:solidFill>
              </a:rPr>
              <a:t>	Расчёт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 b="1">
                <a:solidFill>
                  <a:schemeClr val="bg1"/>
                </a:solidFill>
              </a:rPr>
              <a:t>вала</a:t>
            </a:r>
            <a:r>
              <a:rPr lang="ru-RU" altLang="ru-RU">
                <a:solidFill>
                  <a:schemeClr val="bg1"/>
                </a:solidFill>
              </a:rPr>
              <a:t> должен включать три основных этапа: 1) </a:t>
            </a:r>
            <a:r>
              <a:rPr lang="ru-RU" altLang="ru-RU" i="1">
                <a:solidFill>
                  <a:schemeClr val="bg1"/>
                </a:solidFill>
              </a:rPr>
              <a:t>проектировочный расчёт</a:t>
            </a:r>
            <a:r>
              <a:rPr lang="ru-RU" altLang="ru-RU">
                <a:solidFill>
                  <a:schemeClr val="bg1"/>
                </a:solidFill>
              </a:rPr>
              <a:t>,</a:t>
            </a:r>
            <a:r>
              <a:rPr lang="ru-RU" altLang="ru-RU" i="1">
                <a:solidFill>
                  <a:schemeClr val="bg1"/>
                </a:solidFill>
              </a:rPr>
              <a:t> 2) формирование расчетной схемы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 i="1">
                <a:solidFill>
                  <a:schemeClr val="bg1"/>
                </a:solidFill>
              </a:rPr>
              <a:t>и</a:t>
            </a:r>
            <a:r>
              <a:rPr lang="ru-RU" altLang="ru-RU">
                <a:solidFill>
                  <a:schemeClr val="bg1"/>
                </a:solidFill>
              </a:rPr>
              <a:t>  3) </a:t>
            </a:r>
            <a:r>
              <a:rPr lang="ru-RU" altLang="ru-RU" i="1">
                <a:solidFill>
                  <a:schemeClr val="bg1"/>
                </a:solidFill>
              </a:rPr>
              <a:t>проверочный расчёт</a:t>
            </a:r>
            <a:r>
              <a:rPr lang="ru-RU" altLang="ru-RU">
                <a:solidFill>
                  <a:schemeClr val="bg1"/>
                </a:solidFill>
              </a:rPr>
              <a:t>. В некоторых случаях к этим трём этапам расчёта добавляются и другие, например, расчёт на колебания (расчёт вибрационной стойкости), расчёт тепловых деформаций, теплостойкости и т.п.</a:t>
            </a:r>
          </a:p>
          <a:p>
            <a:pPr algn="just"/>
            <a:r>
              <a:rPr lang="ru-RU" altLang="ru-RU" b="1">
                <a:solidFill>
                  <a:schemeClr val="bg1"/>
                </a:solidFill>
              </a:rPr>
              <a:t>	Проектный расчёт</a:t>
            </a:r>
            <a:r>
              <a:rPr lang="ru-RU" altLang="ru-RU">
                <a:solidFill>
                  <a:schemeClr val="bg1"/>
                </a:solidFill>
              </a:rPr>
              <a:t> валов производят только </a:t>
            </a:r>
            <a:r>
              <a:rPr lang="ru-RU" altLang="ru-RU" i="1">
                <a:solidFill>
                  <a:schemeClr val="bg1"/>
                </a:solidFill>
              </a:rPr>
              <a:t>на статическую прочность по передаваемому крутящему моменту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T</a:t>
            </a:r>
            <a:r>
              <a:rPr lang="ru-RU" altLang="ru-RU">
                <a:solidFill>
                  <a:schemeClr val="bg1"/>
                </a:solidFill>
              </a:rPr>
              <a:t>. При этом расчёте определяется наименьший диаметр вала, а с целью компенсации неучтённых изгибных нагрузок и других факторов, влияющих на прочность вала, принимают заниженные значения допускаемых напряжений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[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]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к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 (0,025…0,030)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В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;					(9.1)</a:t>
            </a:r>
          </a:p>
        </p:txBody>
      </p:sp>
      <p:graphicFrame>
        <p:nvGraphicFramePr>
          <p:cNvPr id="40094" name="Group 158"/>
          <p:cNvGraphicFramePr>
            <a:graphicFrameLocks noGrp="1"/>
          </p:cNvGraphicFramePr>
          <p:nvPr/>
        </p:nvGraphicFramePr>
        <p:xfrm>
          <a:off x="323850" y="5445125"/>
          <a:ext cx="8640763" cy="1008063"/>
        </p:xfrm>
        <a:graphic>
          <a:graphicData uri="http://schemas.openxmlformats.org/drawingml/2006/table">
            <a:tbl>
              <a:tblPr/>
              <a:tblGrid>
                <a:gridCol w="8640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8063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104" name="Group 168"/>
          <p:cNvGraphicFramePr>
            <a:graphicFrameLocks noGrp="1"/>
          </p:cNvGraphicFramePr>
          <p:nvPr/>
        </p:nvGraphicFramePr>
        <p:xfrm>
          <a:off x="1844675" y="4208463"/>
          <a:ext cx="4875213" cy="492570"/>
        </p:xfrm>
        <a:graphic>
          <a:graphicData uri="http://schemas.openxmlformats.org/drawingml/2006/table">
            <a:tbl>
              <a:tblPr/>
              <a:tblGrid>
                <a:gridCol w="4875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0114" name="Rectangle 17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116" name="Rectangle 1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118" name="Rectangle 1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119" name="Text Box 183"/>
          <p:cNvSpPr txBox="1">
            <a:spLocks noChangeArrowheads="1"/>
          </p:cNvSpPr>
          <p:nvPr/>
        </p:nvSpPr>
        <p:spPr bwMode="auto">
          <a:xfrm>
            <a:off x="0" y="0"/>
            <a:ext cx="91440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 b="1"/>
              <a:t>Критерии работоспособности и расчет ВиО.</a:t>
            </a:r>
          </a:p>
        </p:txBody>
      </p:sp>
      <p:sp>
        <p:nvSpPr>
          <p:cNvPr id="40121" name="Rectangle 1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120" name="Object 184"/>
          <p:cNvGraphicFramePr>
            <a:graphicFrameLocks noChangeAspect="1"/>
          </p:cNvGraphicFramePr>
          <p:nvPr/>
        </p:nvGraphicFramePr>
        <p:xfrm>
          <a:off x="3348038" y="5805488"/>
          <a:ext cx="201612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5" name="Формула" r:id="rId5" imgW="1180588" imgH="495085" progId="Equation.3">
                  <p:embed/>
                </p:oleObj>
              </mc:Choice>
              <mc:Fallback>
                <p:oleObj name="Формула" r:id="rId5" imgW="1180588" imgH="495085" progId="Equation.3">
                  <p:embed/>
                  <p:pic>
                    <p:nvPicPr>
                      <p:cNvPr id="0" name="Object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5805488"/>
                        <a:ext cx="2016125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к</a:t>
            </a:r>
            <a:r>
              <a:rPr lang="ru-RU" altLang="ru-RU" sz="1800"/>
              <a:t> – максимальные касательные напряжения, действующие во внешних волокнах опасного сечения вала;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к</a:t>
            </a:r>
            <a:r>
              <a:rPr lang="ru-RU" altLang="ru-RU" sz="1800"/>
              <a:t> - крутящий момент, передаваемый через это сечение; </a:t>
            </a:r>
            <a:r>
              <a:rPr lang="en-US" altLang="ru-RU" sz="2000" b="1" i="1">
                <a:latin typeface="Times New Roman" panose="02020603050405020304" pitchFamily="18" charset="0"/>
              </a:rPr>
              <a:t>W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п</a:t>
            </a:r>
            <a:r>
              <a:rPr lang="ru-RU" altLang="ru-RU" sz="1800"/>
              <a:t> – полярный момент инерции рассматриваемого сечения.</a:t>
            </a:r>
          </a:p>
          <a:p>
            <a:pPr marL="0" indent="365125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Для валов, имеющих круговое или кольцевое (для полых валов) поперечное сечение, из (9.1) получаем</a:t>
            </a:r>
          </a:p>
          <a:p>
            <a:pPr marL="0" indent="365125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;				(9.2)</a:t>
            </a:r>
          </a:p>
          <a:p>
            <a:pPr marL="0" indent="365125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1800"/>
              <a:t> – внешний диаметр вала;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>
                <a:latin typeface="Times New Roman" panose="02020603050405020304" pitchFamily="18" charset="0"/>
              </a:rPr>
              <a:t>/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1800"/>
              <a:t> – относительный диаметр осевого отверстия полого вала (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1800"/>
              <a:t>– абсолютное значение диаметра этого отверстия). Для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</a:rPr>
              <a:t> 0,5</a:t>
            </a:r>
            <a:r>
              <a:rPr lang="ru-RU" altLang="ru-RU" sz="1800"/>
              <a:t> расчёт полого вала как сплошного даёт погрешность менее 2,5% от диаметра вала, что позволяет рассчитывать толстостенные валы как сплошные (выражение в скобках принять равным 1).</a:t>
            </a:r>
          </a:p>
          <a:p>
            <a:pPr marL="0" indent="365125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Полученный таким расчётом диаметр вала округляют до ближайшего большего значения из рядов нормальных линейных размеров по ГОСТ 6636-69. Диаметры других ступеней вала и продольные размеры устанавливают из конструктивных соображений в процессе эскизного проектирования механизма.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201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66911"/>
              </p:ext>
            </p:extLst>
          </p:nvPr>
        </p:nvGraphicFramePr>
        <p:xfrm>
          <a:off x="2699792" y="1628776"/>
          <a:ext cx="34798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5" name="Формула" r:id="rId3" imgW="1892300" imgH="546100" progId="Equation.3">
                  <p:embed/>
                </p:oleObj>
              </mc:Choice>
              <mc:Fallback>
                <p:oleObj name="Формула" r:id="rId3" imgW="1892300" imgH="5461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628776"/>
                        <a:ext cx="347980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b="1"/>
              <a:t>Формирование расчётной схемы</a:t>
            </a:r>
            <a:r>
              <a:rPr lang="ru-RU" altLang="ru-RU" sz="1800"/>
              <a:t> возможно только </a:t>
            </a:r>
            <a:r>
              <a:rPr lang="ru-RU" altLang="ru-RU" sz="1800" i="1"/>
              <a:t>после полного конструктивного оформления вала</a:t>
            </a:r>
            <a:r>
              <a:rPr lang="ru-RU" altLang="ru-RU" sz="1800"/>
              <a:t> на основе проектного расчёта, эскизного проектирования, подбора подшипников и расчёта конструктивных элементов, участвующих в передаче вращающего момента.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При формировании </a:t>
            </a:r>
            <a:r>
              <a:rPr lang="ru-RU" altLang="ru-RU" sz="1800" b="1"/>
              <a:t>расчётной схемы</a:t>
            </a:r>
            <a:r>
              <a:rPr lang="ru-RU" altLang="ru-RU" sz="1800"/>
              <a:t> вал обычно представляют в виде балки, лежащей на опорах (число опор обычно равно числу подшипников), одна из которых считается закреплённой в осевом направлении.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Если вал установлен в корпусе посредством радиальных или сферических подшипников, опору считают расположенной на геометрической оси вала в точке пересечения с поперечной осью симметрии подшипника.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При использовании радиально-упорных подшипников за точку опоры принимают точку продольной геометрической оси вала, лежащую на её пересечении с нормалью к поверхности качения, проведённой через центр тел качения.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Для подшипников скольжения, а также при установке сдвоенных подшипников качения за точку опоры принимают точку, лежащую на оси вращения и расположенную на расстоянии, равном 0,2…0,3 длины подшипника (суммарной длины пары подшипников качения) от его (их) внутренней кромки.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Силы, действующие на вал со стороны ступиц шкивов, шестерён, звёздочек и других элементов, считают приложенными посередине ступицы, если последняя расположена между подшипниками, и на расстоянии 0,25…0,3 длины ступицы со стороны её внутреннего края, при её консольной установке (то есть на конце вала).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7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0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4" name="Rectangle 3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6" name="Rectangle 3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9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b="1"/>
              <a:t>Проверочный расчёт валов</a:t>
            </a:r>
            <a:r>
              <a:rPr lang="ru-RU" altLang="ru-RU" sz="1800"/>
              <a:t> производится после формирования расчётной схемы и уточнения всех нагрузок, как по величине, так и по направлению. Этот вид расчёта предусматривает проверку вала на статическую прочность по наибольшей возможной кратковременной нагрузке и на усталостную прочность при переменных напряжениях. В последнем случае вычисляется </a:t>
            </a:r>
            <a:r>
              <a:rPr lang="ru-RU" altLang="ru-RU" sz="1800" i="1"/>
              <a:t>коэффициент фактического запаса прочности</a:t>
            </a:r>
            <a:r>
              <a:rPr lang="ru-RU" altLang="ru-RU" sz="1800"/>
              <a:t> в предположительно опасных сечениях, намечаемых предварительно по эпюре моментов с учётом размеров поперечного сечения и зон концентрации напряжений.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На статическую прочность валы рассчитывают по наибольшей возможной кратковременной нагрузке с учётом динамических и ударных воздействий. В этом случае эквивалентное напряжение в наружном волокне вала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;					(9.3)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и</a:t>
            </a:r>
            <a:r>
              <a:rPr lang="ru-RU" altLang="ru-RU" sz="1800"/>
              <a:t> – максимальное напряжение от изгиба;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к</a:t>
            </a:r>
            <a:r>
              <a:rPr lang="ru-RU" altLang="ru-RU" sz="1800"/>
              <a:t> – наибольшее напряжение кручения. Поскольку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и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latin typeface="Times New Roman" panose="02020603050405020304" pitchFamily="18" charset="0"/>
              </a:rPr>
              <a:t>M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и</a:t>
            </a:r>
            <a:r>
              <a:rPr lang="ru-RU" altLang="ru-RU" sz="2000" b="1" i="1">
                <a:latin typeface="Times New Roman" panose="02020603050405020304" pitchFamily="18" charset="0"/>
              </a:rPr>
              <a:t> / </a:t>
            </a:r>
            <a:r>
              <a:rPr lang="en-US" altLang="ru-RU" sz="2000" b="1" i="1">
                <a:latin typeface="Times New Roman" panose="02020603050405020304" pitchFamily="18" charset="0"/>
              </a:rPr>
              <a:t>W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и</a:t>
            </a:r>
            <a:r>
              <a:rPr lang="ru-RU" altLang="ru-RU" sz="1800"/>
              <a:t>, а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к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к</a:t>
            </a:r>
            <a:r>
              <a:rPr lang="ru-RU" altLang="ru-RU" sz="2000" b="1" i="1">
                <a:latin typeface="Times New Roman" panose="02020603050405020304" pitchFamily="18" charset="0"/>
              </a:rPr>
              <a:t> / </a:t>
            </a:r>
            <a:r>
              <a:rPr lang="en-US" altLang="ru-RU" sz="2000" b="1" i="1">
                <a:latin typeface="Times New Roman" panose="02020603050405020304" pitchFamily="18" charset="0"/>
              </a:rPr>
              <a:t>W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к</a:t>
            </a:r>
            <a:r>
              <a:rPr lang="ru-RU" altLang="ru-RU" sz="1800"/>
              <a:t>, где </a:t>
            </a:r>
            <a:r>
              <a:rPr lang="en-US" altLang="ru-RU" sz="2000" b="1" i="1">
                <a:latin typeface="Times New Roman" panose="02020603050405020304" pitchFamily="18" charset="0"/>
              </a:rPr>
              <a:t>W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и</a:t>
            </a:r>
            <a:r>
              <a:rPr lang="ru-RU" altLang="ru-RU" sz="1800"/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W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к</a:t>
            </a:r>
            <a:r>
              <a:rPr lang="ru-RU" altLang="ru-RU" sz="1800"/>
              <a:t> момент сопротивления вала в опасном сечении изгибу и кручению, соответственно, и после подстановки всех значений в (9.3) получим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.			(9.5)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2771775" y="3141663"/>
          <a:ext cx="3240088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1" name="Формула" r:id="rId3" imgW="1383699" imgH="317362" progId="Equation.3">
                  <p:embed/>
                </p:oleObj>
              </mc:Choice>
              <mc:Fallback>
                <p:oleObj name="Формула" r:id="rId3" imgW="1383699" imgH="31736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3141663"/>
                        <a:ext cx="3240088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1403350" y="5084763"/>
          <a:ext cx="602138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2" name="Формула" r:id="rId5" imgW="2908300" imgH="495300" progId="Equation.3">
                  <p:embed/>
                </p:oleObj>
              </mc:Choice>
              <mc:Fallback>
                <p:oleObj name="Формула" r:id="rId5" imgW="2908300" imgH="495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5084763"/>
                        <a:ext cx="6021388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0"/>
            <a:ext cx="8534400" cy="6858000"/>
          </a:xfrm>
        </p:spPr>
        <p:txBody>
          <a:bodyPr/>
          <a:lstStyle/>
          <a:p>
            <a:pPr marL="0" indent="441325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Зная эквивалентные напряжения, можно проверить запас прочности по пределу текучести</a:t>
            </a:r>
          </a:p>
          <a:p>
            <a:pPr marL="0" indent="441325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441325" algn="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,					(9.6)</a:t>
            </a:r>
          </a:p>
          <a:p>
            <a:pPr marL="0" indent="441325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441325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нормативный запас прочности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en-US" altLang="ru-RU" sz="2000" b="1" i="1">
                <a:latin typeface="Times New Roman" panose="02020603050405020304" pitchFamily="18" charset="0"/>
              </a:rPr>
              <a:t>n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1800"/>
              <a:t> обычно принимают равным 1,2…1,8.</a:t>
            </a:r>
          </a:p>
          <a:p>
            <a:pPr marL="0" indent="441325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Проверочный расчёт на сопротивление усталости проводят по максимальной длительно действующей нагрузке без учёта кратковременных пиковых нагрузок (возникающих, например, во время пуска). Для каждого опасного сечения, установленного в соответствии с эпюрами изгибающих и крутящих моментов, определяют расчётный коэффициент запаса прочности </a:t>
            </a:r>
            <a:r>
              <a:rPr lang="en-US" altLang="ru-RU" sz="2000" b="1" i="1">
                <a:latin typeface="Times New Roman" panose="02020603050405020304" pitchFamily="18" charset="0"/>
              </a:rPr>
              <a:t>S</a:t>
            </a:r>
            <a:r>
              <a:rPr lang="ru-RU" altLang="ru-RU" sz="1800"/>
              <a:t> и сравнивают его с допускаемым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en-US" altLang="ru-RU" sz="2000" b="1" i="1">
                <a:latin typeface="Times New Roman" panose="02020603050405020304" pitchFamily="18" charset="0"/>
              </a:rPr>
              <a:t>S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1800"/>
              <a:t> (обычно принимают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en-US" altLang="ru-RU" sz="2000" b="1" i="1">
                <a:latin typeface="Times New Roman" panose="02020603050405020304" pitchFamily="18" charset="0"/>
              </a:rPr>
              <a:t>S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1800"/>
              <a:t> = 1,2…2,5) по выражению</a:t>
            </a:r>
          </a:p>
          <a:p>
            <a:pPr marL="0" indent="441325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441325" algn="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;					(9.7)</a:t>
            </a:r>
          </a:p>
          <a:p>
            <a:pPr marL="0" indent="441325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441325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S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1800"/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S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1800"/>
              <a:t> - коэффициенты запаса прочности по нормальным и касательным напряжениям соответственно: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3924300" y="620713"/>
          <a:ext cx="1973263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4" name="Формула" r:id="rId3" imgW="1180588" imgH="495085" progId="Equation.3">
                  <p:embed/>
                </p:oleObj>
              </mc:Choice>
              <mc:Fallback>
                <p:oleObj name="Формула" r:id="rId3" imgW="1180588" imgH="49508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620713"/>
                        <a:ext cx="1973263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2555875" y="4149725"/>
          <a:ext cx="3265488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5" name="Формула" r:id="rId5" imgW="1612900" imgH="546100" progId="Equation.3">
                  <p:embed/>
                </p:oleObj>
              </mc:Choice>
              <mc:Fallback>
                <p:oleObj name="Формула" r:id="rId5" imgW="1612900" imgH="546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4149725"/>
                        <a:ext cx="3265488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/>
              <a:t>	</a:t>
            </a:r>
            <a:r>
              <a:rPr lang="ru-RU" altLang="ru-RU" sz="1600"/>
              <a:t>			(9.8)</a:t>
            </a:r>
          </a:p>
          <a:p>
            <a:pPr marL="0" indent="365125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600"/>
          </a:p>
          <a:p>
            <a:pPr marL="0" indent="365125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600"/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600"/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-1</a:t>
            </a:r>
            <a:r>
              <a:rPr lang="ru-RU" altLang="ru-RU" sz="1800"/>
              <a:t> 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-1</a:t>
            </a:r>
            <a:r>
              <a:rPr lang="ru-RU" altLang="ru-RU" sz="1800"/>
              <a:t> – пределы выносливости для материала вала при симметричном цикле изгиба и кручения;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а</a:t>
            </a:r>
            <a:r>
              <a:rPr lang="ru-RU" altLang="ru-RU" sz="1800"/>
              <a:t> 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а</a:t>
            </a:r>
            <a:r>
              <a:rPr lang="ru-RU" altLang="ru-RU" sz="1800">
                <a:latin typeface="Times New Roman" panose="02020603050405020304" pitchFamily="18" charset="0"/>
              </a:rPr>
              <a:t> –</a:t>
            </a:r>
            <a:r>
              <a:rPr lang="ru-RU" altLang="ru-RU" sz="1800"/>
              <a:t> амплитуды изменения напряжений изгиба и кручения;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</a:t>
            </a:r>
            <a:r>
              <a:rPr lang="ru-RU" altLang="ru-RU" sz="1800"/>
              <a:t> 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</a:t>
            </a:r>
            <a:r>
              <a:rPr lang="ru-RU" altLang="ru-RU" sz="1800"/>
              <a:t> – средние значения за цикл тех же напряжений;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</a:t>
            </a:r>
            <a:r>
              <a:rPr lang="ru-RU" altLang="ru-RU" sz="20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1800"/>
              <a:t> и </a:t>
            </a:r>
            <a:r>
              <a:rPr lang="ru-RU" altLang="ru-RU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</a:t>
            </a:r>
            <a:r>
              <a:rPr lang="ru-RU" altLang="ru-RU" sz="18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1800"/>
              <a:t> </a:t>
            </a:r>
            <a:r>
              <a:rPr lang="ru-RU" altLang="ru-RU" sz="1800">
                <a:sym typeface="Symbol" panose="05050102010706020507" pitchFamily="18" charset="2"/>
              </a:rPr>
              <a:t></a:t>
            </a:r>
            <a:r>
              <a:rPr lang="ru-RU" altLang="ru-RU" sz="1800"/>
              <a:t> коэффициенты чувствительности материала вала к асимметрии цикла напряжений (</a:t>
            </a:r>
            <a:r>
              <a:rPr lang="ru-RU" altLang="ru-RU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</a:t>
            </a:r>
            <a:r>
              <a:rPr lang="ru-RU" altLang="ru-RU" sz="18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1800" b="1" i="1">
                <a:latin typeface="Times New Roman" panose="02020603050405020304" pitchFamily="18" charset="0"/>
              </a:rPr>
              <a:t> </a:t>
            </a:r>
            <a:r>
              <a:rPr lang="ru-RU" altLang="ru-RU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 0,5</a:t>
            </a:r>
            <a:r>
              <a:rPr lang="ru-RU" altLang="ru-RU" sz="18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1800">
                <a:latin typeface="Times New Roman" panose="02020603050405020304" pitchFamily="18" charset="0"/>
              </a:rPr>
              <a:t>; </a:t>
            </a:r>
            <a:r>
              <a:rPr lang="ru-RU" altLang="ru-RU" sz="1800" b="1" i="1">
                <a:latin typeface="Times New Roman" panose="02020603050405020304" pitchFamily="18" charset="0"/>
              </a:rPr>
              <a:t>0,05</a:t>
            </a:r>
            <a:r>
              <a:rPr lang="ru-RU" altLang="ru-RU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</a:t>
            </a:r>
            <a:r>
              <a:rPr lang="ru-RU" altLang="ru-RU" sz="18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1800" b="1" i="1">
                <a:latin typeface="Times New Roman" panose="02020603050405020304" pitchFamily="18" charset="0"/>
              </a:rPr>
              <a:t> 0,2</a:t>
            </a:r>
            <a:r>
              <a:rPr lang="ru-RU" altLang="ru-RU" sz="1800"/>
              <a:t>);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D</a:t>
            </a:r>
            <a:r>
              <a:rPr lang="en-US" altLang="ru-RU" sz="1800"/>
              <a:t> </a:t>
            </a:r>
            <a:r>
              <a:rPr lang="ru-RU" altLang="ru-RU" sz="1800"/>
              <a:t>и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D</a:t>
            </a:r>
            <a:r>
              <a:rPr lang="en-US" altLang="ru-RU" sz="1800"/>
              <a:t> </a:t>
            </a:r>
            <a:r>
              <a:rPr lang="ru-RU" altLang="ru-RU" sz="1800"/>
              <a:t>– коэффициенты снижения пределов выносливости по изгибу и кручению, определяемые по формулам:</a:t>
            </a:r>
          </a:p>
          <a:p>
            <a:pPr marL="0" indent="365125" algn="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600"/>
              <a:t>				(9.9)</a:t>
            </a:r>
          </a:p>
          <a:p>
            <a:pPr marL="0" indent="365125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600"/>
          </a:p>
          <a:p>
            <a:pPr marL="0" indent="365125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в которых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1800"/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1800"/>
              <a:t> - эффективные коэффициенты концентрации напряжений для данного сечения вала в зависимости от его формы,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d</a:t>
            </a:r>
            <a:r>
              <a:rPr lang="ru-RU" altLang="ru-RU" sz="1800"/>
              <a:t> – коэффициент влияния абсолютных размеров поперечного сечения,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F</a:t>
            </a:r>
            <a:r>
              <a:rPr lang="en-US" altLang="ru-RU" sz="1800"/>
              <a:t> </a:t>
            </a:r>
            <a:r>
              <a:rPr lang="ru-RU" altLang="ru-RU" sz="1800"/>
              <a:t>– коэффициент влияния шероховатости поверхности вала (для посадок с натягом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F</a:t>
            </a:r>
            <a:r>
              <a:rPr lang="en-US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000" b="1" i="1">
                <a:latin typeface="Times New Roman" panose="02020603050405020304" pitchFamily="18" charset="0"/>
              </a:rPr>
              <a:t> 1</a:t>
            </a:r>
            <a:r>
              <a:rPr lang="ru-RU" altLang="ru-RU" sz="1800"/>
              <a:t>),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v</a:t>
            </a:r>
            <a:r>
              <a:rPr lang="en-US" altLang="ru-RU" sz="1800"/>
              <a:t> </a:t>
            </a:r>
            <a:r>
              <a:rPr lang="ru-RU" altLang="ru-RU" sz="1800"/>
              <a:t>– коэффициент, учитывающий упрочнение поверхности (при отсутствии поверхностного упрочнённого слоя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v</a:t>
            </a:r>
            <a:r>
              <a:rPr lang="en-US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000" b="1" i="1">
                <a:latin typeface="Times New Roman" panose="02020603050405020304" pitchFamily="18" charset="0"/>
              </a:rPr>
              <a:t> 1</a:t>
            </a:r>
            <a:r>
              <a:rPr lang="ru-RU" altLang="ru-RU" sz="1800"/>
              <a:t>). Перечисленные коэффициенты устанавливаются по справочным данным с учётом материала и конструкции рассчитываемого вала.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2916238" y="0"/>
          <a:ext cx="3068637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4" name="Формула" r:id="rId3" imgW="1993900" imgH="977900" progId="Equation.3">
                  <p:embed/>
                </p:oleObj>
              </mc:Choice>
              <mc:Fallback>
                <p:oleObj name="Формула" r:id="rId3" imgW="1993900" imgH="9779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0"/>
                        <a:ext cx="3068637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2627313" y="3500438"/>
          <a:ext cx="4133850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5" name="Формула" r:id="rId5" imgW="2476500" imgH="546100" progId="Equation.3">
                  <p:embed/>
                </p:oleObj>
              </mc:Choice>
              <mc:Fallback>
                <p:oleObj name="Формула" r:id="rId5" imgW="2476500" imgH="5461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500438"/>
                        <a:ext cx="4133850" cy="90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Пределы выносливости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-1</a:t>
            </a:r>
            <a:r>
              <a:rPr lang="ru-RU" altLang="ru-RU" sz="1800"/>
              <a:t> 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-1</a:t>
            </a:r>
            <a:r>
              <a:rPr lang="ru-RU" altLang="ru-RU" sz="1800"/>
              <a:t> для улучшенных или нормализованных углеродистых и углеродистых легированных сталей с известным пределом прочности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В</a:t>
            </a:r>
            <a:r>
              <a:rPr lang="ru-RU" altLang="ru-RU" sz="1800"/>
              <a:t>, при симметричном цикле изгиба и кручения можно определить по эмпирическим зависимостям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				(9.10)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все значения напряжений в Н/мм2 (МПа).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Амплитудные и медиальные (средние) значения нормальных</a:t>
            </a:r>
            <a:r>
              <a:rPr lang="ru-RU" altLang="ru-RU" sz="2000"/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а</a:t>
            </a:r>
            <a:r>
              <a:rPr lang="ru-RU" altLang="ru-RU" sz="2000" b="1" i="1"/>
              <a:t>,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</a:t>
            </a:r>
            <a:r>
              <a:rPr lang="ru-RU" altLang="ru-RU" sz="2000"/>
              <a:t> </a:t>
            </a:r>
            <a:r>
              <a:rPr lang="ru-RU" altLang="ru-RU" sz="1800"/>
              <a:t>и</a:t>
            </a:r>
            <a:r>
              <a:rPr lang="ru-RU" altLang="ru-RU" sz="2000"/>
              <a:t> </a:t>
            </a:r>
            <a:r>
              <a:rPr lang="ru-RU" altLang="ru-RU" sz="1800"/>
              <a:t>касательных</a:t>
            </a:r>
            <a:r>
              <a:rPr lang="ru-RU" altLang="ru-RU" sz="2000"/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а</a:t>
            </a:r>
            <a:r>
              <a:rPr lang="ru-RU" altLang="ru-RU" sz="2000" b="1" i="1"/>
              <a:t>,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</a:t>
            </a:r>
            <a:r>
              <a:rPr lang="ru-RU" altLang="ru-RU" sz="2000"/>
              <a:t> </a:t>
            </a:r>
            <a:r>
              <a:rPr lang="ru-RU" altLang="ru-RU" sz="1800"/>
              <a:t>напряжений вычисляют согласно известным выражениям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		(9.11)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ru-RU" altLang="ru-RU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1800" b="1" i="1" baseline="-25000">
                <a:latin typeface="Times New Roman" panose="02020603050405020304" pitchFamily="18" charset="0"/>
              </a:rPr>
              <a:t>max</a:t>
            </a:r>
            <a:r>
              <a:rPr lang="ru-RU" altLang="ru-RU" sz="1800"/>
              <a:t> 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min</a:t>
            </a:r>
            <a:r>
              <a:rPr lang="ru-RU" altLang="ru-RU" sz="1800"/>
              <a:t>,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max</a:t>
            </a:r>
            <a:r>
              <a:rPr lang="en-US" altLang="ru-RU" sz="1800"/>
              <a:t> </a:t>
            </a:r>
            <a:r>
              <a:rPr lang="ru-RU" altLang="ru-RU" sz="1800"/>
              <a:t>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min</a:t>
            </a:r>
            <a:r>
              <a:rPr lang="en-US" altLang="ru-RU" sz="1800"/>
              <a:t> </a:t>
            </a:r>
            <a:r>
              <a:rPr lang="ru-RU" altLang="ru-RU" sz="1800"/>
              <a:t>– максимальные и минимальные значения нормальных и касательных напряжений в точках наружных волокон опасного сечения вала, которые, в свою очередь, вычисляются по соответствующим формулам сопротивления материалов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	(9.12)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Типичными являются такие условия нагружения, когда напряжения от изгиба валов имеют чисто симметричный характер, то есть максимальный и минимальный изгибающие моменты в данном сечении равны по величине и 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противоположны по направлению. Для таких условий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a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max</a:t>
            </a:r>
            <a:r>
              <a:rPr lang="ru-RU" altLang="ru-RU" sz="1800"/>
              <a:t>, а средние напряжения за цикл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</a:t>
            </a:r>
            <a:r>
              <a:rPr lang="en-US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imes New Roman" panose="02020603050405020304" pitchFamily="18" charset="0"/>
              </a:rPr>
              <a:t>= 0</a:t>
            </a:r>
            <a:r>
              <a:rPr lang="ru-RU" altLang="ru-RU" sz="1800"/>
              <a:t>.</a:t>
            </a: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2843213" y="1125538"/>
          <a:ext cx="2665412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3" name="Формула" r:id="rId3" imgW="1803400" imgH="533400" progId="Equation.3">
                  <p:embed/>
                </p:oleObj>
              </mc:Choice>
              <mc:Fallback>
                <p:oleObj name="Формула" r:id="rId3" imgW="1803400" imgH="533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125538"/>
                        <a:ext cx="2665412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116013" y="2697163"/>
          <a:ext cx="63357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4" name="Формула" r:id="rId5" imgW="3759200" imgH="546100" progId="Equation.3">
                  <p:embed/>
                </p:oleObj>
              </mc:Choice>
              <mc:Fallback>
                <p:oleObj name="Формула" r:id="rId5" imgW="3759200" imgH="546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697163"/>
                        <a:ext cx="6335712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827088" y="4581525"/>
          <a:ext cx="7113587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5" name="Формула" r:id="rId7" imgW="4813300" imgH="546100" progId="Equation.3">
                  <p:embed/>
                </p:oleObj>
              </mc:Choice>
              <mc:Fallback>
                <p:oleObj name="Формула" r:id="rId7" imgW="4813300" imgH="546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581525"/>
                        <a:ext cx="7113587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43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u-RU" altLang="ru-RU" b="1">
                <a:solidFill>
                  <a:schemeClr val="bg1"/>
                </a:solidFill>
              </a:rPr>
              <a:t>	Проверочный расчёт валов</a:t>
            </a:r>
            <a:r>
              <a:rPr lang="ru-RU" altLang="ru-RU">
                <a:solidFill>
                  <a:schemeClr val="bg1"/>
                </a:solidFill>
              </a:rPr>
              <a:t> на жёсткость чаще всего выполняется по нескольким критериям. Наиболее часто при этом виде расчёта определяются: 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	</a:t>
            </a:r>
            <a:r>
              <a:rPr lang="ru-RU" altLang="ru-RU" i="1">
                <a:solidFill>
                  <a:schemeClr val="bg1"/>
                </a:solidFill>
              </a:rPr>
              <a:t>1) </a:t>
            </a:r>
            <a:r>
              <a:rPr lang="ru-RU" altLang="ru-RU" b="1" i="1">
                <a:solidFill>
                  <a:schemeClr val="bg1"/>
                </a:solidFill>
              </a:rPr>
              <a:t>прогиб</a:t>
            </a:r>
            <a:r>
              <a:rPr lang="ru-RU" altLang="ru-RU" i="1">
                <a:solidFill>
                  <a:schemeClr val="bg1"/>
                </a:solidFill>
              </a:rPr>
              <a:t> вала в определённых сечениях </a:t>
            </a:r>
            <a:r>
              <a:rPr lang="ru-RU" altLang="ru-RU">
                <a:solidFill>
                  <a:schemeClr val="bg1"/>
                </a:solidFill>
              </a:rPr>
              <a:t>(например, под зубчатым или червячным колесом);</a:t>
            </a:r>
            <a:r>
              <a:rPr lang="ru-RU" altLang="ru-RU" i="1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	2) </a:t>
            </a:r>
            <a:r>
              <a:rPr lang="ru-RU" altLang="ru-RU" b="1" i="1">
                <a:solidFill>
                  <a:schemeClr val="bg1"/>
                </a:solidFill>
              </a:rPr>
              <a:t>максимальный прогиб</a:t>
            </a:r>
            <a:r>
              <a:rPr lang="ru-RU" altLang="ru-RU" i="1">
                <a:solidFill>
                  <a:schemeClr val="bg1"/>
                </a:solidFill>
              </a:rPr>
              <a:t> вала</a:t>
            </a:r>
            <a:r>
              <a:rPr lang="ru-RU" altLang="ru-RU">
                <a:solidFill>
                  <a:schemeClr val="bg1"/>
                </a:solidFill>
              </a:rPr>
              <a:t>;</a:t>
            </a:r>
            <a:r>
              <a:rPr lang="ru-RU" altLang="ru-RU" i="1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	3) </a:t>
            </a:r>
            <a:r>
              <a:rPr lang="ru-RU" altLang="ru-RU" b="1" i="1">
                <a:solidFill>
                  <a:schemeClr val="bg1"/>
                </a:solidFill>
              </a:rPr>
              <a:t>поворот</a:t>
            </a:r>
            <a:r>
              <a:rPr lang="ru-RU" altLang="ru-RU" i="1">
                <a:solidFill>
                  <a:schemeClr val="bg1"/>
                </a:solidFill>
              </a:rPr>
              <a:t> отдельных </a:t>
            </a:r>
            <a:r>
              <a:rPr lang="ru-RU" altLang="ru-RU" b="1" i="1">
                <a:solidFill>
                  <a:schemeClr val="bg1"/>
                </a:solidFill>
              </a:rPr>
              <a:t>сечений</a:t>
            </a:r>
            <a:r>
              <a:rPr lang="ru-RU" altLang="ru-RU" i="1">
                <a:solidFill>
                  <a:schemeClr val="bg1"/>
                </a:solidFill>
              </a:rPr>
              <a:t> вала, вызванный его изгибом </a:t>
            </a:r>
            <a:r>
              <a:rPr lang="ru-RU" altLang="ru-RU">
                <a:solidFill>
                  <a:schemeClr val="bg1"/>
                </a:solidFill>
              </a:rPr>
              <a:t>(чаще всего в местах установки подшипников);</a:t>
            </a:r>
            <a:r>
              <a:rPr lang="ru-RU" altLang="ru-RU" i="1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	4) </a:t>
            </a:r>
            <a:r>
              <a:rPr lang="ru-RU" altLang="ru-RU" b="1" i="1">
                <a:solidFill>
                  <a:schemeClr val="bg1"/>
                </a:solidFill>
              </a:rPr>
              <a:t>закручивание</a:t>
            </a:r>
            <a:r>
              <a:rPr lang="ru-RU" altLang="ru-RU" i="1">
                <a:solidFill>
                  <a:schemeClr val="bg1"/>
                </a:solidFill>
              </a:rPr>
              <a:t> вала под действием рабочих моментов</a:t>
            </a:r>
            <a:r>
              <a:rPr lang="ru-RU" altLang="ru-RU">
                <a:solidFill>
                  <a:schemeClr val="bg1"/>
                </a:solidFill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	Исходя из изложенного, получаем следующие критерии жесткости вала: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прогиб под элементами зацепления – 			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y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[y];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полная стрела прогиба– 						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f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[f];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угол поворота сечения– 						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[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]</a:t>
            </a:r>
            <a:r>
              <a:rPr lang="ru-RU" altLang="ru-RU" sz="2000" b="1">
                <a:solidFill>
                  <a:schemeClr val="bg1"/>
                </a:solidFill>
                <a:latin typeface="Times New Roman" panose="02020603050405020304" pitchFamily="18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удельный угол закручивания вала– 				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0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[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0]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где допустимые значения прогибов и углов составляют: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Предельный прогиб в месте установки зубчатых колёс при модуле зацепления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endParaRPr lang="ru-RU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цилиндрических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  								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[y] = 0,01m</a:t>
            </a:r>
            <a:r>
              <a:rPr lang="ru-RU" altLang="ru-RU">
                <a:solidFill>
                  <a:schemeClr val="bg1"/>
                </a:solidFill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конических, гипоидных, глобоидных, червячных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[y] = 0,005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>
                <a:solidFill>
                  <a:schemeClr val="bg1"/>
                </a:solidFill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полная стрела прогиба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[f] = 3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10</a:t>
            </a:r>
            <a:r>
              <a:rPr lang="ru-RU" altLang="ru-RU" sz="2000" b="1" i="1" baseline="30000">
                <a:solidFill>
                  <a:schemeClr val="bg1"/>
                </a:solidFill>
                <a:latin typeface="Times New Roman" panose="02020603050405020304" pitchFamily="18" charset="0"/>
              </a:rPr>
              <a:t>-4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ru-RU" altLang="ru-RU">
                <a:solidFill>
                  <a:schemeClr val="bg1"/>
                </a:solidFill>
              </a:rPr>
              <a:t>, где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en-US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полная длина вала;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допустимый удельный угол закручивания вала–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0,025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[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0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]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1,0 градус/м</a:t>
            </a:r>
            <a:r>
              <a:rPr lang="ru-RU" altLang="ru-RU">
                <a:solidFill>
                  <a:schemeClr val="bg1"/>
                </a:solidFill>
              </a:rPr>
              <a:t>  в зависимости от конструкции и назначения вала.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Для осей полный прогиб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[f]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(2…3)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10</a:t>
            </a:r>
            <a:r>
              <a:rPr lang="ru-RU" altLang="ru-RU" sz="2000" b="1" i="1" baseline="30000">
                <a:solidFill>
                  <a:schemeClr val="bg1"/>
                </a:solidFill>
                <a:latin typeface="Times New Roman" panose="02020603050405020304" pitchFamily="18" charset="0"/>
              </a:rPr>
              <a:t>-3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ru-RU" altLang="ru-RU">
                <a:solidFill>
                  <a:schemeClr val="bg1"/>
                </a:solidFill>
              </a:rPr>
              <a:t>, где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en-US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полная длина оси.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77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Проверку прогиба вала в заданных сечениях наиболее удобно выполнять методом перемножения эпюр Максвелла-Мора (непосредственно выполняемое способом Симпсона или способом Верещагина), согласно которому деформация от изгиба в заданном сечении равна</a:t>
            </a:r>
          </a:p>
          <a:p>
            <a:pPr algn="just"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;					(9.13)</a:t>
            </a:r>
          </a:p>
          <a:p>
            <a:pPr algn="just"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где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(s)</a:t>
            </a:r>
            <a:r>
              <a:rPr lang="ru-RU" altLang="ru-RU">
                <a:solidFill>
                  <a:schemeClr val="bg1"/>
                </a:solidFill>
              </a:rPr>
              <a:t> - изгибающий момент от единичной фиктивной нагрузки, приложенной в исследуемом сечении;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и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(s)</a:t>
            </a:r>
            <a:r>
              <a:rPr lang="ru-RU" altLang="ru-RU">
                <a:solidFill>
                  <a:schemeClr val="bg1"/>
                </a:solidFill>
              </a:rPr>
              <a:t> - изгибающий момент от реально действующей нагрузки;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E</a:t>
            </a:r>
            <a:r>
              <a:rPr lang="ru-RU" altLang="ru-RU">
                <a:solidFill>
                  <a:schemeClr val="bg1"/>
                </a:solidFill>
              </a:rPr>
              <a:t> - модуль упругости материала вала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I</a:t>
            </a:r>
            <a:r>
              <a:rPr lang="ru-RU" altLang="ru-RU">
                <a:solidFill>
                  <a:schemeClr val="bg1"/>
                </a:solidFill>
              </a:rPr>
              <a:t> - осевой момент инерции сечений вала;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s</a:t>
            </a:r>
            <a:r>
              <a:rPr lang="ru-RU" altLang="ru-RU">
                <a:solidFill>
                  <a:schemeClr val="bg1"/>
                </a:solidFill>
              </a:rPr>
              <a:t> - текущая координата сечений вдоль оси вала.</a:t>
            </a: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Если моменты монотонно изменяются на каждом участке по длине вала, а осевой момент инерции сечений вала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I</a:t>
            </a:r>
            <a:r>
              <a:rPr lang="ru-RU" altLang="ru-RU">
                <a:solidFill>
                  <a:schemeClr val="bg1"/>
                </a:solidFill>
              </a:rPr>
              <a:t> можно считать постоянным по его длине, то выражение (9.13) существенно упрощается. </a:t>
            </a: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В этом случае по способу Симпсона величина прогиба может быть подсчитана по следующей формуле:</a:t>
            </a:r>
          </a:p>
          <a:p>
            <a:pPr algn="just"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;		(9.14)</a:t>
            </a:r>
          </a:p>
          <a:p>
            <a:pPr algn="just"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в которой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>
                <a:solidFill>
                  <a:schemeClr val="bg1"/>
                </a:solidFill>
              </a:rPr>
              <a:t> - ординаты однородных участков (таких, на которых нет изломов и скачков) эпюр от единичной фиктивной и реальной нагрузок, а индексы "Л", "С" и "Пр" относятся к левому концу, середине и правому концу каждого участка соответственно. Формула Симпсона особенно удобна для определения прогибов валов при линейных эпюрах изгибающих моментов.</a:t>
            </a: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2916238" y="1052513"/>
          <a:ext cx="26638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3" name="Формула" r:id="rId3" imgW="1676400" imgH="520700" progId="Equation.3">
                  <p:embed/>
                </p:oleObj>
              </mc:Choice>
              <mc:Fallback>
                <p:oleObj name="Формула" r:id="rId3" imgW="1676400" imgH="520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052513"/>
                        <a:ext cx="266382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1331913" y="4652963"/>
          <a:ext cx="6192837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4" name="Формула" r:id="rId5" imgW="3924300" imgH="444500" progId="Equation.3">
                  <p:embed/>
                </p:oleObj>
              </mc:Choice>
              <mc:Fallback>
                <p:oleObj name="Формула" r:id="rId5" imgW="3924300" imgH="444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652963"/>
                        <a:ext cx="6192837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72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А по способу Верещагина при вышеназванных условиях величина прогиба в исследуемом сечении определяется следующим образом:</a:t>
            </a:r>
          </a:p>
          <a:p>
            <a:pPr algn="just">
              <a:lnSpc>
                <a:spcPct val="100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;						(9.15)</a:t>
            </a:r>
          </a:p>
          <a:p>
            <a:pPr algn="just">
              <a:lnSpc>
                <a:spcPct val="100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в которой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ru-RU" altLang="ru-RU">
                <a:solidFill>
                  <a:schemeClr val="bg1"/>
                </a:solidFill>
              </a:rPr>
              <a:t>- площади однородных участков эпюр изгибающих моментов, 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c</a:t>
            </a:r>
            <a:r>
              <a:rPr lang="ru-RU" altLang="ru-RU">
                <a:solidFill>
                  <a:schemeClr val="bg1"/>
                </a:solidFill>
              </a:rPr>
              <a:t> - ординаты второй эпюры под центром тяжести этих площадей.</a:t>
            </a:r>
            <a:endParaRPr lang="en-US" altLang="ru-RU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ru-RU" altLang="ru-RU" b="1">
                <a:solidFill>
                  <a:schemeClr val="bg1"/>
                </a:solidFill>
              </a:rPr>
              <a:t>Расчет валов на колебания.</a:t>
            </a:r>
            <a:r>
              <a:rPr lang="ru-RU" altLang="ru-RU">
                <a:solidFill>
                  <a:schemeClr val="bg1"/>
                </a:solidFill>
              </a:rPr>
              <a:t> Колебания валов могут быть поперечными (изгибными) и крутильными. Поперечные вызываются наличием несбалансированных масс - маховиков, шкивов, зубчатых колес и т.п. </a:t>
            </a:r>
            <a:r>
              <a:rPr lang="en-US" altLang="ru-RU">
                <a:solidFill>
                  <a:schemeClr val="bg1"/>
                </a:solidFill>
              </a:rPr>
              <a:t>(</a:t>
            </a:r>
            <a:r>
              <a:rPr lang="ru-RU" altLang="ru-RU">
                <a:solidFill>
                  <a:schemeClr val="bg1"/>
                </a:solidFill>
              </a:rPr>
              <a:t>рис. 9.8</a:t>
            </a:r>
            <a:r>
              <a:rPr lang="en-US" altLang="ru-RU">
                <a:solidFill>
                  <a:schemeClr val="bg1"/>
                </a:solidFill>
              </a:rPr>
              <a:t>)</a:t>
            </a:r>
            <a:r>
              <a:rPr lang="ru-RU" altLang="ru-RU">
                <a:solidFill>
                  <a:schemeClr val="bg1"/>
                </a:solidFill>
              </a:rPr>
              <a:t>.</a:t>
            </a:r>
            <a:r>
              <a:rPr lang="en-US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</a:rPr>
              <a:t>Крутильные колебания возникают вследствие неравномерности вращательного движения валов, связанных с инерционными деталями, механизма.</a:t>
            </a:r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3059113" y="620713"/>
          <a:ext cx="2374900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7" name="Формула" r:id="rId3" imgW="1294838" imgH="444307" progId="Equation.3">
                  <p:embed/>
                </p:oleObj>
              </mc:Choice>
              <mc:Fallback>
                <p:oleObj name="Формула" r:id="rId3" imgW="1294838" imgH="44430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620713"/>
                        <a:ext cx="2374900" cy="820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423" name="Picture 7" descr="Валы (колебания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5" t="5267" r="35815" b="57344"/>
          <a:stretch>
            <a:fillRect/>
          </a:stretch>
        </p:blipFill>
        <p:spPr bwMode="auto">
          <a:xfrm>
            <a:off x="0" y="3716338"/>
            <a:ext cx="4643438" cy="191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0" y="5661025"/>
            <a:ext cx="4643438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9.8. Схема возникновения </a:t>
            </a:r>
            <a:br>
              <a:rPr lang="ru-RU" altLang="ru-RU" b="1"/>
            </a:br>
            <a:r>
              <a:rPr lang="ru-RU" altLang="ru-RU" b="1"/>
              <a:t>поперечной пульсирующей силы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4716463" y="3789363"/>
            <a:ext cx="4427537" cy="2563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В простейшем случае, когда вал соединен с одной вращающейся неуравновешенной массой - маховиком (массой и моментом инерции самого вала в этом случае чаще всего можно пренебречь), деформацию вала при вынужденных колебаниях можно представить следующим образом: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01625" y="228600"/>
            <a:ext cx="854075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ru-RU" alt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Назначение, классификация ВиО, применение в МГКМ.</a:t>
            </a:r>
            <a:endParaRPr lang="en-GB" altLang="ru-RU" sz="2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052513"/>
            <a:ext cx="9144000" cy="135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2667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651500" y="6526213"/>
            <a:ext cx="34925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0" y="765175"/>
            <a:ext cx="9144000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95000"/>
              </a:lnSpc>
              <a:spcBef>
                <a:spcPct val="50000"/>
              </a:spcBef>
            </a:pPr>
            <a:r>
              <a:rPr lang="ru-RU" altLang="ru-RU" sz="2400" b="1">
                <a:solidFill>
                  <a:schemeClr val="bg1"/>
                </a:solidFill>
              </a:rPr>
              <a:t>Определения:</a:t>
            </a:r>
          </a:p>
          <a:p>
            <a:pPr algn="just">
              <a:lnSpc>
                <a:spcPct val="95000"/>
              </a:lnSpc>
              <a:spcBef>
                <a:spcPts val="400"/>
              </a:spcBef>
            </a:pPr>
            <a:r>
              <a:rPr lang="ru-RU" altLang="ru-RU" b="1" i="1">
                <a:solidFill>
                  <a:schemeClr val="bg1"/>
                </a:solidFill>
              </a:rPr>
              <a:t>Вал </a:t>
            </a:r>
            <a:r>
              <a:rPr lang="ru-RU" altLang="ru-RU" i="1">
                <a:solidFill>
                  <a:schemeClr val="bg1"/>
                </a:solidFill>
              </a:rPr>
              <a:t>– деталь машины или механизма предназначенная для передачи вращающего или крутящего момента вдоль своей осевой линии (рис. 9.1).</a:t>
            </a:r>
            <a:r>
              <a:rPr lang="ru-RU" altLang="ru-RU">
                <a:solidFill>
                  <a:schemeClr val="bg1"/>
                </a:solidFill>
              </a:rPr>
              <a:t> </a:t>
            </a:r>
          </a:p>
          <a:p>
            <a:pPr algn="just">
              <a:lnSpc>
                <a:spcPct val="95000"/>
              </a:lnSpc>
              <a:spcBef>
                <a:spcPct val="50000"/>
              </a:spcBef>
            </a:pPr>
            <a:r>
              <a:rPr lang="ru-RU" altLang="ru-RU" b="1" i="1">
                <a:solidFill>
                  <a:schemeClr val="bg1"/>
                </a:solidFill>
              </a:rPr>
              <a:t>Ось </a:t>
            </a:r>
            <a:r>
              <a:rPr lang="ru-RU" altLang="ru-RU" i="1">
                <a:solidFill>
                  <a:schemeClr val="bg1"/>
                </a:solidFill>
              </a:rPr>
              <a:t>– деталь машины или механизма, предназначенная для поддержания вращающихся частей и </a:t>
            </a:r>
            <a:r>
              <a:rPr lang="ru-RU" altLang="ru-RU" b="1" i="1">
                <a:solidFill>
                  <a:schemeClr val="bg1"/>
                </a:solidFill>
              </a:rPr>
              <a:t>не участвующая в передаче полезного вращающего или крутящего момента  </a:t>
            </a:r>
            <a:r>
              <a:rPr lang="ru-RU" altLang="ru-RU" i="1">
                <a:solidFill>
                  <a:schemeClr val="bg1"/>
                </a:solidFill>
              </a:rPr>
              <a:t>(рис. 9.2).</a:t>
            </a:r>
            <a:r>
              <a:rPr lang="ru-RU" altLang="ru-RU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179388" y="5157788"/>
            <a:ext cx="3203575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9.1. Вал редуктора.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4140200" y="4868863"/>
            <a:ext cx="460851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9.2.Ось барабана лебёдки: </a:t>
            </a:r>
            <a:br>
              <a:rPr lang="ru-RU" altLang="ru-RU" b="1"/>
            </a:br>
            <a:r>
              <a:rPr lang="ru-RU" altLang="ru-RU" b="1"/>
              <a:t>а) </a:t>
            </a:r>
            <a:r>
              <a:rPr lang="ru-RU" altLang="ru-RU"/>
              <a:t>вращающаяся</a:t>
            </a:r>
            <a:r>
              <a:rPr lang="ru-RU" altLang="ru-RU" b="1"/>
              <a:t>; б) </a:t>
            </a:r>
            <a:r>
              <a:rPr lang="ru-RU" altLang="ru-RU"/>
              <a:t>неподвижная</a:t>
            </a:r>
            <a:r>
              <a:rPr lang="ru-RU" altLang="ru-RU" b="1"/>
              <a:t>.</a:t>
            </a:r>
          </a:p>
        </p:txBody>
      </p:sp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2738"/>
            <a:ext cx="3563938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1" descr="ВиО%20ос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3213100"/>
            <a:ext cx="5580062" cy="16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80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.					(9.16)</a:t>
            </a:r>
          </a:p>
          <a:p>
            <a:pPr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Верхнее равенство относится к изгибным колебаниям, нижнее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к крутильным. В этих равенствах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en-US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величина смещения (поперечного или углового) присоединенного маховика;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а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en-US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возмущающий фактор (сила или момент);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J</a:t>
            </a:r>
            <a:r>
              <a:rPr lang="en-US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характеристика инерционности (масса и момент инерции маховика)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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0и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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0к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частоты собственных изгибных и крутильных колебаний системы, соответственно;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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в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частота действия возмущающего фактора. При этом частота собственных колебаний равна корню квадратному из отношения жесткости к характеристике инерции:</a:t>
            </a:r>
          </a:p>
          <a:p>
            <a:pPr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.						(9.17)</a:t>
            </a:r>
          </a:p>
          <a:p>
            <a:pPr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где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k</a:t>
            </a:r>
            <a:r>
              <a:rPr lang="ru-RU" altLang="ru-RU">
                <a:solidFill>
                  <a:schemeClr val="bg1"/>
                </a:solidFill>
              </a:rPr>
              <a:t> - изгибная жесткость вала (величина прогиба от действия единичной поперечной силы), 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</a:t>
            </a:r>
            <a:r>
              <a:rPr lang="ru-RU" altLang="ru-RU">
                <a:solidFill>
                  <a:schemeClr val="bg1"/>
                </a:solidFill>
              </a:rPr>
              <a:t> - крутильная жесткость вала (величина угла закручивания от действия единичного крутящего момента).</a:t>
            </a:r>
            <a:r>
              <a:rPr lang="ru-RU" altLang="ru-RU" b="1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</a:rPr>
              <a:t>В знаменатель обоих выражений (9.16) входит разность между собственной частотой вала и частотой действия вынуждающего фактора. При совпадении этих двух частот величина деформации устремляется в бесконечность, что эквивалентно разрушению. </a:t>
            </a:r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3014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987675" y="0"/>
          <a:ext cx="2592388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1" name="Формула" r:id="rId3" imgW="2019300" imgH="1003300" progId="Equation.3">
                  <p:embed/>
                </p:oleObj>
              </mc:Choice>
              <mc:Fallback>
                <p:oleObj name="Формула" r:id="rId3" imgW="2019300" imgH="1003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0"/>
                        <a:ext cx="2592388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0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3708400" y="3573463"/>
          <a:ext cx="1616075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2" name="Формула" r:id="rId5" imgW="914400" imgH="749300" progId="Equation.3">
                  <p:embed/>
                </p:oleObj>
              </mc:Choice>
              <mc:Fallback>
                <p:oleObj name="Формула" r:id="rId5" imgW="914400" imgH="749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573463"/>
                        <a:ext cx="1616075" cy="133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0" y="1196975"/>
            <a:ext cx="9144000" cy="404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 b="1">
                <a:solidFill>
                  <a:schemeClr val="bg1"/>
                </a:solidFill>
              </a:rPr>
              <a:t>Явление совпадения вынуждающей и собственной частот называется резонансом</a:t>
            </a:r>
            <a:r>
              <a:rPr lang="ru-RU" altLang="ru-RU">
                <a:solidFill>
                  <a:schemeClr val="bg1"/>
                </a:solidFill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Если вынуждающая частота больше собственной, то, вопервых, деформация меняет знак (то есть по направлению становится противоположной вынуждающему фактору), вовторых, с увеличением вынуждающей частоты амплитуда деформации становится все меньше.</a:t>
            </a:r>
          </a:p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Большинство валов передач работают в зарезонансном режиме (</a:t>
            </a:r>
            <a:r>
              <a:rPr lang="en-US" altLang="ru-RU" b="1" i="1">
                <a:solidFill>
                  <a:schemeClr val="bg1"/>
                </a:solidFill>
                <a:sym typeface="Symbol" panose="05050102010706020507" pitchFamily="18" charset="2"/>
              </a:rPr>
              <a:t></a:t>
            </a:r>
            <a:r>
              <a:rPr lang="ru-RU" altLang="ru-RU" b="1" i="1">
                <a:solidFill>
                  <a:schemeClr val="bg1"/>
                </a:solidFill>
              </a:rPr>
              <a:t>в &gt;&gt; </a:t>
            </a:r>
            <a:r>
              <a:rPr lang="en-US" altLang="ru-RU" b="1" i="1">
                <a:solidFill>
                  <a:schemeClr val="bg1"/>
                </a:solidFill>
                <a:sym typeface="Symbol" panose="05050102010706020507" pitchFamily="18" charset="2"/>
              </a:rPr>
              <a:t></a:t>
            </a:r>
            <a:r>
              <a:rPr lang="ru-RU" altLang="ru-RU" b="1" i="1">
                <a:solidFill>
                  <a:schemeClr val="bg1"/>
                </a:solidFill>
              </a:rPr>
              <a:t>0</a:t>
            </a:r>
            <a:r>
              <a:rPr lang="ru-RU" altLang="ru-RU">
                <a:solidFill>
                  <a:schemeClr val="bg1"/>
                </a:solidFill>
              </a:rPr>
              <a:t>), и при разгоне и торможении машины вал проходит через область резонанса. Длительная работа вала в резонансном режиме ведёт  к увеличению его деформаций, а, следовательно, и напряжений в нём, способствуя тем самым быстрому его разрушению. Следовательно, </a:t>
            </a:r>
            <a:r>
              <a:rPr lang="ru-RU" altLang="ru-RU" i="1">
                <a:solidFill>
                  <a:schemeClr val="bg1"/>
                </a:solidFill>
              </a:rPr>
              <a:t>необходимо сокращать время разгона и торможения</a:t>
            </a:r>
            <a:r>
              <a:rPr lang="ru-RU" altLang="ru-RU">
                <a:solidFill>
                  <a:schemeClr val="bg1"/>
                </a:solidFill>
              </a:rPr>
              <a:t>, чтобы амплитуда колебаний вала не достигла опасной величины.</a:t>
            </a:r>
          </a:p>
          <a:p>
            <a:pPr>
              <a:spcBef>
                <a:spcPct val="50000"/>
              </a:spcBef>
            </a:pPr>
            <a:endParaRPr lang="ru-RU" altLang="ru-RU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285750" y="1500188"/>
            <a:ext cx="8539163" cy="363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Конец лекции.</a:t>
            </a:r>
            <a:b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Спасибо за внимание</a:t>
            </a: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0" y="620713"/>
            <a:ext cx="91440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568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1605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3833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6062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178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750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322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2894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	Классификация валов и осей:</a:t>
            </a:r>
            <a:endParaRPr lang="ru-RU" altLang="ru-RU" b="1">
              <a:solidFill>
                <a:schemeClr val="bg1"/>
              </a:solidFill>
            </a:endParaRPr>
          </a:p>
          <a:p>
            <a:pPr>
              <a:lnSpc>
                <a:spcPct val="102000"/>
              </a:lnSpc>
              <a:spcBef>
                <a:spcPts val="500"/>
              </a:spcBef>
            </a:pPr>
            <a:r>
              <a:rPr lang="ru-RU" altLang="ru-RU" b="1">
                <a:solidFill>
                  <a:schemeClr val="bg1"/>
                </a:solidFill>
              </a:rPr>
              <a:t>1. По форме</a:t>
            </a:r>
            <a:r>
              <a:rPr lang="ru-RU" altLang="ru-RU">
                <a:solidFill>
                  <a:schemeClr val="bg1"/>
                </a:solidFill>
              </a:rPr>
              <a:t> продольной геометрической оси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endParaRPr lang="ru-RU" altLang="ru-RU" i="1">
              <a:solidFill>
                <a:schemeClr val="bg1"/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1.1. прямые</a:t>
            </a:r>
            <a:r>
              <a:rPr lang="ru-RU" altLang="ru-RU">
                <a:solidFill>
                  <a:schemeClr val="bg1"/>
                </a:solidFill>
              </a:rPr>
              <a:t> (продольная ось – прямая линия), валы редукторов, валы коробок передач гусеничных и колёсных машин;</a:t>
            </a:r>
            <a:endParaRPr lang="ru-RU" altLang="ru-RU" i="1">
              <a:solidFill>
                <a:schemeClr val="bg1"/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1.2. коленчатые</a:t>
            </a:r>
            <a:r>
              <a:rPr lang="ru-RU" altLang="ru-RU">
                <a:solidFill>
                  <a:schemeClr val="bg1"/>
                </a:solidFill>
              </a:rPr>
              <a:t> (продольная геометрическая ось разделена на несколько параллельных отрезков, смещённых друг относительно друга в радиальном направлении), например, коленвал двигателя внутреннего сгорания;</a:t>
            </a:r>
            <a:endParaRPr lang="ru-RU" altLang="ru-RU" i="1">
              <a:solidFill>
                <a:schemeClr val="bg1"/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1.3. гибкие</a:t>
            </a:r>
            <a:r>
              <a:rPr lang="ru-RU" altLang="ru-RU">
                <a:solidFill>
                  <a:schemeClr val="bg1"/>
                </a:solidFill>
              </a:rPr>
              <a:t> (продольная геометрическая ось является линией переменной кривизны, изменяемой в процессе работы механизма или при монтажно-демонтажных мероприятиях), вал привода спидометра автомобилей.</a:t>
            </a:r>
            <a:endParaRPr lang="ru-RU" altLang="ru-RU" b="1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ru-RU" altLang="ru-RU" b="1">
                <a:solidFill>
                  <a:schemeClr val="bg1"/>
                </a:solidFill>
              </a:rPr>
              <a:t>2. По функциональному назначению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endParaRPr lang="ru-RU" altLang="ru-RU" i="1">
              <a:solidFill>
                <a:schemeClr val="bg1"/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2.1. валы передач</a:t>
            </a:r>
            <a:r>
              <a:rPr lang="ru-RU" altLang="ru-RU">
                <a:solidFill>
                  <a:schemeClr val="bg1"/>
                </a:solidFill>
              </a:rPr>
              <a:t>, они несут на себе элементы, передающие вращающий момент (зубчатые или червячные колёса, шкивы, звёздочки, муфты и т.п.) и в большинстве своём снабжены концевыми частями, выступающими за габариты корпуса механизма; </a:t>
            </a:r>
            <a:endParaRPr lang="ru-RU" altLang="ru-RU" i="1">
              <a:solidFill>
                <a:schemeClr val="bg1"/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2.2. трансмиссионные валы</a:t>
            </a:r>
            <a:r>
              <a:rPr lang="ru-RU" altLang="ru-RU">
                <a:solidFill>
                  <a:schemeClr val="bg1"/>
                </a:solidFill>
              </a:rPr>
              <a:t> для распределения мощности одного источника к нескольким потребителям;</a:t>
            </a:r>
            <a:endParaRPr lang="ru-RU" altLang="ru-RU" i="1">
              <a:solidFill>
                <a:schemeClr val="bg1"/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2.3. коренные валы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валы, несущие на себе рабочие органы исполнительных механизмов (коренные валы станков, несущие на себе обрабатываемую деталь или инструмент называют </a:t>
            </a:r>
            <a:r>
              <a:rPr lang="ru-RU" altLang="ru-RU" i="1">
                <a:solidFill>
                  <a:schemeClr val="bg1"/>
                </a:solidFill>
              </a:rPr>
              <a:t>шпинделями</a:t>
            </a:r>
            <a:r>
              <a:rPr lang="ru-RU" altLang="ru-RU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932363" y="0"/>
            <a:ext cx="421163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endParaRPr lang="ru-RU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59338" y="3716338"/>
            <a:ext cx="4284662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altLang="ru-RU" b="1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0" y="188913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457" name="Text Box 121"/>
          <p:cNvSpPr txBox="1">
            <a:spLocks noChangeArrowheads="1"/>
          </p:cNvSpPr>
          <p:nvPr/>
        </p:nvSpPr>
        <p:spPr bwMode="auto">
          <a:xfrm>
            <a:off x="0" y="0"/>
            <a:ext cx="914400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b="1"/>
              <a:t>Классификация валов и осей (продолжение):</a:t>
            </a:r>
          </a:p>
        </p:txBody>
      </p:sp>
      <p:sp>
        <p:nvSpPr>
          <p:cNvPr id="14459" name="Text Box 123"/>
          <p:cNvSpPr txBox="1">
            <a:spLocks noChangeArrowheads="1"/>
          </p:cNvSpPr>
          <p:nvPr/>
        </p:nvSpPr>
        <p:spPr bwMode="auto">
          <a:xfrm>
            <a:off x="0" y="333375"/>
            <a:ext cx="9144000" cy="366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 b="1"/>
              <a:t>3.</a:t>
            </a:r>
            <a:r>
              <a:rPr lang="ru-RU" altLang="ru-RU"/>
              <a:t> Прямые валы </a:t>
            </a:r>
            <a:r>
              <a:rPr lang="ru-RU" altLang="ru-RU" b="1"/>
              <a:t>по форме исполнения и наружной поверхности</a:t>
            </a:r>
            <a:r>
              <a:rPr lang="ru-RU" altLang="ru-RU"/>
              <a:t>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</a:t>
            </a:r>
            <a:endParaRPr lang="ru-RU" altLang="ru-RU" i="1"/>
          </a:p>
          <a:p>
            <a:pPr lvl="1" algn="just">
              <a:lnSpc>
                <a:spcPct val="100000"/>
              </a:lnSpc>
            </a:pPr>
            <a:r>
              <a:rPr lang="ru-RU" altLang="ru-RU" i="1"/>
              <a:t>3.1. гладкие</a:t>
            </a:r>
            <a:r>
              <a:rPr lang="ru-RU" altLang="ru-RU"/>
              <a:t> валы имеют одинаковый диаметр по всей длине;</a:t>
            </a:r>
            <a:endParaRPr lang="ru-RU" altLang="ru-RU" i="1"/>
          </a:p>
          <a:p>
            <a:pPr lvl="1" algn="just">
              <a:lnSpc>
                <a:spcPct val="100000"/>
              </a:lnSpc>
            </a:pPr>
            <a:r>
              <a:rPr lang="ru-RU" altLang="ru-RU" i="1"/>
              <a:t>3.2. ступенчатые</a:t>
            </a:r>
            <a:r>
              <a:rPr lang="ru-RU" altLang="ru-RU"/>
              <a:t> валы содержат участки, отличающиеся друг от друга диаметрами;</a:t>
            </a:r>
            <a:endParaRPr lang="ru-RU" altLang="ru-RU" i="1"/>
          </a:p>
          <a:p>
            <a:pPr lvl="1" algn="just">
              <a:lnSpc>
                <a:spcPct val="100000"/>
              </a:lnSpc>
            </a:pPr>
            <a:r>
              <a:rPr lang="ru-RU" altLang="ru-RU" i="1"/>
              <a:t>3.3. полые</a:t>
            </a:r>
            <a:r>
              <a:rPr lang="ru-RU" altLang="ru-RU"/>
              <a:t> валы снабжены осевым отверстием, простирающимся на большую часть длины вала;</a:t>
            </a:r>
            <a:endParaRPr lang="ru-RU" altLang="ru-RU" i="1"/>
          </a:p>
          <a:p>
            <a:pPr lvl="1" algn="just">
              <a:lnSpc>
                <a:spcPct val="100000"/>
              </a:lnSpc>
            </a:pPr>
            <a:r>
              <a:rPr lang="ru-RU" altLang="ru-RU" i="1"/>
              <a:t>3.4. шлицевые</a:t>
            </a:r>
            <a:r>
              <a:rPr lang="ru-RU" altLang="ru-RU"/>
              <a:t> валы по внешней цилиндрической поверхности имеют продольные выступы – шлицы, равномерно расположенные по окружности и предназначенные для передачи моментной нагрузки от или к деталям, непосредственно участвующим в передаче вращающего момента;</a:t>
            </a:r>
            <a:endParaRPr lang="ru-RU" altLang="ru-RU" i="1"/>
          </a:p>
          <a:p>
            <a:pPr lvl="1" algn="just">
              <a:lnSpc>
                <a:spcPct val="100000"/>
              </a:lnSpc>
            </a:pPr>
            <a:r>
              <a:rPr lang="ru-RU" altLang="ru-RU" i="1"/>
              <a:t>3.5. валы, совмещённые</a:t>
            </a:r>
            <a:r>
              <a:rPr lang="ru-RU" altLang="ru-RU"/>
              <a:t> с элементами, непосредственно участвующими в передаче вращающего момента (вал-шестерня, вал-червяк).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205163" y="1657350"/>
            <a:ext cx="2679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54275" name="Group 3"/>
          <p:cNvGraphicFramePr>
            <a:graphicFrameLocks noGrp="1"/>
          </p:cNvGraphicFramePr>
          <p:nvPr/>
        </p:nvGraphicFramePr>
        <p:xfrm>
          <a:off x="0" y="6092825"/>
          <a:ext cx="2987675" cy="330073"/>
        </p:xfrm>
        <a:graphic>
          <a:graphicData uri="http://schemas.openxmlformats.org/drawingml/2006/table">
            <a:tbl>
              <a:tblPr/>
              <a:tblGrid>
                <a:gridCol w="298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825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0" y="2420938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/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288" name="Object 16"/>
          <p:cNvGraphicFramePr>
            <a:graphicFrameLocks noChangeAspect="1"/>
          </p:cNvGraphicFramePr>
          <p:nvPr/>
        </p:nvGraphicFramePr>
        <p:xfrm>
          <a:off x="3132138" y="1397000"/>
          <a:ext cx="2878137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6" name="Документ" r:id="rId4" imgW="5810400" imgH="8210520" progId="Word.Document.12">
                  <p:embed/>
                </p:oleObj>
              </mc:Choice>
              <mc:Fallback>
                <p:oleObj name="Документ" r:id="rId4" imgW="5810400" imgH="8210520" progId="Word.Document.12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397000"/>
                        <a:ext cx="2878137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09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3198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542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114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686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258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2830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 b="1">
                <a:solidFill>
                  <a:schemeClr val="bg1"/>
                </a:solidFill>
              </a:rPr>
              <a:t>Конструктивные элементы валов</a:t>
            </a:r>
            <a:r>
              <a:rPr lang="ru-RU" altLang="ru-RU">
                <a:solidFill>
                  <a:schemeClr val="bg1"/>
                </a:solidFill>
              </a:rPr>
              <a:t> представлены на рис. 9.3.</a:t>
            </a:r>
          </a:p>
        </p:txBody>
      </p:sp>
      <p:pic>
        <p:nvPicPr>
          <p:cNvPr id="54290" name="Picture 18" descr="ВиО%20вал%20элементы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0"/>
            <a:ext cx="5364163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0" y="3213100"/>
            <a:ext cx="5364163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395288" y="3213100"/>
            <a:ext cx="4681537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9.3. Основные элементы вала.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0" y="3641725"/>
            <a:ext cx="9144000" cy="321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С цапфами вала взаимодействуют элементы, обеспечивающие возможность его вращения, удерживающие вал в необходимом для нормальной работы положении и воспринимающие нагрузку со стороны вала.</a:t>
            </a:r>
          </a:p>
          <a:p>
            <a:pPr algn="just">
              <a:lnSpc>
                <a:spcPct val="95000"/>
              </a:lnSpc>
            </a:pPr>
            <a:r>
              <a:rPr lang="ru-RU" altLang="ru-RU" b="1" i="1">
                <a:solidFill>
                  <a:schemeClr val="bg1"/>
                </a:solidFill>
              </a:rPr>
              <a:t>Подшипники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элементы, воспринимающие радиальную нагрузку (или вместе с радиальной и осевую). </a:t>
            </a:r>
          </a:p>
          <a:p>
            <a:pPr algn="just">
              <a:lnSpc>
                <a:spcPct val="95000"/>
              </a:lnSpc>
            </a:pPr>
            <a:r>
              <a:rPr lang="ru-RU" altLang="ru-RU" b="1" i="1">
                <a:solidFill>
                  <a:schemeClr val="bg1"/>
                </a:solidFill>
              </a:rPr>
              <a:t>Подпятники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элементы, предназначенные для восприятия только осевой нагрузки. </a:t>
            </a:r>
          </a:p>
          <a:p>
            <a:pPr algn="just">
              <a:lnSpc>
                <a:spcPct val="95000"/>
              </a:lnSpc>
            </a:pPr>
            <a:r>
              <a:rPr lang="ru-RU" altLang="ru-RU" b="1" i="1">
                <a:solidFill>
                  <a:schemeClr val="bg1"/>
                </a:solidFill>
              </a:rPr>
              <a:t>Буртик </a:t>
            </a:r>
            <a:r>
              <a:rPr lang="ru-RU" altLang="ru-RU" b="1" i="1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кольцевое утолщение вала малой протяжённости, составляющее с ним одно целое и являющееся ограничмтелем осевого перемещения самого вала или насаженных на него деталей. </a:t>
            </a:r>
          </a:p>
          <a:p>
            <a:pPr algn="just">
              <a:lnSpc>
                <a:spcPct val="95000"/>
              </a:lnSpc>
            </a:pPr>
            <a:r>
              <a:rPr lang="ru-RU" altLang="ru-RU" b="1" i="1">
                <a:solidFill>
                  <a:schemeClr val="bg1"/>
                </a:solidFill>
              </a:rPr>
              <a:t>Заплечик </a:t>
            </a:r>
            <a:r>
              <a:rPr lang="ru-RU" altLang="ru-RU" b="1" i="1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 b="1">
                <a:solidFill>
                  <a:schemeClr val="bg1"/>
                </a:solidFill>
              </a:rPr>
              <a:t> торцовая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 b="1">
                <a:solidFill>
                  <a:schemeClr val="bg1"/>
                </a:solidFill>
              </a:rPr>
              <a:t>поверхность</a:t>
            </a:r>
            <a:r>
              <a:rPr lang="ru-RU" altLang="ru-RU">
                <a:solidFill>
                  <a:schemeClr val="bg1"/>
                </a:solidFill>
              </a:rPr>
              <a:t> между меньшим и большим диаметрами вала, служащая для опирания насаженных на вал деталей. </a:t>
            </a:r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5364163" y="333375"/>
            <a:ext cx="3779837" cy="320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b="1" i="1">
                <a:solidFill>
                  <a:schemeClr val="bg1"/>
                </a:solidFill>
              </a:rPr>
              <a:t>Цапфы </a:t>
            </a:r>
            <a:r>
              <a:rPr lang="ru-RU" altLang="ru-RU" b="1" i="1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 i="1">
                <a:solidFill>
                  <a:schemeClr val="bg1"/>
                </a:solidFill>
              </a:rPr>
              <a:t> опорные части</a:t>
            </a:r>
            <a:r>
              <a:rPr lang="ru-RU" altLang="ru-RU">
                <a:solidFill>
                  <a:schemeClr val="bg1"/>
                </a:solidFill>
              </a:rPr>
              <a:t> валов и осей, которые передают действующие на них нагрузки корпусным деталям. </a:t>
            </a:r>
          </a:p>
          <a:p>
            <a:pPr algn="just"/>
            <a:r>
              <a:rPr lang="ru-RU" altLang="ru-RU" b="1" i="1">
                <a:solidFill>
                  <a:schemeClr val="bg1"/>
                </a:solidFill>
              </a:rPr>
              <a:t>Шейка </a:t>
            </a:r>
            <a:r>
              <a:rPr lang="ru-RU" altLang="ru-RU" b="1" i="1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цапфа в средней части вала. </a:t>
            </a:r>
          </a:p>
          <a:p>
            <a:pPr algn="just"/>
            <a:r>
              <a:rPr lang="ru-RU" altLang="ru-RU" b="1" i="1">
                <a:solidFill>
                  <a:schemeClr val="bg1"/>
                </a:solidFill>
              </a:rPr>
              <a:t>Шип </a:t>
            </a:r>
            <a:r>
              <a:rPr lang="ru-RU" altLang="ru-RU" b="1" i="1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концевая цапфа, передающая на корпус только радиальную или радиальную и осевую нагрузки вместе.</a:t>
            </a: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 b="1" i="1">
                <a:solidFill>
                  <a:schemeClr val="bg1"/>
                </a:solidFill>
              </a:rPr>
              <a:t>Пята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концевая цапфа, передающая только осевую нагрузку.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375025" y="2500313"/>
            <a:ext cx="23939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0" y="0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794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	 </a:t>
            </a:r>
            <a:r>
              <a:rPr lang="ru-RU" altLang="ru-RU" b="1" i="1">
                <a:solidFill>
                  <a:schemeClr val="bg1"/>
                </a:solidFill>
              </a:rPr>
              <a:t>Галтель </a:t>
            </a:r>
            <a:r>
              <a:rPr lang="ru-RU" altLang="ru-RU" b="1" i="1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переходная поверхность от цилиндрической части вала к заплечику, выполненная обычно без удаления материала с цилиндрической и торцевой поверхности (рис. 9.4. б, в). 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399" name="Picture 39" descr="ВиО%20галтел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5292725" cy="229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00" name="Text Box 40"/>
          <p:cNvSpPr txBox="1">
            <a:spLocks noChangeArrowheads="1"/>
          </p:cNvSpPr>
          <p:nvPr/>
        </p:nvSpPr>
        <p:spPr bwMode="auto">
          <a:xfrm>
            <a:off x="0" y="3284538"/>
            <a:ext cx="5113338" cy="811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9.4. Различные способы оформления переходной части между цилиндрической поверхностью и заплечиком.</a:t>
            </a:r>
          </a:p>
        </p:txBody>
      </p:sp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0" y="4149725"/>
            <a:ext cx="9144000" cy="258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95000"/>
              </a:lnSpc>
              <a:spcBef>
                <a:spcPts val="400"/>
              </a:spcBef>
            </a:pPr>
            <a:r>
              <a:rPr lang="ru-RU" altLang="ru-RU" b="1" i="1">
                <a:solidFill>
                  <a:schemeClr val="bg1"/>
                </a:solidFill>
              </a:rPr>
              <a:t>Канавка </a:t>
            </a:r>
            <a:r>
              <a:rPr lang="ru-RU" altLang="ru-RU" b="1" i="1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небольшое углубление на цилиндрической поверхности вала (рис. 9.4. а, г, е) </a:t>
            </a:r>
          </a:p>
          <a:p>
            <a:pPr algn="just">
              <a:lnSpc>
                <a:spcPct val="95000"/>
              </a:lnSpc>
              <a:spcBef>
                <a:spcPts val="400"/>
              </a:spcBef>
            </a:pPr>
            <a:r>
              <a:rPr lang="ru-RU" altLang="ru-RU" b="1" i="1">
                <a:solidFill>
                  <a:schemeClr val="bg1"/>
                </a:solidFill>
              </a:rPr>
              <a:t>Поднутрение </a:t>
            </a:r>
            <a:r>
              <a:rPr lang="ru-RU" altLang="ru-RU" b="1" i="1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углубление малой протяжённости на торцевой поверхности заплечика вала, выполненное вдоль оси вала (рис. 9.4. д).</a:t>
            </a:r>
          </a:p>
          <a:p>
            <a:pPr algn="just">
              <a:lnSpc>
                <a:spcPct val="95000"/>
              </a:lnSpc>
              <a:spcBef>
                <a:spcPts val="400"/>
              </a:spcBef>
            </a:pPr>
            <a:r>
              <a:rPr lang="ru-RU" altLang="ru-RU" b="1" i="1">
                <a:solidFill>
                  <a:schemeClr val="bg1"/>
                </a:solidFill>
              </a:rPr>
              <a:t>Наклонная канавка </a:t>
            </a:r>
            <a:r>
              <a:rPr lang="ru-RU" altLang="ru-RU">
                <a:solidFill>
                  <a:schemeClr val="bg1"/>
                </a:solidFill>
              </a:rPr>
              <a:t> (рис. 9.4. е) совмещает достоинства цилиндрической канавки и поднутрения. </a:t>
            </a:r>
          </a:p>
          <a:p>
            <a:pPr algn="just">
              <a:lnSpc>
                <a:spcPct val="95000"/>
              </a:lnSpc>
              <a:spcBef>
                <a:spcPts val="400"/>
              </a:spcBef>
            </a:pPr>
            <a:r>
              <a:rPr lang="ru-RU" altLang="ru-RU">
                <a:solidFill>
                  <a:schemeClr val="bg1"/>
                </a:solidFill>
              </a:rPr>
              <a:t>Цапфы валов могут иметь форму различных тел вращения (рис. 9.5): </a:t>
            </a:r>
            <a:r>
              <a:rPr lang="ru-RU" altLang="ru-RU" i="1">
                <a:solidFill>
                  <a:schemeClr val="bg1"/>
                </a:solidFill>
              </a:rPr>
              <a:t>цилиндрическую</a:t>
            </a:r>
            <a:r>
              <a:rPr lang="ru-RU" altLang="ru-RU">
                <a:solidFill>
                  <a:schemeClr val="bg1"/>
                </a:solidFill>
              </a:rPr>
              <a:t>, </a:t>
            </a:r>
            <a:r>
              <a:rPr lang="ru-RU" altLang="ru-RU" i="1">
                <a:solidFill>
                  <a:schemeClr val="bg1"/>
                </a:solidFill>
              </a:rPr>
              <a:t>коническую</a:t>
            </a:r>
            <a:r>
              <a:rPr lang="ru-RU" altLang="ru-RU">
                <a:solidFill>
                  <a:schemeClr val="bg1"/>
                </a:solidFill>
              </a:rPr>
              <a:t> или </a:t>
            </a:r>
            <a:r>
              <a:rPr lang="ru-RU" altLang="ru-RU" i="1">
                <a:solidFill>
                  <a:schemeClr val="bg1"/>
                </a:solidFill>
              </a:rPr>
              <a:t>сферическую</a:t>
            </a:r>
            <a:r>
              <a:rPr lang="ru-RU" altLang="ru-RU">
                <a:solidFill>
                  <a:schemeClr val="bg1"/>
                </a:solidFill>
              </a:rPr>
              <a:t>. Шейки и шипы чаще всего выполняют </a:t>
            </a:r>
            <a:r>
              <a:rPr lang="ru-RU" altLang="ru-RU" b="1" i="1">
                <a:solidFill>
                  <a:schemeClr val="bg1"/>
                </a:solidFill>
              </a:rPr>
              <a:t>в форме цилиндра</a:t>
            </a:r>
            <a:r>
              <a:rPr lang="ru-RU" altLang="ru-RU">
                <a:solidFill>
                  <a:schemeClr val="bg1"/>
                </a:solidFill>
              </a:rPr>
              <a:t>  (рис. 9.5 а, б). </a:t>
            </a: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0" y="6308725"/>
            <a:ext cx="914400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pic>
        <p:nvPicPr>
          <p:cNvPr id="15403" name="Picture 43" descr="ВиО%20цапф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908050"/>
            <a:ext cx="3384550" cy="283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5508625" y="3789363"/>
            <a:ext cx="3635375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9.5. Разновидности цапф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4859338" y="0"/>
            <a:ext cx="4284662" cy="562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endParaRPr lang="en-GB" altLang="ru-RU" sz="2000">
              <a:solidFill>
                <a:schemeClr val="bg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4" r:id="rId4" imgW="73080" imgH="178200" progId="">
                  <p:embed/>
                </p:oleObj>
              </mc:Choice>
              <mc:Fallback>
                <p:oleObj r:id="rId4" imgW="73080" imgH="1782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0" y="0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Выходные концы валов (рис. 9.1; 9.7) обычно имеют </a:t>
            </a:r>
            <a:r>
              <a:rPr lang="ru-RU" altLang="ru-RU" i="1">
                <a:solidFill>
                  <a:schemeClr val="bg1"/>
                </a:solidFill>
                <a:sym typeface="Symbol" panose="05050102010706020507" pitchFamily="18" charset="2"/>
              </a:rPr>
              <a:t>цилиндрическую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или </a:t>
            </a:r>
            <a:r>
              <a:rPr lang="ru-RU" altLang="ru-RU" i="1">
                <a:solidFill>
                  <a:schemeClr val="bg1"/>
                </a:solidFill>
                <a:sym typeface="Symbol" panose="05050102010706020507" pitchFamily="18" charset="2"/>
              </a:rPr>
              <a:t>коническую форму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и снабжаются шпоночными пазами или шлицами для передачи вращающего момента. </a:t>
            </a:r>
            <a:endParaRPr lang="en-US" altLang="ru-RU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67" name="Rectangle 83"/>
          <p:cNvSpPr>
            <a:spLocks noChangeArrowheads="1"/>
          </p:cNvSpPr>
          <p:nvPr/>
        </p:nvSpPr>
        <p:spPr bwMode="auto">
          <a:xfrm>
            <a:off x="0" y="4100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6498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0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2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4" name="Rectangle 1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6" name="Rectangle 12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8" name="Rectangle 1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10" name="Rectangle 1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511" name="Picture 127" descr="ВиО%20вал%20редуктора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91" b="23946"/>
          <a:stretch>
            <a:fillRect/>
          </a:stretch>
        </p:blipFill>
        <p:spPr bwMode="auto">
          <a:xfrm>
            <a:off x="684213" y="1628775"/>
            <a:ext cx="7885112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12" name="Text Box 128"/>
          <p:cNvSpPr txBox="1">
            <a:spLocks noChangeArrowheads="1"/>
          </p:cNvSpPr>
          <p:nvPr/>
        </p:nvSpPr>
        <p:spPr bwMode="auto">
          <a:xfrm>
            <a:off x="1908175" y="3860800"/>
            <a:ext cx="55086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/>
              <a:t>Рис. 9.7. Вал цилиндрической передачи в сборе с шестерней и подшипниками качения.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29688" cy="6858000"/>
          </a:xfrm>
        </p:spPr>
        <p:txBody>
          <a:bodyPr/>
          <a:lstStyle/>
          <a:p>
            <a:pPr marL="0" indent="357188" algn="ctr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2800" b="1"/>
              <a:t>Материалы для изготовления ВиО, термическая и механическая обработка.</a:t>
            </a:r>
          </a:p>
          <a:p>
            <a:pPr marL="0" indent="357188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Требования к материалам валов и осей:</a:t>
            </a:r>
          </a:p>
          <a:p>
            <a:pPr marL="0" indent="357188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1) высокая усталостная прочность (способность противостоять знакопеременным нагрузкам), </a:t>
            </a:r>
          </a:p>
          <a:p>
            <a:pPr marL="0" indent="357188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2) жесткостью (иметь высокий модуль упругости), </a:t>
            </a:r>
          </a:p>
          <a:p>
            <a:pPr marL="0" indent="357188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3) хорошая обрабатываемость. </a:t>
            </a:r>
          </a:p>
          <a:p>
            <a:pPr marL="0" indent="357188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Наиболее полно этим требованиям удовлетворяют углеродистые и легированные стали. </a:t>
            </a:r>
          </a:p>
          <a:p>
            <a:pPr marL="0" indent="357188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Малонагруженные валы изготавливают из углеродистых сталей Ст5, Ст6. </a:t>
            </a:r>
          </a:p>
          <a:p>
            <a:pPr marL="0" indent="357188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1. </a:t>
            </a:r>
            <a:r>
              <a:rPr lang="ru-RU" altLang="ru-RU" sz="2000" i="1"/>
              <a:t>Качественные среднеуглеродистые стали</a:t>
            </a:r>
            <a:r>
              <a:rPr lang="ru-RU" altLang="ru-RU" sz="2000"/>
              <a:t> марок 40, 45, 50 используют для валов стационарных машин и механизмов. Заготовку из этих сталей подвергают улучшающей термической обработке (</a:t>
            </a:r>
            <a:r>
              <a:rPr lang="en-US" altLang="ru-RU" sz="2000"/>
              <a:t>HRC</a:t>
            </a:r>
            <a:r>
              <a:rPr lang="ru-RU" altLang="ru-RU" sz="2000" baseline="-25000"/>
              <a:t>э</a:t>
            </a:r>
            <a:r>
              <a:rPr lang="ru-RU" altLang="ru-RU" sz="2000"/>
              <a:t> </a:t>
            </a:r>
            <a:r>
              <a:rPr lang="ru-RU" altLang="ru-RU" sz="2000">
                <a:sym typeface="Symbol" panose="05050102010706020507" pitchFamily="18" charset="2"/>
              </a:rPr>
              <a:t></a:t>
            </a:r>
            <a:r>
              <a:rPr lang="ru-RU" altLang="ru-RU" sz="2000"/>
              <a:t> 36) перед механической обработкой. Валы точат на токарном станке, посадочные места и цапфы шлифуют на шлифовальном станке.</a:t>
            </a:r>
          </a:p>
          <a:p>
            <a:pPr marL="0" indent="357188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b="1"/>
              <a:t>2. </a:t>
            </a:r>
            <a:r>
              <a:rPr lang="ru-RU" altLang="ru-RU" sz="1800" i="1"/>
              <a:t>Среднеуглеродистые легированные стали</a:t>
            </a:r>
            <a:r>
              <a:rPr lang="ru-RU" altLang="ru-RU" sz="1800"/>
              <a:t> марок 40Х, 45Х, 40ХН, 40ХНМА, 35ХГСА используют для валов ответственных передач подвижных машин (валы коробок передач гусеничных машин). Улучшающей термообработке (</a:t>
            </a:r>
            <a:r>
              <a:rPr lang="en-US" altLang="ru-RU" sz="1800"/>
              <a:t>HRC</a:t>
            </a:r>
            <a:r>
              <a:rPr lang="ru-RU" altLang="ru-RU" sz="1800" baseline="-25000"/>
              <a:t>э</a:t>
            </a:r>
            <a:r>
              <a:rPr lang="ru-RU" altLang="ru-RU" sz="1800"/>
              <a:t> </a:t>
            </a:r>
            <a:r>
              <a:rPr lang="ru-RU" altLang="ru-RU" sz="1800">
                <a:sym typeface="Symbol" panose="05050102010706020507" pitchFamily="18" charset="2"/>
              </a:rPr>
              <a:t></a:t>
            </a:r>
            <a:r>
              <a:rPr lang="ru-RU" altLang="ru-RU" sz="1800"/>
              <a:t> 45) обычно подвергают деталь уже после предварительной токарной обработки. Посадочные поверхности и цапфы окончательно шлифуют на шлифовальных станках.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1" name="Rectangle 2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7" name="Rectangle 3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9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1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3" name="Rectangle 4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5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7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9" name="Rectangle 47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63" name="Text Box 51"/>
          <p:cNvSpPr txBox="1">
            <a:spLocks noChangeArrowheads="1"/>
          </p:cNvSpPr>
          <p:nvPr/>
        </p:nvSpPr>
        <p:spPr bwMode="auto">
          <a:xfrm>
            <a:off x="0" y="333375"/>
            <a:ext cx="9144000" cy="232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lnSpc>
                <a:spcPct val="90000"/>
              </a:lnSpc>
              <a:buClr>
                <a:srgbClr val="A3C145"/>
              </a:buClr>
              <a:buSzPct val="80000"/>
            </a:pPr>
            <a:r>
              <a:rPr lang="ru-RU" altLang="ru-RU">
                <a:solidFill>
                  <a:srgbClr val="FFFFFF"/>
                </a:solidFill>
              </a:rPr>
              <a:t>3. </a:t>
            </a:r>
            <a:r>
              <a:rPr lang="ru-RU" altLang="ru-RU" i="1">
                <a:solidFill>
                  <a:srgbClr val="FFFFFF"/>
                </a:solidFill>
              </a:rPr>
              <a:t>Мало- и среднеуглеродистые легированные стали</a:t>
            </a:r>
            <a:r>
              <a:rPr lang="ru-RU" altLang="ru-RU">
                <a:solidFill>
                  <a:srgbClr val="FFFFFF"/>
                </a:solidFill>
              </a:rPr>
              <a:t> марок 20Х, 12ХН3А, 18ХГТ, 25ХГТ, 38Х2МЮА идут на валы нагруженных передач, работающих в реверсивном режиме (шлицевые валы коробок передач колёсных машин). Вал, изготовленный с минимальным припуском под окончательную обработку, подвергается </a:t>
            </a:r>
            <a:r>
              <a:rPr lang="ru-RU" altLang="ru-RU" i="1">
                <a:solidFill>
                  <a:srgbClr val="FFFFFF"/>
                </a:solidFill>
              </a:rPr>
              <a:t>поверхностной химико-термической обработке (цементация, азотирование и т.п.)</a:t>
            </a:r>
            <a:r>
              <a:rPr lang="ru-RU" altLang="ru-RU">
                <a:solidFill>
                  <a:srgbClr val="FFFFFF"/>
                </a:solidFill>
              </a:rPr>
              <a:t>, закаливается до высокой поверхностной твердости (</a:t>
            </a:r>
            <a:r>
              <a:rPr lang="en-US" altLang="ru-RU">
                <a:solidFill>
                  <a:srgbClr val="FFFFFF"/>
                </a:solidFill>
              </a:rPr>
              <a:t>HRC</a:t>
            </a:r>
            <a:r>
              <a:rPr lang="ru-RU" altLang="ru-RU">
                <a:solidFill>
                  <a:srgbClr val="FFFFFF"/>
                </a:solidFill>
              </a:rPr>
              <a:t>э 55…65). Рабочие поверхности шлицов, посадочные поверхности и поверхности цапф шлифуются после термической обработки с целью получения необходимой точности.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5214</TotalTime>
  <Words>1450</Words>
  <Application>Microsoft Office PowerPoint</Application>
  <PresentationFormat>Экран (4:3)</PresentationFormat>
  <Paragraphs>171</Paragraphs>
  <Slides>22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32" baseType="lpstr">
      <vt:lpstr>Arial</vt:lpstr>
      <vt:lpstr>Lucida Sans Unicode</vt:lpstr>
      <vt:lpstr>Symbol</vt:lpstr>
      <vt:lpstr>Tahoma</vt:lpstr>
      <vt:lpstr>Times New Roman</vt:lpstr>
      <vt:lpstr>Wingdings</vt:lpstr>
      <vt:lpstr>Оформление по умолчанию</vt:lpstr>
      <vt:lpstr>Оформление по умолчанию</vt:lpstr>
      <vt:lpstr>Документ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Валы и подшипники. Лекция № 9. Валы и оси.</dc:title>
  <dc:creator>MELMASH</dc:creator>
  <cp:lastModifiedBy>admin</cp:lastModifiedBy>
  <cp:revision>99</cp:revision>
  <dcterms:modified xsi:type="dcterms:W3CDTF">2017-02-24T18:43:43Z</dcterms:modified>
</cp:coreProperties>
</file>