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0"/>
  </p:notesMasterIdLst>
  <p:sldIdLst>
    <p:sldId id="256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0" r:id="rId19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e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503150"/>
            <a:ext cx="0" cy="263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0850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6220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8468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4884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6489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4113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5495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8996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9950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4242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0D2FD5-9676-4078-817A-D1A46C9C825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56066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649613B-E563-423B-A22B-272A8183E29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9369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2425" y="-263525"/>
            <a:ext cx="2133600" cy="63611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-263525"/>
            <a:ext cx="6248400" cy="63611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09989C-A88B-4416-B325-203E6A03588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127398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-263525"/>
            <a:ext cx="8534400" cy="21193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01944D3A-A21C-4339-BA85-5BEFE87AC7F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060301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0B23EBB-63E0-4BC0-8022-AE34E686F21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833681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42E7F1-1F52-4264-9718-D6970456BB5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310704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597BB05-1E97-4AA9-95AB-A0156167E56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046564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A39B31-13D1-4507-8F76-1C93E35BCCA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737458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F770139-B29C-4742-A7CC-B1F7F09529C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1851654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2F5A04-B9DD-4D5A-810E-0AEB29DCCFE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655858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A2CB72C-60AC-4F2B-90BC-79B2423EEFD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11031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7D0F1F4-45E8-40A9-BFAE-10574EC3B66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219762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7740582-C6F0-4864-8C5E-B96C8C6C706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84514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29F8D5B-5808-42AF-8368-AF2E2BA377B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5475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80E2569-8B91-4D39-A60B-D82EE0A0790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325132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4638" y="1377950"/>
            <a:ext cx="2055812" cy="4751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377950"/>
            <a:ext cx="6015038" cy="4751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2A66D8-08EB-4408-9727-1C7D125D039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00727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EB07D2-18E2-43C3-AE1C-8A32D0DFF37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7008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78F203F-04FB-46EC-AFDC-B8432B2A268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76955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08D01F8-8BA8-48E7-A9B2-3FF851EF121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94352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6C4B886-E69E-447A-9A60-9883CF128AE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358259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17A825-984B-4E7F-B027-3319D7317FB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9935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63C980A-5809-4C07-BE89-527A8ACBDE4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167808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80A3029-B782-486C-864E-69E670020D6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02141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-263525"/>
            <a:ext cx="853440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Text Box 153"/>
          <p:cNvSpPr txBox="1">
            <a:spLocks noChangeArrowheads="1"/>
          </p:cNvSpPr>
          <p:nvPr/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8" name="Text Box 15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28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FFFFFF"/>
                </a:solidFill>
              </a:defRPr>
            </a:lvl1pPr>
          </a:lstStyle>
          <a:p>
            <a:fld id="{93D2E52D-C353-4FDA-9DF6-DD82BA8DCA5E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44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8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8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9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7950"/>
            <a:ext cx="776605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04800" y="6248400"/>
            <a:ext cx="22844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124200" y="6248400"/>
            <a:ext cx="2894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796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ahoma" panose="020B0604030504040204" pitchFamily="34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pitchFamily="34" charset="2"/>
                <a:cs typeface="DejaVu Sans" pitchFamily="34" charset="2"/>
              </a:defRPr>
            </a:lvl1pPr>
          </a:lstStyle>
          <a:p>
            <a:fld id="{D65900B4-52CA-4198-8778-061F92211470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3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e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0" y="179388"/>
            <a:ext cx="9144000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89000"/>
              </a:lnSpc>
            </a:pPr>
            <a:r>
              <a:rPr lang="ru-RU" altLang="ru-RU" sz="32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ЦЕПНЫЕ </a:t>
            </a:r>
            <a:r>
              <a:rPr lang="ru-RU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ПЕРЕДАЧИ (</a:t>
            </a:r>
            <a:r>
              <a:rPr lang="ru-RU" altLang="ru-RU" sz="32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ЦП)</a:t>
            </a:r>
            <a:br>
              <a:rPr lang="en-GB" altLang="ru-RU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endParaRPr lang="en-GB" altLang="ru-RU" sz="2800" b="1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2214563"/>
            <a:ext cx="9144000" cy="464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</a:pPr>
            <a:endParaRPr lang="en-GB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-539750" y="3419475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337300"/>
          </a:xfrm>
        </p:spPr>
        <p:txBody>
          <a:bodyPr/>
          <a:lstStyle/>
          <a:p>
            <a:pPr marL="0" indent="354013" algn="just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Пусть ведущая звездочка, имеющая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/>
              <a:t> зубьев, вращается с угловой скоростью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 </a:t>
            </a:r>
            <a:r>
              <a:rPr lang="ru-RU" altLang="ru-RU" sz="2000" b="1" i="1">
                <a:latin typeface="Times New Roman" panose="02020603050405020304" pitchFamily="18" charset="0"/>
              </a:rPr>
              <a:t>= </a:t>
            </a:r>
            <a:r>
              <a:rPr lang="en-US" altLang="ru-RU" sz="2000" b="1" i="1">
                <a:latin typeface="Times New Roman" panose="02020603050405020304" pitchFamily="18" charset="0"/>
              </a:rPr>
              <a:t>const</a:t>
            </a:r>
            <a:r>
              <a:rPr lang="ru-RU" altLang="ru-RU" sz="2000"/>
              <a:t> по ходу часовой стрелки. Тогда тангенциальная скорость любой точки, лежащей на делительной окружности может быть найдена по известному соотношению</a:t>
            </a:r>
          </a:p>
          <a:p>
            <a:pPr marL="0" indent="354013" algn="just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54013" algn="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.								(3.9)</a:t>
            </a:r>
          </a:p>
          <a:p>
            <a:pPr marL="0" indent="354013" algn="just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1200"/>
          </a:p>
          <a:p>
            <a:pPr marL="0" indent="354013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Эта тангенциальная скорость всегда может быть представлена горизонтальной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г</a:t>
            </a:r>
            <a:r>
              <a:rPr lang="ru-RU" altLang="ru-RU" sz="2000"/>
              <a:t> и вертикальной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ru-RU" altLang="ru-RU" sz="2000" b="1" i="1">
                <a:latin typeface="Times New Roman" panose="02020603050405020304" pitchFamily="18" charset="0"/>
              </a:rPr>
              <a:t>в</a:t>
            </a:r>
            <a:r>
              <a:rPr lang="ru-RU" altLang="ru-RU" sz="2000"/>
              <a:t> составляющими. </a:t>
            </a:r>
            <a:r>
              <a:rPr lang="en-US" altLang="ru-RU" sz="2000"/>
              <a:t>C</a:t>
            </a:r>
            <a:r>
              <a:rPr lang="ru-RU" altLang="ru-RU" sz="2000"/>
              <a:t>оставляющие тангенциальной скорости звездочки для места входа шарнира цепи во впадину звездочки (на схеме рис. 3.4 левый шарнир на верхней, набегающей, ветви цепи) и для предыдущего шарнира, уже движущегося совместно со звездочкой (на схеме рис. 3.4 правый верхний шарнир) по величине составляют</a:t>
            </a:r>
          </a:p>
          <a:p>
            <a:pPr marL="0" indent="354013" algn="just"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54013" algn="ct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		;							;</a:t>
            </a:r>
          </a:p>
          <a:p>
            <a:pPr marL="0" indent="354013" algn="just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где угол </a:t>
            </a:r>
            <a:r>
              <a:rPr lang="ru-RU" altLang="ru-RU" sz="2000" b="1" i="1">
                <a:sym typeface="Symbol" panose="05050102010706020507" pitchFamily="18" charset="2"/>
              </a:rPr>
              <a:t></a:t>
            </a:r>
            <a:r>
              <a:rPr lang="ru-RU" altLang="ru-RU" sz="2000"/>
              <a:t> составляет половину углового шага звездочки, то есть 				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411413" y="1412875"/>
          <a:ext cx="2773362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8" name="Формула" r:id="rId3" imgW="1473200" imgH="457200" progId="Equation.3">
                  <p:embed/>
                </p:oleObj>
              </mc:Choice>
              <mc:Fallback>
                <p:oleObj name="Формула" r:id="rId3" imgW="14732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412875"/>
                        <a:ext cx="2773362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187450" y="4508500"/>
          <a:ext cx="21082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9" name="Формула" r:id="rId5" imgW="1028254" imgH="241195" progId="Equation.3">
                  <p:embed/>
                </p:oleObj>
              </mc:Choice>
              <mc:Fallback>
                <p:oleObj name="Формула" r:id="rId5" imgW="1028254" imgH="24119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508500"/>
                        <a:ext cx="210820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4572000" y="4508500"/>
          <a:ext cx="18716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0" name="Формула" r:id="rId7" imgW="876300" imgH="228600" progId="Equation.3">
                  <p:embed/>
                </p:oleObj>
              </mc:Choice>
              <mc:Fallback>
                <p:oleObj name="Формула" r:id="rId7" imgW="8763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08500"/>
                        <a:ext cx="187166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3132138" y="5661025"/>
          <a:ext cx="151288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Формула" r:id="rId9" imgW="660400" imgH="228600" progId="Equation.3">
                  <p:embed/>
                </p:oleObj>
              </mc:Choice>
              <mc:Fallback>
                <p:oleObj name="Формула" r:id="rId9" imgW="6604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661025"/>
                        <a:ext cx="1512887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843213" y="981075"/>
          <a:ext cx="3179762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6" name="Формула" r:id="rId3" imgW="1930320" imgH="431640" progId="Equation.3">
                  <p:embed/>
                </p:oleObj>
              </mc:Choice>
              <mc:Fallback>
                <p:oleObj name="Формула" r:id="rId3" imgW="193032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981075"/>
                        <a:ext cx="3179762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0" y="1916113"/>
            <a:ext cx="914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800" b="1"/>
              <a:t>Динамика и расчет</a:t>
            </a:r>
            <a:r>
              <a:rPr lang="ru-RU" altLang="ru-RU" sz="2800"/>
              <a:t> </a:t>
            </a:r>
            <a:r>
              <a:rPr lang="ru-RU" altLang="ru-RU" sz="2800" b="1"/>
              <a:t>ЦП.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0" y="2420938"/>
            <a:ext cx="9144000" cy="406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2382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76053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228282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8051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32623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7195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41767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6339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При работе цепной передачи на цепь действуют:</a:t>
            </a:r>
            <a:endParaRPr lang="ru-RU" altLang="ru-RU" sz="2000" b="1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ru-RU" altLang="ru-RU" sz="2000" b="1">
                <a:solidFill>
                  <a:schemeClr val="bg1"/>
                </a:solidFill>
                <a:latin typeface="Tahoma" panose="020B0604030504040204" pitchFamily="34" charset="0"/>
              </a:rPr>
              <a:t>Окружная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(тангенциальная для звездочек) </a:t>
            </a:r>
            <a:r>
              <a:rPr lang="ru-RU" altLang="ru-RU" sz="2000" b="1">
                <a:solidFill>
                  <a:schemeClr val="bg1"/>
                </a:solidFill>
                <a:latin typeface="Tahoma" panose="020B0604030504040204" pitchFamily="34" charset="0"/>
              </a:rPr>
              <a:t>сила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Ft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, участвующая в передаче мощности от ведущей звездочки к ведомой. Эту силу приближенно (то есть в среднем, поскольку её величина колеблется) можно найти по известному выражению</a:t>
            </a:r>
          </a:p>
          <a:p>
            <a:pPr algn="just"/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r"/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,						(3.11)</a:t>
            </a:r>
          </a:p>
          <a:p>
            <a:pPr algn="just"/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– вращающий момент на валу ведущей звездочки, 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– делительный диаметр этой звездочки. Усилие это пульсирует в силу изменения расстояния между направлением действия этой силы и осью вращения звездочки. Относительная величина пульсации этой силы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Ft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, как и пульсация скорости, составит</a:t>
            </a:r>
          </a:p>
          <a:p>
            <a:pPr algn="just"/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r"/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.					(3.12)</a:t>
            </a:r>
          </a:p>
        </p:txBody>
      </p:sp>
      <p:graphicFrame>
        <p:nvGraphicFramePr>
          <p:cNvPr id="39944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3708400" y="3789363"/>
          <a:ext cx="165735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7" name="Формула" r:id="rId5" imgW="825480" imgH="380880" progId="Equation.3">
                  <p:embed/>
                </p:oleObj>
              </mc:Choice>
              <mc:Fallback>
                <p:oleObj name="Формула" r:id="rId5" imgW="825480" imgH="3808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789363"/>
                        <a:ext cx="165735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rgbClr val="000000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Величина пульсации скорости цепи, равная отношению разности этих двух скоростей к средней скорости цепи в этом случае составит</a:t>
            </a:r>
          </a:p>
          <a:p>
            <a:pPr>
              <a:spcBef>
                <a:spcPct val="50000"/>
              </a:spcBef>
            </a:pPr>
            <a:endParaRPr lang="ru-RU" altLang="ru-RU" sz="2000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.						(3.10)</a:t>
            </a: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3016250" y="5916613"/>
          <a:ext cx="304165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8" name="Формула" r:id="rId7" imgW="1904760" imgH="431640" progId="Equation.3">
                  <p:embed/>
                </p:oleObj>
              </mc:Choice>
              <mc:Fallback>
                <p:oleObj name="Формула" r:id="rId7" imgW="1904760" imgH="431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5916613"/>
                        <a:ext cx="304165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408738"/>
          </a:xfrm>
        </p:spPr>
        <p:txBody>
          <a:bodyPr/>
          <a:lstStyle/>
          <a:p>
            <a:pPr marL="0" indent="365125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1800" b="1"/>
              <a:t>Сила предварительного натяжения </a:t>
            </a:r>
            <a:r>
              <a:rPr lang="en-US" altLang="ru-RU" sz="1800" b="1" i="1">
                <a:latin typeface="Times New Roman" panose="02020603050405020304" pitchFamily="18" charset="0"/>
              </a:rPr>
              <a:t>F</a:t>
            </a:r>
            <a:r>
              <a:rPr lang="ru-RU" altLang="ru-RU" sz="18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1800"/>
              <a:t>, обусловленная провисанием ведомой ветви цепи</a:t>
            </a:r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;				(3.13)</a:t>
            </a:r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q</a:t>
            </a:r>
            <a:r>
              <a:rPr lang="ru-RU" altLang="ru-RU" sz="2000"/>
              <a:t> – удельная масса цепи, кг/м; </a:t>
            </a:r>
            <a:r>
              <a:rPr lang="en-US" altLang="ru-RU" sz="2000" b="1" i="1">
                <a:latin typeface="Times New Roman" panose="02020603050405020304" pitchFamily="18" charset="0"/>
              </a:rPr>
              <a:t>a</a:t>
            </a:r>
            <a:r>
              <a:rPr lang="ru-RU" altLang="ru-RU" sz="2000"/>
              <a:t> – межосевое расстояние передачи, м; </a:t>
            </a:r>
            <a:r>
              <a:rPr lang="en-US" altLang="ru-RU" sz="2000" b="1" i="1">
                <a:latin typeface="Times New Roman" panose="02020603050405020304" pitchFamily="18" charset="0"/>
              </a:rPr>
              <a:t>g</a:t>
            </a:r>
            <a:r>
              <a:rPr lang="ru-RU" altLang="ru-RU" sz="2000"/>
              <a:t> – ускорение свободного падения, м/с</a:t>
            </a:r>
            <a:r>
              <a:rPr lang="ru-RU" altLang="ru-RU" sz="2000" baseline="30000"/>
              <a:t>2</a:t>
            </a:r>
            <a:r>
              <a:rPr lang="ru-RU" altLang="ru-RU" sz="2000"/>
              <a:t>;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ru-RU" altLang="ru-RU" sz="2000"/>
              <a:t> – коэффициент учитывающий условия провисания цепи. Для горизонтальной передачи (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altLang="ru-RU" sz="2000" b="1" i="1">
                <a:latin typeface="Times New Roman" panose="02020603050405020304" pitchFamily="18" charset="0"/>
              </a:rPr>
              <a:t>=0</a:t>
            </a:r>
            <a:r>
              <a:rPr lang="ru-RU" altLang="ru-RU" sz="2000"/>
              <a:t>)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ru-RU" altLang="ru-RU" sz="2000" b="1" i="1">
                <a:latin typeface="Times New Roman" panose="02020603050405020304" pitchFamily="18" charset="0"/>
              </a:rPr>
              <a:t> = 6</a:t>
            </a:r>
            <a:r>
              <a:rPr lang="ru-RU" altLang="ru-RU" sz="2000"/>
              <a:t>; для наклонной передачи, у которой </a:t>
            </a:r>
            <a:r>
              <a:rPr lang="ru-RU" altLang="ru-RU" sz="2000" b="1" i="1">
                <a:latin typeface="Times New Roman" panose="02020603050405020304" pitchFamily="18" charset="0"/>
              </a:rPr>
              <a:t>0&lt;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</a:t>
            </a:r>
            <a:r>
              <a:rPr lang="ru-RU" altLang="ru-RU" sz="2000" b="1" i="1">
                <a:latin typeface="Times New Roman" panose="02020603050405020304" pitchFamily="18" charset="0"/>
              </a:rPr>
              <a:t>45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ru-RU" altLang="ru-RU" sz="2000"/>
              <a:t>,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ru-RU" altLang="ru-RU" sz="2000" b="1" i="1">
                <a:latin typeface="Times New Roman" panose="02020603050405020304" pitchFamily="18" charset="0"/>
              </a:rPr>
              <a:t> = 3</a:t>
            </a:r>
            <a:r>
              <a:rPr lang="ru-RU" altLang="ru-RU" sz="2000"/>
              <a:t>; для вертикальной передачи (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altLang="ru-RU" sz="2000" b="1" i="1">
                <a:latin typeface="Times New Roman" panose="02020603050405020304" pitchFamily="18" charset="0"/>
              </a:rPr>
              <a:t>=90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ru-RU" altLang="ru-RU" sz="2000"/>
              <a:t>)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= 1</a:t>
            </a:r>
            <a:r>
              <a:rPr lang="ru-RU" altLang="ru-RU" sz="2000"/>
              <a:t>.</a:t>
            </a:r>
          </a:p>
          <a:p>
            <a:pPr marL="0" indent="365125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 b="1"/>
              <a:t>Натяжение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V</a:t>
            </a:r>
            <a:r>
              <a:rPr lang="ru-RU" altLang="ru-RU" sz="2000" b="1"/>
              <a:t>, от действия центробежных сил</a:t>
            </a:r>
            <a:r>
              <a:rPr lang="ru-RU" altLang="ru-RU" sz="2000"/>
              <a:t> на злементы цепи при обегании ими звездочек. Это усилие, также как и в ременной передаче, составит</a:t>
            </a:r>
          </a:p>
          <a:p>
            <a:pPr marL="0" indent="365125" algn="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;						(3.14)</a:t>
            </a:r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Сила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V</a:t>
            </a:r>
            <a:r>
              <a:rPr lang="ru-RU" altLang="ru-RU" sz="2000"/>
              <a:t> растягивает цепь по всей её длине, но звездочкам не передается.</a:t>
            </a:r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В ведущей ветви цепи все эти силы суммируются</a:t>
            </a:r>
          </a:p>
          <a:p>
            <a:pPr marL="0" indent="365125" algn="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.								(3.15)</a:t>
            </a:r>
          </a:p>
          <a:p>
            <a:pPr marL="0" indent="365125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1600"/>
              <a:t>	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2843213" y="804863"/>
          <a:ext cx="398938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Формула" r:id="rId3" imgW="2476500" imgH="520700" progId="Equation.3">
                  <p:embed/>
                </p:oleObj>
              </mc:Choice>
              <mc:Fallback>
                <p:oleObj name="Формула" r:id="rId3" imgW="2476500" imgH="520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804863"/>
                        <a:ext cx="3989387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708400" y="4005263"/>
          <a:ext cx="1763713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8" name="Формула" r:id="rId5" imgW="825142" imgH="304668" progId="Equation.3">
                  <p:embed/>
                </p:oleObj>
              </mc:Choice>
              <mc:Fallback>
                <p:oleObj name="Формула" r:id="rId5" imgW="825142" imgH="30466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005263"/>
                        <a:ext cx="1763713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339975" y="5734050"/>
          <a:ext cx="273526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name="Формула" r:id="rId7" imgW="1320227" imgH="241195" progId="Equation.3">
                  <p:embed/>
                </p:oleObj>
              </mc:Choice>
              <mc:Fallback>
                <p:oleObj name="Формула" r:id="rId7" imgW="1320227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5734050"/>
                        <a:ext cx="273526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14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400" b="1">
                <a:solidFill>
                  <a:schemeClr val="bg1"/>
                </a:solidFill>
              </a:rPr>
              <a:t>Порядок расчета роликовой ЦП</a:t>
            </a:r>
          </a:p>
          <a:p>
            <a:pPr>
              <a:spcBef>
                <a:spcPct val="50000"/>
              </a:spcBef>
            </a:pPr>
            <a:r>
              <a:rPr lang="ru-RU" altLang="ru-RU" sz="2000" b="1">
                <a:solidFill>
                  <a:schemeClr val="bg1"/>
                </a:solidFill>
              </a:rPr>
              <a:t>Исходные данные:</a:t>
            </a:r>
          </a:p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chemeClr val="bg1"/>
                </a:solidFill>
              </a:rPr>
              <a:t>P2 – </a:t>
            </a:r>
            <a:r>
              <a:rPr lang="ru-RU" altLang="ru-RU" sz="2000">
                <a:solidFill>
                  <a:schemeClr val="bg1"/>
                </a:solidFill>
              </a:rPr>
              <a:t>мощность, необходимая на выходном валу;</a:t>
            </a:r>
            <a:endParaRPr lang="en-US" altLang="ru-RU" sz="20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chemeClr val="bg1"/>
                </a:solidFill>
              </a:rPr>
              <a:t>n1 – </a:t>
            </a:r>
            <a:r>
              <a:rPr lang="ru-RU" altLang="ru-RU" sz="2000">
                <a:solidFill>
                  <a:schemeClr val="bg1"/>
                </a:solidFill>
              </a:rPr>
              <a:t>частота вращения ведущей звездочки (входного вала);</a:t>
            </a:r>
            <a:r>
              <a:rPr lang="ru-RU" altLang="ru-RU" sz="2000" b="1">
                <a:solidFill>
                  <a:schemeClr val="bg1"/>
                </a:solidFill>
              </a:rPr>
              <a:t> </a:t>
            </a:r>
            <a:endParaRPr lang="en-US" altLang="ru-RU" sz="2000" b="1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ru-RU" sz="2000" b="1">
                <a:solidFill>
                  <a:schemeClr val="bg1"/>
                </a:solidFill>
              </a:rPr>
              <a:t>n2 – </a:t>
            </a:r>
            <a:r>
              <a:rPr lang="ru-RU" altLang="ru-RU">
                <a:solidFill>
                  <a:schemeClr val="bg1"/>
                </a:solidFill>
              </a:rPr>
              <a:t>частота вращения ведомой звездочки (выходного вала). </a:t>
            </a:r>
            <a:endParaRPr lang="en-US" altLang="ru-RU" sz="2000" b="1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ru-RU" altLang="ru-RU" sz="2000" b="1">
                <a:solidFill>
                  <a:schemeClr val="bg1"/>
                </a:solidFill>
              </a:rPr>
              <a:t>Алгоритм расчёта:</a:t>
            </a:r>
          </a:p>
          <a:p>
            <a:pPr algn="just">
              <a:spcBef>
                <a:spcPct val="50000"/>
              </a:spcBef>
              <a:buFont typeface="Arial" panose="020B0604020202020204" pitchFamily="34" charset="0"/>
              <a:buAutoNum type="arabicParenR"/>
            </a:pPr>
            <a:r>
              <a:rPr lang="ru-RU" altLang="ru-RU" sz="2000">
                <a:solidFill>
                  <a:schemeClr val="bg1"/>
                </a:solidFill>
              </a:rPr>
              <a:t>вычислить передаточное число;</a:t>
            </a:r>
          </a:p>
          <a:p>
            <a:pPr algn="just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2) назначить число зубьев меньшей (ведущей) звёздочки, соблюдая ограничительное условие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en-US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 13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, и вычислить </a:t>
            </a:r>
            <a:r>
              <a:rPr lang="ru-RU" altLang="ru-RU">
                <a:solidFill>
                  <a:schemeClr val="bg1"/>
                </a:solidFill>
              </a:rPr>
              <a:t>число зубьев большей (ведомой) звёздочки, округлить результат расчёта до ближайшего нечётного числа и проверить по ограничению сверху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 1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20</a:t>
            </a:r>
            <a:r>
              <a:rPr lang="ru-RU" altLang="ru-RU" sz="2000">
                <a:solidFill>
                  <a:schemeClr val="bg1"/>
                </a:solidFill>
              </a:rPr>
              <a:t>;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2а) вычислить фактическое передаточное число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u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ф</a:t>
            </a:r>
            <a:r>
              <a:rPr lang="ru-RU" altLang="ru-RU" sz="2000">
                <a:solidFill>
                  <a:schemeClr val="bg1"/>
                </a:solidFill>
              </a:rPr>
              <a:t>;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3) по конструктивным параметрам из ГОСТ 13568-97 или из технической литературы выбрать цепь с известным шагом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t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ф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200" b="1" i="1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и вычислить для неё допустимое давление в шарнире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[p]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ц</a:t>
            </a:r>
            <a:r>
              <a:rPr lang="ru-RU" altLang="ru-RU" sz="22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200">
                <a:solidFill>
                  <a:schemeClr val="bg1"/>
                </a:solidFill>
                <a:latin typeface="Tahoma" panose="020B0604030504040204" pitchFamily="34" charset="0"/>
              </a:rPr>
              <a:t>по формуле</a:t>
            </a:r>
          </a:p>
          <a:p>
            <a:pPr algn="just"/>
            <a:endParaRPr lang="ru-RU" altLang="ru-RU" sz="22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r"/>
            <a:r>
              <a:rPr lang="ru-RU" altLang="ru-RU" sz="2200">
                <a:solidFill>
                  <a:schemeClr val="bg1"/>
                </a:solidFill>
                <a:latin typeface="Tahoma" panose="020B0604030504040204" pitchFamily="34" charset="0"/>
              </a:rPr>
              <a:t>;					(3.17)</a:t>
            </a:r>
            <a:endParaRPr lang="ru-RU" altLang="ru-RU" sz="2200" b="1" i="1" baseline="-2500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476375" y="5516563"/>
          <a:ext cx="4960938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Формула" r:id="rId3" imgW="3435637" imgH="4694791" progId="Equation.3">
                  <p:embed/>
                </p:oleObj>
              </mc:Choice>
              <mc:Fallback>
                <p:oleObj name="Формула" r:id="rId3" imgW="3435637" imgH="46947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516563"/>
                        <a:ext cx="4960938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59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46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где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n</a:t>
            </a:r>
            <a:r>
              <a:rPr lang="en-US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</a:rPr>
              <a:t> –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частота вращения меньшей из звёздочек, мин</a:t>
            </a:r>
            <a:r>
              <a:rPr lang="ru-RU" altLang="ru-RU" sz="2000" baseline="30000">
                <a:solidFill>
                  <a:schemeClr val="bg1"/>
                </a:solidFill>
                <a:latin typeface="Tahoma" panose="020B0604030504040204" pitchFamily="34" charset="0"/>
              </a:rPr>
              <a:t>-1</a:t>
            </a:r>
            <a:r>
              <a:rPr lang="en-US" altLang="ru-RU" sz="2000">
                <a:solidFill>
                  <a:schemeClr val="bg1"/>
                </a:solidFill>
              </a:rPr>
              <a:t>, t</a:t>
            </a:r>
            <a:r>
              <a:rPr lang="ru-RU" altLang="ru-RU" sz="2000">
                <a:solidFill>
                  <a:schemeClr val="bg1"/>
                </a:solidFill>
              </a:rPr>
              <a:t> –</a:t>
            </a:r>
            <a:r>
              <a:rPr lang="en-US" altLang="ru-RU" sz="2000">
                <a:solidFill>
                  <a:schemeClr val="bg1"/>
                </a:solidFill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шаг цепи, мм;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4) проверить шаг выбранной цепи по ограничению снизу</a:t>
            </a:r>
          </a:p>
          <a:p>
            <a:pPr>
              <a:spcBef>
                <a:spcPct val="50000"/>
              </a:spcBef>
            </a:pPr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;					(3.18)</a:t>
            </a:r>
          </a:p>
          <a:p>
            <a:pPr algn="just">
              <a:spcBef>
                <a:spcPct val="50000"/>
              </a:spcBef>
            </a:pPr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где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э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– коэффициент эксплуатации,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n</a:t>
            </a:r>
            <a:r>
              <a:rPr lang="en-US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r</a:t>
            </a:r>
            <a:r>
              <a:rPr lang="en-US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– 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число рядов цепи;</a:t>
            </a:r>
          </a:p>
          <a:p>
            <a:pPr algn="just">
              <a:spcBef>
                <a:spcPct val="50000"/>
              </a:spcBef>
            </a:pPr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;					(3.19)</a:t>
            </a:r>
          </a:p>
          <a:p>
            <a:pPr algn="just">
              <a:spcBef>
                <a:spcPct val="50000"/>
              </a:spcBef>
            </a:pPr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где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K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Д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– коэффициент динамичности нагрузки (1,2…1,5);</a:t>
            </a:r>
            <a:r>
              <a:rPr lang="en-US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K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С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– коэффициент смазывания, </a:t>
            </a:r>
          </a:p>
          <a:p>
            <a:pPr algn="just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непрерывное смазывание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С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 = 0,8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;</a:t>
            </a:r>
          </a:p>
          <a:p>
            <a:pPr algn="just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регулярное капельное -- </a:t>
            </a:r>
            <a:r>
              <a:rPr lang="ru-RU" altLang="ru-RU" sz="2200" b="1" i="1">
                <a:solidFill>
                  <a:schemeClr val="bg1"/>
                </a:solidFill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</a:rPr>
              <a:t>С</a:t>
            </a:r>
            <a:r>
              <a:rPr lang="ru-RU" altLang="ru-RU" sz="2200" b="1" i="1">
                <a:solidFill>
                  <a:schemeClr val="bg1"/>
                </a:solidFill>
              </a:rPr>
              <a:t> = 1</a:t>
            </a:r>
            <a:r>
              <a:rPr lang="ru-RU" altLang="ru-RU">
                <a:solidFill>
                  <a:schemeClr val="bg1"/>
                </a:solidFill>
              </a:rPr>
              <a:t>;</a:t>
            </a:r>
          </a:p>
          <a:p>
            <a:pPr algn="just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периодическое -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С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 = 1,5</a:t>
            </a:r>
            <a:r>
              <a:rPr lang="ru-RU" altLang="ru-RU">
                <a:solidFill>
                  <a:schemeClr val="bg1"/>
                </a:solidFill>
              </a:rPr>
              <a:t>;</a:t>
            </a:r>
          </a:p>
          <a:p>
            <a:pPr algn="just">
              <a:spcBef>
                <a:spcPct val="50000"/>
              </a:spcBef>
            </a:pP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 - коэффициент наклона передачи,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  45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  -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 1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, 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1258888" y="1268413"/>
          <a:ext cx="493395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5" name="Формула" r:id="rId3" imgW="555373" imgH="6459183" progId="Equation.3">
                  <p:embed/>
                </p:oleObj>
              </mc:Choice>
              <mc:Fallback>
                <p:oleObj name="Формула" r:id="rId3" imgW="555373" imgH="645918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268413"/>
                        <a:ext cx="4933950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258888" y="3141663"/>
          <a:ext cx="499903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6" name="Формула" r:id="rId5" imgW="2336800" imgH="279400" progId="Equation.3">
                  <p:embed/>
                </p:oleObj>
              </mc:Choice>
              <mc:Fallback>
                <p:oleObj name="Формула" r:id="rId5" imgW="2336800" imgH="279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141663"/>
                        <a:ext cx="4999037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468313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83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46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ru-RU" altLang="ru-RU" sz="2000" b="1" i="1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200" b="1" i="1">
                <a:solidFill>
                  <a:schemeClr val="bg1"/>
                </a:solidFill>
                <a:sym typeface="Symbol" panose="05050102010706020507" pitchFamily="18" charset="2"/>
              </a:rPr>
              <a:t></a:t>
            </a:r>
            <a:r>
              <a:rPr lang="en-US" altLang="ru-RU" sz="2200" b="1" i="1">
                <a:solidFill>
                  <a:schemeClr val="bg1"/>
                </a:solidFill>
                <a:sym typeface="Symbol" panose="05050102010706020507" pitchFamily="18" charset="2"/>
              </a:rPr>
              <a:t> &gt; </a:t>
            </a:r>
            <a:r>
              <a:rPr lang="ru-RU" altLang="ru-RU" sz="2200" b="1" i="1">
                <a:solidFill>
                  <a:schemeClr val="bg1"/>
                </a:solidFill>
                <a:sym typeface="Symbol" panose="05050102010706020507" pitchFamily="18" charset="2"/>
              </a:rPr>
              <a:t>45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  - </a:t>
            </a:r>
            <a:r>
              <a:rPr lang="en-US" altLang="ru-RU" sz="2000">
                <a:solidFill>
                  <a:schemeClr val="bg1"/>
                </a:solidFill>
                <a:sym typeface="Symbol" panose="05050102010706020507" pitchFamily="18" charset="2"/>
              </a:rPr>
              <a:t>					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;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endParaRPr lang="ru-RU" altLang="ru-RU" sz="2000" b="1" i="1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коэффициент натяжения цепи,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натяжение смещением оси одной из звёздочек –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Н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= 1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,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оттяжной звёздочкой или нажимным роликом -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К</a:t>
            </a:r>
            <a:r>
              <a:rPr lang="ru-RU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Н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= 1,1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,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нерегулируемая передача –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 1,25</a:t>
            </a:r>
            <a:r>
              <a:rPr lang="en-US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;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endParaRPr lang="en-US" altLang="ru-RU" sz="2000">
              <a:solidFill>
                <a:schemeClr val="bg1"/>
              </a:solidFill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									- 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коэффициент сменности 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(продолжительности) работы передачи, в котором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en-US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 – 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время работы передачи в течение суток, часов;</a:t>
            </a:r>
            <a:endParaRPr lang="en-US" altLang="ru-RU" sz="2000">
              <a:solidFill>
                <a:schemeClr val="bg1"/>
              </a:solidFill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5) вычислить делительные диаметры звёздочек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 и</a:t>
            </a:r>
            <a:r>
              <a:rPr lang="en-US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ru-RU" sz="22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;</a:t>
            </a:r>
            <a:endParaRPr lang="en-US" altLang="ru-RU" sz="2000">
              <a:solidFill>
                <a:schemeClr val="bg1"/>
              </a:solidFill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6) назначить предварительную величину межосевого расстояния;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7) вычислить необходимое число звеньев цепи и округлить полученное значение до ближайшего чётного числа;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8) уточнить величину межосевого расстояния и назначить провисание свобоной ветви цепи;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03350" y="333375"/>
          <a:ext cx="22320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9" name="Формула" r:id="rId3" imgW="1180588" imgH="291973" progId="Equation.3">
                  <p:embed/>
                </p:oleObj>
              </mc:Choice>
              <mc:Fallback>
                <p:oleObj name="Формула" r:id="rId3" imgW="1180588" imgH="29197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33375"/>
                        <a:ext cx="22320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29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0" y="3213100"/>
          <a:ext cx="37084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0" name="Формула" r:id="rId5" imgW="1930400" imgH="279400" progId="Equation.3">
                  <p:embed/>
                </p:oleObj>
              </mc:Choice>
              <mc:Fallback>
                <p:oleObj name="Формула" r:id="rId5" imgW="1930400" imgH="279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213100"/>
                        <a:ext cx="37084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43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9) определить нагрузку в свободной ветви цепи;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10) вычислить коэффициент запаса цепи по нагрузке по формуле</a:t>
            </a:r>
          </a:p>
          <a:p>
            <a:pPr>
              <a:spcBef>
                <a:spcPct val="50000"/>
              </a:spcBef>
            </a:pPr>
            <a:endParaRPr lang="ru-RU" altLang="ru-RU" sz="2000"/>
          </a:p>
          <a:p>
            <a:pPr algn="r">
              <a:spcBef>
                <a:spcPct val="50000"/>
              </a:spcBef>
            </a:pPr>
            <a:r>
              <a:rPr lang="ru-RU" altLang="ru-RU" sz="2000"/>
              <a:t>;				(3.20)</a:t>
            </a:r>
          </a:p>
          <a:p>
            <a:pPr>
              <a:spcBef>
                <a:spcPct val="50000"/>
              </a:spcBef>
            </a:pPr>
            <a:endParaRPr lang="ru-RU" altLang="ru-RU" sz="2000"/>
          </a:p>
          <a:p>
            <a:pPr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200" b="1" i="1">
                <a:latin typeface="Times New Roman" panose="02020603050405020304" pitchFamily="18" charset="0"/>
              </a:rPr>
              <a:t>Q</a:t>
            </a:r>
            <a:r>
              <a:rPr lang="ru-RU" altLang="ru-RU" sz="2200" b="1" i="1" baseline="-25000">
                <a:latin typeface="Times New Roman" panose="02020603050405020304" pitchFamily="18" charset="0"/>
              </a:rPr>
              <a:t>Ц</a:t>
            </a:r>
            <a:r>
              <a:rPr lang="ru-RU" altLang="ru-RU" sz="2000"/>
              <a:t> </a:t>
            </a:r>
            <a:r>
              <a:rPr lang="ru-RU" altLang="ru-RU" sz="2000">
                <a:latin typeface="Tahoma" panose="020B0604030504040204" pitchFamily="34" charset="0"/>
              </a:rPr>
              <a:t>– паспортное разрывное усилие цепи, а </a:t>
            </a:r>
            <a:r>
              <a:rPr lang="en-US" altLang="ru-RU" sz="2200" b="1" i="1">
                <a:latin typeface="Times New Roman" panose="02020603050405020304" pitchFamily="18" charset="0"/>
              </a:rPr>
              <a:t>[K</a:t>
            </a:r>
            <a:r>
              <a:rPr lang="ru-RU" altLang="ru-RU" sz="2200" b="1" i="1" baseline="-25000">
                <a:latin typeface="Times New Roman" panose="02020603050405020304" pitchFamily="18" charset="0"/>
              </a:rPr>
              <a:t>Ц</a:t>
            </a:r>
            <a:r>
              <a:rPr lang="en-US" altLang="ru-RU" sz="2200" b="1" i="1">
                <a:latin typeface="Times New Roman" panose="02020603050405020304" pitchFamily="18" charset="0"/>
              </a:rPr>
              <a:t>]</a:t>
            </a:r>
            <a:r>
              <a:rPr lang="ru-RU" altLang="ru-RU" sz="2200" b="1" i="1">
                <a:latin typeface="Times New Roman" panose="02020603050405020304" pitchFamily="18" charset="0"/>
              </a:rPr>
              <a:t>  = 3…5</a:t>
            </a:r>
            <a:r>
              <a:rPr lang="ru-RU" altLang="ru-RU" sz="2000">
                <a:latin typeface="Tahoma" panose="020B0604030504040204" pitchFamily="34" charset="0"/>
              </a:rPr>
              <a:t> – нормативный коэффициент запаса цепи по разрывному усилию.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При невыполнении неравенства (3.20) необходимо повторить расчёт для цепи с большим или меньшим шагом.</a:t>
            </a:r>
            <a:endParaRPr lang="ru-RU" altLang="ru-RU" sz="2000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3276600" y="908050"/>
          <a:ext cx="2935288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9" name="Формула" r:id="rId3" imgW="1498600" imgH="558800" progId="Equation.3">
                  <p:embed/>
                </p:oleObj>
              </mc:Choice>
              <mc:Fallback>
                <p:oleObj name="Формула" r:id="rId3" imgW="1498600" imgH="558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908050"/>
                        <a:ext cx="2935288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0" y="561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285750" y="1500188"/>
            <a:ext cx="8539163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Лекция окончена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</a:t>
            </a:r>
            <a:b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Спасибо за внимание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01625" y="228600"/>
            <a:ext cx="854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Конструктивные особенности ЦП.</a:t>
            </a:r>
            <a:r>
              <a:rPr lang="ru-RU" altLang="ru-RU" sz="2800">
                <a:solidFill>
                  <a:schemeClr val="bg1"/>
                </a:solidFill>
              </a:rPr>
              <a:t> </a:t>
            </a:r>
            <a:endParaRPr lang="en-GB" altLang="ru-RU" sz="2800">
              <a:solidFill>
                <a:schemeClr val="bg1"/>
              </a:solidFill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  <a:buClr>
                <a:srgbClr val="A3C145"/>
              </a:buClr>
              <a:buSzPct val="80000"/>
            </a:pPr>
            <a:r>
              <a:rPr lang="en-GB" altLang="ru-RU" sz="26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Определение:</a:t>
            </a:r>
          </a:p>
          <a:p>
            <a:pPr algn="just">
              <a:lnSpc>
                <a:spcPct val="93000"/>
              </a:lnSpc>
            </a:pP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Цепная передача –</a:t>
            </a:r>
            <a:r>
              <a:rPr lang="ru-RU" altLang="ru-RU" sz="20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механизм для передачи вращательного движения между параллельными ва­лами с помощью жестко закрепленных на них зуб­чатых колес – звездочек и охватывающей их многозвенной гибкой связи с жесткими звеньями, называемой цепью.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endParaRPr lang="en-GB" altLang="ru-RU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79388" y="5300663"/>
            <a:ext cx="3671887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ru-RU" altLang="ru-RU" b="1">
                <a:solidFill>
                  <a:schemeClr val="bg1"/>
                </a:solidFill>
              </a:rPr>
              <a:t>Рис. 3.1. Цепная передача.</a:t>
            </a:r>
            <a:endParaRPr lang="en-GB" altLang="ru-RU" b="1">
              <a:solidFill>
                <a:schemeClr val="bg1"/>
              </a:solidFill>
            </a:endParaRPr>
          </a:p>
        </p:txBody>
      </p:sp>
      <p:pic>
        <p:nvPicPr>
          <p:cNvPr id="5125" name="Picture 5" descr="ЦП_В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" r="3790" b="6003"/>
          <a:stretch>
            <a:fillRect/>
          </a:stretch>
        </p:blipFill>
        <p:spPr bwMode="auto">
          <a:xfrm>
            <a:off x="0" y="2708275"/>
            <a:ext cx="4500563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643438" y="2781300"/>
            <a:ext cx="4500562" cy="300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Цепные передачи применяются в машинах общепромышленного и военного назначения: в ДВС для привода кулачковых валов механизма газораспределения; для привода ведущих колес (велосипед, мотоцикл, автогрейдер, дополнительные колеса  БРДМ); в приводе лебедки БТР-80; в автомате заряжания пушки БМП-3 и др. механизмах.</a:t>
            </a:r>
            <a:r>
              <a:rPr lang="ru-RU" altLang="ru-RU"/>
              <a:t> 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5876925"/>
            <a:ext cx="91440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Гусеничный движитель гусеничных машин также является цепной передачей специфического назначения, преобразующей вращательное движение ведущего колеса в поступательное движение самой машины.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115888"/>
            <a:ext cx="91440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Достоинства </a:t>
            </a:r>
            <a:r>
              <a:rPr lang="ru-RU" altLang="ru-RU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цепных</a:t>
            </a:r>
            <a:r>
              <a:rPr lang="en-GB" altLang="ru-RU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передач:</a:t>
            </a:r>
            <a:r>
              <a:rPr lang="en-GB" alt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</a:t>
            </a:r>
            <a:endParaRPr lang="ru-RU" altLang="ru-RU" sz="2000" b="1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1. </a:t>
            </a: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Возможность передачи движения на достаточно большие расстояния (до </a:t>
            </a: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8</a:t>
            </a: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м). </a:t>
            </a: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2.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Возможность передачи движения нескольким валам одной цепью.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3.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Отсутствие проскальзывания, а следовательно, и стабильность передаточного отношения при уменьшенной нагрузке на валы и их опоры.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4.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Относительно высокий КПД (0,96…0,98 при достаточной смазке).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Недостатки </a:t>
            </a:r>
            <a:r>
              <a:rPr lang="ru-RU" altLang="ru-RU" sz="20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цепных</a:t>
            </a:r>
            <a:r>
              <a:rPr lang="en-GB" altLang="ru-RU" sz="2000">
                <a:solidFill>
                  <a:schemeClr val="bg1"/>
                </a:solidFill>
              </a:rPr>
              <a:t> </a:t>
            </a:r>
            <a:r>
              <a:rPr lang="en-GB" altLang="ru-RU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передач: </a:t>
            </a:r>
            <a:endParaRPr lang="ru-RU" altLang="ru-RU" sz="2000" b="1" u="sng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1.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Повышенная шумность и виброактивность при работе вследствие пульсации скорости цепи и возникающих при этом динамических нагрузок.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2.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Интенсивный износ шарниров цепи из-за ударного взаимодействия с впадиной звездочки, трения скольжения в самом шарнире и трудности смазки.</a:t>
            </a: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</a:t>
            </a: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3.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Вытягивание цепи (увеличение шага) вследствие износа шарниров и удлинения пластин.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4.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Сравнительно высокая стоимость.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endParaRPr lang="en-GB" alt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180975"/>
            <a:ext cx="914400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93000"/>
              </a:lnSpc>
            </a:pPr>
            <a:r>
              <a:rPr lang="en-GB" altLang="ru-RU" sz="2000" b="1"/>
              <a:t>Классификация </a:t>
            </a:r>
            <a:r>
              <a:rPr lang="ru-RU" altLang="ru-RU" sz="2000" b="1"/>
              <a:t>цепей,</a:t>
            </a:r>
            <a:r>
              <a:rPr lang="en-GB" altLang="ru-RU" sz="2000" b="1"/>
              <a:t> пр</a:t>
            </a:r>
            <a:r>
              <a:rPr lang="ru-RU" altLang="ru-RU" sz="2000" b="1"/>
              <a:t>именяемых в промышленности</a:t>
            </a:r>
            <a:r>
              <a:rPr lang="en-GB" altLang="ru-RU" sz="2000" b="1"/>
              <a:t>: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1. тяговые цепи для перемещения грузов по горизонтальной или наклонной поверхности;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2. грузовые цепи для подъема грузов;</a:t>
            </a:r>
          </a:p>
          <a:p>
            <a:pPr algn="just">
              <a:spcBef>
                <a:spcPct val="5000"/>
              </a:spcBef>
            </a:pPr>
            <a:r>
              <a:rPr lang="ru-RU" altLang="ru-RU" sz="2000">
                <a:solidFill>
                  <a:schemeClr val="bg1"/>
                </a:solidFill>
              </a:rPr>
              <a:t>3. приводные цепи для передачи движения, чаще вращательного, в цепных передачах.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Наиболее известны </a:t>
            </a:r>
            <a:r>
              <a:rPr lang="ru-RU" altLang="ru-RU" sz="2000" i="1">
                <a:solidFill>
                  <a:schemeClr val="bg1"/>
                </a:solidFill>
              </a:rPr>
              <a:t>роликовые, втулочные</a:t>
            </a:r>
            <a:r>
              <a:rPr lang="ru-RU" altLang="ru-RU" sz="2000">
                <a:solidFill>
                  <a:schemeClr val="bg1"/>
                </a:solidFill>
              </a:rPr>
              <a:t> и зубчатые приводные цепи. Эти три разновидности стандартизованы.  </a:t>
            </a:r>
            <a:endParaRPr lang="en-GB" altLang="ru-RU" sz="2000">
              <a:solidFill>
                <a:schemeClr val="bg1"/>
              </a:solidFill>
            </a:endParaRP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787900" y="404813"/>
            <a:ext cx="39608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3316" name="Picture 4" descr="ЦП_втул_цепь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420938"/>
            <a:ext cx="27432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3331" name="Group 19"/>
          <p:cNvGraphicFramePr>
            <a:graphicFrameLocks noGrp="1"/>
          </p:cNvGraphicFramePr>
          <p:nvPr/>
        </p:nvGraphicFramePr>
        <p:xfrm>
          <a:off x="0" y="6092825"/>
          <a:ext cx="2987675" cy="569913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Рис. 3.2. Конструкция роликовой цепи.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2987675" y="2420938"/>
            <a:ext cx="6156325" cy="435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1900"/>
              <a:t>Роликовая цепь (рис. 3.2) состоит из звеньев с наружными пластинами </a:t>
            </a:r>
            <a:r>
              <a:rPr lang="ru-RU" altLang="ru-RU" sz="1900" b="1" i="1"/>
              <a:t>1</a:t>
            </a:r>
            <a:r>
              <a:rPr lang="ru-RU" altLang="ru-RU" sz="1900"/>
              <a:t>, соединенных между собой двумя осями </a:t>
            </a:r>
            <a:r>
              <a:rPr lang="ru-RU" altLang="ru-RU" sz="1900" b="1" i="1"/>
              <a:t>2</a:t>
            </a:r>
            <a:r>
              <a:rPr lang="ru-RU" altLang="ru-RU" sz="1900"/>
              <a:t>, и звеньев с внутренними пластинами </a:t>
            </a:r>
            <a:r>
              <a:rPr lang="ru-RU" altLang="ru-RU" sz="1900" b="1" i="1"/>
              <a:t>3</a:t>
            </a:r>
            <a:r>
              <a:rPr lang="ru-RU" altLang="ru-RU" sz="1900"/>
              <a:t>, которые втулками </a:t>
            </a:r>
            <a:r>
              <a:rPr lang="ru-RU" altLang="ru-RU" sz="1900" b="1" i="1"/>
              <a:t>4</a:t>
            </a:r>
            <a:r>
              <a:rPr lang="ru-RU" altLang="ru-RU" sz="1900"/>
              <a:t> тоже соединены между собой. Втулки </a:t>
            </a:r>
            <a:r>
              <a:rPr lang="ru-RU" altLang="ru-RU" sz="1900" b="1" i="1"/>
              <a:t>4</a:t>
            </a:r>
            <a:r>
              <a:rPr lang="ru-RU" altLang="ru-RU" sz="1900"/>
              <a:t> надеты на оси </a:t>
            </a:r>
            <a:r>
              <a:rPr lang="ru-RU" altLang="ru-RU" sz="1900" b="1" i="1"/>
              <a:t>2</a:t>
            </a:r>
            <a:r>
              <a:rPr lang="ru-RU" altLang="ru-RU" sz="1900"/>
              <a:t> с возможностью вращения, образуя таким образом шарнир цепи. На каждой из втулок </a:t>
            </a:r>
            <a:r>
              <a:rPr lang="ru-RU" altLang="ru-RU" sz="1900" b="1" i="1"/>
              <a:t>4</a:t>
            </a:r>
            <a:r>
              <a:rPr lang="ru-RU" altLang="ru-RU" sz="1900"/>
              <a:t> сидит свободно вращающийся ролик </a:t>
            </a:r>
            <a:r>
              <a:rPr lang="ru-RU" altLang="ru-RU" sz="1900" b="1" i="1"/>
              <a:t>5</a:t>
            </a:r>
            <a:r>
              <a:rPr lang="ru-RU" altLang="ru-RU" sz="1900"/>
              <a:t>. Цепь обычно проектируется с четным числом звеньев, тогда замыкающим звеном, соединяющим концы цепи в замкнутое кольцо, является звено с наружными пластинами, оси которого могут выниматься и крепятся при сборке разрезной шайбой или шплинтом (рис. 3.2 б). При нечетном числе звеньев цепи для её замыкания применяется специальное звено с разными концевыми частями (рис. 3.2 в).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633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Втулочная цепь отличается от роликовой только отсутствием роликов, что несколько снижает массу цепи и позволяет уменьшить шаг между шарнирами звеньев, однако способствует увеличению скорости износа шарниров цепи и снижает КПД цепной передачи.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Пластины роликовых и втулочных цепей изготавливаются из углеродистых или углеродистых легированных сталей (стали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45, 50, 40Х, 40ХН, 30ХН3А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и др.) и закаливают до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HRC</a:t>
            </a:r>
            <a:r>
              <a:rPr lang="ru-RU" altLang="ru-RU" sz="2000" b="1" i="1" baseline="-25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40…50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оси, втулки и ролики – из мало- или среднеуглеродистых сталей с различной степенью легирования (стали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15, 20, 15Х, 20Х, 20ХН3А, 20ХН4А, 30ХН3А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и др.), их подвергают поверхностной химико-термической обработке (цементация, цианирование, азотирование) и закаливают до поверхностной твердости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HRC</a:t>
            </a:r>
            <a:r>
              <a:rPr lang="ru-RU" altLang="ru-RU" sz="2000" b="1" i="1" baseline="-25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50…65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Параметры роликовой цепи, основными из которых являются шаг между геометрическими осями шарниров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и предельная разрушающая нагрузка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стандартизованы (ГОСТ 13568-75). Пример обозначения роликовых цепей: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ПР-15,875-22,7-1; 2ПР-15,875-45,4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где первая цифра означает число рядов (для однорядной цепи цифра не ставится), буквы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ПР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приводная роликовая, цифра после букв </a:t>
            </a:r>
            <a:r>
              <a:rPr lang="ru-RU" altLang="ru-RU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шаг цепи в мм, следующая цифра – разрушающая нагрузка в кН, последняя цифра – вид исполнения (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облегченная цепь,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нормальное исполнение), при наличии только одного исполнения для данного типоразмера цепи последняя цифра не ставится.</a:t>
            </a:r>
            <a:endParaRPr lang="en-GB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0" y="142875"/>
            <a:ext cx="9144000" cy="242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  <a:buClr>
                <a:srgbClr val="A3C145"/>
              </a:buClr>
              <a:buSzPct val="80000"/>
            </a:pPr>
            <a:r>
              <a:rPr lang="ru-RU" altLang="ru-RU" sz="20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 геометрические соотношения в цепной передаче (рис. 3.3).</a:t>
            </a:r>
            <a:endParaRPr lang="en-GB" altLang="ru-RU" sz="2000" b="1" u="sng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sym typeface="Symbol" panose="05050102010706020507" pitchFamily="18" charset="2"/>
              </a:rPr>
              <a:t>шаг цепи;</a:t>
            </a:r>
            <a:endParaRPr lang="en-US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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sym typeface="Symbol" panose="05050102010706020507" pitchFamily="18" charset="2"/>
              </a:rPr>
              <a:t>межосевое расстояние;</a:t>
            </a:r>
            <a:endParaRPr lang="en-US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</a:t>
            </a:r>
            <a:r>
              <a:rPr lang="en-US" altLang="ru-RU" sz="2000" b="1" i="1" baseline="-25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</a:t>
            </a:r>
            <a:r>
              <a:rPr lang="en-US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sym typeface="Symbol" panose="05050102010706020507" pitchFamily="18" charset="2"/>
              </a:rPr>
              <a:t>делительный диаметр ведущей звездочки;</a:t>
            </a:r>
            <a:endParaRPr lang="en-US" altLang="ru-RU" sz="2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</a:t>
            </a:r>
            <a:r>
              <a:rPr lang="en-US" altLang="ru-RU" sz="2000" b="1" i="1" baseline="-25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 делительный диаметр ведомой звездочки;</a:t>
            </a:r>
            <a:endParaRPr lang="en-US" altLang="ru-RU" sz="2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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</a:t>
            </a:r>
            <a:r>
              <a:rPr lang="en-US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sym typeface="Symbol" panose="05050102010706020507" pitchFamily="18" charset="2"/>
              </a:rPr>
              <a:t>угол наклона цепной передачи;</a:t>
            </a:r>
          </a:p>
          <a:p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 </a:t>
            </a:r>
            <a:r>
              <a:rPr lang="en-US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величина провисания цепи</a:t>
            </a:r>
            <a:r>
              <a:rPr lang="ru-RU" altLang="ru-RU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.</a:t>
            </a:r>
            <a:endParaRPr lang="en-US" altLang="ru-RU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r>
              <a:rPr lang="en-GB" altLang="ru-RU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5363" name="Picture 3" descr="ЦП_сх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9" t="9822" r="8006" b="3694"/>
          <a:stretch>
            <a:fillRect/>
          </a:stretch>
        </p:blipFill>
        <p:spPr bwMode="auto">
          <a:xfrm>
            <a:off x="0" y="2708275"/>
            <a:ext cx="4140200" cy="323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5375" name="Group 15"/>
          <p:cNvGraphicFramePr>
            <a:graphicFrameLocks noGrp="1"/>
          </p:cNvGraphicFramePr>
          <p:nvPr/>
        </p:nvGraphicFramePr>
        <p:xfrm>
          <a:off x="0" y="6021388"/>
          <a:ext cx="4140200" cy="647700"/>
        </p:xfrm>
        <a:graphic>
          <a:graphicData uri="http://schemas.openxmlformats.org/drawingml/2006/table">
            <a:tbl>
              <a:tblPr/>
              <a:tblGrid>
                <a:gridCol w="414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Рис. 3.3. Схема цепной передачи.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211638" y="2636838"/>
            <a:ext cx="4932362" cy="406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Межосевое расстояние передачи выбирается в зависимости от шага цепи по следующему соотношению</a:t>
            </a:r>
          </a:p>
          <a:p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algn="r"/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		(3.1)</a:t>
            </a:r>
          </a:p>
          <a:p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 этом выражении меньшие значения коэффициента в правой части соответствуют меньшим передаточным числам и наоборот.</a:t>
            </a:r>
          </a:p>
          <a:p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Делительный диаметр </a:t>
            </a:r>
            <a:r>
              <a:rPr lang="en-US" alt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звездочки (диаметр окружности на которой лежат оси шарниров цепи, охватывающей звездочку) также зависит от шага цепи </a:t>
            </a:r>
            <a:r>
              <a:rPr lang="en-US" alt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</a:t>
            </a:r>
            <a:r>
              <a:rPr lang="ru-RU" alt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:</a:t>
            </a:r>
            <a:endParaRPr lang="ru-RU" altLang="ru-RU">
              <a:latin typeface="Times New Roman" panose="02020603050405020304" pitchFamily="18" charset="0"/>
            </a:endParaRP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5724525" y="3716338"/>
          <a:ext cx="19478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Формула" r:id="rId5" imgW="939600" imgH="215640" progId="Equation.3">
                  <p:embed/>
                </p:oleObj>
              </mc:Choice>
              <mc:Fallback>
                <p:oleObj name="Формула" r:id="rId5" imgW="939600" imgH="2156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12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716338"/>
                        <a:ext cx="1947863" cy="447675"/>
                      </a:xfrm>
                      <a:prstGeom prst="rect">
                        <a:avLst/>
                      </a:prstGeom>
                      <a:noFill/>
                      <a:ln w="0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56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r>
              <a:rPr lang="ru-RU" altLang="ru-RU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								</a:t>
            </a:r>
            <a:r>
              <a:rPr lang="ru-RU" altLang="ru-RU" sz="2000">
                <a:solidFill>
                  <a:schemeClr val="bg1"/>
                </a:solidFill>
              </a:rPr>
              <a:t>(3.2)</a:t>
            </a:r>
          </a:p>
          <a:p>
            <a:endParaRPr lang="ru-RU" altLang="ru-RU" sz="2000">
              <a:solidFill>
                <a:schemeClr val="bg1"/>
              </a:solidFill>
            </a:endParaRPr>
          </a:p>
          <a:p>
            <a:r>
              <a:rPr lang="ru-RU" altLang="ru-RU" sz="2000">
                <a:solidFill>
                  <a:schemeClr val="bg1"/>
                </a:solidFill>
              </a:rPr>
              <a:t>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000">
                <a:solidFill>
                  <a:schemeClr val="bg1"/>
                </a:solidFill>
              </a:rPr>
              <a:t> –число зубьев звездочки.</a:t>
            </a:r>
          </a:p>
          <a:p>
            <a:r>
              <a:rPr lang="ru-RU" altLang="ru-RU" sz="2000">
                <a:solidFill>
                  <a:schemeClr val="bg1"/>
                </a:solidFill>
              </a:rPr>
              <a:t>В свою очередь число зубьев меньшей звездочки (её параметрам присвоим индекс «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</a:rPr>
              <a:t>») выбирают по эмпирическим соотношениям:</a:t>
            </a:r>
          </a:p>
          <a:p>
            <a:r>
              <a:rPr lang="ru-RU" altLang="ru-RU" sz="2000">
                <a:solidFill>
                  <a:schemeClr val="bg1"/>
                </a:solidFill>
              </a:rPr>
              <a:t>для роликовых и втулочных цепей</a:t>
            </a:r>
          </a:p>
          <a:p>
            <a:endParaRPr lang="ru-RU" altLang="ru-RU" sz="2000">
              <a:solidFill>
                <a:schemeClr val="bg1"/>
              </a:solidFill>
            </a:endParaRPr>
          </a:p>
          <a:p>
            <a:pPr algn="r"/>
            <a:r>
              <a:rPr lang="ru-RU" altLang="ru-RU" sz="2000">
                <a:solidFill>
                  <a:schemeClr val="bg1"/>
                </a:solidFill>
              </a:rPr>
              <a:t>		при условии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13</a:t>
            </a:r>
            <a:r>
              <a:rPr lang="ru-RU" altLang="ru-RU" sz="2000">
                <a:solidFill>
                  <a:schemeClr val="bg1"/>
                </a:solidFill>
              </a:rPr>
              <a:t>;	(3.3)</a:t>
            </a:r>
          </a:p>
          <a:p>
            <a:endParaRPr lang="ru-RU" altLang="ru-RU" sz="2000">
              <a:solidFill>
                <a:schemeClr val="bg1"/>
              </a:solidFill>
            </a:endParaRPr>
          </a:p>
          <a:p>
            <a:r>
              <a:rPr lang="ru-RU" altLang="ru-RU" sz="2000">
                <a:solidFill>
                  <a:schemeClr val="bg1"/>
                </a:solidFill>
              </a:rPr>
              <a:t>для зубчатых цепей</a:t>
            </a:r>
          </a:p>
          <a:p>
            <a:endParaRPr lang="ru-RU" altLang="ru-RU" sz="2000">
              <a:solidFill>
                <a:schemeClr val="bg1"/>
              </a:solidFill>
            </a:endParaRPr>
          </a:p>
          <a:p>
            <a:pPr algn="r"/>
            <a:r>
              <a:rPr lang="ru-RU" altLang="ru-RU" sz="2000">
                <a:solidFill>
                  <a:schemeClr val="bg1"/>
                </a:solidFill>
              </a:rPr>
              <a:t>		при условии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17</a:t>
            </a:r>
            <a:r>
              <a:rPr lang="ru-RU" altLang="ru-RU" sz="2000">
                <a:solidFill>
                  <a:schemeClr val="bg1"/>
                </a:solidFill>
              </a:rPr>
              <a:t>;	(3.4)</a:t>
            </a:r>
          </a:p>
          <a:p>
            <a:endParaRPr lang="ru-RU" altLang="ru-RU" sz="2000">
              <a:solidFill>
                <a:schemeClr val="bg1"/>
              </a:solidFill>
            </a:endParaRPr>
          </a:p>
          <a:p>
            <a:r>
              <a:rPr lang="ru-RU" altLang="ru-RU" sz="2000">
                <a:solidFill>
                  <a:schemeClr val="bg1"/>
                </a:solidFill>
              </a:rPr>
              <a:t>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u</a:t>
            </a:r>
            <a:r>
              <a:rPr lang="ru-RU" altLang="ru-RU" sz="2000">
                <a:solidFill>
                  <a:schemeClr val="bg1"/>
                </a:solidFill>
              </a:rPr>
              <a:t> – передаточное число.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Число зубьев большей звездочки   			  с округлением до ближайшего большего нечетного числа. При этом рекомендуется принимать число зубьев большей звездочки не более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120</a:t>
            </a:r>
            <a:r>
              <a:rPr lang="ru-RU" altLang="ru-RU" sz="2000">
                <a:solidFill>
                  <a:schemeClr val="bg1"/>
                </a:solidFill>
              </a:rPr>
              <a:t> для роликовых и втулочных цепей и не более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140</a:t>
            </a:r>
            <a:r>
              <a:rPr lang="ru-RU" altLang="ru-RU" sz="2000">
                <a:solidFill>
                  <a:schemeClr val="bg1"/>
                </a:solidFill>
              </a:rPr>
              <a:t> для зубчатых цепей.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Длину цепи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р</a:t>
            </a:r>
            <a:r>
              <a:rPr lang="ru-RU" altLang="ru-RU" sz="2000">
                <a:solidFill>
                  <a:schemeClr val="bg1"/>
                </a:solidFill>
              </a:rPr>
              <a:t>, выраженную в шагах (число звеньев цепи), для извест­ного межосевого расстояния </a:t>
            </a:r>
            <a:r>
              <a:rPr lang="en-US" altLang="ru-RU" sz="2000">
                <a:solidFill>
                  <a:schemeClr val="bg1"/>
                </a:solidFill>
              </a:rPr>
              <a:t>a</a:t>
            </a:r>
            <a:r>
              <a:rPr lang="ru-RU" altLang="ru-RU" sz="2000">
                <a:solidFill>
                  <a:schemeClr val="bg1"/>
                </a:solidFill>
              </a:rPr>
              <a:t> можно вычислить по выражению</a:t>
            </a:r>
          </a:p>
          <a:p>
            <a:pPr algn="r"/>
            <a:endParaRPr lang="ru-RU" altLang="ru-RU" sz="2000">
              <a:solidFill>
                <a:schemeClr val="bg1"/>
              </a:solidFill>
            </a:endParaRPr>
          </a:p>
          <a:p>
            <a:pPr algn="r"/>
            <a:r>
              <a:rPr lang="ru-RU" altLang="ru-RU" sz="2000">
                <a:solidFill>
                  <a:schemeClr val="bg1"/>
                </a:solidFill>
              </a:rPr>
              <a:t>.						(3.5) </a:t>
            </a:r>
            <a:endParaRPr lang="en-GB" altLang="ru-RU" sz="2000">
              <a:solidFill>
                <a:schemeClr val="bg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348038" y="0"/>
          <a:ext cx="1584325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Формула" r:id="rId6" imgW="1028254" imgH="482391" progId="Equation.3">
                  <p:embed/>
                </p:oleObj>
              </mc:Choice>
              <mc:Fallback>
                <p:oleObj name="Формула" r:id="rId6" imgW="1028254" imgH="48239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16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0"/>
                        <a:ext cx="1584325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276600" y="1989138"/>
          <a:ext cx="18637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Формула" r:id="rId8" imgW="876240" imgH="215640" progId="Equation.3">
                  <p:embed/>
                </p:oleObj>
              </mc:Choice>
              <mc:Fallback>
                <p:oleObj name="Формула" r:id="rId8" imgW="87624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89138"/>
                        <a:ext cx="18637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276600" y="3068638"/>
          <a:ext cx="20161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Формула" r:id="rId10" imgW="1028254" imgH="241195" progId="Equation.3">
                  <p:embed/>
                </p:oleObj>
              </mc:Choice>
              <mc:Fallback>
                <p:oleObj name="Формула" r:id="rId10" imgW="1028254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68638"/>
                        <a:ext cx="20161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4356100" y="3933825"/>
          <a:ext cx="11525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Формула" r:id="rId12" imgW="748975" imgH="241195" progId="Equation.3">
                  <p:embed/>
                </p:oleObj>
              </mc:Choice>
              <mc:Fallback>
                <p:oleObj name="Формула" r:id="rId12" imgW="748975" imgH="241195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933825"/>
                        <a:ext cx="115252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2195513" y="5805488"/>
          <a:ext cx="360045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Формула" r:id="rId14" imgW="2565400" imgH="546100" progId="Equation.3">
                  <p:embed/>
                </p:oleObj>
              </mc:Choice>
              <mc:Fallback>
                <p:oleObj name="Формула" r:id="rId14" imgW="2565400" imgH="546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5805488"/>
                        <a:ext cx="3600450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0" y="1268413"/>
            <a:ext cx="9144000" cy="423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540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Полученное по выражению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(3.5)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значение необходимо округлить до ближайшего целого четного числа. При четном числе звеньев цепи и нечетных числах зубьев звездочек будет обеспечен наиболее равномерный износ как самих звездочек, так и шарниров цепи.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Далее по выбранному числу звеньев цепи необходимо уточнить меж­осевое расстояние передачи</a:t>
            </a:r>
          </a:p>
          <a:p>
            <a:pPr algn="just"/>
            <a:endParaRPr lang="ru-RU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				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(3.6)</a:t>
            </a:r>
          </a:p>
          <a:p>
            <a:pPr algn="just"/>
            <a:endParaRPr lang="ru-RU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/>
            <a:endParaRPr lang="ru-RU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/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Полученное расчетом по (3.6) значение межосевого расстояния с целью исключения перенатяжения цепи из-за неточностей изготовления и монтажа сокращают на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0,2…0,4%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так чтобы свободная (ведомая) ветвь цепи имела некоторое провисание </a:t>
            </a:r>
            <a:r>
              <a:rPr lang="en-US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(рис. 3.3). Для передачи, у которой угол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наклона межосевой линии к горизонту не превышает 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40</a:t>
            </a:r>
            <a:r>
              <a:rPr lang="ru-RU" altLang="ru-RU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величина провисания ведомой ветви цепи			 , а для передач с углом			  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				</a:t>
            </a:r>
            <a:r>
              <a:rPr lang="ru-RU" alt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endParaRPr lang="en-GB" altLang="ru-RU" sz="2000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476375" y="2997200"/>
          <a:ext cx="5565775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Формула" r:id="rId4" imgW="4127500" imgH="673100" progId="Equation.3">
                  <p:embed/>
                </p:oleObj>
              </mc:Choice>
              <mc:Fallback>
                <p:oleObj name="Формула" r:id="rId4" imgW="4127500" imgH="673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997200"/>
                        <a:ext cx="5565775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7451725" y="5300663"/>
          <a:ext cx="12366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Формула" r:id="rId6" imgW="876300" imgH="241300" progId="Equation.3">
                  <p:embed/>
                </p:oleObj>
              </mc:Choice>
              <mc:Fallback>
                <p:oleObj name="Формула" r:id="rId6" imgW="8763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5300663"/>
                        <a:ext cx="1236663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2771775" y="5589588"/>
          <a:ext cx="8636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Формула" r:id="rId8" imgW="583947" imgH="190417" progId="Equation.3">
                  <p:embed/>
                </p:oleObj>
              </mc:Choice>
              <mc:Fallback>
                <p:oleObj name="Формула" r:id="rId8" imgW="583947" imgH="19041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5589588"/>
                        <a:ext cx="8636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4140200" y="5516563"/>
          <a:ext cx="136842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Формула" r:id="rId10" imgW="965200" imgH="241300" progId="Equation.3">
                  <p:embed/>
                </p:oleObj>
              </mc:Choice>
              <mc:Fallback>
                <p:oleObj name="Формула" r:id="rId10" imgW="965200" imgH="241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516563"/>
                        <a:ext cx="1368425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585200" cy="620713"/>
          </a:xfrm>
        </p:spPr>
        <p:txBody>
          <a:bodyPr/>
          <a:lstStyle/>
          <a:p>
            <a:r>
              <a:rPr lang="ru-RU" altLang="ru-RU" sz="2800" b="1"/>
              <a:t>Кинематика ЦП.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437063"/>
            <a:ext cx="4140200" cy="719137"/>
          </a:xfrm>
        </p:spPr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Рис. 3.4. Схема совместного </a:t>
            </a:r>
            <a:br>
              <a:rPr lang="ru-RU" altLang="ru-RU" sz="2000" b="1"/>
            </a:br>
            <a:r>
              <a:rPr lang="ru-RU" altLang="ru-RU" sz="2000" b="1"/>
              <a:t>движения цепи и звездочки.</a:t>
            </a:r>
          </a:p>
        </p:txBody>
      </p:sp>
      <p:pic>
        <p:nvPicPr>
          <p:cNvPr id="37892" name="Picture 4" descr="ЦП_скорост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2" t="4964" r="6848" b="5603"/>
          <a:stretch>
            <a:fillRect/>
          </a:stretch>
        </p:blipFill>
        <p:spPr bwMode="auto">
          <a:xfrm>
            <a:off x="0" y="1052513"/>
            <a:ext cx="4140200" cy="330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4284663" y="692150"/>
            <a:ext cx="4859337" cy="454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>
                <a:latin typeface="Tahoma" panose="020B0604030504040204" pitchFamily="34" charset="0"/>
              </a:rPr>
              <a:t>Среднюю скорость </a:t>
            </a:r>
            <a:r>
              <a:rPr lang="en-US" altLang="ru-RU" sz="2000" b="1" i="1">
                <a:latin typeface="Tahoma" panose="020B0604030504040204" pitchFamily="34" charset="0"/>
              </a:rPr>
              <a:t>V</a:t>
            </a:r>
            <a:r>
              <a:rPr lang="ru-RU" altLang="ru-RU" sz="2000" b="1" i="1">
                <a:latin typeface="Tahoma" panose="020B0604030504040204" pitchFamily="34" charset="0"/>
              </a:rPr>
              <a:t>ц</a:t>
            </a:r>
            <a:r>
              <a:rPr lang="ru-RU" altLang="ru-RU" sz="2000">
                <a:latin typeface="Tahoma" panose="020B0604030504040204" pitchFamily="34" charset="0"/>
              </a:rPr>
              <a:t> (м/с) цепи в цепной передаче можно определить по выражению</a:t>
            </a:r>
          </a:p>
          <a:p>
            <a:pPr algn="just"/>
            <a:endParaRPr lang="ru-RU" altLang="ru-RU" sz="2000">
              <a:latin typeface="Tahoma" panose="020B0604030504040204" pitchFamily="34" charset="0"/>
            </a:endParaRPr>
          </a:p>
          <a:p>
            <a:pPr algn="r"/>
            <a:r>
              <a:rPr lang="ru-RU" altLang="ru-RU" sz="2000">
                <a:latin typeface="Tahoma" panose="020B0604030504040204" pitchFamily="34" charset="0"/>
              </a:rPr>
              <a:t>,			(3.7)</a:t>
            </a:r>
          </a:p>
          <a:p>
            <a:pPr algn="just"/>
            <a:endParaRPr lang="ru-RU" altLang="ru-RU" sz="2000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latin typeface="Tahoma" panose="020B0604030504040204" pitchFamily="34" charset="0"/>
              </a:rPr>
              <a:t>n</a:t>
            </a:r>
            <a:r>
              <a:rPr lang="en-US" altLang="ru-RU" sz="2000" b="1" i="1" baseline="-25000">
                <a:latin typeface="Tahoma" panose="020B0604030504040204" pitchFamily="34" charset="0"/>
              </a:rPr>
              <a:t>i</a:t>
            </a:r>
            <a:r>
              <a:rPr lang="ru-RU" altLang="ru-RU" sz="2000">
                <a:latin typeface="Tahoma" panose="020B0604030504040204" pitchFamily="34" charset="0"/>
              </a:rPr>
              <a:t> – частота вращения </a:t>
            </a:r>
            <a:r>
              <a:rPr lang="en-US" altLang="ru-RU" sz="2000" b="1" i="1">
                <a:latin typeface="Times New Roman" panose="02020603050405020304" pitchFamily="18" charset="0"/>
              </a:rPr>
              <a:t>i</a:t>
            </a:r>
            <a:r>
              <a:rPr lang="ru-RU" altLang="ru-RU" sz="2000">
                <a:latin typeface="Tahoma" panose="020B0604030504040204" pitchFamily="34" charset="0"/>
              </a:rPr>
              <a:t>-того вала, об/мин; </a:t>
            </a:r>
            <a:r>
              <a:rPr lang="en-US" altLang="ru-RU" sz="2000" b="1" i="1">
                <a:latin typeface="Tahoma" panose="020B0604030504040204" pitchFamily="34" charset="0"/>
              </a:rPr>
              <a:t>z</a:t>
            </a:r>
            <a:r>
              <a:rPr lang="en-US" altLang="ru-RU" sz="2000" b="1" i="1" baseline="-25000">
                <a:latin typeface="Tahoma" panose="020B0604030504040204" pitchFamily="34" charset="0"/>
              </a:rPr>
              <a:t>i</a:t>
            </a:r>
            <a:r>
              <a:rPr lang="ru-RU" altLang="ru-RU" sz="2000">
                <a:latin typeface="Tahoma" panose="020B0604030504040204" pitchFamily="34" charset="0"/>
              </a:rPr>
              <a:t> – число зубьев звездочки, закрепленной на </a:t>
            </a:r>
            <a:r>
              <a:rPr lang="en-US" altLang="ru-RU" sz="2000" b="1" i="1">
                <a:latin typeface="Times New Roman" panose="02020603050405020304" pitchFamily="18" charset="0"/>
              </a:rPr>
              <a:t>i</a:t>
            </a:r>
            <a:r>
              <a:rPr lang="ru-RU" altLang="ru-RU" sz="2000">
                <a:latin typeface="Tahoma" panose="020B0604030504040204" pitchFamily="34" charset="0"/>
              </a:rPr>
              <a:t>-том валу;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>
                <a:latin typeface="Tahoma" panose="020B0604030504040204" pitchFamily="34" charset="0"/>
              </a:rPr>
              <a:t> – шаг цепи, мм.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Передаточное число </a:t>
            </a:r>
            <a:r>
              <a:rPr lang="en-US" altLang="ru-RU" sz="2000" b="1" i="1">
                <a:latin typeface="Times New Roman" panose="02020603050405020304" pitchFamily="18" charset="0"/>
              </a:rPr>
              <a:t>u</a:t>
            </a:r>
            <a:r>
              <a:rPr lang="ru-RU" altLang="ru-RU" sz="2000">
                <a:latin typeface="Tahoma" panose="020B0604030504040204" pitchFamily="34" charset="0"/>
              </a:rPr>
              <a:t> цепной передачи можно выразить через её кинематические и конструктивные</a:t>
            </a:r>
            <a:r>
              <a:rPr lang="ru-RU" altLang="ru-RU"/>
              <a:t> </a:t>
            </a:r>
            <a:r>
              <a:rPr lang="ru-RU" altLang="ru-RU" sz="2000">
                <a:latin typeface="Tahoma" panose="020B0604030504040204" pitchFamily="34" charset="0"/>
              </a:rPr>
              <a:t>показатели</a:t>
            </a:r>
          </a:p>
          <a:p>
            <a:pPr algn="just"/>
            <a:endParaRPr lang="ru-RU" altLang="ru-RU" sz="2000">
              <a:latin typeface="Tahoma" panose="020B0604030504040204" pitchFamily="34" charset="0"/>
            </a:endParaRPr>
          </a:p>
          <a:p>
            <a:pPr algn="r"/>
            <a:r>
              <a:rPr lang="ru-RU" altLang="ru-RU"/>
              <a:t>,		</a:t>
            </a:r>
            <a:r>
              <a:rPr lang="ru-RU" altLang="ru-RU">
                <a:latin typeface="Tahoma" panose="020B0604030504040204" pitchFamily="34" charset="0"/>
              </a:rPr>
              <a:t>(3.8)</a:t>
            </a:r>
          </a:p>
          <a:p>
            <a:r>
              <a:rPr lang="ru-RU" altLang="ru-RU"/>
              <a:t>  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5580063" y="1557338"/>
          <a:ext cx="158432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Формула" r:id="rId4" imgW="977900" imgH="457200" progId="Equation.3">
                  <p:embed/>
                </p:oleObj>
              </mc:Choice>
              <mc:Fallback>
                <p:oleObj name="Формула" r:id="rId4" imgW="9779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557338"/>
                        <a:ext cx="1584325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5508625" y="4437063"/>
          <a:ext cx="19431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2" name="Формула" r:id="rId6" imgW="1307532" imgH="495085" progId="Equation.3">
                  <p:embed/>
                </p:oleObj>
              </mc:Choice>
              <mc:Fallback>
                <p:oleObj name="Формула" r:id="rId6" imgW="1307532" imgH="49508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4437063"/>
                        <a:ext cx="1943100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0" y="5300663"/>
            <a:ext cx="91440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Передаточное отношение, вычисленное по (3.8) является средним за оборот, но в пределах поворота звездочки на один угловой шаг (</a:t>
            </a:r>
            <a:r>
              <a:rPr lang="ru-RU" altLang="ru-RU" sz="2000" b="1" i="1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ru-RU" altLang="ru-RU" sz="2000" b="1" i="1">
                <a:latin typeface="Times New Roman" panose="02020603050405020304" pitchFamily="18" charset="0"/>
              </a:rPr>
              <a:t>/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/>
              <a:t>) </a:t>
            </a:r>
            <a:r>
              <a:rPr lang="ru-RU" altLang="ru-RU" sz="2000" b="1"/>
              <a:t>мгновенное передаточное отношение не остается постоянным</a:t>
            </a:r>
            <a:r>
              <a:rPr lang="ru-RU" altLang="ru-RU" sz="2000"/>
              <a:t>. Чтобы доказать это обратимся к схеме рис. 3.4.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1176</Words>
  <Application>Microsoft Office PowerPoint</Application>
  <PresentationFormat>Экран (4:3)</PresentationFormat>
  <Paragraphs>159</Paragraphs>
  <Slides>17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DejaVu Sans</vt:lpstr>
      <vt:lpstr>Lucida Sans Unicode</vt:lpstr>
      <vt:lpstr>Symbol</vt:lpstr>
      <vt:lpstr>Tahoma</vt:lpstr>
      <vt:lpstr>Times New Roman</vt:lpstr>
      <vt:lpstr>Wingdings</vt:lpstr>
      <vt:lpstr>Оформление по умолчанию</vt:lpstr>
      <vt:lpstr>Оформление по умолчанию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Кинематика ЦП.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Соединения. Лекция № 12. Неразъёмные соединения (НС)</dc:title>
  <dc:creator>MELMASH</dc:creator>
  <cp:lastModifiedBy>admin</cp:lastModifiedBy>
  <cp:revision>19</cp:revision>
  <dcterms:modified xsi:type="dcterms:W3CDTF">2017-02-24T18:43:27Z</dcterms:modified>
</cp:coreProperties>
</file>