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9"/>
  </p:notesMasterIdLst>
  <p:sldIdLst>
    <p:sldId id="256" r:id="rId3"/>
    <p:sldId id="257" r:id="rId4"/>
    <p:sldId id="264" r:id="rId5"/>
    <p:sldId id="266" r:id="rId6"/>
    <p:sldId id="278" r:id="rId7"/>
    <p:sldId id="267" r:id="rId8"/>
    <p:sldId id="268" r:id="rId9"/>
    <p:sldId id="269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0" r:id="rId18"/>
  </p:sldIdLst>
  <p:sldSz cx="9144000" cy="6858000" type="screen4x3"/>
  <p:notesSz cx="6858000" cy="9144000"/>
  <p:defaultTextStyle>
    <a:defPPr>
      <a:defRPr lang="en-GB"/>
    </a:defPPr>
    <a:lvl1pPr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1pPr>
    <a:lvl2pPr marL="4572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2pPr>
    <a:lvl3pPr marL="9144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3pPr>
    <a:lvl4pPr marL="13716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4pPr>
    <a:lvl5pPr marL="18288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FFFFFF"/>
      </a:buClr>
      <a:buSzPct val="100000"/>
      <a:buFont typeface="Arial" panose="020B0604020202020204" pitchFamily="34" charset="0"/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Lucida Sans Unicode" panose="020B0602030504020204" pitchFamily="34" charset="0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e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12503150"/>
            <a:ext cx="0" cy="2639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0050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47148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4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9741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6973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6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6825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5622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5299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1638" cy="4114800"/>
          </a:xfrm>
          <a:noFill/>
          <a:ln/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3742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7748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9491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54373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7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7704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E1EA97F-9B97-4679-BB49-5DC5FBC7A697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11811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802FBCB-C9B1-4165-87CA-7A23B54DA08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21088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2425" y="-263525"/>
            <a:ext cx="2133600" cy="63611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-263525"/>
            <a:ext cx="6248400" cy="63611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404B783-6326-4F9E-B49D-5E03945F70CA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040446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301625" y="-263525"/>
            <a:ext cx="8534400" cy="6361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282825" cy="471488"/>
          </a:xfrm>
        </p:spPr>
        <p:txBody>
          <a:bodyPr/>
          <a:lstStyle>
            <a:lvl1pPr>
              <a:defRPr/>
            </a:lvl1pPr>
          </a:lstStyle>
          <a:p>
            <a:fld id="{27F50A18-EEA6-4C59-ACDE-B4D206DB6C48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3902345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18A47A3-0F45-4873-93CF-D92387BA5D28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25117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455E5D7-70A3-4EBD-A04F-AE82642346CC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246565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E900CD4-3AED-49FA-8094-79598B72C762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11952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5425" cy="452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B43FA0E-64CF-4EF3-85E6-43590B83562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945960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8C44649-2F75-4B77-B377-5168315FB625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05337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B75416-F136-4B79-BE49-4EA97EAD93CE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5339679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1C346D-6637-44F0-87E0-8C50A2C19D00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074083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D9DA5F0-BF22-4BF4-BB1F-DB64B87D4D10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124859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C7BDF80-40E6-4D86-AB73-D0055F6C2C5A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8507070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560FA62-75F0-44F4-B76B-DE1BBB8C9758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485884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B951B00-8AD5-4E4F-B600-7876BEB2C00D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3996284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4638" y="1377950"/>
            <a:ext cx="2055812" cy="47513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377950"/>
            <a:ext cx="6015038" cy="47513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64144A9-697F-4BB2-A2B1-AFDE05BA7016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505406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AC0EC3-7A17-49EF-90DA-F5A805F7345F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2841066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191000" cy="44973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87D7A72-C692-47D5-9F93-4E0C51237717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05154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87983E3-7E56-4699-90F5-F92CAEF800A8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427549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4E7C00C-1A91-4B54-8CC8-084B4891BB31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998440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E5E2433-BE44-4269-B9E5-8C5DB1AA6B1D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89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12BD7BD-2441-4A85-80A0-EB90B62735F8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349150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A0D3F69-AED5-46A6-9575-25DB48060398}" type="slidenum">
              <a:rPr lang="en-GB" altLang="ru-RU"/>
              <a:pPr/>
              <a:t>‹#›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5644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1027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8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9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40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1041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7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8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9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0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1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2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3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5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6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7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8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9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0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1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2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3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4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1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2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3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4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5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6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7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8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9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0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1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2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3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4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5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2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3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4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8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9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0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1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2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3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4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5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6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8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9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0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1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2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3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4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5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6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7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8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9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0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1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2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3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4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5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6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4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5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6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7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8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9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0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1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2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3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4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5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6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7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8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9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0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1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2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3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4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5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6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8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9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0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1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2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3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4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5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6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7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8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9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0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1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2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3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4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5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76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301625" y="-263525"/>
            <a:ext cx="853440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1177" name="Text Box 153"/>
          <p:cNvSpPr txBox="1">
            <a:spLocks noChangeArrowheads="1"/>
          </p:cNvSpPr>
          <p:nvPr/>
        </p:nvSpPr>
        <p:spPr bwMode="auto">
          <a:xfrm>
            <a:off x="301625" y="6245225"/>
            <a:ext cx="22875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8" name="Text Box 154"/>
          <p:cNvSpPr txBox="1">
            <a:spLocks noChangeArrowheads="1"/>
          </p:cNvSpPr>
          <p:nvPr/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79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282825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BF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000">
                <a:solidFill>
                  <a:srgbClr val="FFFFFF"/>
                </a:solidFill>
              </a:defRPr>
            </a:lvl1pPr>
          </a:lstStyle>
          <a:p>
            <a:fld id="{608B084F-4FF5-4431-851A-AA775B2A7E63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25" y="1600200"/>
            <a:ext cx="85344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A5C6C"/>
            </a:gs>
            <a:gs pos="100000">
              <a:srgbClr val="51536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6350" y="1422400"/>
            <a:ext cx="9137650" cy="5432425"/>
            <a:chOff x="4" y="896"/>
            <a:chExt cx="5756" cy="3422"/>
          </a:xfrm>
        </p:grpSpPr>
        <p:grpSp>
          <p:nvGrpSpPr>
            <p:cNvPr id="2050" name="Group 2"/>
            <p:cNvGrpSpPr>
              <a:grpSpLocks/>
            </p:cNvGrpSpPr>
            <p:nvPr/>
          </p:nvGrpSpPr>
          <p:grpSpPr bwMode="auto">
            <a:xfrm>
              <a:off x="20" y="896"/>
              <a:ext cx="5740" cy="3422"/>
              <a:chOff x="20" y="896"/>
              <a:chExt cx="5740" cy="3422"/>
            </a:xfrm>
          </p:grpSpPr>
          <p:sp>
            <p:nvSpPr>
              <p:cNvPr id="2051" name="AutoShape 3"/>
              <p:cNvSpPr>
                <a:spLocks noChangeArrowheads="1"/>
              </p:cNvSpPr>
              <p:nvPr/>
            </p:nvSpPr>
            <p:spPr bwMode="auto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w 2815"/>
                  <a:gd name="T43" fmla="*/ 0 h 2110"/>
                  <a:gd name="T44" fmla="*/ 2815 w 2815"/>
                  <a:gd name="T45" fmla="*/ 211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T42" t="T43" r="T44" b="T45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2" name="AutoShape 4"/>
              <p:cNvSpPr>
                <a:spLocks noChangeArrowheads="1"/>
              </p:cNvSpPr>
              <p:nvPr/>
            </p:nvSpPr>
            <p:spPr bwMode="auto">
              <a:xfrm>
                <a:off x="672" y="1116"/>
                <a:ext cx="3965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w 3966"/>
                  <a:gd name="T67" fmla="*/ 0 h 2366"/>
                  <a:gd name="T68" fmla="*/ 3966 w 3966"/>
                  <a:gd name="T69" fmla="*/ 2366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T66" t="T67" r="T68" b="T69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3" name="AutoShape 5"/>
              <p:cNvSpPr>
                <a:spLocks noChangeArrowheads="1"/>
              </p:cNvSpPr>
              <p:nvPr/>
            </p:nvSpPr>
            <p:spPr bwMode="auto">
              <a:xfrm>
                <a:off x="20" y="1069"/>
                <a:ext cx="5731" cy="3106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w 5732"/>
                  <a:gd name="T55" fmla="*/ 0 h 3107"/>
                  <a:gd name="T56" fmla="*/ 5732 w 5732"/>
                  <a:gd name="T57" fmla="*/ 3107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4" name="AutoShape 6"/>
              <p:cNvSpPr>
                <a:spLocks noChangeArrowheads="1"/>
              </p:cNvSpPr>
              <p:nvPr/>
            </p:nvSpPr>
            <p:spPr bwMode="auto">
              <a:xfrm>
                <a:off x="242" y="1145"/>
                <a:ext cx="5511" cy="2759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w 5512"/>
                  <a:gd name="T71" fmla="*/ 0 h 2760"/>
                  <a:gd name="T72" fmla="*/ 5512 w 5512"/>
                  <a:gd name="T73" fmla="*/ 2760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T70" t="T71" r="T72" b="T73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5" name="AutoShape 7"/>
              <p:cNvSpPr>
                <a:spLocks noChangeArrowheads="1"/>
              </p:cNvSpPr>
              <p:nvPr/>
            </p:nvSpPr>
            <p:spPr bwMode="auto">
              <a:xfrm>
                <a:off x="4839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w 790"/>
                  <a:gd name="T23" fmla="*/ 0 h 1189"/>
                  <a:gd name="T24" fmla="*/ 790 w 790"/>
                  <a:gd name="T25" fmla="*/ 118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12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6" name="AutoShape 8"/>
              <p:cNvSpPr>
                <a:spLocks noChangeArrowheads="1"/>
              </p:cNvSpPr>
              <p:nvPr/>
            </p:nvSpPr>
            <p:spPr bwMode="auto">
              <a:xfrm>
                <a:off x="5172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w 579"/>
                  <a:gd name="T15" fmla="*/ 0 h 1117"/>
                  <a:gd name="T16" fmla="*/ 579 w 579"/>
                  <a:gd name="T17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>
                <a:off x="3290" y="968"/>
                <a:ext cx="2471" cy="2395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w 2471"/>
                  <a:gd name="T53" fmla="*/ 0 h 2396"/>
                  <a:gd name="T54" fmla="*/ 2471 w 2471"/>
                  <a:gd name="T55" fmla="*/ 2396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T52" t="T53" r="T54" b="T55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8" name="AutoShape 10"/>
              <p:cNvSpPr>
                <a:spLocks noChangeArrowheads="1"/>
              </p:cNvSpPr>
              <p:nvPr/>
            </p:nvSpPr>
            <p:spPr bwMode="auto">
              <a:xfrm>
                <a:off x="2365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w 1399"/>
                  <a:gd name="T35" fmla="*/ 0 h 1349"/>
                  <a:gd name="T36" fmla="*/ 1399 w 1399"/>
                  <a:gd name="T37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T34" t="T35" r="T36" b="T37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9" name="AutoShape 11"/>
              <p:cNvSpPr>
                <a:spLocks noChangeArrowheads="1"/>
              </p:cNvSpPr>
              <p:nvPr/>
            </p:nvSpPr>
            <p:spPr bwMode="auto">
              <a:xfrm>
                <a:off x="4274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w 1256"/>
                  <a:gd name="T39" fmla="*/ 0 h 810"/>
                  <a:gd name="T40" fmla="*/ 1256 w 1256"/>
                  <a:gd name="T41" fmla="*/ 810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T38" t="T39" r="T40" b="T41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0" name="AutoShape 12"/>
              <p:cNvSpPr>
                <a:spLocks noChangeArrowheads="1"/>
              </p:cNvSpPr>
              <p:nvPr/>
            </p:nvSpPr>
            <p:spPr bwMode="auto">
              <a:xfrm>
                <a:off x="2913" y="3475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w 2848"/>
                  <a:gd name="T41" fmla="*/ 0 h 788"/>
                  <a:gd name="T42" fmla="*/ 2848 w 2848"/>
                  <a:gd name="T43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T40" t="T41" r="T42" b="T43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1" name="AutoShape 13"/>
              <p:cNvSpPr>
                <a:spLocks noChangeArrowheads="1"/>
              </p:cNvSpPr>
              <p:nvPr/>
            </p:nvSpPr>
            <p:spPr bwMode="auto">
              <a:xfrm>
                <a:off x="5442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w 319"/>
                  <a:gd name="T15" fmla="*/ 0 h 854"/>
                  <a:gd name="T16" fmla="*/ 319 w 319"/>
                  <a:gd name="T17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2" name="AutoShape 14"/>
              <p:cNvSpPr>
                <a:spLocks noChangeArrowheads="1"/>
              </p:cNvSpPr>
              <p:nvPr/>
            </p:nvSpPr>
            <p:spPr bwMode="auto">
              <a:xfrm>
                <a:off x="4953" y="3567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w 646"/>
                  <a:gd name="T19" fmla="*/ 0 h 392"/>
                  <a:gd name="T20" fmla="*/ 646 w 646"/>
                  <a:gd name="T21" fmla="*/ 392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T18" t="T19" r="T20" b="T21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64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3" name="AutoShape 15"/>
              <p:cNvSpPr>
                <a:spLocks noChangeArrowheads="1"/>
              </p:cNvSpPr>
              <p:nvPr/>
            </p:nvSpPr>
            <p:spPr bwMode="auto">
              <a:xfrm>
                <a:off x="50" y="2399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w 2736"/>
                  <a:gd name="T55" fmla="*/ 0 h 1920"/>
                  <a:gd name="T56" fmla="*/ 2736 w 2736"/>
                  <a:gd name="T57" fmla="*/ 192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T54" t="T55" r="T56" b="T57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360">
                <a:solidFill>
                  <a:srgbClr val="5B5D6B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064" name="Group 16"/>
            <p:cNvGrpSpPr>
              <a:grpSpLocks/>
            </p:cNvGrpSpPr>
            <p:nvPr/>
          </p:nvGrpSpPr>
          <p:grpSpPr bwMode="auto">
            <a:xfrm>
              <a:off x="4" y="2296"/>
              <a:ext cx="1379" cy="1691"/>
              <a:chOff x="4" y="2296"/>
              <a:chExt cx="1379" cy="1691"/>
            </a:xfrm>
          </p:grpSpPr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 rot="6780000">
                <a:off x="66" y="3876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 rot="6780000">
                <a:off x="38" y="3874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 rot="6780000">
                <a:off x="12" y="386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 rot="6000000">
                <a:off x="215" y="387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 rot="6000000">
                <a:off x="187" y="388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 rot="6240000">
                <a:off x="154" y="388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 rot="6240000">
                <a:off x="124" y="388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 rot="5400000">
                <a:off x="368" y="3865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 rot="5400000">
                <a:off x="336" y="386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 rot="5580000">
                <a:off x="306" y="387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 rot="5760000">
                <a:off x="272" y="3879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/>
            </p:nvSpPr>
            <p:spPr bwMode="auto">
              <a:xfrm rot="4740000">
                <a:off x="520" y="38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 rot="4920000">
                <a:off x="489" y="382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/>
            </p:nvSpPr>
            <p:spPr bwMode="auto">
              <a:xfrm rot="4920000">
                <a:off x="457" y="384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 rot="5040000">
                <a:off x="428" y="384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0" name="Rectangle 32"/>
              <p:cNvSpPr>
                <a:spLocks noChangeArrowheads="1"/>
              </p:cNvSpPr>
              <p:nvPr/>
            </p:nvSpPr>
            <p:spPr bwMode="auto">
              <a:xfrm rot="3840000">
                <a:off x="664" y="3759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1" name="Rectangle 33"/>
              <p:cNvSpPr>
                <a:spLocks noChangeArrowheads="1"/>
              </p:cNvSpPr>
              <p:nvPr/>
            </p:nvSpPr>
            <p:spPr bwMode="auto">
              <a:xfrm rot="3840000">
                <a:off x="634" y="3777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2" name="Rectangle 34"/>
              <p:cNvSpPr>
                <a:spLocks noChangeArrowheads="1"/>
              </p:cNvSpPr>
              <p:nvPr/>
            </p:nvSpPr>
            <p:spPr bwMode="auto">
              <a:xfrm rot="4080000">
                <a:off x="607" y="378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3" name="Rectangle 35"/>
              <p:cNvSpPr>
                <a:spLocks noChangeArrowheads="1"/>
              </p:cNvSpPr>
              <p:nvPr/>
            </p:nvSpPr>
            <p:spPr bwMode="auto">
              <a:xfrm rot="4320000">
                <a:off x="575" y="380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4" name="Rectangle 36"/>
              <p:cNvSpPr>
                <a:spLocks noChangeArrowheads="1"/>
              </p:cNvSpPr>
              <p:nvPr/>
            </p:nvSpPr>
            <p:spPr bwMode="auto">
              <a:xfrm rot="3360000">
                <a:off x="799" y="368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5" name="Rectangle 37"/>
              <p:cNvSpPr>
                <a:spLocks noChangeArrowheads="1"/>
              </p:cNvSpPr>
              <p:nvPr/>
            </p:nvSpPr>
            <p:spPr bwMode="auto">
              <a:xfrm rot="3360000">
                <a:off x="771" y="3696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6" name="Rectangle 38"/>
              <p:cNvSpPr>
                <a:spLocks noChangeArrowheads="1"/>
              </p:cNvSpPr>
              <p:nvPr/>
            </p:nvSpPr>
            <p:spPr bwMode="auto">
              <a:xfrm rot="3360000">
                <a:off x="745" y="371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7" name="Rectangle 39"/>
              <p:cNvSpPr>
                <a:spLocks noChangeArrowheads="1"/>
              </p:cNvSpPr>
              <p:nvPr/>
            </p:nvSpPr>
            <p:spPr bwMode="auto">
              <a:xfrm rot="3840000">
                <a:off x="717" y="3731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8" name="Rectangle 40"/>
              <p:cNvSpPr>
                <a:spLocks noChangeArrowheads="1"/>
              </p:cNvSpPr>
              <p:nvPr/>
            </p:nvSpPr>
            <p:spPr bwMode="auto">
              <a:xfrm rot="2280000">
                <a:off x="924" y="3581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9" name="Rectangle 41"/>
              <p:cNvSpPr>
                <a:spLocks noChangeArrowheads="1"/>
              </p:cNvSpPr>
              <p:nvPr/>
            </p:nvSpPr>
            <p:spPr bwMode="auto">
              <a:xfrm rot="2280000">
                <a:off x="900" y="360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0" name="Rectangle 42"/>
              <p:cNvSpPr>
                <a:spLocks noChangeArrowheads="1"/>
              </p:cNvSpPr>
              <p:nvPr/>
            </p:nvSpPr>
            <p:spPr bwMode="auto">
              <a:xfrm rot="2700000">
                <a:off x="875" y="3624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1" name="Rectangle 43"/>
              <p:cNvSpPr>
                <a:spLocks noChangeArrowheads="1"/>
              </p:cNvSpPr>
              <p:nvPr/>
            </p:nvSpPr>
            <p:spPr bwMode="auto">
              <a:xfrm rot="2700000">
                <a:off x="849" y="36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2" name="Rectangle 44"/>
              <p:cNvSpPr>
                <a:spLocks noChangeArrowheads="1"/>
              </p:cNvSpPr>
              <p:nvPr/>
            </p:nvSpPr>
            <p:spPr bwMode="auto">
              <a:xfrm rot="1500000">
                <a:off x="1029" y="346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3" name="Rectangle 45"/>
              <p:cNvSpPr>
                <a:spLocks noChangeArrowheads="1"/>
              </p:cNvSpPr>
              <p:nvPr/>
            </p:nvSpPr>
            <p:spPr bwMode="auto">
              <a:xfrm rot="1500000">
                <a:off x="1011" y="349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4" name="Rectangle 46"/>
              <p:cNvSpPr>
                <a:spLocks noChangeArrowheads="1"/>
              </p:cNvSpPr>
              <p:nvPr/>
            </p:nvSpPr>
            <p:spPr bwMode="auto">
              <a:xfrm rot="1800000">
                <a:off x="991" y="351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5" name="Rectangle 47"/>
              <p:cNvSpPr>
                <a:spLocks noChangeArrowheads="1"/>
              </p:cNvSpPr>
              <p:nvPr/>
            </p:nvSpPr>
            <p:spPr bwMode="auto">
              <a:xfrm rot="1800000">
                <a:off x="969" y="3540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6" name="Rectangle 48"/>
              <p:cNvSpPr>
                <a:spLocks noChangeArrowheads="1"/>
              </p:cNvSpPr>
              <p:nvPr/>
            </p:nvSpPr>
            <p:spPr bwMode="auto">
              <a:xfrm rot="840000">
                <a:off x="1111" y="335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7" name="Rectangle 49"/>
              <p:cNvSpPr>
                <a:spLocks noChangeArrowheads="1"/>
              </p:cNvSpPr>
              <p:nvPr/>
            </p:nvSpPr>
            <p:spPr bwMode="auto">
              <a:xfrm rot="840000">
                <a:off x="1099" y="3376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8" name="Rectangle 50"/>
              <p:cNvSpPr>
                <a:spLocks noChangeArrowheads="1"/>
              </p:cNvSpPr>
              <p:nvPr/>
            </p:nvSpPr>
            <p:spPr bwMode="auto">
              <a:xfrm rot="1320000">
                <a:off x="1088" y="340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9" name="Rectangle 51"/>
              <p:cNvSpPr>
                <a:spLocks noChangeArrowheads="1"/>
              </p:cNvSpPr>
              <p:nvPr/>
            </p:nvSpPr>
            <p:spPr bwMode="auto">
              <a:xfrm rot="1320000">
                <a:off x="1066" y="342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0" name="Rectangle 52"/>
              <p:cNvSpPr>
                <a:spLocks noChangeArrowheads="1"/>
              </p:cNvSpPr>
              <p:nvPr/>
            </p:nvSpPr>
            <p:spPr bwMode="auto">
              <a:xfrm rot="480000">
                <a:off x="1170" y="322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1" name="Rectangle 53"/>
              <p:cNvSpPr>
                <a:spLocks noChangeArrowheads="1"/>
              </p:cNvSpPr>
              <p:nvPr/>
            </p:nvSpPr>
            <p:spPr bwMode="auto">
              <a:xfrm rot="540000">
                <a:off x="1161" y="324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2" name="Rectangle 54"/>
              <p:cNvSpPr>
                <a:spLocks noChangeArrowheads="1"/>
              </p:cNvSpPr>
              <p:nvPr/>
            </p:nvSpPr>
            <p:spPr bwMode="auto">
              <a:xfrm rot="720000">
                <a:off x="1152" y="3275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3" name="Rectangle 55"/>
              <p:cNvSpPr>
                <a:spLocks noChangeArrowheads="1"/>
              </p:cNvSpPr>
              <p:nvPr/>
            </p:nvSpPr>
            <p:spPr bwMode="auto">
              <a:xfrm rot="720000">
                <a:off x="1139" y="32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4" name="Rectangle 56"/>
              <p:cNvSpPr>
                <a:spLocks noChangeArrowheads="1"/>
              </p:cNvSpPr>
              <p:nvPr/>
            </p:nvSpPr>
            <p:spPr bwMode="auto">
              <a:xfrm rot="21300000">
                <a:off x="1208" y="3099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5" name="Rectangle 57"/>
              <p:cNvSpPr>
                <a:spLocks noChangeArrowheads="1"/>
              </p:cNvSpPr>
              <p:nvPr/>
            </p:nvSpPr>
            <p:spPr bwMode="auto">
              <a:xfrm>
                <a:off x="1198" y="312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6" name="Rectangle 58"/>
              <p:cNvSpPr>
                <a:spLocks noChangeArrowheads="1"/>
              </p:cNvSpPr>
              <p:nvPr/>
            </p:nvSpPr>
            <p:spPr bwMode="auto">
              <a:xfrm>
                <a:off x="1198" y="31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7" name="Rectangle 59"/>
              <p:cNvSpPr>
                <a:spLocks noChangeArrowheads="1"/>
              </p:cNvSpPr>
              <p:nvPr/>
            </p:nvSpPr>
            <p:spPr bwMode="auto">
              <a:xfrm rot="240000">
                <a:off x="1187" y="316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8" name="Rectangle 60"/>
              <p:cNvSpPr>
                <a:spLocks noChangeArrowheads="1"/>
              </p:cNvSpPr>
              <p:nvPr/>
            </p:nvSpPr>
            <p:spPr bwMode="auto">
              <a:xfrm rot="20880000">
                <a:off x="1216" y="296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9" name="Rectangle 61"/>
              <p:cNvSpPr>
                <a:spLocks noChangeArrowheads="1"/>
              </p:cNvSpPr>
              <p:nvPr/>
            </p:nvSpPr>
            <p:spPr bwMode="auto">
              <a:xfrm rot="21120000">
                <a:off x="1217" y="299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0" name="Rectangle 62"/>
              <p:cNvSpPr>
                <a:spLocks noChangeArrowheads="1"/>
              </p:cNvSpPr>
              <p:nvPr/>
            </p:nvSpPr>
            <p:spPr bwMode="auto">
              <a:xfrm rot="21120000">
                <a:off x="1217" y="301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1" name="Rectangle 63"/>
              <p:cNvSpPr>
                <a:spLocks noChangeArrowheads="1"/>
              </p:cNvSpPr>
              <p:nvPr/>
            </p:nvSpPr>
            <p:spPr bwMode="auto">
              <a:xfrm rot="21300000">
                <a:off x="1215" y="3043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2" name="Rectangle 64"/>
              <p:cNvSpPr>
                <a:spLocks noChangeArrowheads="1"/>
              </p:cNvSpPr>
              <p:nvPr/>
            </p:nvSpPr>
            <p:spPr bwMode="auto">
              <a:xfrm rot="20460000">
                <a:off x="1206" y="2843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3" name="Rectangle 65"/>
              <p:cNvSpPr>
                <a:spLocks noChangeArrowheads="1"/>
              </p:cNvSpPr>
              <p:nvPr/>
            </p:nvSpPr>
            <p:spPr bwMode="auto">
              <a:xfrm rot="20640000">
                <a:off x="1211" y="286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4" name="Rectangle 66"/>
              <p:cNvSpPr>
                <a:spLocks noChangeArrowheads="1"/>
              </p:cNvSpPr>
              <p:nvPr/>
            </p:nvSpPr>
            <p:spPr bwMode="auto">
              <a:xfrm rot="20640000">
                <a:off x="1213" y="28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 rot="20760000">
                <a:off x="1216" y="2915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6" name="Rectangle 68"/>
              <p:cNvSpPr>
                <a:spLocks noChangeArrowheads="1"/>
              </p:cNvSpPr>
              <p:nvPr/>
            </p:nvSpPr>
            <p:spPr bwMode="auto">
              <a:xfrm rot="20040000">
                <a:off x="1167" y="272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7" name="Rectangle 69"/>
              <p:cNvSpPr>
                <a:spLocks noChangeArrowheads="1"/>
              </p:cNvSpPr>
              <p:nvPr/>
            </p:nvSpPr>
            <p:spPr bwMode="auto">
              <a:xfrm rot="20220000">
                <a:off x="1175" y="2754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8" name="Rectangle 70"/>
              <p:cNvSpPr>
                <a:spLocks noChangeArrowheads="1"/>
              </p:cNvSpPr>
              <p:nvPr/>
            </p:nvSpPr>
            <p:spPr bwMode="auto">
              <a:xfrm rot="20220000">
                <a:off x="1183" y="27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9" name="Rectangle 71"/>
              <p:cNvSpPr>
                <a:spLocks noChangeArrowheads="1"/>
              </p:cNvSpPr>
              <p:nvPr/>
            </p:nvSpPr>
            <p:spPr bwMode="auto">
              <a:xfrm rot="20220000">
                <a:off x="1193" y="279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0" name="Rectangle 72"/>
              <p:cNvSpPr>
                <a:spLocks noChangeArrowheads="1"/>
              </p:cNvSpPr>
              <p:nvPr/>
            </p:nvSpPr>
            <p:spPr bwMode="auto">
              <a:xfrm rot="19680000">
                <a:off x="1099" y="2632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1" name="Rectangle 73"/>
              <p:cNvSpPr>
                <a:spLocks noChangeArrowheads="1"/>
              </p:cNvSpPr>
              <p:nvPr/>
            </p:nvSpPr>
            <p:spPr bwMode="auto">
              <a:xfrm rot="19740000">
                <a:off x="1113" y="2647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2" name="Rectangle 74"/>
              <p:cNvSpPr>
                <a:spLocks noChangeArrowheads="1"/>
              </p:cNvSpPr>
              <p:nvPr/>
            </p:nvSpPr>
            <p:spPr bwMode="auto">
              <a:xfrm rot="19860000">
                <a:off x="1128" y="267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3" name="Rectangle 75"/>
              <p:cNvSpPr>
                <a:spLocks noChangeArrowheads="1"/>
              </p:cNvSpPr>
              <p:nvPr/>
            </p:nvSpPr>
            <p:spPr bwMode="auto">
              <a:xfrm rot="19860000">
                <a:off x="1141" y="2688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4" name="Rectangle 76"/>
              <p:cNvSpPr>
                <a:spLocks noChangeArrowheads="1"/>
              </p:cNvSpPr>
              <p:nvPr/>
            </p:nvSpPr>
            <p:spPr bwMode="auto">
              <a:xfrm rot="19140000">
                <a:off x="1016" y="254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5" name="Rectangle 77"/>
              <p:cNvSpPr>
                <a:spLocks noChangeArrowheads="1"/>
              </p:cNvSpPr>
              <p:nvPr/>
            </p:nvSpPr>
            <p:spPr bwMode="auto">
              <a:xfrm rot="19140000">
                <a:off x="1037" y="2560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6" name="Rectangle 78"/>
              <p:cNvSpPr>
                <a:spLocks noChangeArrowheads="1"/>
              </p:cNvSpPr>
              <p:nvPr/>
            </p:nvSpPr>
            <p:spPr bwMode="auto">
              <a:xfrm rot="19140000">
                <a:off x="1052" y="2576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7" name="Rectangle 79"/>
              <p:cNvSpPr>
                <a:spLocks noChangeArrowheads="1"/>
              </p:cNvSpPr>
              <p:nvPr/>
            </p:nvSpPr>
            <p:spPr bwMode="auto">
              <a:xfrm rot="19260000">
                <a:off x="1070" y="259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8" name="AutoShape 80"/>
              <p:cNvSpPr>
                <a:spLocks noChangeArrowheads="1"/>
              </p:cNvSpPr>
              <p:nvPr/>
            </p:nvSpPr>
            <p:spPr bwMode="auto">
              <a:xfrm>
                <a:off x="486" y="2564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w 180"/>
                  <a:gd name="T23" fmla="*/ 0 h 151"/>
                  <a:gd name="T24" fmla="*/ 180 w 180"/>
                  <a:gd name="T25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9" name="Rectangle 81"/>
              <p:cNvSpPr>
                <a:spLocks noChangeArrowheads="1"/>
              </p:cNvSpPr>
              <p:nvPr/>
            </p:nvSpPr>
            <p:spPr bwMode="auto">
              <a:xfrm rot="6600000">
                <a:off x="-213" y="3137"/>
                <a:ext cx="122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0" name="Rectangle 82"/>
              <p:cNvSpPr>
                <a:spLocks noChangeArrowheads="1"/>
              </p:cNvSpPr>
              <p:nvPr/>
            </p:nvSpPr>
            <p:spPr bwMode="auto">
              <a:xfrm rot="240000">
                <a:off x="9" y="3141"/>
                <a:ext cx="102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1" name="Rectangle 83"/>
              <p:cNvSpPr>
                <a:spLocks noChangeArrowheads="1"/>
              </p:cNvSpPr>
              <p:nvPr/>
            </p:nvSpPr>
            <p:spPr bwMode="auto">
              <a:xfrm rot="18660000">
                <a:off x="906" y="2478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2" name="Rectangle 84"/>
              <p:cNvSpPr>
                <a:spLocks noChangeArrowheads="1"/>
              </p:cNvSpPr>
              <p:nvPr/>
            </p:nvSpPr>
            <p:spPr bwMode="auto">
              <a:xfrm rot="18660000">
                <a:off x="928" y="2490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3" name="Rectangle 85"/>
              <p:cNvSpPr>
                <a:spLocks noChangeArrowheads="1"/>
              </p:cNvSpPr>
              <p:nvPr/>
            </p:nvSpPr>
            <p:spPr bwMode="auto">
              <a:xfrm rot="18660000">
                <a:off x="953" y="2499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4" name="Rectangle 86"/>
              <p:cNvSpPr>
                <a:spLocks noChangeArrowheads="1"/>
              </p:cNvSpPr>
              <p:nvPr/>
            </p:nvSpPr>
            <p:spPr bwMode="auto">
              <a:xfrm rot="18900000">
                <a:off x="973" y="2511"/>
                <a:ext cx="8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5" name="Rectangle 87"/>
              <p:cNvSpPr>
                <a:spLocks noChangeArrowheads="1"/>
              </p:cNvSpPr>
              <p:nvPr/>
            </p:nvSpPr>
            <p:spPr bwMode="auto">
              <a:xfrm rot="17940000">
                <a:off x="789" y="243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6" name="Rectangle 88"/>
              <p:cNvSpPr>
                <a:spLocks noChangeArrowheads="1"/>
              </p:cNvSpPr>
              <p:nvPr/>
            </p:nvSpPr>
            <p:spPr bwMode="auto">
              <a:xfrm rot="17940000">
                <a:off x="816" y="243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7" name="Rectangle 89"/>
              <p:cNvSpPr>
                <a:spLocks noChangeArrowheads="1"/>
              </p:cNvSpPr>
              <p:nvPr/>
            </p:nvSpPr>
            <p:spPr bwMode="auto">
              <a:xfrm rot="18060000">
                <a:off x="836" y="2446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8" name="Rectangle 90"/>
              <p:cNvSpPr>
                <a:spLocks noChangeArrowheads="1"/>
              </p:cNvSpPr>
              <p:nvPr/>
            </p:nvSpPr>
            <p:spPr bwMode="auto">
              <a:xfrm rot="18360000">
                <a:off x="861" y="2461"/>
                <a:ext cx="8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9" name="Rectangle 91"/>
              <p:cNvSpPr>
                <a:spLocks noChangeArrowheads="1"/>
              </p:cNvSpPr>
              <p:nvPr/>
            </p:nvSpPr>
            <p:spPr bwMode="auto">
              <a:xfrm rot="17280000">
                <a:off x="652" y="2400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0" name="Rectangle 92"/>
              <p:cNvSpPr>
                <a:spLocks noChangeArrowheads="1"/>
              </p:cNvSpPr>
              <p:nvPr/>
            </p:nvSpPr>
            <p:spPr bwMode="auto">
              <a:xfrm rot="17340000">
                <a:off x="676" y="2408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1" name="Rectangle 93"/>
              <p:cNvSpPr>
                <a:spLocks noChangeArrowheads="1"/>
              </p:cNvSpPr>
              <p:nvPr/>
            </p:nvSpPr>
            <p:spPr bwMode="auto">
              <a:xfrm rot="17340000">
                <a:off x="707" y="2412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2" name="Rectangle 94"/>
              <p:cNvSpPr>
                <a:spLocks noChangeArrowheads="1"/>
              </p:cNvSpPr>
              <p:nvPr/>
            </p:nvSpPr>
            <p:spPr bwMode="auto">
              <a:xfrm rot="17580000">
                <a:off x="736" y="241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3" name="Rectangle 95"/>
              <p:cNvSpPr>
                <a:spLocks noChangeArrowheads="1"/>
              </p:cNvSpPr>
              <p:nvPr/>
            </p:nvSpPr>
            <p:spPr bwMode="auto">
              <a:xfrm rot="16740000">
                <a:off x="508" y="240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4" name="Rectangle 96"/>
              <p:cNvSpPr>
                <a:spLocks noChangeArrowheads="1"/>
              </p:cNvSpPr>
              <p:nvPr/>
            </p:nvSpPr>
            <p:spPr bwMode="auto">
              <a:xfrm rot="16920000">
                <a:off x="534" y="2401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5" name="Rectangle 97"/>
              <p:cNvSpPr>
                <a:spLocks noChangeArrowheads="1"/>
              </p:cNvSpPr>
              <p:nvPr/>
            </p:nvSpPr>
            <p:spPr bwMode="auto">
              <a:xfrm rot="16920000">
                <a:off x="563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6" name="Rectangle 98"/>
              <p:cNvSpPr>
                <a:spLocks noChangeArrowheads="1"/>
              </p:cNvSpPr>
              <p:nvPr/>
            </p:nvSpPr>
            <p:spPr bwMode="auto">
              <a:xfrm rot="16980000">
                <a:off x="596" y="2399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7" name="Rectangle 99"/>
              <p:cNvSpPr>
                <a:spLocks noChangeArrowheads="1"/>
              </p:cNvSpPr>
              <p:nvPr/>
            </p:nvSpPr>
            <p:spPr bwMode="auto">
              <a:xfrm rot="16380000">
                <a:off x="358" y="2418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8" name="Rectangle 100"/>
              <p:cNvSpPr>
                <a:spLocks noChangeArrowheads="1"/>
              </p:cNvSpPr>
              <p:nvPr/>
            </p:nvSpPr>
            <p:spPr bwMode="auto">
              <a:xfrm rot="16260000">
                <a:off x="388" y="241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9" name="Rectangle 101"/>
              <p:cNvSpPr>
                <a:spLocks noChangeArrowheads="1"/>
              </p:cNvSpPr>
              <p:nvPr/>
            </p:nvSpPr>
            <p:spPr bwMode="auto">
              <a:xfrm rot="16320000">
                <a:off x="422" y="2413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0" name="Rectangle 102"/>
              <p:cNvSpPr>
                <a:spLocks noChangeArrowheads="1"/>
              </p:cNvSpPr>
              <p:nvPr/>
            </p:nvSpPr>
            <p:spPr bwMode="auto">
              <a:xfrm rot="16440000">
                <a:off x="452" y="2407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1" name="Rectangle 103"/>
              <p:cNvSpPr>
                <a:spLocks noChangeArrowheads="1"/>
              </p:cNvSpPr>
              <p:nvPr/>
            </p:nvSpPr>
            <p:spPr bwMode="auto">
              <a:xfrm rot="15480000">
                <a:off x="212" y="246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2" name="Rectangle 104"/>
              <p:cNvSpPr>
                <a:spLocks noChangeArrowheads="1"/>
              </p:cNvSpPr>
              <p:nvPr/>
            </p:nvSpPr>
            <p:spPr bwMode="auto">
              <a:xfrm rot="15360000">
                <a:off x="243" y="245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3" name="Rectangle 105"/>
              <p:cNvSpPr>
                <a:spLocks noChangeArrowheads="1"/>
              </p:cNvSpPr>
              <p:nvPr/>
            </p:nvSpPr>
            <p:spPr bwMode="auto">
              <a:xfrm rot="15480000">
                <a:off x="271" y="244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" name="Rectangle 106"/>
              <p:cNvSpPr>
                <a:spLocks noChangeArrowheads="1"/>
              </p:cNvSpPr>
              <p:nvPr/>
            </p:nvSpPr>
            <p:spPr bwMode="auto">
              <a:xfrm rot="15660000">
                <a:off x="294" y="2432"/>
                <a:ext cx="6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5" name="Rectangle 107"/>
              <p:cNvSpPr>
                <a:spLocks noChangeArrowheads="1"/>
              </p:cNvSpPr>
              <p:nvPr/>
            </p:nvSpPr>
            <p:spPr bwMode="auto">
              <a:xfrm rot="14220000">
                <a:off x="11" y="2554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6" name="Rectangle 108"/>
              <p:cNvSpPr>
                <a:spLocks noChangeArrowheads="1"/>
              </p:cNvSpPr>
              <p:nvPr/>
            </p:nvSpPr>
            <p:spPr bwMode="auto">
              <a:xfrm rot="14400000">
                <a:off x="69" y="2525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7" name="Rectangle 109"/>
              <p:cNvSpPr>
                <a:spLocks noChangeArrowheads="1"/>
              </p:cNvSpPr>
              <p:nvPr/>
            </p:nvSpPr>
            <p:spPr bwMode="auto">
              <a:xfrm rot="14760000">
                <a:off x="95" y="251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8" name="Rectangle 110"/>
              <p:cNvSpPr>
                <a:spLocks noChangeArrowheads="1"/>
              </p:cNvSpPr>
              <p:nvPr/>
            </p:nvSpPr>
            <p:spPr bwMode="auto">
              <a:xfrm rot="14760000">
                <a:off x="122" y="2500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9" name="Rectangle 111"/>
              <p:cNvSpPr>
                <a:spLocks noChangeArrowheads="1"/>
              </p:cNvSpPr>
              <p:nvPr/>
            </p:nvSpPr>
            <p:spPr bwMode="auto">
              <a:xfrm rot="15120000">
                <a:off x="156" y="2482"/>
                <a:ext cx="6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0" name="Rectangle 112"/>
              <p:cNvSpPr>
                <a:spLocks noChangeArrowheads="1"/>
              </p:cNvSpPr>
              <p:nvPr/>
            </p:nvSpPr>
            <p:spPr bwMode="auto">
              <a:xfrm rot="19740000">
                <a:off x="2" y="3365"/>
                <a:ext cx="75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1" name="Rectangle 113"/>
              <p:cNvSpPr>
                <a:spLocks noChangeArrowheads="1"/>
              </p:cNvSpPr>
              <p:nvPr/>
            </p:nvSpPr>
            <p:spPr bwMode="auto">
              <a:xfrm rot="3300000">
                <a:off x="510" y="3474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2" name="Rectangle 114"/>
              <p:cNvSpPr>
                <a:spLocks noChangeArrowheads="1"/>
              </p:cNvSpPr>
              <p:nvPr/>
            </p:nvSpPr>
            <p:spPr bwMode="auto">
              <a:xfrm rot="3300000">
                <a:off x="36" y="2796"/>
                <a:ext cx="24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3" name="Rectangle 115"/>
              <p:cNvSpPr>
                <a:spLocks noChangeArrowheads="1"/>
              </p:cNvSpPr>
              <p:nvPr/>
            </p:nvSpPr>
            <p:spPr bwMode="auto">
              <a:xfrm rot="19740000">
                <a:off x="701" y="2852"/>
                <a:ext cx="31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4" name="Rectangle 116"/>
              <p:cNvSpPr>
                <a:spLocks noChangeArrowheads="1"/>
              </p:cNvSpPr>
              <p:nvPr/>
            </p:nvSpPr>
            <p:spPr bwMode="auto">
              <a:xfrm rot="5880000">
                <a:off x="201" y="3912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5" name="Rectangle 117"/>
              <p:cNvSpPr>
                <a:spLocks noChangeArrowheads="1"/>
              </p:cNvSpPr>
              <p:nvPr/>
            </p:nvSpPr>
            <p:spPr bwMode="auto">
              <a:xfrm rot="6660000">
                <a:off x="48" y="3911"/>
                <a:ext cx="14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6" name="Rectangle 118"/>
              <p:cNvSpPr>
                <a:spLocks noChangeArrowheads="1"/>
              </p:cNvSpPr>
              <p:nvPr/>
            </p:nvSpPr>
            <p:spPr bwMode="auto">
              <a:xfrm rot="5220000">
                <a:off x="362" y="3890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7" name="Rectangle 119"/>
              <p:cNvSpPr>
                <a:spLocks noChangeArrowheads="1"/>
              </p:cNvSpPr>
              <p:nvPr/>
            </p:nvSpPr>
            <p:spPr bwMode="auto">
              <a:xfrm rot="4500000">
                <a:off x="522" y="384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8" name="Rectangle 120"/>
              <p:cNvSpPr>
                <a:spLocks noChangeArrowheads="1"/>
              </p:cNvSpPr>
              <p:nvPr/>
            </p:nvSpPr>
            <p:spPr bwMode="auto">
              <a:xfrm rot="3780000">
                <a:off x="670" y="3774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9" name="Rectangle 121"/>
              <p:cNvSpPr>
                <a:spLocks noChangeArrowheads="1"/>
              </p:cNvSpPr>
              <p:nvPr/>
            </p:nvSpPr>
            <p:spPr bwMode="auto">
              <a:xfrm rot="3060000">
                <a:off x="812" y="368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0" name="Rectangle 122"/>
              <p:cNvSpPr>
                <a:spLocks noChangeArrowheads="1"/>
              </p:cNvSpPr>
              <p:nvPr/>
            </p:nvSpPr>
            <p:spPr bwMode="auto">
              <a:xfrm rot="2100000">
                <a:off x="937" y="3576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1" name="Rectangle 123"/>
              <p:cNvSpPr>
                <a:spLocks noChangeArrowheads="1"/>
              </p:cNvSpPr>
              <p:nvPr/>
            </p:nvSpPr>
            <p:spPr bwMode="auto">
              <a:xfrm rot="14400000">
                <a:off x="-14" y="2507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2" name="Rectangle 124"/>
              <p:cNvSpPr>
                <a:spLocks noChangeArrowheads="1"/>
              </p:cNvSpPr>
              <p:nvPr/>
            </p:nvSpPr>
            <p:spPr bwMode="auto">
              <a:xfrm rot="15180000">
                <a:off x="138" y="2438"/>
                <a:ext cx="132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3" name="Rectangle 125"/>
              <p:cNvSpPr>
                <a:spLocks noChangeArrowheads="1"/>
              </p:cNvSpPr>
              <p:nvPr/>
            </p:nvSpPr>
            <p:spPr bwMode="auto">
              <a:xfrm rot="16620000">
                <a:off x="450" y="2369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4" name="Rectangle 126"/>
              <p:cNvSpPr>
                <a:spLocks noChangeArrowheads="1"/>
              </p:cNvSpPr>
              <p:nvPr/>
            </p:nvSpPr>
            <p:spPr bwMode="auto">
              <a:xfrm rot="17280000">
                <a:off x="598" y="2363"/>
                <a:ext cx="150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5" name="Rectangle 127"/>
              <p:cNvSpPr>
                <a:spLocks noChangeArrowheads="1"/>
              </p:cNvSpPr>
              <p:nvPr/>
            </p:nvSpPr>
            <p:spPr bwMode="auto">
              <a:xfrm rot="17940000">
                <a:off x="740" y="2389"/>
                <a:ext cx="154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6" name="Rectangle 128"/>
              <p:cNvSpPr>
                <a:spLocks noChangeArrowheads="1"/>
              </p:cNvSpPr>
              <p:nvPr/>
            </p:nvSpPr>
            <p:spPr bwMode="auto">
              <a:xfrm rot="18420000">
                <a:off x="867" y="2439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7" name="Rectangle 129"/>
              <p:cNvSpPr>
                <a:spLocks noChangeArrowheads="1"/>
              </p:cNvSpPr>
              <p:nvPr/>
            </p:nvSpPr>
            <p:spPr bwMode="auto">
              <a:xfrm rot="18960000">
                <a:off x="984" y="2499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8" name="Rectangle 130"/>
              <p:cNvSpPr>
                <a:spLocks noChangeArrowheads="1"/>
              </p:cNvSpPr>
              <p:nvPr/>
            </p:nvSpPr>
            <p:spPr bwMode="auto">
              <a:xfrm rot="19380000">
                <a:off x="1076" y="2590"/>
                <a:ext cx="173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9" name="Rectangle 131"/>
              <p:cNvSpPr>
                <a:spLocks noChangeArrowheads="1"/>
              </p:cNvSpPr>
              <p:nvPr/>
            </p:nvSpPr>
            <p:spPr bwMode="auto">
              <a:xfrm rot="19860000">
                <a:off x="1145" y="2693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0" name="Rectangle 132"/>
              <p:cNvSpPr>
                <a:spLocks noChangeArrowheads="1"/>
              </p:cNvSpPr>
              <p:nvPr/>
            </p:nvSpPr>
            <p:spPr bwMode="auto">
              <a:xfrm rot="20400000">
                <a:off x="1199" y="2808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1" name="Rectangle 133"/>
              <p:cNvSpPr>
                <a:spLocks noChangeArrowheads="1"/>
              </p:cNvSpPr>
              <p:nvPr/>
            </p:nvSpPr>
            <p:spPr bwMode="auto">
              <a:xfrm rot="20820000">
                <a:off x="1219" y="2932"/>
                <a:ext cx="167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2" name="Rectangle 134"/>
              <p:cNvSpPr>
                <a:spLocks noChangeArrowheads="1"/>
              </p:cNvSpPr>
              <p:nvPr/>
            </p:nvSpPr>
            <p:spPr bwMode="auto">
              <a:xfrm rot="21300000">
                <a:off x="1210" y="3067"/>
                <a:ext cx="166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3" name="Rectangle 135"/>
              <p:cNvSpPr>
                <a:spLocks noChangeArrowheads="1"/>
              </p:cNvSpPr>
              <p:nvPr/>
            </p:nvSpPr>
            <p:spPr bwMode="auto">
              <a:xfrm rot="720000">
                <a:off x="1128" y="3334"/>
                <a:ext cx="14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4" name="Rectangle 136"/>
              <p:cNvSpPr>
                <a:spLocks noChangeArrowheads="1"/>
              </p:cNvSpPr>
              <p:nvPr/>
            </p:nvSpPr>
            <p:spPr bwMode="auto">
              <a:xfrm rot="1500000">
                <a:off x="1039" y="3460"/>
                <a:ext cx="139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5" name="AutoShape 137"/>
              <p:cNvSpPr>
                <a:spLocks noChangeArrowheads="1"/>
              </p:cNvSpPr>
              <p:nvPr/>
            </p:nvSpPr>
            <p:spPr bwMode="auto">
              <a:xfrm>
                <a:off x="849" y="3135"/>
                <a:ext cx="203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w 204"/>
                  <a:gd name="T27" fmla="*/ 0 h 120"/>
                  <a:gd name="T28" fmla="*/ 204 w 204"/>
                  <a:gd name="T2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6" name="AutoShape 138"/>
              <p:cNvSpPr>
                <a:spLocks noChangeArrowheads="1"/>
              </p:cNvSpPr>
              <p:nvPr/>
            </p:nvSpPr>
            <p:spPr bwMode="auto">
              <a:xfrm>
                <a:off x="21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w 90"/>
                  <a:gd name="T27" fmla="*/ 0 h 78"/>
                  <a:gd name="T28" fmla="*/ 90 w 90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7" name="AutoShape 139"/>
              <p:cNvSpPr>
                <a:spLocks noChangeArrowheads="1"/>
              </p:cNvSpPr>
              <p:nvPr/>
            </p:nvSpPr>
            <p:spPr bwMode="auto">
              <a:xfrm>
                <a:off x="99" y="2652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w 101"/>
                  <a:gd name="T29" fmla="*/ 0 h 89"/>
                  <a:gd name="T30" fmla="*/ 101 w 101"/>
                  <a:gd name="T3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T28" t="T29" r="T30" b="T31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8" name="AutoShape 140"/>
              <p:cNvSpPr>
                <a:spLocks noChangeArrowheads="1"/>
              </p:cNvSpPr>
              <p:nvPr/>
            </p:nvSpPr>
            <p:spPr bwMode="auto">
              <a:xfrm>
                <a:off x="676" y="3500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w 83"/>
                  <a:gd name="T27" fmla="*/ 0 h 78"/>
                  <a:gd name="T28" fmla="*/ 83 w 83"/>
                  <a:gd name="T2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9" name="AutoShape 141"/>
              <p:cNvSpPr>
                <a:spLocks noChangeArrowheads="1"/>
              </p:cNvSpPr>
              <p:nvPr/>
            </p:nvSpPr>
            <p:spPr bwMode="auto">
              <a:xfrm>
                <a:off x="939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w 90"/>
                  <a:gd name="T27" fmla="*/ 0 h 72"/>
                  <a:gd name="T28" fmla="*/ 90 w 90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0" name="AutoShape 142"/>
              <p:cNvSpPr>
                <a:spLocks noChangeArrowheads="1"/>
              </p:cNvSpPr>
              <p:nvPr/>
            </p:nvSpPr>
            <p:spPr bwMode="auto">
              <a:xfrm>
                <a:off x="897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w 90"/>
                  <a:gd name="T27" fmla="*/ 0 h 84"/>
                  <a:gd name="T28" fmla="*/ 90 w 90"/>
                  <a:gd name="T29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1" name="AutoShape 143"/>
              <p:cNvSpPr>
                <a:spLocks noChangeArrowheads="1"/>
              </p:cNvSpPr>
              <p:nvPr/>
            </p:nvSpPr>
            <p:spPr bwMode="auto">
              <a:xfrm>
                <a:off x="9" y="3834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w 6"/>
                  <a:gd name="T15" fmla="*/ 0 h 12"/>
                  <a:gd name="T16" fmla="*/ 6 w 6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2" name="AutoShape 144"/>
              <p:cNvSpPr>
                <a:spLocks noChangeArrowheads="1"/>
              </p:cNvSpPr>
              <p:nvPr/>
            </p:nvSpPr>
            <p:spPr bwMode="auto">
              <a:xfrm>
                <a:off x="9" y="2556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w 30"/>
                  <a:gd name="T15" fmla="*/ 0 h 48"/>
                  <a:gd name="T16" fmla="*/ 30 w 30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3" name="AutoShape 145"/>
              <p:cNvSpPr>
                <a:spLocks noChangeArrowheads="1"/>
              </p:cNvSpPr>
              <p:nvPr/>
            </p:nvSpPr>
            <p:spPr bwMode="auto">
              <a:xfrm>
                <a:off x="9" y="3840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w 36"/>
                  <a:gd name="T15" fmla="*/ 0 h 66"/>
                  <a:gd name="T16" fmla="*/ 36 w 36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T14" t="T15" r="T16" b="T17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4" name="Rectangle 146"/>
              <p:cNvSpPr>
                <a:spLocks noChangeArrowheads="1"/>
              </p:cNvSpPr>
              <p:nvPr/>
            </p:nvSpPr>
            <p:spPr bwMode="auto">
              <a:xfrm rot="240000">
                <a:off x="1178" y="3196"/>
                <a:ext cx="161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5" name="Rectangle 147"/>
              <p:cNvSpPr>
                <a:spLocks noChangeArrowheads="1"/>
              </p:cNvSpPr>
              <p:nvPr/>
            </p:nvSpPr>
            <p:spPr bwMode="auto">
              <a:xfrm rot="16020000">
                <a:off x="294" y="2387"/>
                <a:ext cx="138" cy="12"/>
              </a:xfrm>
              <a:prstGeom prst="rect">
                <a:avLst/>
              </a:pr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6" name="AutoShape 148"/>
              <p:cNvSpPr>
                <a:spLocks noChangeArrowheads="1"/>
              </p:cNvSpPr>
              <p:nvPr/>
            </p:nvSpPr>
            <p:spPr bwMode="auto">
              <a:xfrm>
                <a:off x="140" y="3571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7" name="AutoShape 149"/>
              <p:cNvSpPr>
                <a:spLocks noChangeArrowheads="1"/>
              </p:cNvSpPr>
              <p:nvPr/>
            </p:nvSpPr>
            <p:spPr bwMode="auto">
              <a:xfrm rot="18720000">
                <a:off x="619" y="3548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w 144"/>
                  <a:gd name="T25" fmla="*/ 0 h 154"/>
                  <a:gd name="T26" fmla="*/ 144 w 144"/>
                  <a:gd name="T27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T24" t="T25" r="T26" b="T27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rgbClr val="5B5D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8" name="AutoShape 150"/>
              <p:cNvSpPr>
                <a:spLocks noChangeArrowheads="1"/>
              </p:cNvSpPr>
              <p:nvPr/>
            </p:nvSpPr>
            <p:spPr bwMode="auto">
              <a:xfrm>
                <a:off x="236" y="2504"/>
                <a:ext cx="347" cy="1268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  <a:gd name="T10" fmla="*/ 0 w 348"/>
                  <a:gd name="T11" fmla="*/ 0 h 1272"/>
                  <a:gd name="T12" fmla="*/ 348 w 348"/>
                  <a:gd name="T13" fmla="*/ 1272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B5D6B"/>
                  </a:gs>
                  <a:gs pos="100000">
                    <a:srgbClr val="575967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9" name="Oval 151"/>
              <p:cNvSpPr>
                <a:spLocks noChangeArrowheads="1"/>
              </p:cNvSpPr>
              <p:nvPr/>
            </p:nvSpPr>
            <p:spPr bwMode="auto">
              <a:xfrm rot="19920000">
                <a:off x="294" y="3049"/>
                <a:ext cx="220" cy="174"/>
              </a:xfrm>
              <a:prstGeom prst="ellipse">
                <a:avLst/>
              </a:prstGeom>
              <a:gradFill rotWithShape="0">
                <a:gsLst>
                  <a:gs pos="0">
                    <a:srgbClr val="5B5D6B"/>
                  </a:gs>
                  <a:gs pos="50000">
                    <a:srgbClr val="525460"/>
                  </a:gs>
                  <a:gs pos="100000">
                    <a:srgbClr val="5B5D6B"/>
                  </a:gs>
                </a:gsLst>
                <a:lin ang="81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200" name="Rectangle 15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377950"/>
            <a:ext cx="7766050" cy="211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текста заголовка щелкните мышью</a:t>
            </a: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304800" y="6248400"/>
            <a:ext cx="22844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2" name="Text Box 154"/>
          <p:cNvSpPr txBox="1">
            <a:spLocks noChangeArrowheads="1"/>
          </p:cNvSpPr>
          <p:nvPr/>
        </p:nvSpPr>
        <p:spPr bwMode="auto">
          <a:xfrm>
            <a:off x="3124200" y="6248400"/>
            <a:ext cx="289401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03" name="Rectangle 15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2796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ahoma" panose="020B0604030504040204" pitchFamily="34" charset="0"/>
              <a:buNone/>
              <a:tabLst>
                <a:tab pos="723900" algn="l"/>
                <a:tab pos="1447800" algn="l"/>
                <a:tab pos="2171700" algn="l"/>
              </a:tabLst>
              <a:defRPr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F77B1C1E-9491-46F4-93A8-0BAC0068EB6B}" type="slidenum">
              <a:rPr lang="en-GB" altLang="ru-RU"/>
              <a:pPr/>
              <a:t>‹#›</a:t>
            </a:fld>
            <a:endParaRPr lang="en-GB" altLang="ru-RU"/>
          </a:p>
        </p:txBody>
      </p:sp>
      <p:sp>
        <p:nvSpPr>
          <p:cNvPr id="2204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32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Для правки структуры щелкните мышью</a:t>
            </a:r>
          </a:p>
          <a:p>
            <a:pPr lvl="1"/>
            <a:r>
              <a:rPr lang="en-GB" altLang="ru-RU"/>
              <a:t>Второй уровень структуры</a:t>
            </a:r>
          </a:p>
          <a:p>
            <a:pPr lvl="2"/>
            <a:r>
              <a:rPr lang="en-GB" altLang="ru-RU"/>
              <a:t>Третий уровень структуры</a:t>
            </a:r>
          </a:p>
          <a:p>
            <a:pPr lvl="3"/>
            <a:r>
              <a:rPr lang="en-GB" altLang="ru-RU"/>
              <a:t>Четвертый уровень структуры</a:t>
            </a:r>
          </a:p>
          <a:p>
            <a:pPr lvl="4"/>
            <a:r>
              <a:rPr lang="en-GB" altLang="ru-RU"/>
              <a:t>Пятый уровень структуры</a:t>
            </a:r>
          </a:p>
          <a:p>
            <a:pPr lvl="4"/>
            <a:r>
              <a:rPr lang="en-GB" altLang="ru-RU"/>
              <a:t>Шестой уровень структуры</a:t>
            </a:r>
          </a:p>
          <a:p>
            <a:pPr lvl="4"/>
            <a:r>
              <a:rPr lang="en-GB" altLang="ru-RU"/>
              <a:t>Седьмой уровень структуры</a:t>
            </a:r>
          </a:p>
          <a:p>
            <a:pPr lvl="4"/>
            <a:r>
              <a:rPr lang="en-GB" altLang="ru-RU"/>
              <a:t>Восьмой уровень структуры</a:t>
            </a:r>
          </a:p>
          <a:p>
            <a:pPr lvl="4"/>
            <a:r>
              <a:rPr lang="en-GB" altLang="ru-RU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 kern="1200">
          <a:solidFill>
            <a:srgbClr val="FFFFCC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2pPr>
      <a:lvl3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3pPr>
      <a:lvl4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4pPr>
      <a:lvl5pPr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5pPr>
      <a:lvl6pPr marL="4572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6pPr>
      <a:lvl7pPr marL="9144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7pPr>
      <a:lvl8pPr marL="13716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8pPr>
      <a:lvl9pPr marL="1828800" algn="ctr" defTabSz="449263" rtl="0" eaLnBrk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FFFFCC"/>
        </a:buClr>
        <a:buSzPct val="100000"/>
        <a:buFont typeface="Tahoma" panose="020B0604030504040204" pitchFamily="34" charset="0"/>
        <a:defRPr sz="4400">
          <a:solidFill>
            <a:srgbClr val="FFFFCC"/>
          </a:solidFill>
          <a:latin typeface="Tahoma" panose="020B0604030504040204" pitchFamily="34" charset="0"/>
          <a:ea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36550" indent="-336550" algn="l" defTabSz="449263" rtl="0" eaLnBrk="0" fontAlgn="base" hangingPunct="0">
        <a:lnSpc>
          <a:spcPct val="94000"/>
        </a:lnSpc>
        <a:spcBef>
          <a:spcPts val="8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94000"/>
        </a:lnSpc>
        <a:spcBef>
          <a:spcPts val="7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4000"/>
        </a:lnSpc>
        <a:spcBef>
          <a:spcPts val="600"/>
        </a:spcBef>
        <a:spcAft>
          <a:spcPct val="0"/>
        </a:spcAft>
        <a:buClr>
          <a:srgbClr val="A3C145"/>
        </a:buClr>
        <a:buSzPct val="80000"/>
        <a:buFont typeface="Arial" panose="020B0604020202020204" pitchFamily="34" charset="0"/>
        <a:buChar char="►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100000"/>
        <a:buFont typeface="Wingdings" panose="05000000000000000000" pitchFamily="2" charset="2"/>
        <a:buChar char="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4000"/>
        </a:lnSpc>
        <a:spcBef>
          <a:spcPts val="500"/>
        </a:spcBef>
        <a:spcAft>
          <a:spcPct val="0"/>
        </a:spcAft>
        <a:buClr>
          <a:srgbClr val="6FA9B7"/>
        </a:buClr>
        <a:buSzPct val="80000"/>
        <a:buFont typeface="Arial" panose="020B0604020202020204" pitchFamily="34" charset="0"/>
        <a:buChar char="►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6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0" y="179388"/>
            <a:ext cx="9144000" cy="123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 anchorCtr="1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GB" altLang="ru-RU" sz="32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ТЕМА 2. МЕХАНИЧЕСКИЕ ПЕРЕДАЧИ.</a:t>
            </a:r>
            <a:br>
              <a:rPr lang="en-GB" altLang="ru-RU" sz="54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2400" dirty="0">
                <a:solidFill>
                  <a:schemeClr val="bg1"/>
                </a:solidFill>
              </a:rPr>
              <a:t>ПЛАНЕТАРНЫЕ И ВОЛНОВЫЕ ПЕРЕДАЧИ. </a:t>
            </a:r>
            <a:endParaRPr lang="en-GB" altLang="ru-RU" dirty="0">
              <a:solidFill>
                <a:schemeClr val="bg1"/>
              </a:solidFill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1844675"/>
            <a:ext cx="9144000" cy="501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lvl="1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Вопросы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, </a:t>
            </a: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изложенные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в </a:t>
            </a:r>
            <a:r>
              <a:rPr lang="en-GB" altLang="ru-RU" sz="28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лекции</a:t>
            </a:r>
            <a:r>
              <a:rPr lang="en-GB" alt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:</a:t>
            </a:r>
          </a:p>
          <a:p>
            <a:r>
              <a:rPr lang="en-GB" altLang="ru-RU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			</a:t>
            </a:r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Планетарные передачи.</a:t>
            </a:r>
          </a:p>
          <a:p>
            <a:r>
              <a:rPr lang="ru-RU" alt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2. Волновые передачи.</a:t>
            </a:r>
            <a:endParaRPr lang="ru-RU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pPr>
              <a:lnSpc>
                <a:spcPct val="101000"/>
              </a:lnSpc>
              <a:spcBef>
                <a:spcPts val="800"/>
              </a:spcBef>
              <a:buClr>
                <a:srgbClr val="A3C145"/>
              </a:buClr>
              <a:buSzPct val="80000"/>
            </a:pPr>
            <a:endParaRPr lang="en-GB" altLang="ru-RU" sz="2000" dirty="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-539750" y="3419475"/>
            <a:ext cx="180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87900" y="0"/>
            <a:ext cx="4356100" cy="2636838"/>
          </a:xfrm>
        </p:spPr>
        <p:txBody>
          <a:bodyPr/>
          <a:lstStyle/>
          <a:p>
            <a:pPr marL="0" indent="354013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В большинстве известных конструкций гибким является колесо с внешним зубчатым венцом, а жёсткое колесо снабжено внутренними зубьями (рис. 8.3). Такая волновая передача включает 3 основных звена: гибкое </a:t>
            </a:r>
            <a:r>
              <a:rPr lang="ru-RU" altLang="ru-RU" sz="1800" b="1" i="1"/>
              <a:t>1</a:t>
            </a:r>
            <a:r>
              <a:rPr lang="ru-RU" altLang="ru-RU" sz="1800"/>
              <a:t> и жёсткое </a:t>
            </a:r>
            <a:r>
              <a:rPr lang="ru-RU" altLang="ru-RU" sz="1800" b="1" i="1"/>
              <a:t>2</a:t>
            </a:r>
            <a:r>
              <a:rPr lang="ru-RU" altLang="ru-RU" sz="1800"/>
              <a:t> колёса и генератор волн </a:t>
            </a:r>
            <a:r>
              <a:rPr lang="en-US" altLang="ru-RU" sz="1800" b="1" i="1"/>
              <a:t>H</a:t>
            </a:r>
            <a:r>
              <a:rPr lang="ru-RU" altLang="ru-RU" sz="1800"/>
              <a:t>. 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3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1" name="Rectangle 2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7" name="Rectangle 3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49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1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3" name="Rectangle 4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5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7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59" name="Rectangle 47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8961" name="Picture 49" descr="ПередачаВолнова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59338" cy="261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62" name="Text Box 50"/>
          <p:cNvSpPr txBox="1">
            <a:spLocks noChangeArrowheads="1"/>
          </p:cNvSpPr>
          <p:nvPr/>
        </p:nvSpPr>
        <p:spPr bwMode="auto">
          <a:xfrm>
            <a:off x="0" y="2636838"/>
            <a:ext cx="47879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8.3. Волновая зубчатая передача</a:t>
            </a:r>
          </a:p>
        </p:txBody>
      </p:sp>
      <p:sp>
        <p:nvSpPr>
          <p:cNvPr id="38963" name="Text Box 51"/>
          <p:cNvSpPr txBox="1">
            <a:spLocks noChangeArrowheads="1"/>
          </p:cNvSpPr>
          <p:nvPr/>
        </p:nvSpPr>
        <p:spPr bwMode="auto">
          <a:xfrm>
            <a:off x="0" y="3068638"/>
            <a:ext cx="9144000" cy="320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hangingPunct="0">
              <a:lnSpc>
                <a:spcPct val="100000"/>
              </a:lnSpc>
              <a:buClr>
                <a:srgbClr val="A3C145"/>
              </a:buClr>
              <a:buSzPct val="80000"/>
            </a:pPr>
            <a:r>
              <a:rPr lang="ru-RU" altLang="ru-RU">
                <a:solidFill>
                  <a:srgbClr val="FFFFFF"/>
                </a:solidFill>
              </a:rPr>
              <a:t>Обычно конструктивно входной вал редуктора соединяют с генератором волн, а выходной с гибким колесом, в этом варианте конструкция редуктора получается наиболее компактной и технологичной. Однако при передаче вращательного движения через герметичную стенку удобнее гибкое колесо сделать неподвижным, а выходной вал связать с жёстким колесом.</a:t>
            </a:r>
          </a:p>
          <a:p>
            <a:pPr algn="just">
              <a:lnSpc>
                <a:spcPct val="100000"/>
              </a:lnSpc>
            </a:pPr>
            <a:r>
              <a:rPr lang="ru-RU" altLang="ru-RU"/>
              <a:t>За один оборот генератора волн в зацепление войдут все зубья жёсткого колеса, а так как число зубьев гибкого колеса 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/>
              <a:t> несколько меньше числа зубьев жёсткого колеса 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/>
              <a:t>, гибкое колесо будет вынуждено сделать часть оборота равную разности чисел зубьев жёсткого и гибкого колёс 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 b="1" i="1">
                <a:latin typeface="Times New Roman" panose="02020603050405020304" pitchFamily="18" charset="0"/>
              </a:rPr>
              <a:t>- 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/>
              <a:t>, но в противоположную вращению генератора волн сторону, следовательно, передаточное отношение составит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5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74" name="Object 38"/>
          <p:cNvGraphicFramePr>
            <a:graphicFrameLocks noGrp="1" noChangeAspect="1"/>
          </p:cNvGraphicFramePr>
          <p:nvPr>
            <p:ph/>
          </p:nvPr>
        </p:nvGraphicFramePr>
        <p:xfrm>
          <a:off x="1463675" y="3703638"/>
          <a:ext cx="6091238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3" name="Документ" r:id="rId3" imgW="6093000" imgH="175320" progId="Word.Document.8">
                  <p:embed/>
                </p:oleObj>
              </mc:Choice>
              <mc:Fallback>
                <p:oleObj name="Документ" r:id="rId3" imgW="6093000" imgH="175320" progId="Word.Document.8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3703638"/>
                        <a:ext cx="6091238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0" y="0"/>
            <a:ext cx="9144000" cy="690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ts val="1600"/>
              </a:spcBef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100000"/>
              </a:lnSpc>
              <a:spcBef>
                <a:spcPts val="1600"/>
              </a:spcBef>
            </a:pPr>
            <a:r>
              <a:rPr lang="ru-RU" altLang="ru-RU">
                <a:solidFill>
                  <a:schemeClr val="bg1"/>
                </a:solidFill>
              </a:rPr>
              <a:t>;				(8.14)</a:t>
            </a:r>
          </a:p>
          <a:p>
            <a:pPr>
              <a:lnSpc>
                <a:spcPct val="100000"/>
              </a:lnSpc>
              <a:spcBef>
                <a:spcPts val="1600"/>
              </a:spcBef>
            </a:pPr>
            <a:endParaRPr lang="ru-RU" altLang="ru-RU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1600"/>
              </a:spcBef>
            </a:pPr>
            <a:r>
              <a:rPr lang="ru-RU" altLang="ru-RU">
                <a:solidFill>
                  <a:schemeClr val="bg1"/>
                </a:solidFill>
              </a:rPr>
              <a:t>а с учётом одинаковости модуля зацепляющихся колёс</a:t>
            </a:r>
          </a:p>
          <a:p>
            <a:pPr algn="r">
              <a:lnSpc>
                <a:spcPct val="100000"/>
              </a:lnSpc>
              <a:spcBef>
                <a:spcPts val="1600"/>
              </a:spcBef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100000"/>
              </a:lnSpc>
              <a:spcBef>
                <a:spcPts val="1600"/>
              </a:spcBef>
            </a:pPr>
            <a:r>
              <a:rPr lang="ru-RU" altLang="ru-RU">
                <a:solidFill>
                  <a:schemeClr val="bg1"/>
                </a:solidFill>
              </a:rPr>
              <a:t>.			(8.14а)</a:t>
            </a:r>
          </a:p>
          <a:p>
            <a:pPr algn="just">
              <a:lnSpc>
                <a:spcPct val="100000"/>
              </a:lnSpc>
              <a:spcBef>
                <a:spcPts val="1600"/>
              </a:spcBef>
            </a:pPr>
            <a:r>
              <a:rPr lang="ru-RU" altLang="ru-RU">
                <a:solidFill>
                  <a:schemeClr val="bg1"/>
                </a:solidFill>
              </a:rPr>
              <a:t>	Рассматривая аналогичным образом передачу движения в редукторе с неподвижным гибким колесом и подвижным, связанным с выходным валом, жёстким колесом не трудно установить, что передаточное отношение</a:t>
            </a:r>
          </a:p>
          <a:p>
            <a:pPr algn="just">
              <a:lnSpc>
                <a:spcPct val="100000"/>
              </a:lnSpc>
              <a:spcBef>
                <a:spcPts val="1600"/>
              </a:spcBef>
            </a:pPr>
            <a:endParaRPr lang="ru-RU" altLang="ru-RU">
              <a:solidFill>
                <a:schemeClr val="bg1"/>
              </a:solidFill>
            </a:endParaRPr>
          </a:p>
          <a:p>
            <a:pPr algn="r"/>
            <a:r>
              <a:rPr lang="ru-RU" altLang="ru-RU">
                <a:solidFill>
                  <a:schemeClr val="bg1"/>
                </a:solidFill>
              </a:rPr>
              <a:t>.		(8.15)</a:t>
            </a:r>
          </a:p>
          <a:p>
            <a:pPr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	</a:t>
            </a: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 С целью исключения интерференции (набегания друг на друга) зубьев разность их числа жесткого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>
                <a:solidFill>
                  <a:schemeClr val="bg1"/>
                </a:solidFill>
              </a:rPr>
              <a:t> и гибкого</a:t>
            </a:r>
            <a:r>
              <a:rPr lang="en-US" altLang="ru-RU">
                <a:solidFill>
                  <a:schemeClr val="bg1"/>
                </a:solidFill>
              </a:rPr>
              <a:t>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>
                <a:solidFill>
                  <a:schemeClr val="bg1"/>
                </a:solidFill>
              </a:rPr>
              <a:t> колёс должна быть пропорциональна числу волн волнового генератора.</a:t>
            </a: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КПД волновых передач относительно высок, но резко падает с увеличением передаточного числа, а с увеличением нагрузки вначале растёт до максимального, а потом, при дальнейшем возрастании нагрузки, резко снижается. При оптимальной нагрузке в пределах передаточного числа </a:t>
            </a:r>
            <a:br>
              <a:rPr lang="ru-RU" altLang="ru-RU">
                <a:solidFill>
                  <a:schemeClr val="bg1"/>
                </a:solidFill>
              </a:rPr>
            </a:b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80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u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250</a:t>
            </a:r>
            <a:r>
              <a:rPr lang="ru-RU" altLang="ru-RU">
                <a:solidFill>
                  <a:schemeClr val="bg1"/>
                </a:solidFill>
              </a:rPr>
              <a:t> коэффициент полезного действия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0,9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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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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0,8</a:t>
            </a:r>
            <a:r>
              <a:rPr lang="ru-RU" altLang="ru-RU">
                <a:solidFill>
                  <a:schemeClr val="bg1"/>
                </a:solidFill>
              </a:rPr>
              <a:t>.</a:t>
            </a:r>
          </a:p>
        </p:txBody>
      </p:sp>
      <p:graphicFrame>
        <p:nvGraphicFramePr>
          <p:cNvPr id="40094" name="Group 158"/>
          <p:cNvGraphicFramePr>
            <a:graphicFrameLocks noGrp="1"/>
          </p:cNvGraphicFramePr>
          <p:nvPr/>
        </p:nvGraphicFramePr>
        <p:xfrm>
          <a:off x="323850" y="5445125"/>
          <a:ext cx="8640763" cy="1008063"/>
        </p:xfrm>
        <a:graphic>
          <a:graphicData uri="http://schemas.openxmlformats.org/drawingml/2006/table">
            <a:tbl>
              <a:tblPr/>
              <a:tblGrid>
                <a:gridCol w="8640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8063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104" name="Group 168"/>
          <p:cNvGraphicFramePr>
            <a:graphicFrameLocks noGrp="1"/>
          </p:cNvGraphicFramePr>
          <p:nvPr/>
        </p:nvGraphicFramePr>
        <p:xfrm>
          <a:off x="1844675" y="4208463"/>
          <a:ext cx="4875213" cy="492570"/>
        </p:xfrm>
        <a:graphic>
          <a:graphicData uri="http://schemas.openxmlformats.org/drawingml/2006/table">
            <a:tbl>
              <a:tblPr/>
              <a:tblGrid>
                <a:gridCol w="4875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0114" name="Rectangle 17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113" name="Object 177"/>
          <p:cNvGraphicFramePr>
            <a:graphicFrameLocks noChangeAspect="1"/>
          </p:cNvGraphicFramePr>
          <p:nvPr/>
        </p:nvGraphicFramePr>
        <p:xfrm>
          <a:off x="1979613" y="260350"/>
          <a:ext cx="462915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4" name="Формула" r:id="rId5" imgW="2324100" imgH="495300" progId="Equation.3">
                  <p:embed/>
                </p:oleObj>
              </mc:Choice>
              <mc:Fallback>
                <p:oleObj name="Формула" r:id="rId5" imgW="2324100" imgH="495300" progId="Equation.3">
                  <p:embed/>
                  <p:pic>
                    <p:nvPicPr>
                      <p:cNvPr id="0" name="Object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60350"/>
                        <a:ext cx="4629150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116" name="Rectangle 1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115" name="Object 179"/>
          <p:cNvGraphicFramePr>
            <a:graphicFrameLocks noChangeAspect="1"/>
          </p:cNvGraphicFramePr>
          <p:nvPr/>
        </p:nvGraphicFramePr>
        <p:xfrm>
          <a:off x="2051050" y="1844675"/>
          <a:ext cx="443865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5" name="Формула" r:id="rId7" imgW="1993900" imgH="495300" progId="Equation.3">
                  <p:embed/>
                </p:oleObj>
              </mc:Choice>
              <mc:Fallback>
                <p:oleObj name="Формула" r:id="rId7" imgW="1993900" imgH="495300" progId="Equation.3">
                  <p:embed/>
                  <p:pic>
                    <p:nvPicPr>
                      <p:cNvPr id="0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844675"/>
                        <a:ext cx="443865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118" name="Rectangle 18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117" name="Object 181"/>
          <p:cNvGraphicFramePr>
            <a:graphicFrameLocks noChangeAspect="1"/>
          </p:cNvGraphicFramePr>
          <p:nvPr/>
        </p:nvGraphicFramePr>
        <p:xfrm>
          <a:off x="1258888" y="3789363"/>
          <a:ext cx="604837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26" name="Формула" r:id="rId9" imgW="2768400" imgH="444240" progId="Equation.3">
                  <p:embed/>
                </p:oleObj>
              </mc:Choice>
              <mc:Fallback>
                <p:oleObj name="Формула" r:id="rId9" imgW="2768400" imgH="444240" progId="Equation.3">
                  <p:embed/>
                  <p:pic>
                    <p:nvPicPr>
                      <p:cNvPr id="0" name="Object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789363"/>
                        <a:ext cx="6048375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b="1"/>
              <a:t>Достоинства волновых передач:</a:t>
            </a:r>
            <a:endParaRPr lang="ru-RU" altLang="ru-RU" sz="1800"/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1. </a:t>
            </a:r>
            <a:r>
              <a:rPr lang="ru-RU" altLang="ru-RU" sz="1800" b="1"/>
              <a:t>большое передаточное число</a:t>
            </a:r>
            <a:r>
              <a:rPr lang="ru-RU" altLang="ru-RU" sz="1800"/>
              <a:t> (до 320, а в некоторых случаях и более);</a:t>
            </a:r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2. </a:t>
            </a:r>
            <a:r>
              <a:rPr lang="ru-RU" altLang="ru-RU" sz="1800" b="1"/>
              <a:t>большое число зубьев, одновременно находящихся в зацеплении</a:t>
            </a:r>
            <a:r>
              <a:rPr lang="ru-RU" altLang="ru-RU" sz="1800"/>
              <a:t> (обычно от 40 до 80%) и большая нагрузочная способность – масса волнового редуктора меньше массы планетарного той же мощности, а объём может составлять около 30% от объёма последнего;</a:t>
            </a:r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3. </a:t>
            </a:r>
            <a:r>
              <a:rPr lang="ru-RU" altLang="ru-RU" sz="1800" b="1"/>
              <a:t>высокая кинематическая точность</a:t>
            </a:r>
            <a:r>
              <a:rPr lang="ru-RU" altLang="ru-RU" sz="1800"/>
              <a:t> вследствие многозонности и многопарности зацепления;</a:t>
            </a:r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4. </a:t>
            </a:r>
            <a:r>
              <a:rPr lang="ru-RU" altLang="ru-RU" sz="1800" b="1"/>
              <a:t>высокий КПД</a:t>
            </a:r>
            <a:r>
              <a:rPr lang="ru-RU" altLang="ru-RU" sz="1800"/>
              <a:t>, при больших передаточных числах превышающий КПД планетарных передач;</a:t>
            </a:r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5. </a:t>
            </a:r>
            <a:r>
              <a:rPr lang="ru-RU" altLang="ru-RU" sz="1800" b="1"/>
              <a:t>отсутствие поперечных нагрузок</a:t>
            </a:r>
            <a:r>
              <a:rPr lang="ru-RU" altLang="ru-RU" sz="1800"/>
              <a:t> на валах вследствие симметричности конструкции;</a:t>
            </a:r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6. </a:t>
            </a:r>
            <a:r>
              <a:rPr lang="ru-RU" altLang="ru-RU" sz="1800" b="1"/>
              <a:t>возможность передачи движения в герметизированное пространство</a:t>
            </a:r>
            <a:r>
              <a:rPr lang="ru-RU" altLang="ru-RU" sz="1800"/>
              <a:t>;</a:t>
            </a:r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7. </a:t>
            </a:r>
            <a:r>
              <a:rPr lang="ru-RU" altLang="ru-RU" sz="1800" b="1"/>
              <a:t>низкий уровень шума</a:t>
            </a:r>
            <a:r>
              <a:rPr lang="ru-RU" altLang="ru-RU" sz="1800"/>
              <a:t>;</a:t>
            </a:r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8. </a:t>
            </a:r>
            <a:r>
              <a:rPr lang="ru-RU" altLang="ru-RU" sz="1800" b="1"/>
              <a:t>возможность использования в качестве дифференциального механизма</a:t>
            </a:r>
            <a:r>
              <a:rPr lang="ru-RU" altLang="ru-RU" sz="1800"/>
              <a:t>;</a:t>
            </a:r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9. </a:t>
            </a:r>
            <a:r>
              <a:rPr lang="ru-RU" altLang="ru-RU" sz="1800" b="1"/>
              <a:t>малое число деталей</a:t>
            </a:r>
            <a:r>
              <a:rPr lang="ru-RU" altLang="ru-RU" sz="1800"/>
              <a:t> и относительно низкая стоимость;</a:t>
            </a:r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10. </a:t>
            </a:r>
            <a:r>
              <a:rPr lang="ru-RU" altLang="ru-RU" sz="1800" b="1"/>
              <a:t>высокая технологичность</a:t>
            </a:r>
            <a:r>
              <a:rPr lang="ru-RU" altLang="ru-RU" sz="1800"/>
              <a:t> изготовления.</a:t>
            </a:r>
            <a:endParaRPr lang="ru-RU" altLang="ru-RU" sz="1800" b="1"/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b="1"/>
              <a:t>Недостатки волновых передач:</a:t>
            </a:r>
            <a:endParaRPr lang="ru-RU" altLang="ru-RU" sz="1800"/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1. </a:t>
            </a:r>
            <a:r>
              <a:rPr lang="ru-RU" altLang="ru-RU" sz="1800" b="1"/>
              <a:t>невозможность</a:t>
            </a:r>
            <a:r>
              <a:rPr lang="ru-RU" altLang="ru-RU" sz="1800"/>
              <a:t> получения </a:t>
            </a:r>
            <a:r>
              <a:rPr lang="ru-RU" altLang="ru-RU" sz="1800" b="1"/>
              <a:t>низких</a:t>
            </a:r>
            <a:r>
              <a:rPr lang="ru-RU" altLang="ru-RU" sz="1800"/>
              <a:t> значений </a:t>
            </a:r>
            <a:r>
              <a:rPr lang="ru-RU" altLang="ru-RU" sz="1800" b="1"/>
              <a:t>передаточных чисел</a:t>
            </a:r>
            <a:r>
              <a:rPr lang="ru-RU" altLang="ru-RU" sz="1800"/>
              <a:t> (для стальных гибких колёс </a:t>
            </a:r>
            <a:r>
              <a:rPr lang="en-US" altLang="ru-RU" sz="2000" b="1" i="1">
                <a:latin typeface="Times New Roman" panose="02020603050405020304" pitchFamily="18" charset="0"/>
              </a:rPr>
              <a:t>u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min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000" b="1" i="1">
                <a:latin typeface="Times New Roman" panose="02020603050405020304" pitchFamily="18" charset="0"/>
              </a:rPr>
              <a:t> 80</a:t>
            </a:r>
            <a:r>
              <a:rPr lang="ru-RU" altLang="ru-RU" sz="1800"/>
              <a:t>, для пластмассовых </a:t>
            </a:r>
            <a:r>
              <a:rPr lang="ru-RU" altLang="ru-RU" sz="1800">
                <a:sym typeface="Symbol" panose="05050102010706020507" pitchFamily="18" charset="2"/>
              </a:rPr>
              <a:t></a:t>
            </a:r>
            <a:r>
              <a:rPr lang="ru-RU" altLang="ru-RU" sz="1800"/>
              <a:t> </a:t>
            </a:r>
            <a:r>
              <a:rPr lang="en-US" altLang="ru-RU" sz="2000" b="1" i="1">
                <a:latin typeface="Times New Roman" panose="02020603050405020304" pitchFamily="18" charset="0"/>
              </a:rPr>
              <a:t>u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min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000" b="1" i="1">
                <a:latin typeface="Times New Roman" panose="02020603050405020304" pitchFamily="18" charset="0"/>
              </a:rPr>
              <a:t> 20</a:t>
            </a:r>
            <a:r>
              <a:rPr lang="ru-RU" altLang="ru-RU" sz="1800"/>
              <a:t>);</a:t>
            </a:r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2. </a:t>
            </a:r>
            <a:r>
              <a:rPr lang="ru-RU" altLang="ru-RU" sz="1800" b="1"/>
              <a:t>трудность индивидуального производства и ремонта</a:t>
            </a:r>
            <a:r>
              <a:rPr lang="ru-RU" altLang="ru-RU" sz="1800"/>
              <a:t> передач вследствие необходимости специальных инструмента и оснастки для изготовления гибкого колеса;</a:t>
            </a:r>
          </a:p>
          <a:p>
            <a:pPr marL="0" indent="365125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3. </a:t>
            </a:r>
            <a:r>
              <a:rPr lang="ru-RU" altLang="ru-RU" sz="1800" b="1"/>
              <a:t>относительно низкий срок службы</a:t>
            </a:r>
            <a:r>
              <a:rPr lang="ru-RU" altLang="ru-RU" sz="1800"/>
              <a:t> (срок службы стандартных волновых редукторов составляет около 10</a:t>
            </a:r>
            <a:r>
              <a:rPr lang="ru-RU" altLang="ru-RU" sz="1800" baseline="30000"/>
              <a:t>4</a:t>
            </a:r>
            <a:r>
              <a:rPr lang="ru-RU" altLang="ru-RU" sz="1800"/>
              <a:t> часов – чуть больше года непрерывной работы).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Гибкие колёса силовых редукторов изготавливают из легированных высокопрочных сталей 30ХГСА; 30ХГСН2А; 40ХНМА; 50С2 и некоторых других с термообработкой до 38…45 </a:t>
            </a:r>
            <a:r>
              <a:rPr lang="en-US" altLang="ru-RU" sz="1800"/>
              <a:t>HRC</a:t>
            </a:r>
            <a:r>
              <a:rPr lang="ru-RU" altLang="ru-RU" sz="1800"/>
              <a:t> и последующей шлифовкой диаметра, посадочного на подшипник генератора волн. Для изготовления остальных деталей применяются те же материалы, что и для рядовых зубчатых передач.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В военной технике волновые передачи нашли применение в приборах наведения и некоторых узлах боевых и вспомогательных машин.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Основной причиной выхода из строя волновых передач является поломка гибкого колеса и гибких колец подшипника генератора волн вследствие усталостного разрушения от действия знакопеременных изгибающих напряжений. Поэтому размеры передачи определяют исходя из предела выносливости на изгиб гибкого колеса и наружного кольца подшипника генератора волн.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Проектным расчётом определяется внутренний диаметр гибкого колеса по формуле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r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;			(8.16)</a:t>
            </a:r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1800"/>
          </a:p>
          <a:p>
            <a:pPr marL="0" indent="365125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1800"/>
              <a:t> – вращающий момент на валу гибкого колеса, Н</a:t>
            </a:r>
            <a:r>
              <a:rPr lang="ru-RU" altLang="ru-RU" sz="1800">
                <a:sym typeface="Symbol" panose="05050102010706020507" pitchFamily="18" charset="2"/>
              </a:rPr>
              <a:t></a:t>
            </a:r>
            <a:r>
              <a:rPr lang="ru-RU" altLang="ru-RU" sz="1800"/>
              <a:t>м;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1800"/>
              <a:t> </a:t>
            </a:r>
            <a:r>
              <a:rPr lang="ru-RU" altLang="ru-RU" sz="1800">
                <a:sym typeface="Symbol" panose="05050102010706020507" pitchFamily="18" charset="2"/>
              </a:rPr>
              <a:t></a:t>
            </a:r>
            <a:r>
              <a:rPr lang="ru-RU" altLang="ru-RU" sz="1800"/>
              <a:t> допускаемые напряжения, МПа (для стали 30ХГСА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>
                <a:latin typeface="Times New Roman" panose="02020603050405020304" pitchFamily="18" charset="0"/>
              </a:rPr>
              <a:t>]=150…170</a:t>
            </a:r>
            <a:r>
              <a:rPr lang="ru-RU" altLang="ru-RU" sz="1800"/>
              <a:t> МПа); </a:t>
            </a:r>
            <a:r>
              <a:rPr lang="en-US" altLang="ru-RU" sz="2000" b="1" i="1">
                <a:latin typeface="Times New Roman" panose="02020603050405020304" pitchFamily="18" charset="0"/>
              </a:rPr>
              <a:t>E</a:t>
            </a:r>
            <a:r>
              <a:rPr lang="ru-RU" altLang="ru-RU" sz="1800"/>
              <a:t> - модуль упругости материала колеса (для сталей можно принять </a:t>
            </a:r>
            <a:r>
              <a:rPr lang="en-US" altLang="ru-RU" sz="2000" b="1" i="1">
                <a:latin typeface="Times New Roman" panose="02020603050405020304" pitchFamily="18" charset="0"/>
              </a:rPr>
              <a:t>E</a:t>
            </a:r>
            <a:r>
              <a:rPr lang="ru-RU" altLang="ru-RU" sz="2000" b="1" i="1">
                <a:latin typeface="Times New Roman" panose="02020603050405020304" pitchFamily="18" charset="0"/>
              </a:rPr>
              <a:t>=2,1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altLang="ru-RU" sz="2000" b="1" i="1">
                <a:latin typeface="Times New Roman" panose="02020603050405020304" pitchFamily="18" charset="0"/>
              </a:rPr>
              <a:t>10</a:t>
            </a:r>
            <a:r>
              <a:rPr lang="ru-RU" altLang="ru-RU" sz="2000" b="1" i="1" baseline="30000">
                <a:latin typeface="Times New Roman" panose="02020603050405020304" pitchFamily="18" charset="0"/>
              </a:rPr>
              <a:t>5</a:t>
            </a:r>
            <a:r>
              <a:rPr lang="ru-RU" altLang="ru-RU" sz="1800"/>
              <a:t> МПа) 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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bd</a:t>
            </a:r>
            <a:r>
              <a:rPr lang="ru-RU" altLang="ru-RU" sz="2000" b="1" i="1">
                <a:latin typeface="Times New Roman" panose="02020603050405020304" pitchFamily="18" charset="0"/>
              </a:rPr>
              <a:t>=</a:t>
            </a:r>
            <a:r>
              <a:rPr lang="en-US" altLang="ru-RU" sz="2000" b="1" i="1">
                <a:latin typeface="Times New Roman" panose="02020603050405020304" pitchFamily="18" charset="0"/>
              </a:rPr>
              <a:t>b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 b="1" i="1">
                <a:latin typeface="Times New Roman" panose="02020603050405020304" pitchFamily="18" charset="0"/>
              </a:rPr>
              <a:t>/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>
                <a:latin typeface="Times New Roman" panose="02020603050405020304" pitchFamily="18" charset="0"/>
              </a:rPr>
              <a:t>=0,15…0,20</a:t>
            </a:r>
            <a:r>
              <a:rPr lang="ru-RU" altLang="ru-RU" sz="1800"/>
              <a:t> – коэффициент ширины зубчатого венца; 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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Sd</a:t>
            </a:r>
            <a:r>
              <a:rPr lang="ru-RU" altLang="ru-RU" sz="2000" b="1" i="1">
                <a:latin typeface="Times New Roman" panose="02020603050405020304" pitchFamily="18" charset="0"/>
              </a:rPr>
              <a:t>=</a:t>
            </a:r>
            <a:r>
              <a:rPr lang="en-US" altLang="ru-RU" sz="2000" b="1" i="1">
                <a:latin typeface="Times New Roman" panose="02020603050405020304" pitchFamily="18" charset="0"/>
              </a:rPr>
              <a:t>S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 b="1" i="1">
                <a:latin typeface="Times New Roman" panose="02020603050405020304" pitchFamily="18" charset="0"/>
              </a:rPr>
              <a:t>/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>
                <a:latin typeface="Times New Roman" panose="02020603050405020304" pitchFamily="18" charset="0"/>
              </a:rPr>
              <a:t>=0,012…0,014</a:t>
            </a:r>
            <a:r>
              <a:rPr lang="ru-RU" altLang="ru-RU" sz="1800"/>
              <a:t> – коэффициент толщины зубчатого венца.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7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76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7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0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4" name="Rectangle 3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6" name="Rectangle 3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88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190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8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931342"/>
              </p:ext>
            </p:extLst>
          </p:nvPr>
        </p:nvGraphicFramePr>
        <p:xfrm>
          <a:off x="1763688" y="3861048"/>
          <a:ext cx="511333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2" name="Формула" r:id="rId3" imgW="3048000" imgH="546100" progId="Equation.3">
                  <p:embed/>
                </p:oleObj>
              </mc:Choice>
              <mc:Fallback>
                <p:oleObj name="Формула" r:id="rId3" imgW="3048000" imgH="5461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861048"/>
                        <a:ext cx="5113337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4797425"/>
          </a:xfrm>
        </p:spPr>
        <p:txBody>
          <a:bodyPr/>
          <a:lstStyle/>
          <a:p>
            <a:pPr marL="0" indent="365125" algn="just">
              <a:lnSpc>
                <a:spcPct val="115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При использовании кулачкового генератора волн диаметр, полученный расчётом, округляется до ближайшего наружного диаметра гибкого подшипника (гибкие подшипники стандартизованы). Далее определяются остальные параметры зубчатого зацепления по формулам, аналогичным с формулами цилиндрических передач.</a:t>
            </a:r>
          </a:p>
          <a:p>
            <a:pPr marL="0" indent="365125" algn="just">
              <a:lnSpc>
                <a:spcPct val="115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ru-RU" altLang="ru-RU" sz="1800"/>
              <a:t>Рассчитанное гибкое колесо: </a:t>
            </a:r>
          </a:p>
          <a:p>
            <a:pPr marL="0" indent="365125" algn="just">
              <a:lnSpc>
                <a:spcPct val="11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а) проверяется по напряжениям изгиба, изменяющимся по симметричному циклу в процессе деформирования колеса генератором волн; </a:t>
            </a:r>
          </a:p>
          <a:p>
            <a:pPr marL="0" indent="365125" algn="just">
              <a:lnSpc>
                <a:spcPct val="11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б) по напряжениям растяжения зубчатого венца, возникающим от действия на колесо тангенциальных сил и изменяющимся по отнулевому циклу, и по напряжениям кручения зубчатого венца, возникаю-щим при передаче крутящего момента гибким колесом выходному валу и изменяющимся по отнулевому циклу.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9144000" cy="2420938"/>
          </a:xfrm>
        </p:spPr>
        <p:txBody>
          <a:bodyPr/>
          <a:lstStyle/>
          <a:p>
            <a:pPr marL="0" indent="365125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Этой лекцией заканчивается </a:t>
            </a:r>
            <a:r>
              <a:rPr lang="ru-RU" altLang="ru-RU" sz="2400" b="1"/>
              <a:t>тема 2 «Механические передачи»</a:t>
            </a:r>
            <a:r>
              <a:rPr lang="ru-RU" altLang="ru-RU" sz="2400"/>
              <a:t>. Представленные в настоящем цикле лекций передачи далеко не охватывают все возможные варианты строения и применения механических передач. Однако освоение заложенных в курсе основ подхода к их изучению позволит при необходимости самостоятельно разобраться с особенностями конструкции и работы вновь встреченных, ранее незнакомых механизмов.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285750" y="1500188"/>
            <a:ext cx="8539163" cy="363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Конец лекции.</a:t>
            </a:r>
            <a:b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Спасибо за внимание</a:t>
            </a:r>
            <a:r>
              <a:rPr lang="en-GB" altLang="ru-RU" sz="4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301625" y="228600"/>
            <a:ext cx="854075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ct val="100000"/>
              </a:lnSpc>
              <a:buClr>
                <a:srgbClr val="FFFFCC"/>
              </a:buClr>
              <a:buFont typeface="Tahoma" panose="020B0604030504040204" pitchFamily="34" charset="0"/>
              <a:buNone/>
            </a:pPr>
            <a:r>
              <a:rPr lang="ru-RU" altLang="ru-RU" sz="21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Планетарные передачи.</a:t>
            </a:r>
            <a:endParaRPr lang="en-GB" altLang="ru-RU" sz="21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1052513"/>
            <a:ext cx="9144000" cy="135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2667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651500" y="6526213"/>
            <a:ext cx="34925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/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0" y="765175"/>
            <a:ext cx="9144000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95000"/>
              </a:lnSpc>
              <a:spcBef>
                <a:spcPct val="50000"/>
              </a:spcBef>
            </a:pPr>
            <a:r>
              <a:rPr lang="ru-RU" altLang="ru-RU" sz="2400" b="1">
                <a:solidFill>
                  <a:schemeClr val="bg1"/>
                </a:solidFill>
              </a:rPr>
              <a:t>Определение:</a:t>
            </a:r>
          </a:p>
          <a:p>
            <a:pPr algn="just">
              <a:lnSpc>
                <a:spcPct val="95000"/>
              </a:lnSpc>
              <a:spcBef>
                <a:spcPct val="50000"/>
              </a:spcBef>
            </a:pPr>
            <a:r>
              <a:rPr lang="ru-RU" altLang="ru-RU" b="1" i="1">
                <a:solidFill>
                  <a:schemeClr val="bg1"/>
                </a:solidFill>
              </a:rPr>
              <a:t>Планетарной</a:t>
            </a:r>
            <a:r>
              <a:rPr lang="ru-RU" altLang="ru-RU" i="1">
                <a:solidFill>
                  <a:schemeClr val="bg1"/>
                </a:solidFill>
              </a:rPr>
              <a:t> называется передача вращательного движения, имеющая в своём составе зубчатые </a:t>
            </a:r>
            <a:r>
              <a:rPr lang="ru-RU" altLang="ru-RU" b="1" i="1">
                <a:solidFill>
                  <a:schemeClr val="bg1"/>
                </a:solidFill>
              </a:rPr>
              <a:t>колёса с перемещающимися геометрическими осями</a:t>
            </a:r>
            <a:r>
              <a:rPr lang="ru-RU" altLang="ru-RU">
                <a:solidFill>
                  <a:schemeClr val="bg1"/>
                </a:solidFill>
              </a:rPr>
              <a:t> (рис. 8.1). </a:t>
            </a:r>
          </a:p>
        </p:txBody>
      </p:sp>
      <p:pic>
        <p:nvPicPr>
          <p:cNvPr id="5136" name="Picture 16" descr="ПередачаПланет(ОВред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4140200" cy="356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Picture 17" descr="ПередачаПланет(схкин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2"/>
          <a:stretch>
            <a:fillRect/>
          </a:stretch>
        </p:blipFill>
        <p:spPr bwMode="auto">
          <a:xfrm>
            <a:off x="4356100" y="2420938"/>
            <a:ext cx="4608513" cy="28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0" y="5805488"/>
            <a:ext cx="41402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8.1. Планетарная передача </a:t>
            </a:r>
            <a:br>
              <a:rPr lang="ru-RU" altLang="ru-RU" b="1"/>
            </a:br>
            <a:r>
              <a:rPr lang="ru-RU" altLang="ru-RU" b="1"/>
              <a:t>(редуктор).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4356100" y="5373688"/>
            <a:ext cx="4608513" cy="105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8.2. Планетарная передача (кинематическая схема):</a:t>
            </a:r>
            <a:r>
              <a:rPr lang="ru-RU" altLang="ru-RU"/>
              <a:t> </a:t>
            </a:r>
            <a:r>
              <a:rPr lang="ru-RU" altLang="ru-RU" b="1" i="1"/>
              <a:t>1</a:t>
            </a:r>
            <a:r>
              <a:rPr lang="ru-RU" altLang="ru-RU"/>
              <a:t> – солнечное колесо; </a:t>
            </a:r>
            <a:r>
              <a:rPr lang="ru-RU" altLang="ru-RU" b="1" i="1"/>
              <a:t>2</a:t>
            </a:r>
            <a:r>
              <a:rPr lang="ru-RU" altLang="ru-RU"/>
              <a:t> – сателлит; </a:t>
            </a:r>
            <a:r>
              <a:rPr lang="ru-RU" altLang="ru-RU" b="1" i="1"/>
              <a:t>3</a:t>
            </a:r>
            <a:r>
              <a:rPr lang="ru-RU" altLang="ru-RU"/>
              <a:t> – эпицикл; </a:t>
            </a:r>
            <a:r>
              <a:rPr lang="en-US" altLang="ru-RU" b="1" i="1"/>
              <a:t>H</a:t>
            </a:r>
            <a:r>
              <a:rPr lang="ru-RU" altLang="ru-RU"/>
              <a:t> – водило.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0" y="620713"/>
            <a:ext cx="9144000" cy="565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001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400"/>
              </a:spcBef>
              <a:buClr>
                <a:srgbClr val="A3C145"/>
              </a:buClr>
              <a:buSzPct val="80000"/>
            </a:pPr>
            <a:endParaRPr lang="ru-RU" altLang="ru-RU" sz="2000">
              <a:solidFill>
                <a:schemeClr val="bg1"/>
              </a:solidFill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6665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874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41605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3833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6062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178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750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322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28942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r>
              <a:rPr lang="ru-RU" altLang="ru-RU">
                <a:solidFill>
                  <a:schemeClr val="bg1"/>
                </a:solidFill>
              </a:rPr>
              <a:t>	</a:t>
            </a:r>
            <a:r>
              <a:rPr lang="ru-RU" altLang="ru-RU" b="1">
                <a:solidFill>
                  <a:schemeClr val="bg1"/>
                </a:solidFill>
              </a:rPr>
              <a:t>Простой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 b="1">
                <a:solidFill>
                  <a:schemeClr val="bg1"/>
                </a:solidFill>
              </a:rPr>
              <a:t>планетарный ряд</a:t>
            </a:r>
            <a:r>
              <a:rPr lang="ru-RU" altLang="ru-RU">
                <a:solidFill>
                  <a:schemeClr val="bg1"/>
                </a:solidFill>
              </a:rPr>
              <a:t> это простейшая планетарная передача, включающая одно солнечное колесо, один эпицикл и одно водило. Главной кинематической характеристикой простого планетарного ряда является его кратность 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K=z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3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/z</a:t>
            </a:r>
            <a:r>
              <a:rPr lang="en-US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ru-RU" altLang="ru-RU">
                <a:solidFill>
                  <a:schemeClr val="bg1"/>
                </a:solidFill>
              </a:rPr>
              <a:t>где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3</a:t>
            </a:r>
            <a:r>
              <a:rPr lang="ru-RU" altLang="ru-RU">
                <a:solidFill>
                  <a:schemeClr val="bg1"/>
                </a:solidFill>
              </a:rPr>
              <a:t> – количество зубьев эпицикла; 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>
                <a:solidFill>
                  <a:schemeClr val="bg1"/>
                </a:solidFill>
              </a:rPr>
              <a:t> – количество зубьев солнечного колеса. </a:t>
            </a: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	</a:t>
            </a:r>
            <a:r>
              <a:rPr lang="ru-RU" altLang="ru-RU" b="1">
                <a:solidFill>
                  <a:schemeClr val="bg1"/>
                </a:solidFill>
              </a:rPr>
              <a:t>Кратность простого планетарного ряда равна передаточному числу обращённой передачи - передачи от солнечной шестерни к эпициклу при заторможенном водиле.</a:t>
            </a: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 	По количеству планетарных рядов планетарные передачи бывают одно-, двух-, трёх-, четырех- и многорядные. По классификации, предложенной проф. В.Н. Кудрявцевым, число центральных колёс обозначается цифрой и буквой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K</a:t>
            </a:r>
            <a:r>
              <a:rPr lang="ru-RU" altLang="ru-RU">
                <a:solidFill>
                  <a:schemeClr val="bg1"/>
                </a:solidFill>
              </a:rPr>
              <a:t>, далее в обозначении передачи через тире указывается число водил, равное количеству планетарных рядов, и буква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H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>
                <a:solidFill>
                  <a:schemeClr val="bg1"/>
                </a:solidFill>
                <a:latin typeface="Tahoma" panose="020B0604030504040204" pitchFamily="34" charset="0"/>
              </a:rPr>
              <a:t>(цифра 1 в обозначении опускается)</a:t>
            </a:r>
            <a:r>
              <a:rPr lang="ru-RU" altLang="ru-RU">
                <a:solidFill>
                  <a:schemeClr val="bg1"/>
                </a:solidFill>
              </a:rPr>
              <a:t>. Согласно этой классификации представленная на рис. 8.2 кинематическая схема будет соответствовать передаче </a:t>
            </a:r>
            <a:r>
              <a:rPr lang="ru-RU" altLang="ru-RU" sz="2000" b="1" i="1">
                <a:solidFill>
                  <a:schemeClr val="bg1"/>
                </a:solidFill>
                <a:latin typeface="Times New Roman" panose="02020603050405020304" pitchFamily="18" charset="0"/>
              </a:rPr>
              <a:t>2К-Н</a:t>
            </a:r>
            <a:r>
              <a:rPr lang="ru-RU" altLang="ru-RU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ru-RU" altLang="ru-RU">
                <a:solidFill>
                  <a:schemeClr val="bg1"/>
                </a:solidFill>
              </a:rPr>
              <a:t>	Планетарный ряд, у которого ни одно из звеньев не соединено со стойкой, называют </a:t>
            </a:r>
            <a:r>
              <a:rPr lang="ru-RU" altLang="ru-RU" b="1">
                <a:solidFill>
                  <a:schemeClr val="bg1"/>
                </a:solidFill>
              </a:rPr>
              <a:t>дифференциальным. </a:t>
            </a:r>
            <a:r>
              <a:rPr lang="ru-RU" altLang="ru-RU">
                <a:solidFill>
                  <a:schemeClr val="bg1"/>
                </a:solidFill>
              </a:rPr>
              <a:t>Он обладает двумя степенями свободы, то есть требует для однозначного характера движения всех своих звеньев подвода движения извне к двум из этих звеньев. Если же в планетарном дифференциальном механизме одно из звеньев соединить со стойкой (сообщить ему постоянную скорость вращательного движения равную 0 радиан в секунду), то </a:t>
            </a:r>
            <a:r>
              <a:rPr lang="ru-RU" altLang="ru-RU" b="1">
                <a:solidFill>
                  <a:schemeClr val="bg1"/>
                </a:solidFill>
              </a:rPr>
              <a:t>дифференциальный</a:t>
            </a:r>
            <a:r>
              <a:rPr lang="ru-RU" altLang="ru-RU">
                <a:solidFill>
                  <a:schemeClr val="bg1"/>
                </a:solidFill>
              </a:rPr>
              <a:t> механизм превращается в передачу. Связывание со стойкой (или между собой) разных звеньев дифференциального планетарного ряда ведёт к изменению передаточного числа планетарной передачи. Применив этот приём к простому планетарному ряду, можно получить 7 вариантов передачи с различными передаточными отношениями, представленными в таблице 8.1.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932363" y="0"/>
            <a:ext cx="421163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/>
            <a:endParaRPr lang="ru-RU" altLang="ru-RU" sz="2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859338" y="3716338"/>
            <a:ext cx="4284662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altLang="ru-RU" b="1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0" y="188913"/>
            <a:ext cx="91440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44513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/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479" name="Group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19934"/>
              </p:ext>
            </p:extLst>
          </p:nvPr>
        </p:nvGraphicFramePr>
        <p:xfrm>
          <a:off x="323850" y="3046413"/>
          <a:ext cx="8820150" cy="3570925"/>
        </p:xfrm>
        <a:graphic>
          <a:graphicData uri="http://schemas.openxmlformats.org/drawingml/2006/table">
            <a:tbl>
              <a:tblPr/>
              <a:tblGrid>
                <a:gridCol w="900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1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9425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№ п/п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№ входного </a:t>
                      </a:r>
                      <a:b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</a:br>
                      <a: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звена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№ выходного </a:t>
                      </a:r>
                      <a:b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</a:br>
                      <a: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звена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№ заторможенного </a:t>
                      </a:r>
                      <a:b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</a:br>
                      <a: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звена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Передаточное </a:t>
                      </a:r>
                      <a:b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</a:br>
                      <a:r>
                        <a:rPr kumimoji="0" lang="ru-RU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отношение </a:t>
                      </a:r>
                      <a:r>
                        <a:rPr kumimoji="0" lang="en-US" alt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i</a:t>
                      </a:r>
                      <a:endParaRPr kumimoji="0" lang="ru-RU" altLang="ru-RU" sz="16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-К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763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-1/К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938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1+К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938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1+1/К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388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1/(1+К)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80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1/(1+1/К)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3250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1</a:t>
                      </a:r>
                      <a:endParaRPr kumimoji="0" lang="ru-RU" altLang="ru-RU" sz="20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A3C145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457" name="Text Box 121"/>
          <p:cNvSpPr txBox="1">
            <a:spLocks noChangeArrowheads="1"/>
          </p:cNvSpPr>
          <p:nvPr/>
        </p:nvSpPr>
        <p:spPr bwMode="auto">
          <a:xfrm>
            <a:off x="4140200" y="2349500"/>
            <a:ext cx="50038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altLang="ru-RU" b="1"/>
              <a:t>Таблица 8.1.Варианты передаточных отношений простого планетарного ряда</a:t>
            </a:r>
          </a:p>
        </p:txBody>
      </p:sp>
      <p:pic>
        <p:nvPicPr>
          <p:cNvPr id="14478" name="Picture 142" descr="ПередачаПланет(схкин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2"/>
          <a:stretch>
            <a:fillRect/>
          </a:stretch>
        </p:blipFill>
        <p:spPr bwMode="auto">
          <a:xfrm>
            <a:off x="250825" y="0"/>
            <a:ext cx="4176713" cy="256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205163" y="1657350"/>
            <a:ext cx="2679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54275" name="Group 3"/>
          <p:cNvGraphicFramePr>
            <a:graphicFrameLocks noGrp="1"/>
          </p:cNvGraphicFramePr>
          <p:nvPr/>
        </p:nvGraphicFramePr>
        <p:xfrm>
          <a:off x="0" y="6092825"/>
          <a:ext cx="2987675" cy="330073"/>
        </p:xfrm>
        <a:graphic>
          <a:graphicData uri="http://schemas.openxmlformats.org/drawingml/2006/table">
            <a:tbl>
              <a:tblPr/>
              <a:tblGrid>
                <a:gridCol w="2987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825">
                <a:tc>
                  <a:txBody>
                    <a:bodyPr/>
                    <a:lstStyle>
                      <a:lvl1pPr eaLnBrk="0" hangingPunct="0">
                        <a:lnSpc>
                          <a:spcPct val="94000"/>
                        </a:lnSpc>
                        <a:spcBef>
                          <a:spcPts val="800"/>
                        </a:spcBef>
                        <a:buClr>
                          <a:srgbClr val="A3C145"/>
                        </a:buClr>
                        <a:buSzPct val="80000"/>
                        <a:defRPr sz="28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1pPr>
                      <a:lvl2pPr eaLnBrk="0" hangingPunct="0">
                        <a:lnSpc>
                          <a:spcPct val="94000"/>
                        </a:lnSpc>
                        <a:spcBef>
                          <a:spcPts val="7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 sz="24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2pPr>
                      <a:lvl3pPr eaLnBrk="0" hangingPunct="0">
                        <a:lnSpc>
                          <a:spcPct val="94000"/>
                        </a:lnSpc>
                        <a:spcBef>
                          <a:spcPts val="600"/>
                        </a:spcBef>
                        <a:buClr>
                          <a:srgbClr val="A3C145"/>
                        </a:buClr>
                        <a:buSzPct val="80000"/>
                        <a:defRPr sz="2000"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3pPr>
                      <a:lvl4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Font typeface="Wingdings" panose="05000000000000000000" pitchFamily="2" charset="2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4pPr>
                      <a:lvl5pPr eaLnBrk="0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buClr>
                          <a:srgbClr val="6FA9B7"/>
                        </a:buClr>
                        <a:buSzPct val="8000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5pPr>
                      <a:lvl6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6pPr>
                      <a:lvl7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7pPr>
                      <a:lvl8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8pPr>
                      <a:lvl9pPr defTabSz="449263" eaLnBrk="0" fontAlgn="base" hangingPunct="0">
                        <a:lnSpc>
                          <a:spcPct val="94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6FA9B7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rgbClr val="FFFFFF"/>
                          </a:solidFill>
                          <a:latin typeface="Tahoma" panose="020B0604030504040204" pitchFamily="34" charset="0"/>
                          <a:ea typeface="Lucida Sans Unicode" panose="020B0602030504020204" pitchFamily="34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Lucida Sans Unicode" panose="020B0602030504020204" pitchFamily="34" charset="0"/>
                        <a:cs typeface="Lucida Sans Unicode" panose="020B0602030504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0" y="2420938"/>
            <a:ext cx="9144000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ru-RU" altLang="ru-RU"/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4287" name="Rectangle 15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4288" name="Object 16"/>
          <p:cNvGraphicFramePr>
            <a:graphicFrameLocks noChangeAspect="1"/>
          </p:cNvGraphicFramePr>
          <p:nvPr/>
        </p:nvGraphicFramePr>
        <p:xfrm>
          <a:off x="3132138" y="1397000"/>
          <a:ext cx="2878137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1" name="Документ" r:id="rId4" imgW="5810400" imgH="8210520" progId="Word.Document.12">
                  <p:embed/>
                </p:oleObj>
              </mc:Choice>
              <mc:Fallback>
                <p:oleObj name="Документ" r:id="rId4" imgW="5810400" imgH="8210520" progId="Word.Document.12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397000"/>
                        <a:ext cx="2878137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9" name="Text Box 17"/>
          <p:cNvSpPr txBox="1">
            <a:spLocks noChangeArrowheads="1"/>
          </p:cNvSpPr>
          <p:nvPr/>
        </p:nvSpPr>
        <p:spPr bwMode="auto">
          <a:xfrm>
            <a:off x="0" y="836613"/>
            <a:ext cx="91440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87413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409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931988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4542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9114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3686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8258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283075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	Применение планетарных механизмов в коробках передач обеспечивает следующие </a:t>
            </a:r>
            <a:r>
              <a:rPr lang="ru-RU" altLang="ru-RU" b="1">
                <a:solidFill>
                  <a:schemeClr val="bg1"/>
                </a:solidFill>
              </a:rPr>
              <a:t>преимущества</a:t>
            </a:r>
            <a:r>
              <a:rPr lang="ru-RU" altLang="ru-RU">
                <a:solidFill>
                  <a:schemeClr val="bg1"/>
                </a:solidFill>
              </a:rPr>
              <a:t>: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1) </a:t>
            </a:r>
            <a:r>
              <a:rPr lang="ru-RU" altLang="ru-RU" b="1">
                <a:solidFill>
                  <a:schemeClr val="bg1"/>
                </a:solidFill>
              </a:rPr>
              <a:t>уменьшение габаритов</a:t>
            </a:r>
            <a:r>
              <a:rPr lang="ru-RU" altLang="ru-RU">
                <a:solidFill>
                  <a:schemeClr val="bg1"/>
                </a:solidFill>
              </a:rPr>
              <a:t> трансмиссии;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2) </a:t>
            </a:r>
            <a:r>
              <a:rPr lang="ru-RU" altLang="ru-RU" b="1">
                <a:solidFill>
                  <a:schemeClr val="bg1"/>
                </a:solidFill>
              </a:rPr>
              <a:t>высокую надежность</a:t>
            </a:r>
            <a:r>
              <a:rPr lang="ru-RU" altLang="ru-RU">
                <a:solidFill>
                  <a:schemeClr val="bg1"/>
                </a:solidFill>
              </a:rPr>
              <a:t> работы (сохранение работоспособности даже при потере нескольких зубьев на одном из центральных колёс);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3) </a:t>
            </a:r>
            <a:r>
              <a:rPr lang="ru-RU" altLang="ru-RU" b="1">
                <a:solidFill>
                  <a:schemeClr val="bg1"/>
                </a:solidFill>
              </a:rPr>
              <a:t>высокий КПД</a:t>
            </a:r>
            <a:r>
              <a:rPr lang="ru-RU" altLang="ru-RU">
                <a:solidFill>
                  <a:schemeClr val="bg1"/>
                </a:solidFill>
              </a:rPr>
              <a:t> при относительно больших передаточных числах;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4) </a:t>
            </a:r>
            <a:r>
              <a:rPr lang="ru-RU" altLang="ru-RU" b="1">
                <a:solidFill>
                  <a:schemeClr val="bg1"/>
                </a:solidFill>
              </a:rPr>
              <a:t>отсутствие поперечной нагрузки</a:t>
            </a:r>
            <a:r>
              <a:rPr lang="ru-RU" altLang="ru-RU">
                <a:solidFill>
                  <a:schemeClr val="bg1"/>
                </a:solidFill>
              </a:rPr>
              <a:t> на основных валах;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5) </a:t>
            </a:r>
            <a:r>
              <a:rPr lang="ru-RU" altLang="ru-RU" b="1">
                <a:solidFill>
                  <a:schemeClr val="bg1"/>
                </a:solidFill>
              </a:rPr>
              <a:t>возможность изменения передаточного числа</a:t>
            </a:r>
            <a:r>
              <a:rPr lang="ru-RU" altLang="ru-RU">
                <a:solidFill>
                  <a:schemeClr val="bg1"/>
                </a:solidFill>
              </a:rPr>
              <a:t> без вывода зубчатых колёс из зацепления;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6) </a:t>
            </a:r>
            <a:r>
              <a:rPr lang="ru-RU" altLang="ru-RU" b="1">
                <a:solidFill>
                  <a:schemeClr val="bg1"/>
                </a:solidFill>
              </a:rPr>
              <a:t>возможность отсоединения вала двигателя от трансмиссии</a:t>
            </a:r>
            <a:r>
              <a:rPr lang="ru-RU" altLang="ru-RU">
                <a:solidFill>
                  <a:schemeClr val="bg1"/>
                </a:solidFill>
              </a:rPr>
              <a:t> при использовании фрикционов коробки передач (коробка передач одновременно выполняет роль главного фрикциона);</a:t>
            </a:r>
          </a:p>
          <a:p>
            <a:pPr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7) </a:t>
            </a:r>
            <a:r>
              <a:rPr lang="ru-RU" altLang="ru-RU" b="1">
                <a:solidFill>
                  <a:schemeClr val="bg1"/>
                </a:solidFill>
              </a:rPr>
              <a:t>высокую скорость переключения передач</a:t>
            </a:r>
            <a:r>
              <a:rPr lang="ru-RU" altLang="ru-RU">
                <a:solidFill>
                  <a:schemeClr val="bg1"/>
                </a:solidFill>
              </a:rPr>
              <a:t>, способствущую повышению темпа движения машины.</a:t>
            </a:r>
          </a:p>
          <a:p>
            <a:r>
              <a:rPr lang="ru-RU" altLang="ru-RU" b="1">
                <a:solidFill>
                  <a:schemeClr val="bg1"/>
                </a:solidFill>
              </a:rPr>
              <a:t>Недостатки</a:t>
            </a:r>
            <a:r>
              <a:rPr lang="ru-RU" altLang="ru-RU">
                <a:solidFill>
                  <a:schemeClr val="bg1"/>
                </a:solidFill>
              </a:rPr>
              <a:t> планетарных передач:</a:t>
            </a:r>
          </a:p>
          <a:p>
            <a:r>
              <a:rPr lang="ru-RU" altLang="ru-RU">
                <a:solidFill>
                  <a:schemeClr val="bg1"/>
                </a:solidFill>
              </a:rPr>
              <a:t>	1) необходимость </a:t>
            </a:r>
            <a:r>
              <a:rPr lang="ru-RU" altLang="ru-RU" b="1">
                <a:solidFill>
                  <a:schemeClr val="bg1"/>
                </a:solidFill>
              </a:rPr>
              <a:t>повышенной точности</a:t>
            </a:r>
            <a:r>
              <a:rPr lang="ru-RU" altLang="ru-RU">
                <a:solidFill>
                  <a:schemeClr val="bg1"/>
                </a:solidFill>
              </a:rPr>
              <a:t> изготовления вследствие наличия избыточных связей (наличия «лишних» сателлитов);</a:t>
            </a:r>
          </a:p>
          <a:p>
            <a:r>
              <a:rPr lang="ru-RU" altLang="ru-RU">
                <a:solidFill>
                  <a:schemeClr val="bg1"/>
                </a:solidFill>
              </a:rPr>
              <a:t>	2) </a:t>
            </a:r>
            <a:r>
              <a:rPr lang="ru-RU" altLang="ru-RU" b="1">
                <a:solidFill>
                  <a:schemeClr val="bg1"/>
                </a:solidFill>
              </a:rPr>
              <a:t>резкое снижение КПД при больших передаточных числах</a:t>
            </a:r>
            <a:r>
              <a:rPr lang="ru-RU" altLang="ru-RU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375025" y="2500313"/>
            <a:ext cx="23939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0" y="260350"/>
            <a:ext cx="9144000" cy="652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794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	Планетарные передачи, имеющие в своём составе эпициклические колёса с внутренними зубьями, отличаются более высоким КПД по сравнению с передачами, состоящими только из колёс внешнего зацепления. Именно поэтому в планетарных коробках передач используются простейшие планетарные ряды с эпициклом. Число переключений в одном ряду обычно не превосходит трёх с целью упрощения системы управления переключающими фрикционами и тормозами. Количество планетарных рядов в одной коробке передач тоже обычно не превышает  трёх. </a:t>
            </a:r>
          </a:p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Особенности проектирования и расчёта планетарных передач связаны с наличием избыточных кинематических связей (нескольких сателлитов). Этим свойством планетарного ряда объясняется необходимость выполнения </a:t>
            </a:r>
            <a:r>
              <a:rPr lang="ru-RU" altLang="ru-RU" b="1">
                <a:solidFill>
                  <a:schemeClr val="bg1"/>
                </a:solidFill>
              </a:rPr>
              <a:t>трех обязательных условий</a:t>
            </a:r>
            <a:r>
              <a:rPr lang="ru-RU" altLang="ru-RU">
                <a:solidFill>
                  <a:schemeClr val="bg1"/>
                </a:solidFill>
              </a:rPr>
              <a:t> существования планетарного ряда:</a:t>
            </a:r>
          </a:p>
          <a:p>
            <a:pPr algn="just">
              <a:lnSpc>
                <a:spcPct val="100000"/>
              </a:lnSpc>
            </a:pPr>
            <a:r>
              <a:rPr lang="ru-RU" altLang="ru-RU" b="1">
                <a:solidFill>
                  <a:schemeClr val="bg1"/>
                </a:solidFill>
              </a:rPr>
              <a:t>1) Условие соседства:</a:t>
            </a:r>
            <a:r>
              <a:rPr lang="ru-RU" altLang="ru-RU">
                <a:solidFill>
                  <a:schemeClr val="bg1"/>
                </a:solidFill>
              </a:rPr>
              <a:t> </a:t>
            </a:r>
            <a:r>
              <a:rPr lang="ru-RU" altLang="ru-RU" i="1">
                <a:solidFill>
                  <a:schemeClr val="bg1"/>
                </a:solidFill>
              </a:rPr>
              <a:t>число сателлитов в планетарном ряду должно быть таким, чтобы соседние сателлиты не касались друг друга</a:t>
            </a:r>
            <a:r>
              <a:rPr lang="ru-RU" altLang="ru-RU">
                <a:solidFill>
                  <a:schemeClr val="bg1"/>
                </a:solidFill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altLang="ru-RU">
                <a:solidFill>
                  <a:schemeClr val="bg1"/>
                </a:solidFill>
              </a:rPr>
              <a:t>Из геометрических соотношений простого планетарного ряда нетрудно получить выражение для ограничения числа сателлитов сверху</a:t>
            </a:r>
          </a:p>
          <a:p>
            <a:pPr algn="just">
              <a:lnSpc>
                <a:spcPct val="100000"/>
              </a:lnSpc>
            </a:pPr>
            <a:endParaRPr lang="ru-RU" altLang="ru-RU">
              <a:solidFill>
                <a:schemeClr val="bg1"/>
              </a:solidFill>
            </a:endParaRPr>
          </a:p>
          <a:p>
            <a:pPr algn="r">
              <a:lnSpc>
                <a:spcPct val="100000"/>
              </a:lnSpc>
              <a:spcBef>
                <a:spcPts val="1500"/>
              </a:spcBef>
            </a:pPr>
            <a:r>
              <a:rPr lang="ru-RU" altLang="ru-RU">
                <a:solidFill>
                  <a:schemeClr val="bg1"/>
                </a:solidFill>
              </a:rPr>
              <a:t>;				(8.1)</a:t>
            </a:r>
          </a:p>
          <a:p>
            <a:pPr>
              <a:lnSpc>
                <a:spcPct val="100000"/>
              </a:lnSpc>
              <a:spcBef>
                <a:spcPts val="1500"/>
              </a:spcBef>
            </a:pPr>
            <a:endParaRPr lang="ru-RU" altLang="ru-RU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1500"/>
              </a:spcBef>
            </a:pPr>
            <a:r>
              <a:rPr lang="ru-RU" altLang="ru-RU">
                <a:solidFill>
                  <a:schemeClr val="bg1"/>
                </a:solidFill>
              </a:rPr>
              <a:t>где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ru-RU" sz="2400" b="1" i="1">
                <a:solidFill>
                  <a:schemeClr val="bg1"/>
                </a:solidFill>
                <a:latin typeface="Times New Roman" panose="02020603050405020304" pitchFamily="18" charset="0"/>
              </a:rPr>
              <a:t>z</a:t>
            </a:r>
            <a:r>
              <a:rPr lang="ru-RU" altLang="ru-RU" sz="2400" b="1" i="1" baseline="-25000">
                <a:solidFill>
                  <a:schemeClr val="bg1"/>
                </a:solidFill>
                <a:latin typeface="Times New Roman" panose="02020603050405020304" pitchFamily="18" charset="0"/>
              </a:rPr>
              <a:t>3</a:t>
            </a:r>
            <a:r>
              <a:rPr lang="ru-RU" altLang="ru-RU">
                <a:solidFill>
                  <a:schemeClr val="bg1"/>
                </a:solidFill>
              </a:rPr>
              <a:t> – соответственно числа зубьев солнечного колеса, сателлита и эпицикла, а углы выражены в радианной мере. 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97" name="Object 37"/>
          <p:cNvGraphicFramePr>
            <a:graphicFrameLocks noChangeAspect="1"/>
          </p:cNvGraphicFramePr>
          <p:nvPr/>
        </p:nvGraphicFramePr>
        <p:xfrm>
          <a:off x="1763713" y="4724400"/>
          <a:ext cx="4824412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Формула" r:id="rId4" imgW="2552700" imgH="685800" progId="Equation.3">
                  <p:embed/>
                </p:oleObj>
              </mc:Choice>
              <mc:Fallback>
                <p:oleObj name="Формула" r:id="rId4" imgW="2552700" imgH="6858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4724400"/>
                        <a:ext cx="4824412" cy="130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4859338" y="0"/>
            <a:ext cx="4284662" cy="562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indent="3365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r"/>
            <a:endParaRPr lang="en-GB" altLang="ru-RU" sz="2000">
              <a:solidFill>
                <a:schemeClr val="bg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6" r:id="rId4" imgW="73080" imgH="178200" progId="">
                  <p:embed/>
                </p:oleObj>
              </mc:Choice>
              <mc:Fallback>
                <p:oleObj r:id="rId4" imgW="73080" imgH="1782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0" y="0"/>
            <a:ext cx="9144000" cy="618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36575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ru-RU" altLang="ru-RU" b="1">
                <a:solidFill>
                  <a:schemeClr val="bg1"/>
                </a:solidFill>
                <a:sym typeface="Symbol" panose="05050102010706020507" pitchFamily="18" charset="2"/>
              </a:rPr>
              <a:t>	2) Условие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ru-RU" altLang="ru-RU" b="1">
                <a:solidFill>
                  <a:schemeClr val="bg1"/>
                </a:solidFill>
                <a:sym typeface="Symbol" panose="05050102010706020507" pitchFamily="18" charset="2"/>
              </a:rPr>
              <a:t>соосности: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ru-RU" altLang="ru-RU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центральные колеса планетарного ряда и водило имеют общую геометрическую ось вращения.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 Для простого планетарного ряда это условие выливается в равенство межосевых расстояний зацепления солнечного колеса с сателлитом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1-2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 и зацепления сателлита с эпициклом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ru-RU" altLang="ru-RU" sz="2000" b="1" i="1" baseline="-2500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2-3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. Так как в планетарных рядах применяются прямозубые колёса, а в простом ряду все колёса одного модуля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, можем записать</a:t>
            </a:r>
          </a:p>
          <a:p>
            <a:pPr algn="r">
              <a:lnSpc>
                <a:spcPct val="100000"/>
              </a:lnSpc>
              <a:spcBef>
                <a:spcPts val="1500"/>
              </a:spcBef>
            </a:pP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.					(8.3)</a:t>
            </a:r>
          </a:p>
          <a:p>
            <a:pPr algn="just">
              <a:lnSpc>
                <a:spcPct val="100000"/>
              </a:lnSpc>
              <a:spcBef>
                <a:spcPts val="1500"/>
              </a:spcBef>
            </a:pP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	Приравнивая друг другу правые части равенств (8.3), получаем</a:t>
            </a:r>
          </a:p>
          <a:p>
            <a:pPr algn="r">
              <a:lnSpc>
                <a:spcPct val="100000"/>
              </a:lnSpc>
              <a:spcBef>
                <a:spcPts val="1500"/>
              </a:spcBef>
            </a:pP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;					(8.4)</a:t>
            </a:r>
          </a:p>
          <a:p>
            <a:pPr algn="just">
              <a:lnSpc>
                <a:spcPct val="100000"/>
              </a:lnSpc>
              <a:spcBef>
                <a:spcPts val="1500"/>
              </a:spcBef>
            </a:pP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	</a:t>
            </a:r>
            <a:r>
              <a:rPr lang="ru-RU" altLang="ru-RU" b="1">
                <a:solidFill>
                  <a:schemeClr val="bg1"/>
                </a:solidFill>
                <a:sym typeface="Symbol" panose="05050102010706020507" pitchFamily="18" charset="2"/>
              </a:rPr>
              <a:t>3) Условие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ru-RU" altLang="ru-RU" b="1">
                <a:solidFill>
                  <a:schemeClr val="bg1"/>
                </a:solidFill>
                <a:sym typeface="Symbol" panose="05050102010706020507" pitchFamily="18" charset="2"/>
              </a:rPr>
              <a:t>сборки: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ru-RU" altLang="ru-RU" i="1">
                <a:solidFill>
                  <a:schemeClr val="bg1"/>
                </a:solidFill>
                <a:sym typeface="Symbol" panose="05050102010706020507" pitchFamily="18" charset="2"/>
              </a:rPr>
              <a:t>числа зубьев центральных колес должны быть пропорциональны количеству сателлитов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 или</a:t>
            </a:r>
          </a:p>
          <a:p>
            <a:pPr algn="r">
              <a:lnSpc>
                <a:spcPct val="100000"/>
              </a:lnSpc>
              <a:spcBef>
                <a:spcPts val="1500"/>
              </a:spcBef>
            </a:pPr>
            <a:r>
              <a:rPr lang="ru-RU" altLang="ru-RU">
                <a:solidFill>
                  <a:schemeClr val="bg1"/>
                </a:solidFill>
                <a:latin typeface="Tahoma" panose="020B0604030504040204" pitchFamily="34" charset="0"/>
                <a:sym typeface="Symbol" panose="05050102010706020507" pitchFamily="18" charset="2"/>
              </a:rPr>
              <a:t>и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					;				(8.9)</a:t>
            </a:r>
          </a:p>
          <a:p>
            <a:pPr algn="just">
              <a:lnSpc>
                <a:spcPct val="100000"/>
              </a:lnSpc>
              <a:spcBef>
                <a:spcPts val="1500"/>
              </a:spcBef>
            </a:pP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где </a:t>
            </a:r>
            <a:r>
              <a:rPr lang="en-US" altLang="ru-RU" sz="2000" b="1" i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int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 (читается «интегер») – аббревиатура, означающая любое </a:t>
            </a:r>
            <a:r>
              <a:rPr lang="ru-RU" altLang="ru-RU" b="1">
                <a:solidFill>
                  <a:schemeClr val="bg1"/>
                </a:solidFill>
                <a:sym typeface="Symbol" panose="05050102010706020507" pitchFamily="18" charset="2"/>
              </a:rPr>
              <a:t>целое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 </a:t>
            </a:r>
            <a:r>
              <a:rPr lang="ru-RU" altLang="ru-RU" b="1">
                <a:solidFill>
                  <a:schemeClr val="bg1"/>
                </a:solidFill>
                <a:sym typeface="Symbol" panose="05050102010706020507" pitchFamily="18" charset="2"/>
              </a:rPr>
              <a:t>число</a:t>
            </a: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. </a:t>
            </a:r>
          </a:p>
          <a:p>
            <a:pPr algn="just">
              <a:lnSpc>
                <a:spcPct val="100000"/>
              </a:lnSpc>
              <a:spcBef>
                <a:spcPts val="1500"/>
              </a:spcBef>
            </a:pPr>
            <a:r>
              <a:rPr lang="ru-RU" altLang="ru-RU">
                <a:solidFill>
                  <a:schemeClr val="bg1"/>
                </a:solidFill>
                <a:sym typeface="Symbol" panose="05050102010706020507" pitchFamily="18" charset="2"/>
              </a:rPr>
              <a:t>Разветвление потока мощность при передаче силовых нагрузок через сателлиты обусловливает необходимость принятия специальных мер для обеспечения равномерности распределения нагрузок между сателлитами. </a:t>
            </a:r>
            <a:endParaRPr lang="en-US" altLang="ru-RU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67" name="Rectangle 83"/>
          <p:cNvSpPr>
            <a:spLocks noChangeArrowheads="1"/>
          </p:cNvSpPr>
          <p:nvPr/>
        </p:nvSpPr>
        <p:spPr bwMode="auto">
          <a:xfrm>
            <a:off x="0" y="4100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6498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0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2" name="Rectangle 1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504" name="Rectangle 1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503" name="Object 119"/>
          <p:cNvGraphicFramePr>
            <a:graphicFrameLocks noChangeAspect="1"/>
          </p:cNvGraphicFramePr>
          <p:nvPr/>
        </p:nvGraphicFramePr>
        <p:xfrm>
          <a:off x="2484438" y="1700213"/>
          <a:ext cx="2592387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7" name="Формула" r:id="rId6" imgW="1714500" imgH="457200" progId="Equation.3">
                  <p:embed/>
                </p:oleObj>
              </mc:Choice>
              <mc:Fallback>
                <p:oleObj name="Формула" r:id="rId6" imgW="1714500" imgH="457200" progId="Equation.3">
                  <p:embed/>
                  <p:pic>
                    <p:nvPicPr>
                      <p:cNvPr id="0" name="Object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700213"/>
                        <a:ext cx="2592387" cy="690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06" name="Rectangle 12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505" name="Object 121"/>
          <p:cNvGraphicFramePr>
            <a:graphicFrameLocks noChangeAspect="1"/>
          </p:cNvGraphicFramePr>
          <p:nvPr/>
        </p:nvGraphicFramePr>
        <p:xfrm>
          <a:off x="2771775" y="2708275"/>
          <a:ext cx="21605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8" name="Формула" r:id="rId8" imgW="1066800" imgH="241300" progId="Equation.3">
                  <p:embed/>
                </p:oleObj>
              </mc:Choice>
              <mc:Fallback>
                <p:oleObj name="Формула" r:id="rId8" imgW="1066800" imgH="241300" progId="Equation.3">
                  <p:embed/>
                  <p:pic>
                    <p:nvPicPr>
                      <p:cNvPr id="0" name="Object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708275"/>
                        <a:ext cx="216058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08" name="Rectangle 1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507" name="Object 123"/>
          <p:cNvGraphicFramePr>
            <a:graphicFrameLocks noChangeAspect="1"/>
          </p:cNvGraphicFramePr>
          <p:nvPr/>
        </p:nvGraphicFramePr>
        <p:xfrm>
          <a:off x="3059113" y="3860800"/>
          <a:ext cx="1008062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9" name="Формула" r:id="rId10" imgW="685502" imgH="495085" progId="Equation.3">
                  <p:embed/>
                </p:oleObj>
              </mc:Choice>
              <mc:Fallback>
                <p:oleObj name="Формула" r:id="rId10" imgW="685502" imgH="495085" progId="Equation.3">
                  <p:embed/>
                  <p:pic>
                    <p:nvPicPr>
                      <p:cNvPr id="0" name="Object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3860800"/>
                        <a:ext cx="1008062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10" name="Rectangle 1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509" name="Object 125"/>
          <p:cNvGraphicFramePr>
            <a:graphicFrameLocks noChangeAspect="1"/>
          </p:cNvGraphicFramePr>
          <p:nvPr/>
        </p:nvGraphicFramePr>
        <p:xfrm>
          <a:off x="5003800" y="3860800"/>
          <a:ext cx="1008063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0" name="Формула" r:id="rId12" imgW="685502" imgH="495085" progId="Equation.3">
                  <p:embed/>
                </p:oleObj>
              </mc:Choice>
              <mc:Fallback>
                <p:oleObj name="Формула" r:id="rId12" imgW="685502" imgH="495085" progId="Equation.3">
                  <p:embed/>
                  <p:pic>
                    <p:nvPicPr>
                      <p:cNvPr id="0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3860800"/>
                        <a:ext cx="1008063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879475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2573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7145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171700" indent="-342900"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6289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30861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5433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4000500" indent="-342900" defTabSz="449263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defRPr>
                <a:solidFill>
                  <a:srgbClr val="FFFFFF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	Выравнивание нагрузки между сателлитами может быть достигнуто путём:</a:t>
            </a: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1) повышения точности изготовления всех деталей передачи;</a:t>
            </a: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2) выполнения одного из центральных колёс, сателлитов или водила плавающими, то есть имеющими некоторую радиальную подвижность относительно сопряжённых деталей (эпицикл в бортовом редукторе БРДМ), и</a:t>
            </a: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3) использование упругих элементов конструкции (обод эпицикла повышенной гибкости, оси сателлитов малой жёсткости и т.п.).</a:t>
            </a: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	Прочностной расчёт планетарных передач выполняют по формулам для цилиндрических передач. При определении расчётного момента в зубчатом зацеплении, учитывается число сателлитов, передающих рабочие нагрузки, и неравномерность нагружения их зубьев. Для жёсткой передачи без специальных мер выравнивания нагрузки в расчётные формулы вводят коэффициент неравномерности 			, а при использовании приёмов, выравнивающих нагрузку на зубьях сателлитов			 	. Далее расчёт ведут по наиболее нагруженному (внешнему) зацеплению.</a:t>
            </a: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	Поскольку планетарные механизмы в исходном состоянии имеют две степени свободы, это их свойство предопределило использование этих механизмов в качестве дифференцирующих (суммирующих). В режиме дифференциала работают планетарные суммирующие механизмы автомобильных дифференциалов с коническими колёсами, планетарные механизмы поворота гусеничных машин (БМП-2, БМП-3, танков, гусеничных тягачей и т.п.).</a:t>
            </a:r>
          </a:p>
          <a:p>
            <a:pPr algn="just">
              <a:lnSpc>
                <a:spcPct val="95000"/>
              </a:lnSpc>
            </a:pPr>
            <a:r>
              <a:rPr lang="ru-RU" altLang="ru-RU">
                <a:solidFill>
                  <a:schemeClr val="bg1"/>
                </a:solidFill>
              </a:rPr>
              <a:t>Для изготовления элементов планетарных передач используют углеродистые машиностроительные и легированные стали, подвергаемые улучшающей термической обработке, как и для рядовых передач. 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37" name="Object 29"/>
          <p:cNvGraphicFramePr>
            <a:graphicFrameLocks noChangeAspect="1"/>
          </p:cNvGraphicFramePr>
          <p:nvPr/>
        </p:nvGraphicFramePr>
        <p:xfrm>
          <a:off x="3851275" y="3429000"/>
          <a:ext cx="1223963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Формула" r:id="rId4" imgW="952087" imgH="241195" progId="Equation.3">
                  <p:embed/>
                </p:oleObj>
              </mc:Choice>
              <mc:Fallback>
                <p:oleObj name="Формула" r:id="rId4" imgW="952087" imgH="241195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429000"/>
                        <a:ext cx="1223963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39" name="Object 31"/>
          <p:cNvGraphicFramePr>
            <a:graphicFrameLocks noChangeAspect="1"/>
          </p:cNvGraphicFramePr>
          <p:nvPr/>
        </p:nvGraphicFramePr>
        <p:xfrm>
          <a:off x="5651500" y="3644900"/>
          <a:ext cx="1655763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4" name="Формула" r:id="rId6" imgW="1180588" imgH="241195" progId="Equation.3">
                  <p:embed/>
                </p:oleObj>
              </mc:Choice>
              <mc:Fallback>
                <p:oleObj name="Формула" r:id="rId6" imgW="1180588" imgH="241195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3644900"/>
                        <a:ext cx="1655763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29688" cy="6858000"/>
          </a:xfrm>
        </p:spPr>
        <p:txBody>
          <a:bodyPr/>
          <a:lstStyle/>
          <a:p>
            <a:pPr marL="0" indent="357188" algn="ctr">
              <a:lnSpc>
                <a:spcPct val="84000"/>
              </a:lnSpc>
              <a:buFont typeface="Arial" panose="020B0604020202020204" pitchFamily="34" charset="0"/>
              <a:buNone/>
            </a:pPr>
            <a:r>
              <a:rPr lang="ru-RU" altLang="ru-RU" sz="2800" b="1"/>
              <a:t>Волновые передачи.</a:t>
            </a:r>
          </a:p>
          <a:p>
            <a:pPr marL="0" indent="357188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2400" b="1"/>
              <a:t>Определение:</a:t>
            </a:r>
          </a:p>
          <a:p>
            <a:pPr marL="0" indent="357188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sz="1800" i="1"/>
              <a:t>Волновыми называют механические передачи, включающие контактирующие между собой гибкое и жёсткое звенья и обеспечивающие передачу и преобразование движения за счёт деформирования гибкого звена.</a:t>
            </a:r>
          </a:p>
          <a:p>
            <a:pPr marL="0" indent="357188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В технике применяется несколько видов волновых передач:</a:t>
            </a:r>
            <a:endParaRPr lang="ru-RU" altLang="ru-RU" sz="1800" b="1"/>
          </a:p>
          <a:p>
            <a:pPr marL="0" indent="357188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b="1"/>
              <a:t>1) винтовые волновые передачи</a:t>
            </a:r>
            <a:r>
              <a:rPr lang="ru-RU" altLang="ru-RU" sz="1800"/>
              <a:t>, предназначенные для преобразования вращательного движения в поступательное и/или для передачи этого движения в загерметезированное пространство;</a:t>
            </a:r>
            <a:endParaRPr lang="ru-RU" altLang="ru-RU" sz="1800" b="1"/>
          </a:p>
          <a:p>
            <a:pPr marL="0" indent="357188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b="1"/>
              <a:t>2) фрикционные</a:t>
            </a:r>
            <a:r>
              <a:rPr lang="ru-RU" altLang="ru-RU" sz="1800"/>
              <a:t> волновые передачи, предназначенные для преобразования (чаще всего сильного редуцирования) вращательного движения и/или для передачи этого движения в загерметезированное пространство, и</a:t>
            </a:r>
            <a:endParaRPr lang="ru-RU" altLang="ru-RU" sz="1800" b="1"/>
          </a:p>
          <a:p>
            <a:pPr marL="0" indent="357188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 b="1"/>
              <a:t>3) зубчатые</a:t>
            </a:r>
            <a:r>
              <a:rPr lang="ru-RU" altLang="ru-RU" sz="1800"/>
              <a:t> волновые передачи, имеющие аналогичное фрикционным предназначение, но способные передавать существенно большие мощности.</a:t>
            </a:r>
          </a:p>
          <a:p>
            <a:pPr marL="0" indent="357188" algn="just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800"/>
              <a:t>Принцип использования волновой деформации для передачи и преобразования движения был предложен инженером А.И. Москвитиным в 1944 году для фрикционной передачи, а в 1959 году в США был выдан патент Уолтону Массеру (</a:t>
            </a:r>
            <a:r>
              <a:rPr lang="en-US" altLang="ru-RU" sz="1800"/>
              <a:t>Walton Musser</a:t>
            </a:r>
            <a:r>
              <a:rPr lang="ru-RU" altLang="ru-RU" sz="1800"/>
              <a:t>) на зубчатую волновую передачу. В качестве силовых передач нашли применение главным образом зубчатые волновые передачи, которые и будут рассмотрены в настоящей лекции.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0" y="3128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ahoma"/>
        <a:ea typeface="Lucida Sans Unicode"/>
        <a:cs typeface="Lucida Sans Unicode"/>
      </a:majorFont>
      <a:minorFont>
        <a:latin typeface="Tahoma"/>
        <a:ea typeface="Lucida Sans Unicode"/>
        <a:cs typeface="Lucida Sans Unicode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Arial" panose="020B0604020202020204" pitchFamily="34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Lucida Sans Unicode" panose="020B0602030504020204" pitchFamily="34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4305</TotalTime>
  <Words>972</Words>
  <Application>Microsoft Office PowerPoint</Application>
  <PresentationFormat>Экран (4:3)</PresentationFormat>
  <Paragraphs>141</Paragraphs>
  <Slides>16</Slides>
  <Notes>9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Arial</vt:lpstr>
      <vt:lpstr>Lucida Sans Unicode</vt:lpstr>
      <vt:lpstr>Symbol</vt:lpstr>
      <vt:lpstr>Tahoma</vt:lpstr>
      <vt:lpstr>Times New Roman</vt:lpstr>
      <vt:lpstr>Wingdings</vt:lpstr>
      <vt:lpstr>Оформление по умолчанию</vt:lpstr>
      <vt:lpstr>Оформление по умолчанию</vt:lpstr>
      <vt:lpstr>Документ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Механические передачи. Лекция № 8. Планетарные и волновые передачи.</dc:title>
  <dc:creator>Коробков Владлен Викторович</dc:creator>
  <cp:lastModifiedBy>admin</cp:lastModifiedBy>
  <cp:revision>93</cp:revision>
  <dcterms:modified xsi:type="dcterms:W3CDTF">2017-02-24T18:43:00Z</dcterms:modified>
</cp:coreProperties>
</file>