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73" r:id="rId3"/>
  </p:sldMasterIdLst>
  <p:notesMasterIdLst>
    <p:notesMasterId r:id="rId37"/>
  </p:notesMasterIdLst>
  <p:sldIdLst>
    <p:sldId id="256" r:id="rId4"/>
    <p:sldId id="257" r:id="rId5"/>
    <p:sldId id="264" r:id="rId6"/>
    <p:sldId id="265" r:id="rId7"/>
    <p:sldId id="266" r:id="rId8"/>
    <p:sldId id="267" r:id="rId9"/>
    <p:sldId id="268" r:id="rId10"/>
    <p:sldId id="269" r:id="rId11"/>
    <p:sldId id="279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1pPr>
    <a:lvl2pPr marL="4572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2pPr>
    <a:lvl3pPr marL="9144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3pPr>
    <a:lvl4pPr marL="13716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4pPr>
    <a:lvl5pPr marL="18288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4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viewProps" Target="viewProp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.emf"/><Relationship Id="rId4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12503150"/>
            <a:ext cx="0" cy="2639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0050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94438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32455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76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190231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86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17032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96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69937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07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18201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17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6846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27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735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8570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6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5987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9745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6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5752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0161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97860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8312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04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12461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BEE2F7A-F437-47B6-9152-BC82CCC305DE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21038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C107A7D-8D0E-4B94-82C2-1105581EC424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243474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2425" y="-263525"/>
            <a:ext cx="2133600" cy="636111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-263525"/>
            <a:ext cx="6248400" cy="636111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812283D-F9B8-413F-864F-D9910C85C75C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18840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-263525"/>
            <a:ext cx="8534400" cy="211931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282825" cy="471488"/>
          </a:xfrm>
        </p:spPr>
        <p:txBody>
          <a:bodyPr/>
          <a:lstStyle>
            <a:lvl1pPr>
              <a:defRPr/>
            </a:lvl1pPr>
          </a:lstStyle>
          <a:p>
            <a:fld id="{0819928F-11D5-45BF-82DB-692DE043C1D3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572115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C6E9F00-376F-4FE2-9B8B-67C5B476D361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968556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1C0745E-4CAB-47D1-B3A5-4A704A4B9D7E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726678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4B81A8C-D81E-4BF9-A504-E8D3BAC90A2B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984901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452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5425" cy="452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FA79E23-7149-49E0-9B67-A2F301DA4232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1727401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8C5100F-B1D5-4396-A25F-B862000D9FC3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5116019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BACCB0A-E6BA-4BB5-AAA2-D4A07732C1E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420264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F5F7190-B782-4696-BA27-A1EF84EEBBC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55292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83FD757-CA08-44E7-85F5-DB82DF5CC357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3129039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C346493-D410-415F-89FD-BFEDEE1DF934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6077398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379D2ED-70CD-4073-A353-7A667318A7AB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3497484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27961B-C357-421A-A25C-C91D2D58B8D1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8436858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4638" y="1377950"/>
            <a:ext cx="2055812" cy="47513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377950"/>
            <a:ext cx="6015038" cy="47513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DB35E32-3626-4FD8-984C-2B90CEA12BFC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9510630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2C8CCCE-3FC8-4828-A853-B7B583228393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9722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4F71B9C-1259-44B0-998C-7BF215955930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1505537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9465CBA-9765-4181-A3F7-AB852A27DD0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8838073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AD02528-8834-40EF-8C8C-A7841BB69126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5318475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4DE9C0E-D9B8-4620-AEB7-EFC57EADAF43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085633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8F45CFF-D759-40AD-ADEB-AD0ACC45E2C6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088841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6913481-0E45-4DB5-8E82-835F9D308A8D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7680124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23D563E-1762-49A1-9255-99337EEE308E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1169329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4E62ADE-D940-460C-A14F-9AEEFE35CA61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2080478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6E8E939-12E6-4A17-82EA-498C0197B777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4461367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3FFF34C-B4F3-4A19-BD84-3DCA48DDDD8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3114794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2425" y="-263525"/>
            <a:ext cx="2133600" cy="636111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-263525"/>
            <a:ext cx="6248400" cy="636111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9B4687D-ADC9-467D-A529-712D9DBC28A4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1117984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301625" y="-263525"/>
            <a:ext cx="8534400" cy="63611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282825" cy="471488"/>
          </a:xfrm>
        </p:spPr>
        <p:txBody>
          <a:bodyPr/>
          <a:lstStyle>
            <a:lvl1pPr>
              <a:defRPr/>
            </a:lvl1pPr>
          </a:lstStyle>
          <a:p>
            <a:fld id="{05DE924B-D07B-49D1-958A-589C5DBBB032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428712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D7AFD06-C745-423D-8B83-409D039F2D0E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080114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211C5D1-60B9-4F29-A6A4-870E6F4DBC35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93643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8062142-CB73-455C-987B-A7016C99795E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81609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DC813BC-B7EF-4382-975C-A7BC820919E1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74484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72A8DC7-33A0-4C3B-B94C-386BE03AFC6E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61208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F272CC4-1DBC-4F08-B7BF-E41C0A8D0B87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880857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"/>
          <p:cNvGrpSpPr>
            <a:grpSpLocks/>
          </p:cNvGrpSpPr>
          <p:nvPr/>
        </p:nvGrpSpPr>
        <p:grpSpPr bwMode="auto">
          <a:xfrm>
            <a:off x="6350" y="1422400"/>
            <a:ext cx="9137650" cy="5432425"/>
            <a:chOff x="4" y="896"/>
            <a:chExt cx="5756" cy="3422"/>
          </a:xfrm>
        </p:grpSpPr>
        <p:grpSp>
          <p:nvGrpSpPr>
            <p:cNvPr id="1026" name="Group 2"/>
            <p:cNvGrpSpPr>
              <a:grpSpLocks/>
            </p:cNvGrpSpPr>
            <p:nvPr/>
          </p:nvGrpSpPr>
          <p:grpSpPr bwMode="auto">
            <a:xfrm>
              <a:off x="20" y="896"/>
              <a:ext cx="5740" cy="3422"/>
              <a:chOff x="20" y="896"/>
              <a:chExt cx="5740" cy="3422"/>
            </a:xfrm>
          </p:grpSpPr>
          <p:sp>
            <p:nvSpPr>
              <p:cNvPr id="1027" name="AutoShape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w 2815"/>
                  <a:gd name="T43" fmla="*/ 0 h 2110"/>
                  <a:gd name="T44" fmla="*/ 2815 w 2815"/>
                  <a:gd name="T45" fmla="*/ 211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T42" t="T43" r="T44" b="T45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" name="AutoShape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5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w 3966"/>
                  <a:gd name="T67" fmla="*/ 0 h 2366"/>
                  <a:gd name="T68" fmla="*/ 3966 w 3966"/>
                  <a:gd name="T69" fmla="*/ 2366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T66" t="T67" r="T68" b="T69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" name="AutoShape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1" cy="3106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w 5732"/>
                  <a:gd name="T55" fmla="*/ 0 h 3107"/>
                  <a:gd name="T56" fmla="*/ 5732 w 5732"/>
                  <a:gd name="T57" fmla="*/ 3107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" name="AutoShape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1" cy="2759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w 5512"/>
                  <a:gd name="T71" fmla="*/ 0 h 2760"/>
                  <a:gd name="T72" fmla="*/ 5512 w 5512"/>
                  <a:gd name="T73" fmla="*/ 2760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T70" t="T71" r="T72" b="T73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" name="AutoShape 7"/>
              <p:cNvSpPr>
                <a:spLocks noChangeArrowheads="1"/>
              </p:cNvSpPr>
              <p:nvPr/>
            </p:nvSpPr>
            <p:spPr bwMode="auto">
              <a:xfrm>
                <a:off x="4839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w 790"/>
                  <a:gd name="T23" fmla="*/ 0 h 1189"/>
                  <a:gd name="T24" fmla="*/ 790 w 790"/>
                  <a:gd name="T25" fmla="*/ 118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" name="AutoShape 8"/>
              <p:cNvSpPr>
                <a:spLocks noChangeArrowheads="1"/>
              </p:cNvSpPr>
              <p:nvPr/>
            </p:nvSpPr>
            <p:spPr bwMode="auto">
              <a:xfrm>
                <a:off x="5172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w 579"/>
                  <a:gd name="T15" fmla="*/ 0 h 1117"/>
                  <a:gd name="T16" fmla="*/ 579 w 579"/>
                  <a:gd name="T17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" name="AutoShape 9"/>
              <p:cNvSpPr>
                <a:spLocks noChangeArrowheads="1"/>
              </p:cNvSpPr>
              <p:nvPr/>
            </p:nvSpPr>
            <p:spPr bwMode="auto">
              <a:xfrm>
                <a:off x="3290" y="968"/>
                <a:ext cx="2471" cy="2395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w 2471"/>
                  <a:gd name="T53" fmla="*/ 0 h 2396"/>
                  <a:gd name="T54" fmla="*/ 2471 w 2471"/>
                  <a:gd name="T55" fmla="*/ 2396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T52" t="T53" r="T54" b="T55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" name="AutoShape 10"/>
              <p:cNvSpPr>
                <a:spLocks noChangeArrowheads="1"/>
              </p:cNvSpPr>
              <p:nvPr/>
            </p:nvSpPr>
            <p:spPr bwMode="auto">
              <a:xfrm>
                <a:off x="2365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w 1399"/>
                  <a:gd name="T35" fmla="*/ 0 h 1349"/>
                  <a:gd name="T36" fmla="*/ 1399 w 1399"/>
                  <a:gd name="T37" fmla="*/ 1349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T34" t="T35" r="T36" b="T37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" name="AutoShape 11"/>
              <p:cNvSpPr>
                <a:spLocks noChangeArrowheads="1"/>
              </p:cNvSpPr>
              <p:nvPr/>
            </p:nvSpPr>
            <p:spPr bwMode="auto">
              <a:xfrm>
                <a:off x="4274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w 1256"/>
                  <a:gd name="T39" fmla="*/ 0 h 810"/>
                  <a:gd name="T40" fmla="*/ 1256 w 1256"/>
                  <a:gd name="T41" fmla="*/ 81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T38" t="T39" r="T40" b="T41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" name="AutoShape 12"/>
              <p:cNvSpPr>
                <a:spLocks noChangeArrowheads="1"/>
              </p:cNvSpPr>
              <p:nvPr/>
            </p:nvSpPr>
            <p:spPr bwMode="auto">
              <a:xfrm>
                <a:off x="2913" y="3475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w 2848"/>
                  <a:gd name="T41" fmla="*/ 0 h 788"/>
                  <a:gd name="T42" fmla="*/ 2848 w 2848"/>
                  <a:gd name="T43" fmla="*/ 78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T40" t="T41" r="T42" b="T43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" name="AutoShape 13"/>
              <p:cNvSpPr>
                <a:spLocks noChangeArrowheads="1"/>
              </p:cNvSpPr>
              <p:nvPr/>
            </p:nvSpPr>
            <p:spPr bwMode="auto">
              <a:xfrm>
                <a:off x="5442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w 319"/>
                  <a:gd name="T15" fmla="*/ 0 h 854"/>
                  <a:gd name="T16" fmla="*/ 319 w 319"/>
                  <a:gd name="T17" fmla="*/ 854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8" name="AutoShape 14"/>
              <p:cNvSpPr>
                <a:spLocks noChangeArrowheads="1"/>
              </p:cNvSpPr>
              <p:nvPr/>
            </p:nvSpPr>
            <p:spPr bwMode="auto">
              <a:xfrm>
                <a:off x="4953" y="3567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w 646"/>
                  <a:gd name="T19" fmla="*/ 0 h 392"/>
                  <a:gd name="T20" fmla="*/ 646 w 646"/>
                  <a:gd name="T21" fmla="*/ 392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T18" t="T19" r="T20" b="T21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9" name="AutoShape 15"/>
              <p:cNvSpPr>
                <a:spLocks noChangeArrowheads="1"/>
              </p:cNvSpPr>
              <p:nvPr/>
            </p:nvSpPr>
            <p:spPr bwMode="auto">
              <a:xfrm>
                <a:off x="50" y="2399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w 2736"/>
                  <a:gd name="T55" fmla="*/ 0 h 1920"/>
                  <a:gd name="T56" fmla="*/ 2736 w 2736"/>
                  <a:gd name="T57" fmla="*/ 192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40" name="Group 16"/>
            <p:cNvGrpSpPr>
              <a:grpSpLocks/>
            </p:cNvGrpSpPr>
            <p:nvPr/>
          </p:nvGrpSpPr>
          <p:grpSpPr bwMode="auto">
            <a:xfrm>
              <a:off x="4" y="2296"/>
              <a:ext cx="1379" cy="1691"/>
              <a:chOff x="4" y="2296"/>
              <a:chExt cx="1379" cy="1691"/>
            </a:xfrm>
          </p:grpSpPr>
          <p:sp>
            <p:nvSpPr>
              <p:cNvPr id="1041" name="Rectangle 17"/>
              <p:cNvSpPr>
                <a:spLocks noChangeArrowheads="1"/>
              </p:cNvSpPr>
              <p:nvPr/>
            </p:nvSpPr>
            <p:spPr bwMode="auto">
              <a:xfrm rot="6780000">
                <a:off x="66" y="387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2" name="Rectangle 18"/>
              <p:cNvSpPr>
                <a:spLocks noChangeArrowheads="1"/>
              </p:cNvSpPr>
              <p:nvPr/>
            </p:nvSpPr>
            <p:spPr bwMode="auto">
              <a:xfrm rot="6780000">
                <a:off x="38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/>
            </p:nvSpPr>
            <p:spPr bwMode="auto">
              <a:xfrm rot="6780000">
                <a:off x="12" y="386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/>
            </p:nvSpPr>
            <p:spPr bwMode="auto">
              <a:xfrm rot="6000000">
                <a:off x="215" y="38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5" name="Rectangle 21"/>
              <p:cNvSpPr>
                <a:spLocks noChangeArrowheads="1"/>
              </p:cNvSpPr>
              <p:nvPr/>
            </p:nvSpPr>
            <p:spPr bwMode="auto">
              <a:xfrm rot="6000000">
                <a:off x="187" y="388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 rot="6240000">
                <a:off x="154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/>
            </p:nvSpPr>
            <p:spPr bwMode="auto">
              <a:xfrm rot="6240000">
                <a:off x="124" y="388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 rot="5400000">
                <a:off x="368" y="386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9" name="Rectangle 25"/>
              <p:cNvSpPr>
                <a:spLocks noChangeArrowheads="1"/>
              </p:cNvSpPr>
              <p:nvPr/>
            </p:nvSpPr>
            <p:spPr bwMode="auto">
              <a:xfrm rot="5400000">
                <a:off x="336" y="386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 rot="5580000">
                <a:off x="306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/>
            </p:nvSpPr>
            <p:spPr bwMode="auto">
              <a:xfrm rot="5760000">
                <a:off x="272" y="387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2" name="Rectangle 28"/>
              <p:cNvSpPr>
                <a:spLocks noChangeArrowheads="1"/>
              </p:cNvSpPr>
              <p:nvPr/>
            </p:nvSpPr>
            <p:spPr bwMode="auto">
              <a:xfrm rot="4740000">
                <a:off x="520" y="38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3" name="Rectangle 29"/>
              <p:cNvSpPr>
                <a:spLocks noChangeArrowheads="1"/>
              </p:cNvSpPr>
              <p:nvPr/>
            </p:nvSpPr>
            <p:spPr bwMode="auto">
              <a:xfrm rot="4920000">
                <a:off x="489" y="382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4" name="Rectangle 30"/>
              <p:cNvSpPr>
                <a:spLocks noChangeArrowheads="1"/>
              </p:cNvSpPr>
              <p:nvPr/>
            </p:nvSpPr>
            <p:spPr bwMode="auto">
              <a:xfrm rot="4920000">
                <a:off x="457" y="384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5" name="Rectangle 31"/>
              <p:cNvSpPr>
                <a:spLocks noChangeArrowheads="1"/>
              </p:cNvSpPr>
              <p:nvPr/>
            </p:nvSpPr>
            <p:spPr bwMode="auto">
              <a:xfrm rot="5040000">
                <a:off x="428" y="384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6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5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7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7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8" name="Rectangle 34"/>
              <p:cNvSpPr>
                <a:spLocks noChangeArrowheads="1"/>
              </p:cNvSpPr>
              <p:nvPr/>
            </p:nvSpPr>
            <p:spPr bwMode="auto">
              <a:xfrm rot="4080000">
                <a:off x="607" y="378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9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0" name="Rectangle 36"/>
              <p:cNvSpPr>
                <a:spLocks noChangeArrowheads="1"/>
              </p:cNvSpPr>
              <p:nvPr/>
            </p:nvSpPr>
            <p:spPr bwMode="auto">
              <a:xfrm rot="3360000">
                <a:off x="799" y="36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1" name="Rectangle 37"/>
              <p:cNvSpPr>
                <a:spLocks noChangeArrowheads="1"/>
              </p:cNvSpPr>
              <p:nvPr/>
            </p:nvSpPr>
            <p:spPr bwMode="auto">
              <a:xfrm rot="3360000">
                <a:off x="771" y="369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2" name="Rectangle 38"/>
              <p:cNvSpPr>
                <a:spLocks noChangeArrowheads="1"/>
              </p:cNvSpPr>
              <p:nvPr/>
            </p:nvSpPr>
            <p:spPr bwMode="auto">
              <a:xfrm rot="3360000">
                <a:off x="745" y="371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3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4" name="Rectangle 40"/>
              <p:cNvSpPr>
                <a:spLocks noChangeArrowheads="1"/>
              </p:cNvSpPr>
              <p:nvPr/>
            </p:nvSpPr>
            <p:spPr bwMode="auto">
              <a:xfrm rot="2280000">
                <a:off x="924" y="3581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5" name="Rectangle 41"/>
              <p:cNvSpPr>
                <a:spLocks noChangeArrowheads="1"/>
              </p:cNvSpPr>
              <p:nvPr/>
            </p:nvSpPr>
            <p:spPr bwMode="auto">
              <a:xfrm rot="2280000">
                <a:off x="900" y="36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/>
            </p:nvSpPr>
            <p:spPr bwMode="auto">
              <a:xfrm rot="2700000">
                <a:off x="875" y="36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7" name="Rectangle 43"/>
              <p:cNvSpPr>
                <a:spLocks noChangeArrowheads="1"/>
              </p:cNvSpPr>
              <p:nvPr/>
            </p:nvSpPr>
            <p:spPr bwMode="auto">
              <a:xfrm rot="2700000">
                <a:off x="849" y="36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8" name="Rectangle 44"/>
              <p:cNvSpPr>
                <a:spLocks noChangeArrowheads="1"/>
              </p:cNvSpPr>
              <p:nvPr/>
            </p:nvSpPr>
            <p:spPr bwMode="auto">
              <a:xfrm rot="1500000">
                <a:off x="1029" y="34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9" name="Rectangle 45"/>
              <p:cNvSpPr>
                <a:spLocks noChangeArrowheads="1"/>
              </p:cNvSpPr>
              <p:nvPr/>
            </p:nvSpPr>
            <p:spPr bwMode="auto">
              <a:xfrm rot="1500000">
                <a:off x="1011" y="349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0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1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2" name="Rectangle 48"/>
              <p:cNvSpPr>
                <a:spLocks noChangeArrowheads="1"/>
              </p:cNvSpPr>
              <p:nvPr/>
            </p:nvSpPr>
            <p:spPr bwMode="auto">
              <a:xfrm rot="840000">
                <a:off x="1111" y="335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3" name="Rectangle 49"/>
              <p:cNvSpPr>
                <a:spLocks noChangeArrowheads="1"/>
              </p:cNvSpPr>
              <p:nvPr/>
            </p:nvSpPr>
            <p:spPr bwMode="auto">
              <a:xfrm rot="840000">
                <a:off x="1099" y="33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4" name="Rectangle 50"/>
              <p:cNvSpPr>
                <a:spLocks noChangeArrowheads="1"/>
              </p:cNvSpPr>
              <p:nvPr/>
            </p:nvSpPr>
            <p:spPr bwMode="auto">
              <a:xfrm rot="1320000">
                <a:off x="1088" y="340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5" name="Rectangle 51"/>
              <p:cNvSpPr>
                <a:spLocks noChangeArrowheads="1"/>
              </p:cNvSpPr>
              <p:nvPr/>
            </p:nvSpPr>
            <p:spPr bwMode="auto">
              <a:xfrm rot="1320000">
                <a:off x="1066" y="342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6" name="Rectangle 52"/>
              <p:cNvSpPr>
                <a:spLocks noChangeArrowheads="1"/>
              </p:cNvSpPr>
              <p:nvPr/>
            </p:nvSpPr>
            <p:spPr bwMode="auto">
              <a:xfrm rot="480000">
                <a:off x="1170" y="322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7" name="Rectangle 53"/>
              <p:cNvSpPr>
                <a:spLocks noChangeArrowheads="1"/>
              </p:cNvSpPr>
              <p:nvPr/>
            </p:nvSpPr>
            <p:spPr bwMode="auto">
              <a:xfrm rot="540000">
                <a:off x="1161" y="324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8" name="Rectangle 54"/>
              <p:cNvSpPr>
                <a:spLocks noChangeArrowheads="1"/>
              </p:cNvSpPr>
              <p:nvPr/>
            </p:nvSpPr>
            <p:spPr bwMode="auto">
              <a:xfrm rot="720000">
                <a:off x="1152" y="3275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9" name="Rectangle 55"/>
              <p:cNvSpPr>
                <a:spLocks noChangeArrowheads="1"/>
              </p:cNvSpPr>
              <p:nvPr/>
            </p:nvSpPr>
            <p:spPr bwMode="auto">
              <a:xfrm rot="720000">
                <a:off x="1139" y="32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0" name="Rectangle 56"/>
              <p:cNvSpPr>
                <a:spLocks noChangeArrowheads="1"/>
              </p:cNvSpPr>
              <p:nvPr/>
            </p:nvSpPr>
            <p:spPr bwMode="auto">
              <a:xfrm rot="21300000">
                <a:off x="1208" y="309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1" name="Rectangle 57"/>
              <p:cNvSpPr>
                <a:spLocks noChangeArrowheads="1"/>
              </p:cNvSpPr>
              <p:nvPr/>
            </p:nvSpPr>
            <p:spPr bwMode="auto">
              <a:xfrm>
                <a:off x="1198" y="312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2" name="Rectangle 58"/>
              <p:cNvSpPr>
                <a:spLocks noChangeArrowheads="1"/>
              </p:cNvSpPr>
              <p:nvPr/>
            </p:nvSpPr>
            <p:spPr bwMode="auto">
              <a:xfrm>
                <a:off x="1198" y="31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3" name="Rectangle 59"/>
              <p:cNvSpPr>
                <a:spLocks noChangeArrowheads="1"/>
              </p:cNvSpPr>
              <p:nvPr/>
            </p:nvSpPr>
            <p:spPr bwMode="auto">
              <a:xfrm rot="240000">
                <a:off x="1187" y="316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4" name="Rectangle 60"/>
              <p:cNvSpPr>
                <a:spLocks noChangeArrowheads="1"/>
              </p:cNvSpPr>
              <p:nvPr/>
            </p:nvSpPr>
            <p:spPr bwMode="auto">
              <a:xfrm rot="20880000">
                <a:off x="1216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5" name="Rectangle 61"/>
              <p:cNvSpPr>
                <a:spLocks noChangeArrowheads="1"/>
              </p:cNvSpPr>
              <p:nvPr/>
            </p:nvSpPr>
            <p:spPr bwMode="auto">
              <a:xfrm rot="21120000">
                <a:off x="1217" y="29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6" name="Rectangle 62"/>
              <p:cNvSpPr>
                <a:spLocks noChangeArrowheads="1"/>
              </p:cNvSpPr>
              <p:nvPr/>
            </p:nvSpPr>
            <p:spPr bwMode="auto">
              <a:xfrm rot="21120000">
                <a:off x="1217" y="301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7" name="Rectangle 63"/>
              <p:cNvSpPr>
                <a:spLocks noChangeArrowheads="1"/>
              </p:cNvSpPr>
              <p:nvPr/>
            </p:nvSpPr>
            <p:spPr bwMode="auto">
              <a:xfrm rot="21300000">
                <a:off x="1215" y="3043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8" name="Rectangle 64"/>
              <p:cNvSpPr>
                <a:spLocks noChangeArrowheads="1"/>
              </p:cNvSpPr>
              <p:nvPr/>
            </p:nvSpPr>
            <p:spPr bwMode="auto">
              <a:xfrm rot="20460000">
                <a:off x="1206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9" name="Rectangle 65"/>
              <p:cNvSpPr>
                <a:spLocks noChangeArrowheads="1"/>
              </p:cNvSpPr>
              <p:nvPr/>
            </p:nvSpPr>
            <p:spPr bwMode="auto">
              <a:xfrm rot="20640000">
                <a:off x="1211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0" name="Rectangle 66"/>
              <p:cNvSpPr>
                <a:spLocks noChangeArrowheads="1"/>
              </p:cNvSpPr>
              <p:nvPr/>
            </p:nvSpPr>
            <p:spPr bwMode="auto">
              <a:xfrm rot="20640000">
                <a:off x="1213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1" name="Rectangle 67"/>
              <p:cNvSpPr>
                <a:spLocks noChangeArrowheads="1"/>
              </p:cNvSpPr>
              <p:nvPr/>
            </p:nvSpPr>
            <p:spPr bwMode="auto">
              <a:xfrm rot="20760000">
                <a:off x="1216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2" name="Rectangle 68"/>
              <p:cNvSpPr>
                <a:spLocks noChangeArrowheads="1"/>
              </p:cNvSpPr>
              <p:nvPr/>
            </p:nvSpPr>
            <p:spPr bwMode="auto">
              <a:xfrm rot="20040000">
                <a:off x="1167" y="27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3" name="Rectangle 69"/>
              <p:cNvSpPr>
                <a:spLocks noChangeArrowheads="1"/>
              </p:cNvSpPr>
              <p:nvPr/>
            </p:nvSpPr>
            <p:spPr bwMode="auto">
              <a:xfrm rot="20220000">
                <a:off x="1175" y="275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4" name="Rectangle 70"/>
              <p:cNvSpPr>
                <a:spLocks noChangeArrowheads="1"/>
              </p:cNvSpPr>
              <p:nvPr/>
            </p:nvSpPr>
            <p:spPr bwMode="auto">
              <a:xfrm rot="20220000">
                <a:off x="1183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5" name="Rectangle 71"/>
              <p:cNvSpPr>
                <a:spLocks noChangeArrowheads="1"/>
              </p:cNvSpPr>
              <p:nvPr/>
            </p:nvSpPr>
            <p:spPr bwMode="auto">
              <a:xfrm rot="20220000">
                <a:off x="1193" y="27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" name="Rectangle 72"/>
              <p:cNvSpPr>
                <a:spLocks noChangeArrowheads="1"/>
              </p:cNvSpPr>
              <p:nvPr/>
            </p:nvSpPr>
            <p:spPr bwMode="auto">
              <a:xfrm rot="19680000">
                <a:off x="1099" y="2632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7" name="Rectangle 73"/>
              <p:cNvSpPr>
                <a:spLocks noChangeArrowheads="1"/>
              </p:cNvSpPr>
              <p:nvPr/>
            </p:nvSpPr>
            <p:spPr bwMode="auto">
              <a:xfrm rot="19740000">
                <a:off x="1113" y="264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8" name="Rectangle 74"/>
              <p:cNvSpPr>
                <a:spLocks noChangeArrowheads="1"/>
              </p:cNvSpPr>
              <p:nvPr/>
            </p:nvSpPr>
            <p:spPr bwMode="auto">
              <a:xfrm rot="19860000">
                <a:off x="1128" y="267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9" name="Rectangle 75"/>
              <p:cNvSpPr>
                <a:spLocks noChangeArrowheads="1"/>
              </p:cNvSpPr>
              <p:nvPr/>
            </p:nvSpPr>
            <p:spPr bwMode="auto">
              <a:xfrm rot="19860000">
                <a:off x="1141" y="26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0" name="Rectangle 76"/>
              <p:cNvSpPr>
                <a:spLocks noChangeArrowheads="1"/>
              </p:cNvSpPr>
              <p:nvPr/>
            </p:nvSpPr>
            <p:spPr bwMode="auto">
              <a:xfrm rot="19140000">
                <a:off x="1016" y="254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1" name="Rectangle 77"/>
              <p:cNvSpPr>
                <a:spLocks noChangeArrowheads="1"/>
              </p:cNvSpPr>
              <p:nvPr/>
            </p:nvSpPr>
            <p:spPr bwMode="auto">
              <a:xfrm rot="19140000">
                <a:off x="1037" y="256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2" name="Rectangle 78"/>
              <p:cNvSpPr>
                <a:spLocks noChangeArrowheads="1"/>
              </p:cNvSpPr>
              <p:nvPr/>
            </p:nvSpPr>
            <p:spPr bwMode="auto">
              <a:xfrm rot="19140000">
                <a:off x="1052" y="25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3" name="Rectangle 79"/>
              <p:cNvSpPr>
                <a:spLocks noChangeArrowheads="1"/>
              </p:cNvSpPr>
              <p:nvPr/>
            </p:nvSpPr>
            <p:spPr bwMode="auto">
              <a:xfrm rot="19260000">
                <a:off x="1070" y="25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4" name="AutoShape 80"/>
              <p:cNvSpPr>
                <a:spLocks noChangeArrowheads="1"/>
              </p:cNvSpPr>
              <p:nvPr/>
            </p:nvSpPr>
            <p:spPr bwMode="auto">
              <a:xfrm>
                <a:off x="486" y="2564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w 180"/>
                  <a:gd name="T23" fmla="*/ 0 h 151"/>
                  <a:gd name="T24" fmla="*/ 180 w 180"/>
                  <a:gd name="T25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5" name="Rectangle 81"/>
              <p:cNvSpPr>
                <a:spLocks noChangeArrowheads="1"/>
              </p:cNvSpPr>
              <p:nvPr/>
            </p:nvSpPr>
            <p:spPr bwMode="auto">
              <a:xfrm rot="6600000">
                <a:off x="-213" y="3137"/>
                <a:ext cx="122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6" name="Rectangle 82"/>
              <p:cNvSpPr>
                <a:spLocks noChangeArrowheads="1"/>
              </p:cNvSpPr>
              <p:nvPr/>
            </p:nvSpPr>
            <p:spPr bwMode="auto">
              <a:xfrm rot="240000">
                <a:off x="9" y="3141"/>
                <a:ext cx="102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" name="Rectangle 83"/>
              <p:cNvSpPr>
                <a:spLocks noChangeArrowheads="1"/>
              </p:cNvSpPr>
              <p:nvPr/>
            </p:nvSpPr>
            <p:spPr bwMode="auto">
              <a:xfrm rot="18660000">
                <a:off x="906" y="247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8" name="Rectangle 84"/>
              <p:cNvSpPr>
                <a:spLocks noChangeArrowheads="1"/>
              </p:cNvSpPr>
              <p:nvPr/>
            </p:nvSpPr>
            <p:spPr bwMode="auto">
              <a:xfrm rot="18660000">
                <a:off x="928" y="249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9" name="Rectangle 85"/>
              <p:cNvSpPr>
                <a:spLocks noChangeArrowheads="1"/>
              </p:cNvSpPr>
              <p:nvPr/>
            </p:nvSpPr>
            <p:spPr bwMode="auto">
              <a:xfrm rot="18660000">
                <a:off x="953" y="249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0" name="Rectangle 86"/>
              <p:cNvSpPr>
                <a:spLocks noChangeArrowheads="1"/>
              </p:cNvSpPr>
              <p:nvPr/>
            </p:nvSpPr>
            <p:spPr bwMode="auto">
              <a:xfrm rot="18900000">
                <a:off x="973" y="251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1" name="Rectangle 87"/>
              <p:cNvSpPr>
                <a:spLocks noChangeArrowheads="1"/>
              </p:cNvSpPr>
              <p:nvPr/>
            </p:nvSpPr>
            <p:spPr bwMode="auto">
              <a:xfrm rot="17940000">
                <a:off x="789" y="243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2" name="Rectangle 88"/>
              <p:cNvSpPr>
                <a:spLocks noChangeArrowheads="1"/>
              </p:cNvSpPr>
              <p:nvPr/>
            </p:nvSpPr>
            <p:spPr bwMode="auto">
              <a:xfrm rot="17940000">
                <a:off x="816" y="243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3" name="Rectangle 89"/>
              <p:cNvSpPr>
                <a:spLocks noChangeArrowheads="1"/>
              </p:cNvSpPr>
              <p:nvPr/>
            </p:nvSpPr>
            <p:spPr bwMode="auto">
              <a:xfrm rot="18060000">
                <a:off x="836" y="24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4" name="Rectangle 90"/>
              <p:cNvSpPr>
                <a:spLocks noChangeArrowheads="1"/>
              </p:cNvSpPr>
              <p:nvPr/>
            </p:nvSpPr>
            <p:spPr bwMode="auto">
              <a:xfrm rot="18360000">
                <a:off x="861" y="246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5" name="Rectangle 91"/>
              <p:cNvSpPr>
                <a:spLocks noChangeArrowheads="1"/>
              </p:cNvSpPr>
              <p:nvPr/>
            </p:nvSpPr>
            <p:spPr bwMode="auto">
              <a:xfrm rot="17280000">
                <a:off x="652" y="240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6" name="Rectangle 92"/>
              <p:cNvSpPr>
                <a:spLocks noChangeArrowheads="1"/>
              </p:cNvSpPr>
              <p:nvPr/>
            </p:nvSpPr>
            <p:spPr bwMode="auto">
              <a:xfrm rot="17340000">
                <a:off x="676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7" name="Rectangle 93"/>
              <p:cNvSpPr>
                <a:spLocks noChangeArrowheads="1"/>
              </p:cNvSpPr>
              <p:nvPr/>
            </p:nvSpPr>
            <p:spPr bwMode="auto">
              <a:xfrm rot="17340000">
                <a:off x="70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8" name="Rectangle 94"/>
              <p:cNvSpPr>
                <a:spLocks noChangeArrowheads="1"/>
              </p:cNvSpPr>
              <p:nvPr/>
            </p:nvSpPr>
            <p:spPr bwMode="auto">
              <a:xfrm rot="17580000">
                <a:off x="736" y="241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9" name="Rectangle 95"/>
              <p:cNvSpPr>
                <a:spLocks noChangeArrowheads="1"/>
              </p:cNvSpPr>
              <p:nvPr/>
            </p:nvSpPr>
            <p:spPr bwMode="auto">
              <a:xfrm rot="16740000">
                <a:off x="508" y="240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0" name="Rectangle 96"/>
              <p:cNvSpPr>
                <a:spLocks noChangeArrowheads="1"/>
              </p:cNvSpPr>
              <p:nvPr/>
            </p:nvSpPr>
            <p:spPr bwMode="auto">
              <a:xfrm rot="16920000">
                <a:off x="534" y="240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1" name="Rectangle 97"/>
              <p:cNvSpPr>
                <a:spLocks noChangeArrowheads="1"/>
              </p:cNvSpPr>
              <p:nvPr/>
            </p:nvSpPr>
            <p:spPr bwMode="auto">
              <a:xfrm rot="16920000">
                <a:off x="563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2" name="Rectangle 98"/>
              <p:cNvSpPr>
                <a:spLocks noChangeArrowheads="1"/>
              </p:cNvSpPr>
              <p:nvPr/>
            </p:nvSpPr>
            <p:spPr bwMode="auto">
              <a:xfrm rot="16980000">
                <a:off x="596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3" name="Rectangle 99"/>
              <p:cNvSpPr>
                <a:spLocks noChangeArrowheads="1"/>
              </p:cNvSpPr>
              <p:nvPr/>
            </p:nvSpPr>
            <p:spPr bwMode="auto">
              <a:xfrm rot="16380000">
                <a:off x="358" y="241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4" name="Rectangle 100"/>
              <p:cNvSpPr>
                <a:spLocks noChangeArrowheads="1"/>
              </p:cNvSpPr>
              <p:nvPr/>
            </p:nvSpPr>
            <p:spPr bwMode="auto">
              <a:xfrm rot="16260000">
                <a:off x="388" y="241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5" name="Rectangle 101"/>
              <p:cNvSpPr>
                <a:spLocks noChangeArrowheads="1"/>
              </p:cNvSpPr>
              <p:nvPr/>
            </p:nvSpPr>
            <p:spPr bwMode="auto">
              <a:xfrm rot="16320000">
                <a:off x="422" y="241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6" name="Rectangle 102"/>
              <p:cNvSpPr>
                <a:spLocks noChangeArrowheads="1"/>
              </p:cNvSpPr>
              <p:nvPr/>
            </p:nvSpPr>
            <p:spPr bwMode="auto">
              <a:xfrm rot="16440000">
                <a:off x="452" y="240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" name="Rectangle 103"/>
              <p:cNvSpPr>
                <a:spLocks noChangeArrowheads="1"/>
              </p:cNvSpPr>
              <p:nvPr/>
            </p:nvSpPr>
            <p:spPr bwMode="auto">
              <a:xfrm rot="15480000">
                <a:off x="212" y="24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" name="Rectangle 104"/>
              <p:cNvSpPr>
                <a:spLocks noChangeArrowheads="1"/>
              </p:cNvSpPr>
              <p:nvPr/>
            </p:nvSpPr>
            <p:spPr bwMode="auto">
              <a:xfrm rot="15360000">
                <a:off x="243" y="245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9" name="Rectangle 105"/>
              <p:cNvSpPr>
                <a:spLocks noChangeArrowheads="1"/>
              </p:cNvSpPr>
              <p:nvPr/>
            </p:nvSpPr>
            <p:spPr bwMode="auto">
              <a:xfrm rot="15480000">
                <a:off x="271" y="24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" name="Rectangle 106"/>
              <p:cNvSpPr>
                <a:spLocks noChangeArrowheads="1"/>
              </p:cNvSpPr>
              <p:nvPr/>
            </p:nvSpPr>
            <p:spPr bwMode="auto">
              <a:xfrm rot="15660000">
                <a:off x="294" y="243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1" name="Rectangle 107"/>
              <p:cNvSpPr>
                <a:spLocks noChangeArrowheads="1"/>
              </p:cNvSpPr>
              <p:nvPr/>
            </p:nvSpPr>
            <p:spPr bwMode="auto">
              <a:xfrm rot="14220000">
                <a:off x="11" y="255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2" name="Rectangle 108"/>
              <p:cNvSpPr>
                <a:spLocks noChangeArrowheads="1"/>
              </p:cNvSpPr>
              <p:nvPr/>
            </p:nvSpPr>
            <p:spPr bwMode="auto">
              <a:xfrm rot="14400000">
                <a:off x="69" y="25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3" name="Rectangle 109"/>
              <p:cNvSpPr>
                <a:spLocks noChangeArrowheads="1"/>
              </p:cNvSpPr>
              <p:nvPr/>
            </p:nvSpPr>
            <p:spPr bwMode="auto">
              <a:xfrm rot="14760000">
                <a:off x="95" y="251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4" name="Rectangle 110"/>
              <p:cNvSpPr>
                <a:spLocks noChangeArrowheads="1"/>
              </p:cNvSpPr>
              <p:nvPr/>
            </p:nvSpPr>
            <p:spPr bwMode="auto">
              <a:xfrm rot="14760000">
                <a:off x="122" y="250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5" name="Rectangle 111"/>
              <p:cNvSpPr>
                <a:spLocks noChangeArrowheads="1"/>
              </p:cNvSpPr>
              <p:nvPr/>
            </p:nvSpPr>
            <p:spPr bwMode="auto">
              <a:xfrm rot="15120000">
                <a:off x="156" y="24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6" name="Rectangle 112"/>
              <p:cNvSpPr>
                <a:spLocks noChangeArrowheads="1"/>
              </p:cNvSpPr>
              <p:nvPr/>
            </p:nvSpPr>
            <p:spPr bwMode="auto">
              <a:xfrm rot="19740000">
                <a:off x="2" y="3365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7" name="Rectangle 113"/>
              <p:cNvSpPr>
                <a:spLocks noChangeArrowheads="1"/>
              </p:cNvSpPr>
              <p:nvPr/>
            </p:nvSpPr>
            <p:spPr bwMode="auto">
              <a:xfrm rot="3300000">
                <a:off x="510" y="3474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8" name="Rectangle 114"/>
              <p:cNvSpPr>
                <a:spLocks noChangeArrowheads="1"/>
              </p:cNvSpPr>
              <p:nvPr/>
            </p:nvSpPr>
            <p:spPr bwMode="auto">
              <a:xfrm rot="3300000">
                <a:off x="36" y="2796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9" name="Rectangle 115"/>
              <p:cNvSpPr>
                <a:spLocks noChangeArrowheads="1"/>
              </p:cNvSpPr>
              <p:nvPr/>
            </p:nvSpPr>
            <p:spPr bwMode="auto">
              <a:xfrm rot="19740000">
                <a:off x="701" y="2852"/>
                <a:ext cx="31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0" name="Rectangle 116"/>
              <p:cNvSpPr>
                <a:spLocks noChangeArrowheads="1"/>
              </p:cNvSpPr>
              <p:nvPr/>
            </p:nvSpPr>
            <p:spPr bwMode="auto">
              <a:xfrm rot="5880000">
                <a:off x="201" y="3912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1" name="Rectangle 117"/>
              <p:cNvSpPr>
                <a:spLocks noChangeArrowheads="1"/>
              </p:cNvSpPr>
              <p:nvPr/>
            </p:nvSpPr>
            <p:spPr bwMode="auto">
              <a:xfrm rot="6660000">
                <a:off x="48" y="3911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2" name="Rectangle 118"/>
              <p:cNvSpPr>
                <a:spLocks noChangeArrowheads="1"/>
              </p:cNvSpPr>
              <p:nvPr/>
            </p:nvSpPr>
            <p:spPr bwMode="auto">
              <a:xfrm rot="5220000">
                <a:off x="362" y="3890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3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4" name="Rectangle 120"/>
              <p:cNvSpPr>
                <a:spLocks noChangeArrowheads="1"/>
              </p:cNvSpPr>
              <p:nvPr/>
            </p:nvSpPr>
            <p:spPr bwMode="auto">
              <a:xfrm rot="3780000">
                <a:off x="670" y="377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5" name="Rectangle 121"/>
              <p:cNvSpPr>
                <a:spLocks noChangeArrowheads="1"/>
              </p:cNvSpPr>
              <p:nvPr/>
            </p:nvSpPr>
            <p:spPr bwMode="auto">
              <a:xfrm rot="3060000">
                <a:off x="812" y="368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6" name="Rectangle 122"/>
              <p:cNvSpPr>
                <a:spLocks noChangeArrowheads="1"/>
              </p:cNvSpPr>
              <p:nvPr/>
            </p:nvSpPr>
            <p:spPr bwMode="auto">
              <a:xfrm rot="2100000">
                <a:off x="937" y="357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7" name="Rectangle 123"/>
              <p:cNvSpPr>
                <a:spLocks noChangeArrowheads="1"/>
              </p:cNvSpPr>
              <p:nvPr/>
            </p:nvSpPr>
            <p:spPr bwMode="auto">
              <a:xfrm rot="14400000">
                <a:off x="-14" y="250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8" name="Rectangle 124"/>
              <p:cNvSpPr>
                <a:spLocks noChangeArrowheads="1"/>
              </p:cNvSpPr>
              <p:nvPr/>
            </p:nvSpPr>
            <p:spPr bwMode="auto">
              <a:xfrm rot="15180000">
                <a:off x="138" y="243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9" name="Rectangle 125"/>
              <p:cNvSpPr>
                <a:spLocks noChangeArrowheads="1"/>
              </p:cNvSpPr>
              <p:nvPr/>
            </p:nvSpPr>
            <p:spPr bwMode="auto">
              <a:xfrm rot="16620000">
                <a:off x="450" y="2369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0" name="Rectangle 126"/>
              <p:cNvSpPr>
                <a:spLocks noChangeArrowheads="1"/>
              </p:cNvSpPr>
              <p:nvPr/>
            </p:nvSpPr>
            <p:spPr bwMode="auto">
              <a:xfrm rot="17280000">
                <a:off x="598" y="2363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1" name="Rectangle 127"/>
              <p:cNvSpPr>
                <a:spLocks noChangeArrowheads="1"/>
              </p:cNvSpPr>
              <p:nvPr/>
            </p:nvSpPr>
            <p:spPr bwMode="auto">
              <a:xfrm rot="17940000">
                <a:off x="740" y="2389"/>
                <a:ext cx="15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2" name="Rectangle 128"/>
              <p:cNvSpPr>
                <a:spLocks noChangeArrowheads="1"/>
              </p:cNvSpPr>
              <p:nvPr/>
            </p:nvSpPr>
            <p:spPr bwMode="auto">
              <a:xfrm rot="18420000">
                <a:off x="867" y="243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3" name="Rectangle 129"/>
              <p:cNvSpPr>
                <a:spLocks noChangeArrowheads="1"/>
              </p:cNvSpPr>
              <p:nvPr/>
            </p:nvSpPr>
            <p:spPr bwMode="auto">
              <a:xfrm rot="18960000">
                <a:off x="984" y="2499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4" name="Rectangle 130"/>
              <p:cNvSpPr>
                <a:spLocks noChangeArrowheads="1"/>
              </p:cNvSpPr>
              <p:nvPr/>
            </p:nvSpPr>
            <p:spPr bwMode="auto">
              <a:xfrm rot="19380000">
                <a:off x="1076" y="2590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5" name="Rectangle 131"/>
              <p:cNvSpPr>
                <a:spLocks noChangeArrowheads="1"/>
              </p:cNvSpPr>
              <p:nvPr/>
            </p:nvSpPr>
            <p:spPr bwMode="auto">
              <a:xfrm rot="19860000">
                <a:off x="1145" y="2693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6" name="Rectangle 132"/>
              <p:cNvSpPr>
                <a:spLocks noChangeArrowheads="1"/>
              </p:cNvSpPr>
              <p:nvPr/>
            </p:nvSpPr>
            <p:spPr bwMode="auto">
              <a:xfrm rot="20400000">
                <a:off x="1199" y="280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7" name="Rectangle 133"/>
              <p:cNvSpPr>
                <a:spLocks noChangeArrowheads="1"/>
              </p:cNvSpPr>
              <p:nvPr/>
            </p:nvSpPr>
            <p:spPr bwMode="auto">
              <a:xfrm rot="20820000">
                <a:off x="1219" y="29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8" name="Rectangle 134"/>
              <p:cNvSpPr>
                <a:spLocks noChangeArrowheads="1"/>
              </p:cNvSpPr>
              <p:nvPr/>
            </p:nvSpPr>
            <p:spPr bwMode="auto">
              <a:xfrm rot="21300000">
                <a:off x="1210" y="3067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9" name="Rectangle 135"/>
              <p:cNvSpPr>
                <a:spLocks noChangeArrowheads="1"/>
              </p:cNvSpPr>
              <p:nvPr/>
            </p:nvSpPr>
            <p:spPr bwMode="auto">
              <a:xfrm rot="720000">
                <a:off x="1128" y="3334"/>
                <a:ext cx="14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0" name="Rectangle 136"/>
              <p:cNvSpPr>
                <a:spLocks noChangeArrowheads="1"/>
              </p:cNvSpPr>
              <p:nvPr/>
            </p:nvSpPr>
            <p:spPr bwMode="auto">
              <a:xfrm rot="1500000">
                <a:off x="1039" y="3460"/>
                <a:ext cx="13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1" name="AutoShape 137"/>
              <p:cNvSpPr>
                <a:spLocks noChangeArrowheads="1"/>
              </p:cNvSpPr>
              <p:nvPr/>
            </p:nvSpPr>
            <p:spPr bwMode="auto">
              <a:xfrm>
                <a:off x="849" y="3135"/>
                <a:ext cx="203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w 204"/>
                  <a:gd name="T27" fmla="*/ 0 h 120"/>
                  <a:gd name="T28" fmla="*/ 204 w 204"/>
                  <a:gd name="T29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2" name="AutoShape 138"/>
              <p:cNvSpPr>
                <a:spLocks noChangeArrowheads="1"/>
              </p:cNvSpPr>
              <p:nvPr/>
            </p:nvSpPr>
            <p:spPr bwMode="auto">
              <a:xfrm>
                <a:off x="21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w 90"/>
                  <a:gd name="T27" fmla="*/ 0 h 78"/>
                  <a:gd name="T28" fmla="*/ 90 w 90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3" name="AutoShape 139"/>
              <p:cNvSpPr>
                <a:spLocks noChangeArrowheads="1"/>
              </p:cNvSpPr>
              <p:nvPr/>
            </p:nvSpPr>
            <p:spPr bwMode="auto">
              <a:xfrm>
                <a:off x="99" y="2652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w 101"/>
                  <a:gd name="T29" fmla="*/ 0 h 89"/>
                  <a:gd name="T30" fmla="*/ 101 w 101"/>
                  <a:gd name="T31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T28" t="T29" r="T30" b="T31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4" name="AutoShape 140"/>
              <p:cNvSpPr>
                <a:spLocks noChangeArrowheads="1"/>
              </p:cNvSpPr>
              <p:nvPr/>
            </p:nvSpPr>
            <p:spPr bwMode="auto">
              <a:xfrm>
                <a:off x="676" y="3500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w 83"/>
                  <a:gd name="T27" fmla="*/ 0 h 78"/>
                  <a:gd name="T28" fmla="*/ 83 w 83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5" name="AutoShape 141"/>
              <p:cNvSpPr>
                <a:spLocks noChangeArrowheads="1"/>
              </p:cNvSpPr>
              <p:nvPr/>
            </p:nvSpPr>
            <p:spPr bwMode="auto">
              <a:xfrm>
                <a:off x="939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w 90"/>
                  <a:gd name="T27" fmla="*/ 0 h 72"/>
                  <a:gd name="T28" fmla="*/ 90 w 90"/>
                  <a:gd name="T2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6" name="AutoShape 142"/>
              <p:cNvSpPr>
                <a:spLocks noChangeArrowheads="1"/>
              </p:cNvSpPr>
              <p:nvPr/>
            </p:nvSpPr>
            <p:spPr bwMode="auto">
              <a:xfrm>
                <a:off x="897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w 90"/>
                  <a:gd name="T27" fmla="*/ 0 h 84"/>
                  <a:gd name="T28" fmla="*/ 90 w 90"/>
                  <a:gd name="T29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7" name="AutoShape 143"/>
              <p:cNvSpPr>
                <a:spLocks noChangeArrowheads="1"/>
              </p:cNvSpPr>
              <p:nvPr/>
            </p:nvSpPr>
            <p:spPr bwMode="auto">
              <a:xfrm>
                <a:off x="9" y="3834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w 6"/>
                  <a:gd name="T15" fmla="*/ 0 h 12"/>
                  <a:gd name="T16" fmla="*/ 6 w 6"/>
                  <a:gd name="T17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8" name="AutoShape 144"/>
              <p:cNvSpPr>
                <a:spLocks noChangeArrowheads="1"/>
              </p:cNvSpPr>
              <p:nvPr/>
            </p:nvSpPr>
            <p:spPr bwMode="auto">
              <a:xfrm>
                <a:off x="9" y="2556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w 30"/>
                  <a:gd name="T15" fmla="*/ 0 h 48"/>
                  <a:gd name="T16" fmla="*/ 30 w 30"/>
                  <a:gd name="T17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9" name="AutoShape 145"/>
              <p:cNvSpPr>
                <a:spLocks noChangeArrowheads="1"/>
              </p:cNvSpPr>
              <p:nvPr/>
            </p:nvSpPr>
            <p:spPr bwMode="auto">
              <a:xfrm>
                <a:off x="9" y="3840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w 36"/>
                  <a:gd name="T15" fmla="*/ 0 h 66"/>
                  <a:gd name="T16" fmla="*/ 36 w 36"/>
                  <a:gd name="T1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0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196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1" name="Rectangle 147"/>
              <p:cNvSpPr>
                <a:spLocks noChangeArrowheads="1"/>
              </p:cNvSpPr>
              <p:nvPr/>
            </p:nvSpPr>
            <p:spPr bwMode="auto">
              <a:xfrm rot="16020000">
                <a:off x="294" y="2387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2" name="AutoShape 148"/>
              <p:cNvSpPr>
                <a:spLocks noChangeArrowheads="1"/>
              </p:cNvSpPr>
              <p:nvPr/>
            </p:nvSpPr>
            <p:spPr bwMode="auto">
              <a:xfrm>
                <a:off x="140" y="3571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3" name="AutoShape 149"/>
              <p:cNvSpPr>
                <a:spLocks noChangeArrowheads="1"/>
              </p:cNvSpPr>
              <p:nvPr/>
            </p:nvSpPr>
            <p:spPr bwMode="auto">
              <a:xfrm rot="18720000">
                <a:off x="619" y="3548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4" name="AutoShape 150"/>
              <p:cNvSpPr>
                <a:spLocks noChangeArrowheads="1"/>
              </p:cNvSpPr>
              <p:nvPr/>
            </p:nvSpPr>
            <p:spPr bwMode="auto">
              <a:xfrm>
                <a:off x="236" y="2504"/>
                <a:ext cx="347" cy="1268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  <a:gd name="T10" fmla="*/ 0 w 348"/>
                  <a:gd name="T11" fmla="*/ 0 h 1272"/>
                  <a:gd name="T12" fmla="*/ 348 w 348"/>
                  <a:gd name="T13" fmla="*/ 1272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B5D6B"/>
                  </a:gs>
                  <a:gs pos="100000">
                    <a:srgbClr val="575967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5" name="Oval 151"/>
              <p:cNvSpPr>
                <a:spLocks noChangeArrowheads="1"/>
              </p:cNvSpPr>
              <p:nvPr/>
            </p:nvSpPr>
            <p:spPr bwMode="auto">
              <a:xfrm rot="19920000">
                <a:off x="294" y="3049"/>
                <a:ext cx="220" cy="174"/>
              </a:xfrm>
              <a:prstGeom prst="ellipse">
                <a:avLst/>
              </a:prstGeom>
              <a:gradFill rotWithShape="0">
                <a:gsLst>
                  <a:gs pos="0">
                    <a:srgbClr val="5B5D6B"/>
                  </a:gs>
                  <a:gs pos="50000">
                    <a:srgbClr val="525460"/>
                  </a:gs>
                  <a:gs pos="100000">
                    <a:srgbClr val="5B5D6B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176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301625" y="-263525"/>
            <a:ext cx="8534400" cy="211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1177" name="Text Box 153"/>
          <p:cNvSpPr txBox="1">
            <a:spLocks noChangeArrowheads="1"/>
          </p:cNvSpPr>
          <p:nvPr/>
        </p:nvSpPr>
        <p:spPr bwMode="auto">
          <a:xfrm>
            <a:off x="301625" y="6245225"/>
            <a:ext cx="22875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78" name="Text Box 15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79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282825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BF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000">
                <a:solidFill>
                  <a:srgbClr val="FFFFFF"/>
                </a:solidFill>
              </a:defRPr>
            </a:lvl1pPr>
          </a:lstStyle>
          <a:p>
            <a:fld id="{3CBDC996-D842-4308-B848-074791F14D49}" type="slidenum">
              <a:rPr lang="en-GB" altLang="ru-RU"/>
              <a:pPr/>
              <a:t>‹#›</a:t>
            </a:fld>
            <a:endParaRPr lang="en-GB" altLang="ru-RU"/>
          </a:p>
        </p:txBody>
      </p:sp>
      <p:sp>
        <p:nvSpPr>
          <p:cNvPr id="1180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1625" y="1600200"/>
            <a:ext cx="8534400" cy="449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72" r:id="rId12"/>
  </p:sldLayoutIdLst>
  <p:txStyles>
    <p:titleStyle>
      <a:lvl1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 kern="1200">
          <a:solidFill>
            <a:srgbClr val="FFFFCC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2pPr>
      <a:lvl3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3pPr>
      <a:lvl4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4pPr>
      <a:lvl5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5pPr>
      <a:lvl6pPr marL="4572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6pPr>
      <a:lvl7pPr marL="9144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7pPr>
      <a:lvl8pPr marL="13716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8pPr>
      <a:lvl9pPr marL="18288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336550" indent="-336550" algn="l" defTabSz="449263" rtl="0" eaLnBrk="0" fontAlgn="base" hangingPunct="0">
        <a:lnSpc>
          <a:spcPct val="94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36600" indent="-279400" algn="l" defTabSz="449263" rtl="0" eaLnBrk="0" fontAlgn="base" hangingPunct="0">
        <a:lnSpc>
          <a:spcPct val="94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4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6350" y="1422400"/>
            <a:ext cx="9137650" cy="5432425"/>
            <a:chOff x="4" y="896"/>
            <a:chExt cx="5756" cy="3422"/>
          </a:xfrm>
        </p:grpSpPr>
        <p:grpSp>
          <p:nvGrpSpPr>
            <p:cNvPr id="2050" name="Group 2"/>
            <p:cNvGrpSpPr>
              <a:grpSpLocks/>
            </p:cNvGrpSpPr>
            <p:nvPr/>
          </p:nvGrpSpPr>
          <p:grpSpPr bwMode="auto">
            <a:xfrm>
              <a:off x="20" y="896"/>
              <a:ext cx="5740" cy="3422"/>
              <a:chOff x="20" y="896"/>
              <a:chExt cx="5740" cy="3422"/>
            </a:xfrm>
          </p:grpSpPr>
          <p:sp>
            <p:nvSpPr>
              <p:cNvPr id="2051" name="AutoShape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w 2815"/>
                  <a:gd name="T43" fmla="*/ 0 h 2110"/>
                  <a:gd name="T44" fmla="*/ 2815 w 2815"/>
                  <a:gd name="T45" fmla="*/ 211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T42" t="T43" r="T44" b="T45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2" name="AutoShape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5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w 3966"/>
                  <a:gd name="T67" fmla="*/ 0 h 2366"/>
                  <a:gd name="T68" fmla="*/ 3966 w 3966"/>
                  <a:gd name="T69" fmla="*/ 2366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T66" t="T67" r="T68" b="T69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3" name="AutoShape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1" cy="3106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w 5732"/>
                  <a:gd name="T55" fmla="*/ 0 h 3107"/>
                  <a:gd name="T56" fmla="*/ 5732 w 5732"/>
                  <a:gd name="T57" fmla="*/ 3107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4" name="AutoShape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1" cy="2759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w 5512"/>
                  <a:gd name="T71" fmla="*/ 0 h 2760"/>
                  <a:gd name="T72" fmla="*/ 5512 w 5512"/>
                  <a:gd name="T73" fmla="*/ 2760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T70" t="T71" r="T72" b="T73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5" name="AutoShape 7"/>
              <p:cNvSpPr>
                <a:spLocks noChangeArrowheads="1"/>
              </p:cNvSpPr>
              <p:nvPr/>
            </p:nvSpPr>
            <p:spPr bwMode="auto">
              <a:xfrm>
                <a:off x="4839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w 790"/>
                  <a:gd name="T23" fmla="*/ 0 h 1189"/>
                  <a:gd name="T24" fmla="*/ 790 w 790"/>
                  <a:gd name="T25" fmla="*/ 118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6" name="AutoShape 8"/>
              <p:cNvSpPr>
                <a:spLocks noChangeArrowheads="1"/>
              </p:cNvSpPr>
              <p:nvPr/>
            </p:nvSpPr>
            <p:spPr bwMode="auto">
              <a:xfrm>
                <a:off x="5172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w 579"/>
                  <a:gd name="T15" fmla="*/ 0 h 1117"/>
                  <a:gd name="T16" fmla="*/ 579 w 579"/>
                  <a:gd name="T17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7" name="AutoShape 9"/>
              <p:cNvSpPr>
                <a:spLocks noChangeArrowheads="1"/>
              </p:cNvSpPr>
              <p:nvPr/>
            </p:nvSpPr>
            <p:spPr bwMode="auto">
              <a:xfrm>
                <a:off x="3290" y="968"/>
                <a:ext cx="2471" cy="2395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w 2471"/>
                  <a:gd name="T53" fmla="*/ 0 h 2396"/>
                  <a:gd name="T54" fmla="*/ 2471 w 2471"/>
                  <a:gd name="T55" fmla="*/ 2396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T52" t="T53" r="T54" b="T55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8" name="AutoShape 10"/>
              <p:cNvSpPr>
                <a:spLocks noChangeArrowheads="1"/>
              </p:cNvSpPr>
              <p:nvPr/>
            </p:nvSpPr>
            <p:spPr bwMode="auto">
              <a:xfrm>
                <a:off x="2365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w 1399"/>
                  <a:gd name="T35" fmla="*/ 0 h 1349"/>
                  <a:gd name="T36" fmla="*/ 1399 w 1399"/>
                  <a:gd name="T37" fmla="*/ 1349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T34" t="T35" r="T36" b="T37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9" name="AutoShape 11"/>
              <p:cNvSpPr>
                <a:spLocks noChangeArrowheads="1"/>
              </p:cNvSpPr>
              <p:nvPr/>
            </p:nvSpPr>
            <p:spPr bwMode="auto">
              <a:xfrm>
                <a:off x="4274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w 1256"/>
                  <a:gd name="T39" fmla="*/ 0 h 810"/>
                  <a:gd name="T40" fmla="*/ 1256 w 1256"/>
                  <a:gd name="T41" fmla="*/ 81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T38" t="T39" r="T40" b="T41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0" name="AutoShape 12"/>
              <p:cNvSpPr>
                <a:spLocks noChangeArrowheads="1"/>
              </p:cNvSpPr>
              <p:nvPr/>
            </p:nvSpPr>
            <p:spPr bwMode="auto">
              <a:xfrm>
                <a:off x="2913" y="3475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w 2848"/>
                  <a:gd name="T41" fmla="*/ 0 h 788"/>
                  <a:gd name="T42" fmla="*/ 2848 w 2848"/>
                  <a:gd name="T43" fmla="*/ 78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T40" t="T41" r="T42" b="T43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1" name="AutoShape 13"/>
              <p:cNvSpPr>
                <a:spLocks noChangeArrowheads="1"/>
              </p:cNvSpPr>
              <p:nvPr/>
            </p:nvSpPr>
            <p:spPr bwMode="auto">
              <a:xfrm>
                <a:off x="5442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w 319"/>
                  <a:gd name="T15" fmla="*/ 0 h 854"/>
                  <a:gd name="T16" fmla="*/ 319 w 319"/>
                  <a:gd name="T17" fmla="*/ 854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2" name="AutoShape 14"/>
              <p:cNvSpPr>
                <a:spLocks noChangeArrowheads="1"/>
              </p:cNvSpPr>
              <p:nvPr/>
            </p:nvSpPr>
            <p:spPr bwMode="auto">
              <a:xfrm>
                <a:off x="4953" y="3567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w 646"/>
                  <a:gd name="T19" fmla="*/ 0 h 392"/>
                  <a:gd name="T20" fmla="*/ 646 w 646"/>
                  <a:gd name="T21" fmla="*/ 392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T18" t="T19" r="T20" b="T21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3" name="AutoShape 15"/>
              <p:cNvSpPr>
                <a:spLocks noChangeArrowheads="1"/>
              </p:cNvSpPr>
              <p:nvPr/>
            </p:nvSpPr>
            <p:spPr bwMode="auto">
              <a:xfrm>
                <a:off x="50" y="2399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w 2736"/>
                  <a:gd name="T55" fmla="*/ 0 h 1920"/>
                  <a:gd name="T56" fmla="*/ 2736 w 2736"/>
                  <a:gd name="T57" fmla="*/ 192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064" name="Group 16"/>
            <p:cNvGrpSpPr>
              <a:grpSpLocks/>
            </p:cNvGrpSpPr>
            <p:nvPr/>
          </p:nvGrpSpPr>
          <p:grpSpPr bwMode="auto">
            <a:xfrm>
              <a:off x="4" y="2296"/>
              <a:ext cx="1379" cy="1691"/>
              <a:chOff x="4" y="2296"/>
              <a:chExt cx="1379" cy="1691"/>
            </a:xfrm>
          </p:grpSpPr>
          <p:sp>
            <p:nvSpPr>
              <p:cNvPr id="2065" name="Rectangle 17"/>
              <p:cNvSpPr>
                <a:spLocks noChangeArrowheads="1"/>
              </p:cNvSpPr>
              <p:nvPr/>
            </p:nvSpPr>
            <p:spPr bwMode="auto">
              <a:xfrm rot="6780000">
                <a:off x="66" y="387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6" name="Rectangle 18"/>
              <p:cNvSpPr>
                <a:spLocks noChangeArrowheads="1"/>
              </p:cNvSpPr>
              <p:nvPr/>
            </p:nvSpPr>
            <p:spPr bwMode="auto">
              <a:xfrm rot="6780000">
                <a:off x="38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7" name="Rectangle 19"/>
              <p:cNvSpPr>
                <a:spLocks noChangeArrowheads="1"/>
              </p:cNvSpPr>
              <p:nvPr/>
            </p:nvSpPr>
            <p:spPr bwMode="auto">
              <a:xfrm rot="6780000">
                <a:off x="12" y="386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8" name="Rectangle 20"/>
              <p:cNvSpPr>
                <a:spLocks noChangeArrowheads="1"/>
              </p:cNvSpPr>
              <p:nvPr/>
            </p:nvSpPr>
            <p:spPr bwMode="auto">
              <a:xfrm rot="6000000">
                <a:off x="215" y="38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9" name="Rectangle 21"/>
              <p:cNvSpPr>
                <a:spLocks noChangeArrowheads="1"/>
              </p:cNvSpPr>
              <p:nvPr/>
            </p:nvSpPr>
            <p:spPr bwMode="auto">
              <a:xfrm rot="6000000">
                <a:off x="187" y="388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0" name="Rectangle 22"/>
              <p:cNvSpPr>
                <a:spLocks noChangeArrowheads="1"/>
              </p:cNvSpPr>
              <p:nvPr/>
            </p:nvSpPr>
            <p:spPr bwMode="auto">
              <a:xfrm rot="6240000">
                <a:off x="154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1" name="Rectangle 23"/>
              <p:cNvSpPr>
                <a:spLocks noChangeArrowheads="1"/>
              </p:cNvSpPr>
              <p:nvPr/>
            </p:nvSpPr>
            <p:spPr bwMode="auto">
              <a:xfrm rot="6240000">
                <a:off x="124" y="388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2" name="Rectangle 24"/>
              <p:cNvSpPr>
                <a:spLocks noChangeArrowheads="1"/>
              </p:cNvSpPr>
              <p:nvPr/>
            </p:nvSpPr>
            <p:spPr bwMode="auto">
              <a:xfrm rot="5400000">
                <a:off x="368" y="386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3" name="Rectangle 25"/>
              <p:cNvSpPr>
                <a:spLocks noChangeArrowheads="1"/>
              </p:cNvSpPr>
              <p:nvPr/>
            </p:nvSpPr>
            <p:spPr bwMode="auto">
              <a:xfrm rot="5400000">
                <a:off x="336" y="386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4" name="Rectangle 26"/>
              <p:cNvSpPr>
                <a:spLocks noChangeArrowheads="1"/>
              </p:cNvSpPr>
              <p:nvPr/>
            </p:nvSpPr>
            <p:spPr bwMode="auto">
              <a:xfrm rot="5580000">
                <a:off x="306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5" name="Rectangle 27"/>
              <p:cNvSpPr>
                <a:spLocks noChangeArrowheads="1"/>
              </p:cNvSpPr>
              <p:nvPr/>
            </p:nvSpPr>
            <p:spPr bwMode="auto">
              <a:xfrm rot="5760000">
                <a:off x="272" y="387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6" name="Rectangle 28"/>
              <p:cNvSpPr>
                <a:spLocks noChangeArrowheads="1"/>
              </p:cNvSpPr>
              <p:nvPr/>
            </p:nvSpPr>
            <p:spPr bwMode="auto">
              <a:xfrm rot="4740000">
                <a:off x="520" y="38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7" name="Rectangle 29"/>
              <p:cNvSpPr>
                <a:spLocks noChangeArrowheads="1"/>
              </p:cNvSpPr>
              <p:nvPr/>
            </p:nvSpPr>
            <p:spPr bwMode="auto">
              <a:xfrm rot="4920000">
                <a:off x="489" y="382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8" name="Rectangle 30"/>
              <p:cNvSpPr>
                <a:spLocks noChangeArrowheads="1"/>
              </p:cNvSpPr>
              <p:nvPr/>
            </p:nvSpPr>
            <p:spPr bwMode="auto">
              <a:xfrm rot="4920000">
                <a:off x="457" y="384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9" name="Rectangle 31"/>
              <p:cNvSpPr>
                <a:spLocks noChangeArrowheads="1"/>
              </p:cNvSpPr>
              <p:nvPr/>
            </p:nvSpPr>
            <p:spPr bwMode="auto">
              <a:xfrm rot="5040000">
                <a:off x="428" y="384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0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5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1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7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2" name="Rectangle 34"/>
              <p:cNvSpPr>
                <a:spLocks noChangeArrowheads="1"/>
              </p:cNvSpPr>
              <p:nvPr/>
            </p:nvSpPr>
            <p:spPr bwMode="auto">
              <a:xfrm rot="4080000">
                <a:off x="607" y="378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3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4" name="Rectangle 36"/>
              <p:cNvSpPr>
                <a:spLocks noChangeArrowheads="1"/>
              </p:cNvSpPr>
              <p:nvPr/>
            </p:nvSpPr>
            <p:spPr bwMode="auto">
              <a:xfrm rot="3360000">
                <a:off x="799" y="36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5" name="Rectangle 37"/>
              <p:cNvSpPr>
                <a:spLocks noChangeArrowheads="1"/>
              </p:cNvSpPr>
              <p:nvPr/>
            </p:nvSpPr>
            <p:spPr bwMode="auto">
              <a:xfrm rot="3360000">
                <a:off x="771" y="369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6" name="Rectangle 38"/>
              <p:cNvSpPr>
                <a:spLocks noChangeArrowheads="1"/>
              </p:cNvSpPr>
              <p:nvPr/>
            </p:nvSpPr>
            <p:spPr bwMode="auto">
              <a:xfrm rot="3360000">
                <a:off x="745" y="371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7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8" name="Rectangle 40"/>
              <p:cNvSpPr>
                <a:spLocks noChangeArrowheads="1"/>
              </p:cNvSpPr>
              <p:nvPr/>
            </p:nvSpPr>
            <p:spPr bwMode="auto">
              <a:xfrm rot="2280000">
                <a:off x="924" y="3581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9" name="Rectangle 41"/>
              <p:cNvSpPr>
                <a:spLocks noChangeArrowheads="1"/>
              </p:cNvSpPr>
              <p:nvPr/>
            </p:nvSpPr>
            <p:spPr bwMode="auto">
              <a:xfrm rot="2280000">
                <a:off x="900" y="36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0" name="Rectangle 42"/>
              <p:cNvSpPr>
                <a:spLocks noChangeArrowheads="1"/>
              </p:cNvSpPr>
              <p:nvPr/>
            </p:nvSpPr>
            <p:spPr bwMode="auto">
              <a:xfrm rot="2700000">
                <a:off x="875" y="36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1" name="Rectangle 43"/>
              <p:cNvSpPr>
                <a:spLocks noChangeArrowheads="1"/>
              </p:cNvSpPr>
              <p:nvPr/>
            </p:nvSpPr>
            <p:spPr bwMode="auto">
              <a:xfrm rot="2700000">
                <a:off x="849" y="36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2" name="Rectangle 44"/>
              <p:cNvSpPr>
                <a:spLocks noChangeArrowheads="1"/>
              </p:cNvSpPr>
              <p:nvPr/>
            </p:nvSpPr>
            <p:spPr bwMode="auto">
              <a:xfrm rot="1500000">
                <a:off x="1029" y="34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3" name="Rectangle 45"/>
              <p:cNvSpPr>
                <a:spLocks noChangeArrowheads="1"/>
              </p:cNvSpPr>
              <p:nvPr/>
            </p:nvSpPr>
            <p:spPr bwMode="auto">
              <a:xfrm rot="1500000">
                <a:off x="1011" y="349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4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5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6" name="Rectangle 48"/>
              <p:cNvSpPr>
                <a:spLocks noChangeArrowheads="1"/>
              </p:cNvSpPr>
              <p:nvPr/>
            </p:nvSpPr>
            <p:spPr bwMode="auto">
              <a:xfrm rot="840000">
                <a:off x="1111" y="335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7" name="Rectangle 49"/>
              <p:cNvSpPr>
                <a:spLocks noChangeArrowheads="1"/>
              </p:cNvSpPr>
              <p:nvPr/>
            </p:nvSpPr>
            <p:spPr bwMode="auto">
              <a:xfrm rot="840000">
                <a:off x="1099" y="33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8" name="Rectangle 50"/>
              <p:cNvSpPr>
                <a:spLocks noChangeArrowheads="1"/>
              </p:cNvSpPr>
              <p:nvPr/>
            </p:nvSpPr>
            <p:spPr bwMode="auto">
              <a:xfrm rot="1320000">
                <a:off x="1088" y="340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9" name="Rectangle 51"/>
              <p:cNvSpPr>
                <a:spLocks noChangeArrowheads="1"/>
              </p:cNvSpPr>
              <p:nvPr/>
            </p:nvSpPr>
            <p:spPr bwMode="auto">
              <a:xfrm rot="1320000">
                <a:off x="1066" y="342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0" name="Rectangle 52"/>
              <p:cNvSpPr>
                <a:spLocks noChangeArrowheads="1"/>
              </p:cNvSpPr>
              <p:nvPr/>
            </p:nvSpPr>
            <p:spPr bwMode="auto">
              <a:xfrm rot="480000">
                <a:off x="1170" y="322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1" name="Rectangle 53"/>
              <p:cNvSpPr>
                <a:spLocks noChangeArrowheads="1"/>
              </p:cNvSpPr>
              <p:nvPr/>
            </p:nvSpPr>
            <p:spPr bwMode="auto">
              <a:xfrm rot="540000">
                <a:off x="1161" y="324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2" name="Rectangle 54"/>
              <p:cNvSpPr>
                <a:spLocks noChangeArrowheads="1"/>
              </p:cNvSpPr>
              <p:nvPr/>
            </p:nvSpPr>
            <p:spPr bwMode="auto">
              <a:xfrm rot="720000">
                <a:off x="1152" y="3275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3" name="Rectangle 55"/>
              <p:cNvSpPr>
                <a:spLocks noChangeArrowheads="1"/>
              </p:cNvSpPr>
              <p:nvPr/>
            </p:nvSpPr>
            <p:spPr bwMode="auto">
              <a:xfrm rot="720000">
                <a:off x="1139" y="32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4" name="Rectangle 56"/>
              <p:cNvSpPr>
                <a:spLocks noChangeArrowheads="1"/>
              </p:cNvSpPr>
              <p:nvPr/>
            </p:nvSpPr>
            <p:spPr bwMode="auto">
              <a:xfrm rot="21300000">
                <a:off x="1208" y="309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5" name="Rectangle 57"/>
              <p:cNvSpPr>
                <a:spLocks noChangeArrowheads="1"/>
              </p:cNvSpPr>
              <p:nvPr/>
            </p:nvSpPr>
            <p:spPr bwMode="auto">
              <a:xfrm>
                <a:off x="1198" y="312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6" name="Rectangle 58"/>
              <p:cNvSpPr>
                <a:spLocks noChangeArrowheads="1"/>
              </p:cNvSpPr>
              <p:nvPr/>
            </p:nvSpPr>
            <p:spPr bwMode="auto">
              <a:xfrm>
                <a:off x="1198" y="31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7" name="Rectangle 59"/>
              <p:cNvSpPr>
                <a:spLocks noChangeArrowheads="1"/>
              </p:cNvSpPr>
              <p:nvPr/>
            </p:nvSpPr>
            <p:spPr bwMode="auto">
              <a:xfrm rot="240000">
                <a:off x="1187" y="316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8" name="Rectangle 60"/>
              <p:cNvSpPr>
                <a:spLocks noChangeArrowheads="1"/>
              </p:cNvSpPr>
              <p:nvPr/>
            </p:nvSpPr>
            <p:spPr bwMode="auto">
              <a:xfrm rot="20880000">
                <a:off x="1216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9" name="Rectangle 61"/>
              <p:cNvSpPr>
                <a:spLocks noChangeArrowheads="1"/>
              </p:cNvSpPr>
              <p:nvPr/>
            </p:nvSpPr>
            <p:spPr bwMode="auto">
              <a:xfrm rot="21120000">
                <a:off x="1217" y="29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0" name="Rectangle 62"/>
              <p:cNvSpPr>
                <a:spLocks noChangeArrowheads="1"/>
              </p:cNvSpPr>
              <p:nvPr/>
            </p:nvSpPr>
            <p:spPr bwMode="auto">
              <a:xfrm rot="21120000">
                <a:off x="1217" y="301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1" name="Rectangle 63"/>
              <p:cNvSpPr>
                <a:spLocks noChangeArrowheads="1"/>
              </p:cNvSpPr>
              <p:nvPr/>
            </p:nvSpPr>
            <p:spPr bwMode="auto">
              <a:xfrm rot="21300000">
                <a:off x="1215" y="3043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2" name="Rectangle 64"/>
              <p:cNvSpPr>
                <a:spLocks noChangeArrowheads="1"/>
              </p:cNvSpPr>
              <p:nvPr/>
            </p:nvSpPr>
            <p:spPr bwMode="auto">
              <a:xfrm rot="20460000">
                <a:off x="1206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3" name="Rectangle 65"/>
              <p:cNvSpPr>
                <a:spLocks noChangeArrowheads="1"/>
              </p:cNvSpPr>
              <p:nvPr/>
            </p:nvSpPr>
            <p:spPr bwMode="auto">
              <a:xfrm rot="20640000">
                <a:off x="1211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4" name="Rectangle 66"/>
              <p:cNvSpPr>
                <a:spLocks noChangeArrowheads="1"/>
              </p:cNvSpPr>
              <p:nvPr/>
            </p:nvSpPr>
            <p:spPr bwMode="auto">
              <a:xfrm rot="20640000">
                <a:off x="1213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 rot="20760000">
                <a:off x="1216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6" name="Rectangle 68"/>
              <p:cNvSpPr>
                <a:spLocks noChangeArrowheads="1"/>
              </p:cNvSpPr>
              <p:nvPr/>
            </p:nvSpPr>
            <p:spPr bwMode="auto">
              <a:xfrm rot="20040000">
                <a:off x="1167" y="27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7" name="Rectangle 69"/>
              <p:cNvSpPr>
                <a:spLocks noChangeArrowheads="1"/>
              </p:cNvSpPr>
              <p:nvPr/>
            </p:nvSpPr>
            <p:spPr bwMode="auto">
              <a:xfrm rot="20220000">
                <a:off x="1175" y="275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8" name="Rectangle 70"/>
              <p:cNvSpPr>
                <a:spLocks noChangeArrowheads="1"/>
              </p:cNvSpPr>
              <p:nvPr/>
            </p:nvSpPr>
            <p:spPr bwMode="auto">
              <a:xfrm rot="20220000">
                <a:off x="1183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9" name="Rectangle 71"/>
              <p:cNvSpPr>
                <a:spLocks noChangeArrowheads="1"/>
              </p:cNvSpPr>
              <p:nvPr/>
            </p:nvSpPr>
            <p:spPr bwMode="auto">
              <a:xfrm rot="20220000">
                <a:off x="1193" y="27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0" name="Rectangle 72"/>
              <p:cNvSpPr>
                <a:spLocks noChangeArrowheads="1"/>
              </p:cNvSpPr>
              <p:nvPr/>
            </p:nvSpPr>
            <p:spPr bwMode="auto">
              <a:xfrm rot="19680000">
                <a:off x="1099" y="2632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1" name="Rectangle 73"/>
              <p:cNvSpPr>
                <a:spLocks noChangeArrowheads="1"/>
              </p:cNvSpPr>
              <p:nvPr/>
            </p:nvSpPr>
            <p:spPr bwMode="auto">
              <a:xfrm rot="19740000">
                <a:off x="1113" y="264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2" name="Rectangle 74"/>
              <p:cNvSpPr>
                <a:spLocks noChangeArrowheads="1"/>
              </p:cNvSpPr>
              <p:nvPr/>
            </p:nvSpPr>
            <p:spPr bwMode="auto">
              <a:xfrm rot="19860000">
                <a:off x="1128" y="267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3" name="Rectangle 75"/>
              <p:cNvSpPr>
                <a:spLocks noChangeArrowheads="1"/>
              </p:cNvSpPr>
              <p:nvPr/>
            </p:nvSpPr>
            <p:spPr bwMode="auto">
              <a:xfrm rot="19860000">
                <a:off x="1141" y="26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4" name="Rectangle 76"/>
              <p:cNvSpPr>
                <a:spLocks noChangeArrowheads="1"/>
              </p:cNvSpPr>
              <p:nvPr/>
            </p:nvSpPr>
            <p:spPr bwMode="auto">
              <a:xfrm rot="19140000">
                <a:off x="1016" y="254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5" name="Rectangle 77"/>
              <p:cNvSpPr>
                <a:spLocks noChangeArrowheads="1"/>
              </p:cNvSpPr>
              <p:nvPr/>
            </p:nvSpPr>
            <p:spPr bwMode="auto">
              <a:xfrm rot="19140000">
                <a:off x="1037" y="256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6" name="Rectangle 78"/>
              <p:cNvSpPr>
                <a:spLocks noChangeArrowheads="1"/>
              </p:cNvSpPr>
              <p:nvPr/>
            </p:nvSpPr>
            <p:spPr bwMode="auto">
              <a:xfrm rot="19140000">
                <a:off x="1052" y="25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7" name="Rectangle 79"/>
              <p:cNvSpPr>
                <a:spLocks noChangeArrowheads="1"/>
              </p:cNvSpPr>
              <p:nvPr/>
            </p:nvSpPr>
            <p:spPr bwMode="auto">
              <a:xfrm rot="19260000">
                <a:off x="1070" y="25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8" name="AutoShape 80"/>
              <p:cNvSpPr>
                <a:spLocks noChangeArrowheads="1"/>
              </p:cNvSpPr>
              <p:nvPr/>
            </p:nvSpPr>
            <p:spPr bwMode="auto">
              <a:xfrm>
                <a:off x="486" y="2564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w 180"/>
                  <a:gd name="T23" fmla="*/ 0 h 151"/>
                  <a:gd name="T24" fmla="*/ 180 w 180"/>
                  <a:gd name="T25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9" name="Rectangle 81"/>
              <p:cNvSpPr>
                <a:spLocks noChangeArrowheads="1"/>
              </p:cNvSpPr>
              <p:nvPr/>
            </p:nvSpPr>
            <p:spPr bwMode="auto">
              <a:xfrm rot="6600000">
                <a:off x="-213" y="3137"/>
                <a:ext cx="122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0" name="Rectangle 82"/>
              <p:cNvSpPr>
                <a:spLocks noChangeArrowheads="1"/>
              </p:cNvSpPr>
              <p:nvPr/>
            </p:nvSpPr>
            <p:spPr bwMode="auto">
              <a:xfrm rot="240000">
                <a:off x="9" y="3141"/>
                <a:ext cx="102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1" name="Rectangle 83"/>
              <p:cNvSpPr>
                <a:spLocks noChangeArrowheads="1"/>
              </p:cNvSpPr>
              <p:nvPr/>
            </p:nvSpPr>
            <p:spPr bwMode="auto">
              <a:xfrm rot="18660000">
                <a:off x="906" y="247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2" name="Rectangle 84"/>
              <p:cNvSpPr>
                <a:spLocks noChangeArrowheads="1"/>
              </p:cNvSpPr>
              <p:nvPr/>
            </p:nvSpPr>
            <p:spPr bwMode="auto">
              <a:xfrm rot="18660000">
                <a:off x="928" y="249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3" name="Rectangle 85"/>
              <p:cNvSpPr>
                <a:spLocks noChangeArrowheads="1"/>
              </p:cNvSpPr>
              <p:nvPr/>
            </p:nvSpPr>
            <p:spPr bwMode="auto">
              <a:xfrm rot="18660000">
                <a:off x="953" y="249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4" name="Rectangle 86"/>
              <p:cNvSpPr>
                <a:spLocks noChangeArrowheads="1"/>
              </p:cNvSpPr>
              <p:nvPr/>
            </p:nvSpPr>
            <p:spPr bwMode="auto">
              <a:xfrm rot="18900000">
                <a:off x="973" y="251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5" name="Rectangle 87"/>
              <p:cNvSpPr>
                <a:spLocks noChangeArrowheads="1"/>
              </p:cNvSpPr>
              <p:nvPr/>
            </p:nvSpPr>
            <p:spPr bwMode="auto">
              <a:xfrm rot="17940000">
                <a:off x="789" y="243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6" name="Rectangle 88"/>
              <p:cNvSpPr>
                <a:spLocks noChangeArrowheads="1"/>
              </p:cNvSpPr>
              <p:nvPr/>
            </p:nvSpPr>
            <p:spPr bwMode="auto">
              <a:xfrm rot="17940000">
                <a:off x="816" y="243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7" name="Rectangle 89"/>
              <p:cNvSpPr>
                <a:spLocks noChangeArrowheads="1"/>
              </p:cNvSpPr>
              <p:nvPr/>
            </p:nvSpPr>
            <p:spPr bwMode="auto">
              <a:xfrm rot="18060000">
                <a:off x="836" y="24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8" name="Rectangle 90"/>
              <p:cNvSpPr>
                <a:spLocks noChangeArrowheads="1"/>
              </p:cNvSpPr>
              <p:nvPr/>
            </p:nvSpPr>
            <p:spPr bwMode="auto">
              <a:xfrm rot="18360000">
                <a:off x="861" y="246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9" name="Rectangle 91"/>
              <p:cNvSpPr>
                <a:spLocks noChangeArrowheads="1"/>
              </p:cNvSpPr>
              <p:nvPr/>
            </p:nvSpPr>
            <p:spPr bwMode="auto">
              <a:xfrm rot="17280000">
                <a:off x="652" y="240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0" name="Rectangle 92"/>
              <p:cNvSpPr>
                <a:spLocks noChangeArrowheads="1"/>
              </p:cNvSpPr>
              <p:nvPr/>
            </p:nvSpPr>
            <p:spPr bwMode="auto">
              <a:xfrm rot="17340000">
                <a:off x="676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1" name="Rectangle 93"/>
              <p:cNvSpPr>
                <a:spLocks noChangeArrowheads="1"/>
              </p:cNvSpPr>
              <p:nvPr/>
            </p:nvSpPr>
            <p:spPr bwMode="auto">
              <a:xfrm rot="17340000">
                <a:off x="70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2" name="Rectangle 94"/>
              <p:cNvSpPr>
                <a:spLocks noChangeArrowheads="1"/>
              </p:cNvSpPr>
              <p:nvPr/>
            </p:nvSpPr>
            <p:spPr bwMode="auto">
              <a:xfrm rot="17580000">
                <a:off x="736" y="241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3" name="Rectangle 95"/>
              <p:cNvSpPr>
                <a:spLocks noChangeArrowheads="1"/>
              </p:cNvSpPr>
              <p:nvPr/>
            </p:nvSpPr>
            <p:spPr bwMode="auto">
              <a:xfrm rot="16740000">
                <a:off x="508" y="240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4" name="Rectangle 96"/>
              <p:cNvSpPr>
                <a:spLocks noChangeArrowheads="1"/>
              </p:cNvSpPr>
              <p:nvPr/>
            </p:nvSpPr>
            <p:spPr bwMode="auto">
              <a:xfrm rot="16920000">
                <a:off x="534" y="240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5" name="Rectangle 97"/>
              <p:cNvSpPr>
                <a:spLocks noChangeArrowheads="1"/>
              </p:cNvSpPr>
              <p:nvPr/>
            </p:nvSpPr>
            <p:spPr bwMode="auto">
              <a:xfrm rot="16920000">
                <a:off x="563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6" name="Rectangle 98"/>
              <p:cNvSpPr>
                <a:spLocks noChangeArrowheads="1"/>
              </p:cNvSpPr>
              <p:nvPr/>
            </p:nvSpPr>
            <p:spPr bwMode="auto">
              <a:xfrm rot="16980000">
                <a:off x="596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7" name="Rectangle 99"/>
              <p:cNvSpPr>
                <a:spLocks noChangeArrowheads="1"/>
              </p:cNvSpPr>
              <p:nvPr/>
            </p:nvSpPr>
            <p:spPr bwMode="auto">
              <a:xfrm rot="16380000">
                <a:off x="358" y="241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8" name="Rectangle 100"/>
              <p:cNvSpPr>
                <a:spLocks noChangeArrowheads="1"/>
              </p:cNvSpPr>
              <p:nvPr/>
            </p:nvSpPr>
            <p:spPr bwMode="auto">
              <a:xfrm rot="16260000">
                <a:off x="388" y="241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9" name="Rectangle 101"/>
              <p:cNvSpPr>
                <a:spLocks noChangeArrowheads="1"/>
              </p:cNvSpPr>
              <p:nvPr/>
            </p:nvSpPr>
            <p:spPr bwMode="auto">
              <a:xfrm rot="16320000">
                <a:off x="422" y="241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0" name="Rectangle 102"/>
              <p:cNvSpPr>
                <a:spLocks noChangeArrowheads="1"/>
              </p:cNvSpPr>
              <p:nvPr/>
            </p:nvSpPr>
            <p:spPr bwMode="auto">
              <a:xfrm rot="16440000">
                <a:off x="452" y="240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1" name="Rectangle 103"/>
              <p:cNvSpPr>
                <a:spLocks noChangeArrowheads="1"/>
              </p:cNvSpPr>
              <p:nvPr/>
            </p:nvSpPr>
            <p:spPr bwMode="auto">
              <a:xfrm rot="15480000">
                <a:off x="212" y="24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2" name="Rectangle 104"/>
              <p:cNvSpPr>
                <a:spLocks noChangeArrowheads="1"/>
              </p:cNvSpPr>
              <p:nvPr/>
            </p:nvSpPr>
            <p:spPr bwMode="auto">
              <a:xfrm rot="15360000">
                <a:off x="243" y="245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3" name="Rectangle 105"/>
              <p:cNvSpPr>
                <a:spLocks noChangeArrowheads="1"/>
              </p:cNvSpPr>
              <p:nvPr/>
            </p:nvSpPr>
            <p:spPr bwMode="auto">
              <a:xfrm rot="15480000">
                <a:off x="271" y="24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4" name="Rectangle 106"/>
              <p:cNvSpPr>
                <a:spLocks noChangeArrowheads="1"/>
              </p:cNvSpPr>
              <p:nvPr/>
            </p:nvSpPr>
            <p:spPr bwMode="auto">
              <a:xfrm rot="15660000">
                <a:off x="294" y="243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5" name="Rectangle 107"/>
              <p:cNvSpPr>
                <a:spLocks noChangeArrowheads="1"/>
              </p:cNvSpPr>
              <p:nvPr/>
            </p:nvSpPr>
            <p:spPr bwMode="auto">
              <a:xfrm rot="14220000">
                <a:off x="11" y="255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6" name="Rectangle 108"/>
              <p:cNvSpPr>
                <a:spLocks noChangeArrowheads="1"/>
              </p:cNvSpPr>
              <p:nvPr/>
            </p:nvSpPr>
            <p:spPr bwMode="auto">
              <a:xfrm rot="14400000">
                <a:off x="69" y="25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7" name="Rectangle 109"/>
              <p:cNvSpPr>
                <a:spLocks noChangeArrowheads="1"/>
              </p:cNvSpPr>
              <p:nvPr/>
            </p:nvSpPr>
            <p:spPr bwMode="auto">
              <a:xfrm rot="14760000">
                <a:off x="95" y="251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8" name="Rectangle 110"/>
              <p:cNvSpPr>
                <a:spLocks noChangeArrowheads="1"/>
              </p:cNvSpPr>
              <p:nvPr/>
            </p:nvSpPr>
            <p:spPr bwMode="auto">
              <a:xfrm rot="14760000">
                <a:off x="122" y="250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9" name="Rectangle 111"/>
              <p:cNvSpPr>
                <a:spLocks noChangeArrowheads="1"/>
              </p:cNvSpPr>
              <p:nvPr/>
            </p:nvSpPr>
            <p:spPr bwMode="auto">
              <a:xfrm rot="15120000">
                <a:off x="156" y="24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0" name="Rectangle 112"/>
              <p:cNvSpPr>
                <a:spLocks noChangeArrowheads="1"/>
              </p:cNvSpPr>
              <p:nvPr/>
            </p:nvSpPr>
            <p:spPr bwMode="auto">
              <a:xfrm rot="19740000">
                <a:off x="2" y="3365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1" name="Rectangle 113"/>
              <p:cNvSpPr>
                <a:spLocks noChangeArrowheads="1"/>
              </p:cNvSpPr>
              <p:nvPr/>
            </p:nvSpPr>
            <p:spPr bwMode="auto">
              <a:xfrm rot="3300000">
                <a:off x="510" y="3474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2" name="Rectangle 114"/>
              <p:cNvSpPr>
                <a:spLocks noChangeArrowheads="1"/>
              </p:cNvSpPr>
              <p:nvPr/>
            </p:nvSpPr>
            <p:spPr bwMode="auto">
              <a:xfrm rot="3300000">
                <a:off x="36" y="2796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3" name="Rectangle 115"/>
              <p:cNvSpPr>
                <a:spLocks noChangeArrowheads="1"/>
              </p:cNvSpPr>
              <p:nvPr/>
            </p:nvSpPr>
            <p:spPr bwMode="auto">
              <a:xfrm rot="19740000">
                <a:off x="701" y="2852"/>
                <a:ext cx="31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4" name="Rectangle 116"/>
              <p:cNvSpPr>
                <a:spLocks noChangeArrowheads="1"/>
              </p:cNvSpPr>
              <p:nvPr/>
            </p:nvSpPr>
            <p:spPr bwMode="auto">
              <a:xfrm rot="5880000">
                <a:off x="201" y="3912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5" name="Rectangle 117"/>
              <p:cNvSpPr>
                <a:spLocks noChangeArrowheads="1"/>
              </p:cNvSpPr>
              <p:nvPr/>
            </p:nvSpPr>
            <p:spPr bwMode="auto">
              <a:xfrm rot="6660000">
                <a:off x="48" y="3911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6" name="Rectangle 118"/>
              <p:cNvSpPr>
                <a:spLocks noChangeArrowheads="1"/>
              </p:cNvSpPr>
              <p:nvPr/>
            </p:nvSpPr>
            <p:spPr bwMode="auto">
              <a:xfrm rot="5220000">
                <a:off x="362" y="3890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7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8" name="Rectangle 120"/>
              <p:cNvSpPr>
                <a:spLocks noChangeArrowheads="1"/>
              </p:cNvSpPr>
              <p:nvPr/>
            </p:nvSpPr>
            <p:spPr bwMode="auto">
              <a:xfrm rot="3780000">
                <a:off x="670" y="377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9" name="Rectangle 121"/>
              <p:cNvSpPr>
                <a:spLocks noChangeArrowheads="1"/>
              </p:cNvSpPr>
              <p:nvPr/>
            </p:nvSpPr>
            <p:spPr bwMode="auto">
              <a:xfrm rot="3060000">
                <a:off x="812" y="368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0" name="Rectangle 122"/>
              <p:cNvSpPr>
                <a:spLocks noChangeArrowheads="1"/>
              </p:cNvSpPr>
              <p:nvPr/>
            </p:nvSpPr>
            <p:spPr bwMode="auto">
              <a:xfrm rot="2100000">
                <a:off x="937" y="357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1" name="Rectangle 123"/>
              <p:cNvSpPr>
                <a:spLocks noChangeArrowheads="1"/>
              </p:cNvSpPr>
              <p:nvPr/>
            </p:nvSpPr>
            <p:spPr bwMode="auto">
              <a:xfrm rot="14400000">
                <a:off x="-14" y="250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2" name="Rectangle 124"/>
              <p:cNvSpPr>
                <a:spLocks noChangeArrowheads="1"/>
              </p:cNvSpPr>
              <p:nvPr/>
            </p:nvSpPr>
            <p:spPr bwMode="auto">
              <a:xfrm rot="15180000">
                <a:off x="138" y="243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3" name="Rectangle 125"/>
              <p:cNvSpPr>
                <a:spLocks noChangeArrowheads="1"/>
              </p:cNvSpPr>
              <p:nvPr/>
            </p:nvSpPr>
            <p:spPr bwMode="auto">
              <a:xfrm rot="16620000">
                <a:off x="450" y="2369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4" name="Rectangle 126"/>
              <p:cNvSpPr>
                <a:spLocks noChangeArrowheads="1"/>
              </p:cNvSpPr>
              <p:nvPr/>
            </p:nvSpPr>
            <p:spPr bwMode="auto">
              <a:xfrm rot="17280000">
                <a:off x="598" y="2363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5" name="Rectangle 127"/>
              <p:cNvSpPr>
                <a:spLocks noChangeArrowheads="1"/>
              </p:cNvSpPr>
              <p:nvPr/>
            </p:nvSpPr>
            <p:spPr bwMode="auto">
              <a:xfrm rot="17940000">
                <a:off x="740" y="2389"/>
                <a:ext cx="15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6" name="Rectangle 128"/>
              <p:cNvSpPr>
                <a:spLocks noChangeArrowheads="1"/>
              </p:cNvSpPr>
              <p:nvPr/>
            </p:nvSpPr>
            <p:spPr bwMode="auto">
              <a:xfrm rot="18420000">
                <a:off x="867" y="243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7" name="Rectangle 129"/>
              <p:cNvSpPr>
                <a:spLocks noChangeArrowheads="1"/>
              </p:cNvSpPr>
              <p:nvPr/>
            </p:nvSpPr>
            <p:spPr bwMode="auto">
              <a:xfrm rot="18960000">
                <a:off x="984" y="2499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8" name="Rectangle 130"/>
              <p:cNvSpPr>
                <a:spLocks noChangeArrowheads="1"/>
              </p:cNvSpPr>
              <p:nvPr/>
            </p:nvSpPr>
            <p:spPr bwMode="auto">
              <a:xfrm rot="19380000">
                <a:off x="1076" y="2590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9" name="Rectangle 131"/>
              <p:cNvSpPr>
                <a:spLocks noChangeArrowheads="1"/>
              </p:cNvSpPr>
              <p:nvPr/>
            </p:nvSpPr>
            <p:spPr bwMode="auto">
              <a:xfrm rot="19860000">
                <a:off x="1145" y="2693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0" name="Rectangle 132"/>
              <p:cNvSpPr>
                <a:spLocks noChangeArrowheads="1"/>
              </p:cNvSpPr>
              <p:nvPr/>
            </p:nvSpPr>
            <p:spPr bwMode="auto">
              <a:xfrm rot="20400000">
                <a:off x="1199" y="280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1" name="Rectangle 133"/>
              <p:cNvSpPr>
                <a:spLocks noChangeArrowheads="1"/>
              </p:cNvSpPr>
              <p:nvPr/>
            </p:nvSpPr>
            <p:spPr bwMode="auto">
              <a:xfrm rot="20820000">
                <a:off x="1219" y="29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2" name="Rectangle 134"/>
              <p:cNvSpPr>
                <a:spLocks noChangeArrowheads="1"/>
              </p:cNvSpPr>
              <p:nvPr/>
            </p:nvSpPr>
            <p:spPr bwMode="auto">
              <a:xfrm rot="21300000">
                <a:off x="1210" y="3067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3" name="Rectangle 135"/>
              <p:cNvSpPr>
                <a:spLocks noChangeArrowheads="1"/>
              </p:cNvSpPr>
              <p:nvPr/>
            </p:nvSpPr>
            <p:spPr bwMode="auto">
              <a:xfrm rot="720000">
                <a:off x="1128" y="3334"/>
                <a:ext cx="14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4" name="Rectangle 136"/>
              <p:cNvSpPr>
                <a:spLocks noChangeArrowheads="1"/>
              </p:cNvSpPr>
              <p:nvPr/>
            </p:nvSpPr>
            <p:spPr bwMode="auto">
              <a:xfrm rot="1500000">
                <a:off x="1039" y="3460"/>
                <a:ext cx="13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5" name="AutoShape 137"/>
              <p:cNvSpPr>
                <a:spLocks noChangeArrowheads="1"/>
              </p:cNvSpPr>
              <p:nvPr/>
            </p:nvSpPr>
            <p:spPr bwMode="auto">
              <a:xfrm>
                <a:off x="849" y="3135"/>
                <a:ext cx="203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w 204"/>
                  <a:gd name="T27" fmla="*/ 0 h 120"/>
                  <a:gd name="T28" fmla="*/ 204 w 204"/>
                  <a:gd name="T29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6" name="AutoShape 138"/>
              <p:cNvSpPr>
                <a:spLocks noChangeArrowheads="1"/>
              </p:cNvSpPr>
              <p:nvPr/>
            </p:nvSpPr>
            <p:spPr bwMode="auto">
              <a:xfrm>
                <a:off x="21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w 90"/>
                  <a:gd name="T27" fmla="*/ 0 h 78"/>
                  <a:gd name="T28" fmla="*/ 90 w 90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7" name="AutoShape 139"/>
              <p:cNvSpPr>
                <a:spLocks noChangeArrowheads="1"/>
              </p:cNvSpPr>
              <p:nvPr/>
            </p:nvSpPr>
            <p:spPr bwMode="auto">
              <a:xfrm>
                <a:off x="99" y="2652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w 101"/>
                  <a:gd name="T29" fmla="*/ 0 h 89"/>
                  <a:gd name="T30" fmla="*/ 101 w 101"/>
                  <a:gd name="T31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T28" t="T29" r="T30" b="T31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8" name="AutoShape 140"/>
              <p:cNvSpPr>
                <a:spLocks noChangeArrowheads="1"/>
              </p:cNvSpPr>
              <p:nvPr/>
            </p:nvSpPr>
            <p:spPr bwMode="auto">
              <a:xfrm>
                <a:off x="676" y="3500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w 83"/>
                  <a:gd name="T27" fmla="*/ 0 h 78"/>
                  <a:gd name="T28" fmla="*/ 83 w 83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9" name="AutoShape 141"/>
              <p:cNvSpPr>
                <a:spLocks noChangeArrowheads="1"/>
              </p:cNvSpPr>
              <p:nvPr/>
            </p:nvSpPr>
            <p:spPr bwMode="auto">
              <a:xfrm>
                <a:off x="939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w 90"/>
                  <a:gd name="T27" fmla="*/ 0 h 72"/>
                  <a:gd name="T28" fmla="*/ 90 w 90"/>
                  <a:gd name="T2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0" name="AutoShape 142"/>
              <p:cNvSpPr>
                <a:spLocks noChangeArrowheads="1"/>
              </p:cNvSpPr>
              <p:nvPr/>
            </p:nvSpPr>
            <p:spPr bwMode="auto">
              <a:xfrm>
                <a:off x="897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w 90"/>
                  <a:gd name="T27" fmla="*/ 0 h 84"/>
                  <a:gd name="T28" fmla="*/ 90 w 90"/>
                  <a:gd name="T29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1" name="AutoShape 143"/>
              <p:cNvSpPr>
                <a:spLocks noChangeArrowheads="1"/>
              </p:cNvSpPr>
              <p:nvPr/>
            </p:nvSpPr>
            <p:spPr bwMode="auto">
              <a:xfrm>
                <a:off x="9" y="3834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w 6"/>
                  <a:gd name="T15" fmla="*/ 0 h 12"/>
                  <a:gd name="T16" fmla="*/ 6 w 6"/>
                  <a:gd name="T17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2" name="AutoShape 144"/>
              <p:cNvSpPr>
                <a:spLocks noChangeArrowheads="1"/>
              </p:cNvSpPr>
              <p:nvPr/>
            </p:nvSpPr>
            <p:spPr bwMode="auto">
              <a:xfrm>
                <a:off x="9" y="2556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w 30"/>
                  <a:gd name="T15" fmla="*/ 0 h 48"/>
                  <a:gd name="T16" fmla="*/ 30 w 30"/>
                  <a:gd name="T17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3" name="AutoShape 145"/>
              <p:cNvSpPr>
                <a:spLocks noChangeArrowheads="1"/>
              </p:cNvSpPr>
              <p:nvPr/>
            </p:nvSpPr>
            <p:spPr bwMode="auto">
              <a:xfrm>
                <a:off x="9" y="3840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w 36"/>
                  <a:gd name="T15" fmla="*/ 0 h 66"/>
                  <a:gd name="T16" fmla="*/ 36 w 36"/>
                  <a:gd name="T1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4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196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5" name="Rectangle 147"/>
              <p:cNvSpPr>
                <a:spLocks noChangeArrowheads="1"/>
              </p:cNvSpPr>
              <p:nvPr/>
            </p:nvSpPr>
            <p:spPr bwMode="auto">
              <a:xfrm rot="16020000">
                <a:off x="294" y="2387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6" name="AutoShape 148"/>
              <p:cNvSpPr>
                <a:spLocks noChangeArrowheads="1"/>
              </p:cNvSpPr>
              <p:nvPr/>
            </p:nvSpPr>
            <p:spPr bwMode="auto">
              <a:xfrm>
                <a:off x="140" y="3571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7" name="AutoShape 149"/>
              <p:cNvSpPr>
                <a:spLocks noChangeArrowheads="1"/>
              </p:cNvSpPr>
              <p:nvPr/>
            </p:nvSpPr>
            <p:spPr bwMode="auto">
              <a:xfrm rot="18720000">
                <a:off x="619" y="3548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8" name="AutoShape 150"/>
              <p:cNvSpPr>
                <a:spLocks noChangeArrowheads="1"/>
              </p:cNvSpPr>
              <p:nvPr/>
            </p:nvSpPr>
            <p:spPr bwMode="auto">
              <a:xfrm>
                <a:off x="236" y="2504"/>
                <a:ext cx="347" cy="1268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  <a:gd name="T10" fmla="*/ 0 w 348"/>
                  <a:gd name="T11" fmla="*/ 0 h 1272"/>
                  <a:gd name="T12" fmla="*/ 348 w 348"/>
                  <a:gd name="T13" fmla="*/ 1272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B5D6B"/>
                  </a:gs>
                  <a:gs pos="100000">
                    <a:srgbClr val="575967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9" name="Oval 151"/>
              <p:cNvSpPr>
                <a:spLocks noChangeArrowheads="1"/>
              </p:cNvSpPr>
              <p:nvPr/>
            </p:nvSpPr>
            <p:spPr bwMode="auto">
              <a:xfrm rot="19920000">
                <a:off x="294" y="3049"/>
                <a:ext cx="220" cy="174"/>
              </a:xfrm>
              <a:prstGeom prst="ellipse">
                <a:avLst/>
              </a:prstGeom>
              <a:gradFill rotWithShape="0">
                <a:gsLst>
                  <a:gs pos="0">
                    <a:srgbClr val="5B5D6B"/>
                  </a:gs>
                  <a:gs pos="50000">
                    <a:srgbClr val="525460"/>
                  </a:gs>
                  <a:gs pos="100000">
                    <a:srgbClr val="5B5D6B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200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377950"/>
            <a:ext cx="7766050" cy="211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2201" name="Text Box 153"/>
          <p:cNvSpPr txBox="1">
            <a:spLocks noChangeArrowheads="1"/>
          </p:cNvSpPr>
          <p:nvPr/>
        </p:nvSpPr>
        <p:spPr bwMode="auto">
          <a:xfrm>
            <a:off x="304800" y="6248400"/>
            <a:ext cx="22844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02" name="Text Box 154"/>
          <p:cNvSpPr txBox="1">
            <a:spLocks noChangeArrowheads="1"/>
          </p:cNvSpPr>
          <p:nvPr/>
        </p:nvSpPr>
        <p:spPr bwMode="auto">
          <a:xfrm>
            <a:off x="3124200" y="6248400"/>
            <a:ext cx="28940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03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2796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ahoma" panose="020B0604030504040204" pitchFamily="34" charset="0"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31F6BC04-074A-451A-A19B-E9453C554B77}" type="slidenum">
              <a:rPr lang="en-GB" altLang="ru-RU"/>
              <a:pPr/>
              <a:t>‹#›</a:t>
            </a:fld>
            <a:endParaRPr lang="en-GB" altLang="ru-RU"/>
          </a:p>
        </p:txBody>
      </p:sp>
      <p:sp>
        <p:nvSpPr>
          <p:cNvPr id="2204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32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 kern="1200">
          <a:solidFill>
            <a:srgbClr val="FFFFCC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2pPr>
      <a:lvl3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3pPr>
      <a:lvl4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4pPr>
      <a:lvl5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5pPr>
      <a:lvl6pPr marL="4572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6pPr>
      <a:lvl7pPr marL="9144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7pPr>
      <a:lvl8pPr marL="13716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8pPr>
      <a:lvl9pPr marL="18288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336550" indent="-336550" algn="l" defTabSz="449263" rtl="0" eaLnBrk="0" fontAlgn="base" hangingPunct="0">
        <a:lnSpc>
          <a:spcPct val="94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36600" indent="-279400" algn="l" defTabSz="449263" rtl="0" eaLnBrk="0" fontAlgn="base" hangingPunct="0">
        <a:lnSpc>
          <a:spcPct val="94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4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"/>
          <p:cNvGrpSpPr>
            <a:grpSpLocks/>
          </p:cNvGrpSpPr>
          <p:nvPr/>
        </p:nvGrpSpPr>
        <p:grpSpPr bwMode="auto">
          <a:xfrm>
            <a:off x="6350" y="1422400"/>
            <a:ext cx="9137650" cy="5432425"/>
            <a:chOff x="4" y="896"/>
            <a:chExt cx="5756" cy="3422"/>
          </a:xfrm>
        </p:grpSpPr>
        <p:grpSp>
          <p:nvGrpSpPr>
            <p:cNvPr id="1026" name="Group 2"/>
            <p:cNvGrpSpPr>
              <a:grpSpLocks/>
            </p:cNvGrpSpPr>
            <p:nvPr/>
          </p:nvGrpSpPr>
          <p:grpSpPr bwMode="auto">
            <a:xfrm>
              <a:off x="20" y="896"/>
              <a:ext cx="5740" cy="3422"/>
              <a:chOff x="20" y="896"/>
              <a:chExt cx="5740" cy="3422"/>
            </a:xfrm>
          </p:grpSpPr>
          <p:sp>
            <p:nvSpPr>
              <p:cNvPr id="1027" name="AutoShape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w 2815"/>
                  <a:gd name="T43" fmla="*/ 0 h 2110"/>
                  <a:gd name="T44" fmla="*/ 2815 w 2815"/>
                  <a:gd name="T45" fmla="*/ 211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T42" t="T43" r="T44" b="T45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28" name="AutoShape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5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w 3966"/>
                  <a:gd name="T67" fmla="*/ 0 h 2366"/>
                  <a:gd name="T68" fmla="*/ 3966 w 3966"/>
                  <a:gd name="T69" fmla="*/ 2366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T66" t="T67" r="T68" b="T69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29" name="AutoShape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1" cy="3106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w 5732"/>
                  <a:gd name="T55" fmla="*/ 0 h 3107"/>
                  <a:gd name="T56" fmla="*/ 5732 w 5732"/>
                  <a:gd name="T57" fmla="*/ 3107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30" name="AutoShape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1" cy="2759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w 5512"/>
                  <a:gd name="T71" fmla="*/ 0 h 2760"/>
                  <a:gd name="T72" fmla="*/ 5512 w 5512"/>
                  <a:gd name="T73" fmla="*/ 2760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T70" t="T71" r="T72" b="T73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31" name="AutoShape 7"/>
              <p:cNvSpPr>
                <a:spLocks noChangeArrowheads="1"/>
              </p:cNvSpPr>
              <p:nvPr/>
            </p:nvSpPr>
            <p:spPr bwMode="auto">
              <a:xfrm>
                <a:off x="4839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w 790"/>
                  <a:gd name="T23" fmla="*/ 0 h 1189"/>
                  <a:gd name="T24" fmla="*/ 790 w 790"/>
                  <a:gd name="T25" fmla="*/ 118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32" name="AutoShape 8"/>
              <p:cNvSpPr>
                <a:spLocks noChangeArrowheads="1"/>
              </p:cNvSpPr>
              <p:nvPr/>
            </p:nvSpPr>
            <p:spPr bwMode="auto">
              <a:xfrm>
                <a:off x="5172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w 579"/>
                  <a:gd name="T15" fmla="*/ 0 h 1117"/>
                  <a:gd name="T16" fmla="*/ 579 w 579"/>
                  <a:gd name="T17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33" name="AutoShape 9"/>
              <p:cNvSpPr>
                <a:spLocks noChangeArrowheads="1"/>
              </p:cNvSpPr>
              <p:nvPr/>
            </p:nvSpPr>
            <p:spPr bwMode="auto">
              <a:xfrm>
                <a:off x="3290" y="968"/>
                <a:ext cx="2471" cy="2395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w 2471"/>
                  <a:gd name="T53" fmla="*/ 0 h 2396"/>
                  <a:gd name="T54" fmla="*/ 2471 w 2471"/>
                  <a:gd name="T55" fmla="*/ 2396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T52" t="T53" r="T54" b="T55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34" name="AutoShape 10"/>
              <p:cNvSpPr>
                <a:spLocks noChangeArrowheads="1"/>
              </p:cNvSpPr>
              <p:nvPr/>
            </p:nvSpPr>
            <p:spPr bwMode="auto">
              <a:xfrm>
                <a:off x="2365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w 1399"/>
                  <a:gd name="T35" fmla="*/ 0 h 1349"/>
                  <a:gd name="T36" fmla="*/ 1399 w 1399"/>
                  <a:gd name="T37" fmla="*/ 1349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T34" t="T35" r="T36" b="T37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35" name="AutoShape 11"/>
              <p:cNvSpPr>
                <a:spLocks noChangeArrowheads="1"/>
              </p:cNvSpPr>
              <p:nvPr/>
            </p:nvSpPr>
            <p:spPr bwMode="auto">
              <a:xfrm>
                <a:off x="4274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w 1256"/>
                  <a:gd name="T39" fmla="*/ 0 h 810"/>
                  <a:gd name="T40" fmla="*/ 1256 w 1256"/>
                  <a:gd name="T41" fmla="*/ 81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T38" t="T39" r="T40" b="T41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36" name="AutoShape 12"/>
              <p:cNvSpPr>
                <a:spLocks noChangeArrowheads="1"/>
              </p:cNvSpPr>
              <p:nvPr/>
            </p:nvSpPr>
            <p:spPr bwMode="auto">
              <a:xfrm>
                <a:off x="2913" y="3475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w 2848"/>
                  <a:gd name="T41" fmla="*/ 0 h 788"/>
                  <a:gd name="T42" fmla="*/ 2848 w 2848"/>
                  <a:gd name="T43" fmla="*/ 78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T40" t="T41" r="T42" b="T43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37" name="AutoShape 13"/>
              <p:cNvSpPr>
                <a:spLocks noChangeArrowheads="1"/>
              </p:cNvSpPr>
              <p:nvPr/>
            </p:nvSpPr>
            <p:spPr bwMode="auto">
              <a:xfrm>
                <a:off x="5442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w 319"/>
                  <a:gd name="T15" fmla="*/ 0 h 854"/>
                  <a:gd name="T16" fmla="*/ 319 w 319"/>
                  <a:gd name="T17" fmla="*/ 854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38" name="AutoShape 14"/>
              <p:cNvSpPr>
                <a:spLocks noChangeArrowheads="1"/>
              </p:cNvSpPr>
              <p:nvPr/>
            </p:nvSpPr>
            <p:spPr bwMode="auto">
              <a:xfrm>
                <a:off x="4953" y="3567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w 646"/>
                  <a:gd name="T19" fmla="*/ 0 h 392"/>
                  <a:gd name="T20" fmla="*/ 646 w 646"/>
                  <a:gd name="T21" fmla="*/ 392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T18" t="T19" r="T20" b="T21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39" name="AutoShape 15"/>
              <p:cNvSpPr>
                <a:spLocks noChangeArrowheads="1"/>
              </p:cNvSpPr>
              <p:nvPr/>
            </p:nvSpPr>
            <p:spPr bwMode="auto">
              <a:xfrm>
                <a:off x="50" y="2399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w 2736"/>
                  <a:gd name="T55" fmla="*/ 0 h 1920"/>
                  <a:gd name="T56" fmla="*/ 2736 w 2736"/>
                  <a:gd name="T57" fmla="*/ 192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40" name="Group 16"/>
            <p:cNvGrpSpPr>
              <a:grpSpLocks/>
            </p:cNvGrpSpPr>
            <p:nvPr/>
          </p:nvGrpSpPr>
          <p:grpSpPr bwMode="auto">
            <a:xfrm>
              <a:off x="4" y="2296"/>
              <a:ext cx="1379" cy="1691"/>
              <a:chOff x="4" y="2296"/>
              <a:chExt cx="1379" cy="1691"/>
            </a:xfrm>
          </p:grpSpPr>
          <p:sp>
            <p:nvSpPr>
              <p:cNvPr id="1041" name="Rectangle 17"/>
              <p:cNvSpPr>
                <a:spLocks noChangeArrowheads="1"/>
              </p:cNvSpPr>
              <p:nvPr/>
            </p:nvSpPr>
            <p:spPr bwMode="auto">
              <a:xfrm rot="6780000">
                <a:off x="66" y="387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42" name="Rectangle 18"/>
              <p:cNvSpPr>
                <a:spLocks noChangeArrowheads="1"/>
              </p:cNvSpPr>
              <p:nvPr/>
            </p:nvSpPr>
            <p:spPr bwMode="auto">
              <a:xfrm rot="6780000">
                <a:off x="38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/>
            </p:nvSpPr>
            <p:spPr bwMode="auto">
              <a:xfrm rot="6780000">
                <a:off x="12" y="386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/>
            </p:nvSpPr>
            <p:spPr bwMode="auto">
              <a:xfrm rot="6000000">
                <a:off x="215" y="38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45" name="Rectangle 21"/>
              <p:cNvSpPr>
                <a:spLocks noChangeArrowheads="1"/>
              </p:cNvSpPr>
              <p:nvPr/>
            </p:nvSpPr>
            <p:spPr bwMode="auto">
              <a:xfrm rot="6000000">
                <a:off x="187" y="388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 rot="6240000">
                <a:off x="154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/>
            </p:nvSpPr>
            <p:spPr bwMode="auto">
              <a:xfrm rot="6240000">
                <a:off x="124" y="388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 rot="5400000">
                <a:off x="368" y="386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49" name="Rectangle 25"/>
              <p:cNvSpPr>
                <a:spLocks noChangeArrowheads="1"/>
              </p:cNvSpPr>
              <p:nvPr/>
            </p:nvSpPr>
            <p:spPr bwMode="auto">
              <a:xfrm rot="5400000">
                <a:off x="336" y="386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 rot="5580000">
                <a:off x="306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/>
            </p:nvSpPr>
            <p:spPr bwMode="auto">
              <a:xfrm rot="5760000">
                <a:off x="272" y="387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52" name="Rectangle 28"/>
              <p:cNvSpPr>
                <a:spLocks noChangeArrowheads="1"/>
              </p:cNvSpPr>
              <p:nvPr/>
            </p:nvSpPr>
            <p:spPr bwMode="auto">
              <a:xfrm rot="4740000">
                <a:off x="520" y="38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53" name="Rectangle 29"/>
              <p:cNvSpPr>
                <a:spLocks noChangeArrowheads="1"/>
              </p:cNvSpPr>
              <p:nvPr/>
            </p:nvSpPr>
            <p:spPr bwMode="auto">
              <a:xfrm rot="4920000">
                <a:off x="489" y="382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54" name="Rectangle 30"/>
              <p:cNvSpPr>
                <a:spLocks noChangeArrowheads="1"/>
              </p:cNvSpPr>
              <p:nvPr/>
            </p:nvSpPr>
            <p:spPr bwMode="auto">
              <a:xfrm rot="4920000">
                <a:off x="457" y="384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55" name="Rectangle 31"/>
              <p:cNvSpPr>
                <a:spLocks noChangeArrowheads="1"/>
              </p:cNvSpPr>
              <p:nvPr/>
            </p:nvSpPr>
            <p:spPr bwMode="auto">
              <a:xfrm rot="5040000">
                <a:off x="428" y="384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56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5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57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7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58" name="Rectangle 34"/>
              <p:cNvSpPr>
                <a:spLocks noChangeArrowheads="1"/>
              </p:cNvSpPr>
              <p:nvPr/>
            </p:nvSpPr>
            <p:spPr bwMode="auto">
              <a:xfrm rot="4080000">
                <a:off x="607" y="378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59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60" name="Rectangle 36"/>
              <p:cNvSpPr>
                <a:spLocks noChangeArrowheads="1"/>
              </p:cNvSpPr>
              <p:nvPr/>
            </p:nvSpPr>
            <p:spPr bwMode="auto">
              <a:xfrm rot="3360000">
                <a:off x="799" y="36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61" name="Rectangle 37"/>
              <p:cNvSpPr>
                <a:spLocks noChangeArrowheads="1"/>
              </p:cNvSpPr>
              <p:nvPr/>
            </p:nvSpPr>
            <p:spPr bwMode="auto">
              <a:xfrm rot="3360000">
                <a:off x="771" y="369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62" name="Rectangle 38"/>
              <p:cNvSpPr>
                <a:spLocks noChangeArrowheads="1"/>
              </p:cNvSpPr>
              <p:nvPr/>
            </p:nvSpPr>
            <p:spPr bwMode="auto">
              <a:xfrm rot="3360000">
                <a:off x="745" y="371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63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64" name="Rectangle 40"/>
              <p:cNvSpPr>
                <a:spLocks noChangeArrowheads="1"/>
              </p:cNvSpPr>
              <p:nvPr/>
            </p:nvSpPr>
            <p:spPr bwMode="auto">
              <a:xfrm rot="2280000">
                <a:off x="924" y="3581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65" name="Rectangle 41"/>
              <p:cNvSpPr>
                <a:spLocks noChangeArrowheads="1"/>
              </p:cNvSpPr>
              <p:nvPr/>
            </p:nvSpPr>
            <p:spPr bwMode="auto">
              <a:xfrm rot="2280000">
                <a:off x="900" y="36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/>
            </p:nvSpPr>
            <p:spPr bwMode="auto">
              <a:xfrm rot="2700000">
                <a:off x="875" y="36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67" name="Rectangle 43"/>
              <p:cNvSpPr>
                <a:spLocks noChangeArrowheads="1"/>
              </p:cNvSpPr>
              <p:nvPr/>
            </p:nvSpPr>
            <p:spPr bwMode="auto">
              <a:xfrm rot="2700000">
                <a:off x="849" y="36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68" name="Rectangle 44"/>
              <p:cNvSpPr>
                <a:spLocks noChangeArrowheads="1"/>
              </p:cNvSpPr>
              <p:nvPr/>
            </p:nvSpPr>
            <p:spPr bwMode="auto">
              <a:xfrm rot="1500000">
                <a:off x="1029" y="34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69" name="Rectangle 45"/>
              <p:cNvSpPr>
                <a:spLocks noChangeArrowheads="1"/>
              </p:cNvSpPr>
              <p:nvPr/>
            </p:nvSpPr>
            <p:spPr bwMode="auto">
              <a:xfrm rot="1500000">
                <a:off x="1011" y="349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70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71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72" name="Rectangle 48"/>
              <p:cNvSpPr>
                <a:spLocks noChangeArrowheads="1"/>
              </p:cNvSpPr>
              <p:nvPr/>
            </p:nvSpPr>
            <p:spPr bwMode="auto">
              <a:xfrm rot="840000">
                <a:off x="1111" y="335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73" name="Rectangle 49"/>
              <p:cNvSpPr>
                <a:spLocks noChangeArrowheads="1"/>
              </p:cNvSpPr>
              <p:nvPr/>
            </p:nvSpPr>
            <p:spPr bwMode="auto">
              <a:xfrm rot="840000">
                <a:off x="1099" y="33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74" name="Rectangle 50"/>
              <p:cNvSpPr>
                <a:spLocks noChangeArrowheads="1"/>
              </p:cNvSpPr>
              <p:nvPr/>
            </p:nvSpPr>
            <p:spPr bwMode="auto">
              <a:xfrm rot="1320000">
                <a:off x="1088" y="340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75" name="Rectangle 51"/>
              <p:cNvSpPr>
                <a:spLocks noChangeArrowheads="1"/>
              </p:cNvSpPr>
              <p:nvPr/>
            </p:nvSpPr>
            <p:spPr bwMode="auto">
              <a:xfrm rot="1320000">
                <a:off x="1066" y="342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76" name="Rectangle 52"/>
              <p:cNvSpPr>
                <a:spLocks noChangeArrowheads="1"/>
              </p:cNvSpPr>
              <p:nvPr/>
            </p:nvSpPr>
            <p:spPr bwMode="auto">
              <a:xfrm rot="480000">
                <a:off x="1170" y="322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77" name="Rectangle 53"/>
              <p:cNvSpPr>
                <a:spLocks noChangeArrowheads="1"/>
              </p:cNvSpPr>
              <p:nvPr/>
            </p:nvSpPr>
            <p:spPr bwMode="auto">
              <a:xfrm rot="540000">
                <a:off x="1161" y="324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78" name="Rectangle 54"/>
              <p:cNvSpPr>
                <a:spLocks noChangeArrowheads="1"/>
              </p:cNvSpPr>
              <p:nvPr/>
            </p:nvSpPr>
            <p:spPr bwMode="auto">
              <a:xfrm rot="720000">
                <a:off x="1152" y="3275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79" name="Rectangle 55"/>
              <p:cNvSpPr>
                <a:spLocks noChangeArrowheads="1"/>
              </p:cNvSpPr>
              <p:nvPr/>
            </p:nvSpPr>
            <p:spPr bwMode="auto">
              <a:xfrm rot="720000">
                <a:off x="1139" y="32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80" name="Rectangle 56"/>
              <p:cNvSpPr>
                <a:spLocks noChangeArrowheads="1"/>
              </p:cNvSpPr>
              <p:nvPr/>
            </p:nvSpPr>
            <p:spPr bwMode="auto">
              <a:xfrm rot="21300000">
                <a:off x="1208" y="309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81" name="Rectangle 57"/>
              <p:cNvSpPr>
                <a:spLocks noChangeArrowheads="1"/>
              </p:cNvSpPr>
              <p:nvPr/>
            </p:nvSpPr>
            <p:spPr bwMode="auto">
              <a:xfrm>
                <a:off x="1198" y="312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82" name="Rectangle 58"/>
              <p:cNvSpPr>
                <a:spLocks noChangeArrowheads="1"/>
              </p:cNvSpPr>
              <p:nvPr/>
            </p:nvSpPr>
            <p:spPr bwMode="auto">
              <a:xfrm>
                <a:off x="1198" y="31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83" name="Rectangle 59"/>
              <p:cNvSpPr>
                <a:spLocks noChangeArrowheads="1"/>
              </p:cNvSpPr>
              <p:nvPr/>
            </p:nvSpPr>
            <p:spPr bwMode="auto">
              <a:xfrm rot="240000">
                <a:off x="1187" y="316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84" name="Rectangle 60"/>
              <p:cNvSpPr>
                <a:spLocks noChangeArrowheads="1"/>
              </p:cNvSpPr>
              <p:nvPr/>
            </p:nvSpPr>
            <p:spPr bwMode="auto">
              <a:xfrm rot="20880000">
                <a:off x="1216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85" name="Rectangle 61"/>
              <p:cNvSpPr>
                <a:spLocks noChangeArrowheads="1"/>
              </p:cNvSpPr>
              <p:nvPr/>
            </p:nvSpPr>
            <p:spPr bwMode="auto">
              <a:xfrm rot="21120000">
                <a:off x="1217" y="29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86" name="Rectangle 62"/>
              <p:cNvSpPr>
                <a:spLocks noChangeArrowheads="1"/>
              </p:cNvSpPr>
              <p:nvPr/>
            </p:nvSpPr>
            <p:spPr bwMode="auto">
              <a:xfrm rot="21120000">
                <a:off x="1217" y="301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87" name="Rectangle 63"/>
              <p:cNvSpPr>
                <a:spLocks noChangeArrowheads="1"/>
              </p:cNvSpPr>
              <p:nvPr/>
            </p:nvSpPr>
            <p:spPr bwMode="auto">
              <a:xfrm rot="21300000">
                <a:off x="1215" y="3043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88" name="Rectangle 64"/>
              <p:cNvSpPr>
                <a:spLocks noChangeArrowheads="1"/>
              </p:cNvSpPr>
              <p:nvPr/>
            </p:nvSpPr>
            <p:spPr bwMode="auto">
              <a:xfrm rot="20460000">
                <a:off x="1206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89" name="Rectangle 65"/>
              <p:cNvSpPr>
                <a:spLocks noChangeArrowheads="1"/>
              </p:cNvSpPr>
              <p:nvPr/>
            </p:nvSpPr>
            <p:spPr bwMode="auto">
              <a:xfrm rot="20640000">
                <a:off x="1211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90" name="Rectangle 66"/>
              <p:cNvSpPr>
                <a:spLocks noChangeArrowheads="1"/>
              </p:cNvSpPr>
              <p:nvPr/>
            </p:nvSpPr>
            <p:spPr bwMode="auto">
              <a:xfrm rot="20640000">
                <a:off x="1213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91" name="Rectangle 67"/>
              <p:cNvSpPr>
                <a:spLocks noChangeArrowheads="1"/>
              </p:cNvSpPr>
              <p:nvPr/>
            </p:nvSpPr>
            <p:spPr bwMode="auto">
              <a:xfrm rot="20760000">
                <a:off x="1216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92" name="Rectangle 68"/>
              <p:cNvSpPr>
                <a:spLocks noChangeArrowheads="1"/>
              </p:cNvSpPr>
              <p:nvPr/>
            </p:nvSpPr>
            <p:spPr bwMode="auto">
              <a:xfrm rot="20040000">
                <a:off x="1167" y="27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93" name="Rectangle 69"/>
              <p:cNvSpPr>
                <a:spLocks noChangeArrowheads="1"/>
              </p:cNvSpPr>
              <p:nvPr/>
            </p:nvSpPr>
            <p:spPr bwMode="auto">
              <a:xfrm rot="20220000">
                <a:off x="1175" y="275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94" name="Rectangle 70"/>
              <p:cNvSpPr>
                <a:spLocks noChangeArrowheads="1"/>
              </p:cNvSpPr>
              <p:nvPr/>
            </p:nvSpPr>
            <p:spPr bwMode="auto">
              <a:xfrm rot="20220000">
                <a:off x="1183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95" name="Rectangle 71"/>
              <p:cNvSpPr>
                <a:spLocks noChangeArrowheads="1"/>
              </p:cNvSpPr>
              <p:nvPr/>
            </p:nvSpPr>
            <p:spPr bwMode="auto">
              <a:xfrm rot="20220000">
                <a:off x="1193" y="27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96" name="Rectangle 72"/>
              <p:cNvSpPr>
                <a:spLocks noChangeArrowheads="1"/>
              </p:cNvSpPr>
              <p:nvPr/>
            </p:nvSpPr>
            <p:spPr bwMode="auto">
              <a:xfrm rot="19680000">
                <a:off x="1099" y="2632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97" name="Rectangle 73"/>
              <p:cNvSpPr>
                <a:spLocks noChangeArrowheads="1"/>
              </p:cNvSpPr>
              <p:nvPr/>
            </p:nvSpPr>
            <p:spPr bwMode="auto">
              <a:xfrm rot="19740000">
                <a:off x="1113" y="264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98" name="Rectangle 74"/>
              <p:cNvSpPr>
                <a:spLocks noChangeArrowheads="1"/>
              </p:cNvSpPr>
              <p:nvPr/>
            </p:nvSpPr>
            <p:spPr bwMode="auto">
              <a:xfrm rot="19860000">
                <a:off x="1128" y="267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099" name="Rectangle 75"/>
              <p:cNvSpPr>
                <a:spLocks noChangeArrowheads="1"/>
              </p:cNvSpPr>
              <p:nvPr/>
            </p:nvSpPr>
            <p:spPr bwMode="auto">
              <a:xfrm rot="19860000">
                <a:off x="1141" y="26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00" name="Rectangle 76"/>
              <p:cNvSpPr>
                <a:spLocks noChangeArrowheads="1"/>
              </p:cNvSpPr>
              <p:nvPr/>
            </p:nvSpPr>
            <p:spPr bwMode="auto">
              <a:xfrm rot="19140000">
                <a:off x="1016" y="254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01" name="Rectangle 77"/>
              <p:cNvSpPr>
                <a:spLocks noChangeArrowheads="1"/>
              </p:cNvSpPr>
              <p:nvPr/>
            </p:nvSpPr>
            <p:spPr bwMode="auto">
              <a:xfrm rot="19140000">
                <a:off x="1037" y="256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02" name="Rectangle 78"/>
              <p:cNvSpPr>
                <a:spLocks noChangeArrowheads="1"/>
              </p:cNvSpPr>
              <p:nvPr/>
            </p:nvSpPr>
            <p:spPr bwMode="auto">
              <a:xfrm rot="19140000">
                <a:off x="1052" y="25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03" name="Rectangle 79"/>
              <p:cNvSpPr>
                <a:spLocks noChangeArrowheads="1"/>
              </p:cNvSpPr>
              <p:nvPr/>
            </p:nvSpPr>
            <p:spPr bwMode="auto">
              <a:xfrm rot="19260000">
                <a:off x="1070" y="25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04" name="AutoShape 80"/>
              <p:cNvSpPr>
                <a:spLocks noChangeArrowheads="1"/>
              </p:cNvSpPr>
              <p:nvPr/>
            </p:nvSpPr>
            <p:spPr bwMode="auto">
              <a:xfrm>
                <a:off x="486" y="2564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w 180"/>
                  <a:gd name="T23" fmla="*/ 0 h 151"/>
                  <a:gd name="T24" fmla="*/ 180 w 180"/>
                  <a:gd name="T25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05" name="Rectangle 81"/>
              <p:cNvSpPr>
                <a:spLocks noChangeArrowheads="1"/>
              </p:cNvSpPr>
              <p:nvPr/>
            </p:nvSpPr>
            <p:spPr bwMode="auto">
              <a:xfrm rot="6600000">
                <a:off x="-213" y="3137"/>
                <a:ext cx="122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06" name="Rectangle 82"/>
              <p:cNvSpPr>
                <a:spLocks noChangeArrowheads="1"/>
              </p:cNvSpPr>
              <p:nvPr/>
            </p:nvSpPr>
            <p:spPr bwMode="auto">
              <a:xfrm rot="240000">
                <a:off x="9" y="3141"/>
                <a:ext cx="102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07" name="Rectangle 83"/>
              <p:cNvSpPr>
                <a:spLocks noChangeArrowheads="1"/>
              </p:cNvSpPr>
              <p:nvPr/>
            </p:nvSpPr>
            <p:spPr bwMode="auto">
              <a:xfrm rot="18660000">
                <a:off x="906" y="247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08" name="Rectangle 84"/>
              <p:cNvSpPr>
                <a:spLocks noChangeArrowheads="1"/>
              </p:cNvSpPr>
              <p:nvPr/>
            </p:nvSpPr>
            <p:spPr bwMode="auto">
              <a:xfrm rot="18660000">
                <a:off x="928" y="249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09" name="Rectangle 85"/>
              <p:cNvSpPr>
                <a:spLocks noChangeArrowheads="1"/>
              </p:cNvSpPr>
              <p:nvPr/>
            </p:nvSpPr>
            <p:spPr bwMode="auto">
              <a:xfrm rot="18660000">
                <a:off x="953" y="249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10" name="Rectangle 86"/>
              <p:cNvSpPr>
                <a:spLocks noChangeArrowheads="1"/>
              </p:cNvSpPr>
              <p:nvPr/>
            </p:nvSpPr>
            <p:spPr bwMode="auto">
              <a:xfrm rot="18900000">
                <a:off x="973" y="251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11" name="Rectangle 87"/>
              <p:cNvSpPr>
                <a:spLocks noChangeArrowheads="1"/>
              </p:cNvSpPr>
              <p:nvPr/>
            </p:nvSpPr>
            <p:spPr bwMode="auto">
              <a:xfrm rot="17940000">
                <a:off x="789" y="243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12" name="Rectangle 88"/>
              <p:cNvSpPr>
                <a:spLocks noChangeArrowheads="1"/>
              </p:cNvSpPr>
              <p:nvPr/>
            </p:nvSpPr>
            <p:spPr bwMode="auto">
              <a:xfrm rot="17940000">
                <a:off x="816" y="243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13" name="Rectangle 89"/>
              <p:cNvSpPr>
                <a:spLocks noChangeArrowheads="1"/>
              </p:cNvSpPr>
              <p:nvPr/>
            </p:nvSpPr>
            <p:spPr bwMode="auto">
              <a:xfrm rot="18060000">
                <a:off x="836" y="24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14" name="Rectangle 90"/>
              <p:cNvSpPr>
                <a:spLocks noChangeArrowheads="1"/>
              </p:cNvSpPr>
              <p:nvPr/>
            </p:nvSpPr>
            <p:spPr bwMode="auto">
              <a:xfrm rot="18360000">
                <a:off x="861" y="246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15" name="Rectangle 91"/>
              <p:cNvSpPr>
                <a:spLocks noChangeArrowheads="1"/>
              </p:cNvSpPr>
              <p:nvPr/>
            </p:nvSpPr>
            <p:spPr bwMode="auto">
              <a:xfrm rot="17280000">
                <a:off x="652" y="240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16" name="Rectangle 92"/>
              <p:cNvSpPr>
                <a:spLocks noChangeArrowheads="1"/>
              </p:cNvSpPr>
              <p:nvPr/>
            </p:nvSpPr>
            <p:spPr bwMode="auto">
              <a:xfrm rot="17340000">
                <a:off x="676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17" name="Rectangle 93"/>
              <p:cNvSpPr>
                <a:spLocks noChangeArrowheads="1"/>
              </p:cNvSpPr>
              <p:nvPr/>
            </p:nvSpPr>
            <p:spPr bwMode="auto">
              <a:xfrm rot="17340000">
                <a:off x="70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18" name="Rectangle 94"/>
              <p:cNvSpPr>
                <a:spLocks noChangeArrowheads="1"/>
              </p:cNvSpPr>
              <p:nvPr/>
            </p:nvSpPr>
            <p:spPr bwMode="auto">
              <a:xfrm rot="17580000">
                <a:off x="736" y="241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19" name="Rectangle 95"/>
              <p:cNvSpPr>
                <a:spLocks noChangeArrowheads="1"/>
              </p:cNvSpPr>
              <p:nvPr/>
            </p:nvSpPr>
            <p:spPr bwMode="auto">
              <a:xfrm rot="16740000">
                <a:off x="508" y="240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20" name="Rectangle 96"/>
              <p:cNvSpPr>
                <a:spLocks noChangeArrowheads="1"/>
              </p:cNvSpPr>
              <p:nvPr/>
            </p:nvSpPr>
            <p:spPr bwMode="auto">
              <a:xfrm rot="16920000">
                <a:off x="534" y="240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21" name="Rectangle 97"/>
              <p:cNvSpPr>
                <a:spLocks noChangeArrowheads="1"/>
              </p:cNvSpPr>
              <p:nvPr/>
            </p:nvSpPr>
            <p:spPr bwMode="auto">
              <a:xfrm rot="16920000">
                <a:off x="563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22" name="Rectangle 98"/>
              <p:cNvSpPr>
                <a:spLocks noChangeArrowheads="1"/>
              </p:cNvSpPr>
              <p:nvPr/>
            </p:nvSpPr>
            <p:spPr bwMode="auto">
              <a:xfrm rot="16980000">
                <a:off x="596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23" name="Rectangle 99"/>
              <p:cNvSpPr>
                <a:spLocks noChangeArrowheads="1"/>
              </p:cNvSpPr>
              <p:nvPr/>
            </p:nvSpPr>
            <p:spPr bwMode="auto">
              <a:xfrm rot="16380000">
                <a:off x="358" y="241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24" name="Rectangle 100"/>
              <p:cNvSpPr>
                <a:spLocks noChangeArrowheads="1"/>
              </p:cNvSpPr>
              <p:nvPr/>
            </p:nvSpPr>
            <p:spPr bwMode="auto">
              <a:xfrm rot="16260000">
                <a:off x="388" y="241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25" name="Rectangle 101"/>
              <p:cNvSpPr>
                <a:spLocks noChangeArrowheads="1"/>
              </p:cNvSpPr>
              <p:nvPr/>
            </p:nvSpPr>
            <p:spPr bwMode="auto">
              <a:xfrm rot="16320000">
                <a:off x="422" y="241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26" name="Rectangle 102"/>
              <p:cNvSpPr>
                <a:spLocks noChangeArrowheads="1"/>
              </p:cNvSpPr>
              <p:nvPr/>
            </p:nvSpPr>
            <p:spPr bwMode="auto">
              <a:xfrm rot="16440000">
                <a:off x="452" y="240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27" name="Rectangle 103"/>
              <p:cNvSpPr>
                <a:spLocks noChangeArrowheads="1"/>
              </p:cNvSpPr>
              <p:nvPr/>
            </p:nvSpPr>
            <p:spPr bwMode="auto">
              <a:xfrm rot="15480000">
                <a:off x="212" y="24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28" name="Rectangle 104"/>
              <p:cNvSpPr>
                <a:spLocks noChangeArrowheads="1"/>
              </p:cNvSpPr>
              <p:nvPr/>
            </p:nvSpPr>
            <p:spPr bwMode="auto">
              <a:xfrm rot="15360000">
                <a:off x="243" y="245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29" name="Rectangle 105"/>
              <p:cNvSpPr>
                <a:spLocks noChangeArrowheads="1"/>
              </p:cNvSpPr>
              <p:nvPr/>
            </p:nvSpPr>
            <p:spPr bwMode="auto">
              <a:xfrm rot="15480000">
                <a:off x="271" y="24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30" name="Rectangle 106"/>
              <p:cNvSpPr>
                <a:spLocks noChangeArrowheads="1"/>
              </p:cNvSpPr>
              <p:nvPr/>
            </p:nvSpPr>
            <p:spPr bwMode="auto">
              <a:xfrm rot="15660000">
                <a:off x="294" y="243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31" name="Rectangle 107"/>
              <p:cNvSpPr>
                <a:spLocks noChangeArrowheads="1"/>
              </p:cNvSpPr>
              <p:nvPr/>
            </p:nvSpPr>
            <p:spPr bwMode="auto">
              <a:xfrm rot="14220000">
                <a:off x="11" y="255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32" name="Rectangle 108"/>
              <p:cNvSpPr>
                <a:spLocks noChangeArrowheads="1"/>
              </p:cNvSpPr>
              <p:nvPr/>
            </p:nvSpPr>
            <p:spPr bwMode="auto">
              <a:xfrm rot="14400000">
                <a:off x="69" y="25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33" name="Rectangle 109"/>
              <p:cNvSpPr>
                <a:spLocks noChangeArrowheads="1"/>
              </p:cNvSpPr>
              <p:nvPr/>
            </p:nvSpPr>
            <p:spPr bwMode="auto">
              <a:xfrm rot="14760000">
                <a:off x="95" y="251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34" name="Rectangle 110"/>
              <p:cNvSpPr>
                <a:spLocks noChangeArrowheads="1"/>
              </p:cNvSpPr>
              <p:nvPr/>
            </p:nvSpPr>
            <p:spPr bwMode="auto">
              <a:xfrm rot="14760000">
                <a:off x="122" y="250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35" name="Rectangle 111"/>
              <p:cNvSpPr>
                <a:spLocks noChangeArrowheads="1"/>
              </p:cNvSpPr>
              <p:nvPr/>
            </p:nvSpPr>
            <p:spPr bwMode="auto">
              <a:xfrm rot="15120000">
                <a:off x="156" y="24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36" name="Rectangle 112"/>
              <p:cNvSpPr>
                <a:spLocks noChangeArrowheads="1"/>
              </p:cNvSpPr>
              <p:nvPr/>
            </p:nvSpPr>
            <p:spPr bwMode="auto">
              <a:xfrm rot="19740000">
                <a:off x="2" y="3365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37" name="Rectangle 113"/>
              <p:cNvSpPr>
                <a:spLocks noChangeArrowheads="1"/>
              </p:cNvSpPr>
              <p:nvPr/>
            </p:nvSpPr>
            <p:spPr bwMode="auto">
              <a:xfrm rot="3300000">
                <a:off x="510" y="3474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38" name="Rectangle 114"/>
              <p:cNvSpPr>
                <a:spLocks noChangeArrowheads="1"/>
              </p:cNvSpPr>
              <p:nvPr/>
            </p:nvSpPr>
            <p:spPr bwMode="auto">
              <a:xfrm rot="3300000">
                <a:off x="36" y="2796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39" name="Rectangle 115"/>
              <p:cNvSpPr>
                <a:spLocks noChangeArrowheads="1"/>
              </p:cNvSpPr>
              <p:nvPr/>
            </p:nvSpPr>
            <p:spPr bwMode="auto">
              <a:xfrm rot="19740000">
                <a:off x="701" y="2852"/>
                <a:ext cx="31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40" name="Rectangle 116"/>
              <p:cNvSpPr>
                <a:spLocks noChangeArrowheads="1"/>
              </p:cNvSpPr>
              <p:nvPr/>
            </p:nvSpPr>
            <p:spPr bwMode="auto">
              <a:xfrm rot="5880000">
                <a:off x="201" y="3912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41" name="Rectangle 117"/>
              <p:cNvSpPr>
                <a:spLocks noChangeArrowheads="1"/>
              </p:cNvSpPr>
              <p:nvPr/>
            </p:nvSpPr>
            <p:spPr bwMode="auto">
              <a:xfrm rot="6660000">
                <a:off x="48" y="3911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42" name="Rectangle 118"/>
              <p:cNvSpPr>
                <a:spLocks noChangeArrowheads="1"/>
              </p:cNvSpPr>
              <p:nvPr/>
            </p:nvSpPr>
            <p:spPr bwMode="auto">
              <a:xfrm rot="5220000">
                <a:off x="362" y="3890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43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44" name="Rectangle 120"/>
              <p:cNvSpPr>
                <a:spLocks noChangeArrowheads="1"/>
              </p:cNvSpPr>
              <p:nvPr/>
            </p:nvSpPr>
            <p:spPr bwMode="auto">
              <a:xfrm rot="3780000">
                <a:off x="670" y="377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45" name="Rectangle 121"/>
              <p:cNvSpPr>
                <a:spLocks noChangeArrowheads="1"/>
              </p:cNvSpPr>
              <p:nvPr/>
            </p:nvSpPr>
            <p:spPr bwMode="auto">
              <a:xfrm rot="3060000">
                <a:off x="812" y="368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46" name="Rectangle 122"/>
              <p:cNvSpPr>
                <a:spLocks noChangeArrowheads="1"/>
              </p:cNvSpPr>
              <p:nvPr/>
            </p:nvSpPr>
            <p:spPr bwMode="auto">
              <a:xfrm rot="2100000">
                <a:off x="937" y="357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47" name="Rectangle 123"/>
              <p:cNvSpPr>
                <a:spLocks noChangeArrowheads="1"/>
              </p:cNvSpPr>
              <p:nvPr/>
            </p:nvSpPr>
            <p:spPr bwMode="auto">
              <a:xfrm rot="14400000">
                <a:off x="-14" y="250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48" name="Rectangle 124"/>
              <p:cNvSpPr>
                <a:spLocks noChangeArrowheads="1"/>
              </p:cNvSpPr>
              <p:nvPr/>
            </p:nvSpPr>
            <p:spPr bwMode="auto">
              <a:xfrm rot="15180000">
                <a:off x="138" y="243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49" name="Rectangle 125"/>
              <p:cNvSpPr>
                <a:spLocks noChangeArrowheads="1"/>
              </p:cNvSpPr>
              <p:nvPr/>
            </p:nvSpPr>
            <p:spPr bwMode="auto">
              <a:xfrm rot="16620000">
                <a:off x="450" y="2369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50" name="Rectangle 126"/>
              <p:cNvSpPr>
                <a:spLocks noChangeArrowheads="1"/>
              </p:cNvSpPr>
              <p:nvPr/>
            </p:nvSpPr>
            <p:spPr bwMode="auto">
              <a:xfrm rot="17280000">
                <a:off x="598" y="2363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51" name="Rectangle 127"/>
              <p:cNvSpPr>
                <a:spLocks noChangeArrowheads="1"/>
              </p:cNvSpPr>
              <p:nvPr/>
            </p:nvSpPr>
            <p:spPr bwMode="auto">
              <a:xfrm rot="17940000">
                <a:off x="740" y="2389"/>
                <a:ext cx="15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52" name="Rectangle 128"/>
              <p:cNvSpPr>
                <a:spLocks noChangeArrowheads="1"/>
              </p:cNvSpPr>
              <p:nvPr/>
            </p:nvSpPr>
            <p:spPr bwMode="auto">
              <a:xfrm rot="18420000">
                <a:off x="867" y="243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53" name="Rectangle 129"/>
              <p:cNvSpPr>
                <a:spLocks noChangeArrowheads="1"/>
              </p:cNvSpPr>
              <p:nvPr/>
            </p:nvSpPr>
            <p:spPr bwMode="auto">
              <a:xfrm rot="18960000">
                <a:off x="984" y="2499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54" name="Rectangle 130"/>
              <p:cNvSpPr>
                <a:spLocks noChangeArrowheads="1"/>
              </p:cNvSpPr>
              <p:nvPr/>
            </p:nvSpPr>
            <p:spPr bwMode="auto">
              <a:xfrm rot="19380000">
                <a:off x="1076" y="2590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55" name="Rectangle 131"/>
              <p:cNvSpPr>
                <a:spLocks noChangeArrowheads="1"/>
              </p:cNvSpPr>
              <p:nvPr/>
            </p:nvSpPr>
            <p:spPr bwMode="auto">
              <a:xfrm rot="19860000">
                <a:off x="1145" y="2693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56" name="Rectangle 132"/>
              <p:cNvSpPr>
                <a:spLocks noChangeArrowheads="1"/>
              </p:cNvSpPr>
              <p:nvPr/>
            </p:nvSpPr>
            <p:spPr bwMode="auto">
              <a:xfrm rot="20400000">
                <a:off x="1199" y="280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57" name="Rectangle 133"/>
              <p:cNvSpPr>
                <a:spLocks noChangeArrowheads="1"/>
              </p:cNvSpPr>
              <p:nvPr/>
            </p:nvSpPr>
            <p:spPr bwMode="auto">
              <a:xfrm rot="20820000">
                <a:off x="1219" y="29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58" name="Rectangle 134"/>
              <p:cNvSpPr>
                <a:spLocks noChangeArrowheads="1"/>
              </p:cNvSpPr>
              <p:nvPr/>
            </p:nvSpPr>
            <p:spPr bwMode="auto">
              <a:xfrm rot="21300000">
                <a:off x="1210" y="3067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59" name="Rectangle 135"/>
              <p:cNvSpPr>
                <a:spLocks noChangeArrowheads="1"/>
              </p:cNvSpPr>
              <p:nvPr/>
            </p:nvSpPr>
            <p:spPr bwMode="auto">
              <a:xfrm rot="720000">
                <a:off x="1128" y="3334"/>
                <a:ext cx="14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60" name="Rectangle 136"/>
              <p:cNvSpPr>
                <a:spLocks noChangeArrowheads="1"/>
              </p:cNvSpPr>
              <p:nvPr/>
            </p:nvSpPr>
            <p:spPr bwMode="auto">
              <a:xfrm rot="1500000">
                <a:off x="1039" y="3460"/>
                <a:ext cx="13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61" name="AutoShape 137"/>
              <p:cNvSpPr>
                <a:spLocks noChangeArrowheads="1"/>
              </p:cNvSpPr>
              <p:nvPr/>
            </p:nvSpPr>
            <p:spPr bwMode="auto">
              <a:xfrm>
                <a:off x="849" y="3135"/>
                <a:ext cx="203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w 204"/>
                  <a:gd name="T27" fmla="*/ 0 h 120"/>
                  <a:gd name="T28" fmla="*/ 204 w 204"/>
                  <a:gd name="T29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62" name="AutoShape 138"/>
              <p:cNvSpPr>
                <a:spLocks noChangeArrowheads="1"/>
              </p:cNvSpPr>
              <p:nvPr/>
            </p:nvSpPr>
            <p:spPr bwMode="auto">
              <a:xfrm>
                <a:off x="21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w 90"/>
                  <a:gd name="T27" fmla="*/ 0 h 78"/>
                  <a:gd name="T28" fmla="*/ 90 w 90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63" name="AutoShape 139"/>
              <p:cNvSpPr>
                <a:spLocks noChangeArrowheads="1"/>
              </p:cNvSpPr>
              <p:nvPr/>
            </p:nvSpPr>
            <p:spPr bwMode="auto">
              <a:xfrm>
                <a:off x="99" y="2652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w 101"/>
                  <a:gd name="T29" fmla="*/ 0 h 89"/>
                  <a:gd name="T30" fmla="*/ 101 w 101"/>
                  <a:gd name="T31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T28" t="T29" r="T30" b="T31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64" name="AutoShape 140"/>
              <p:cNvSpPr>
                <a:spLocks noChangeArrowheads="1"/>
              </p:cNvSpPr>
              <p:nvPr/>
            </p:nvSpPr>
            <p:spPr bwMode="auto">
              <a:xfrm>
                <a:off x="676" y="3500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w 83"/>
                  <a:gd name="T27" fmla="*/ 0 h 78"/>
                  <a:gd name="T28" fmla="*/ 83 w 83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65" name="AutoShape 141"/>
              <p:cNvSpPr>
                <a:spLocks noChangeArrowheads="1"/>
              </p:cNvSpPr>
              <p:nvPr/>
            </p:nvSpPr>
            <p:spPr bwMode="auto">
              <a:xfrm>
                <a:off x="939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w 90"/>
                  <a:gd name="T27" fmla="*/ 0 h 72"/>
                  <a:gd name="T28" fmla="*/ 90 w 90"/>
                  <a:gd name="T2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66" name="AutoShape 142"/>
              <p:cNvSpPr>
                <a:spLocks noChangeArrowheads="1"/>
              </p:cNvSpPr>
              <p:nvPr/>
            </p:nvSpPr>
            <p:spPr bwMode="auto">
              <a:xfrm>
                <a:off x="897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w 90"/>
                  <a:gd name="T27" fmla="*/ 0 h 84"/>
                  <a:gd name="T28" fmla="*/ 90 w 90"/>
                  <a:gd name="T29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67" name="AutoShape 143"/>
              <p:cNvSpPr>
                <a:spLocks noChangeArrowheads="1"/>
              </p:cNvSpPr>
              <p:nvPr/>
            </p:nvSpPr>
            <p:spPr bwMode="auto">
              <a:xfrm>
                <a:off x="9" y="3834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w 6"/>
                  <a:gd name="T15" fmla="*/ 0 h 12"/>
                  <a:gd name="T16" fmla="*/ 6 w 6"/>
                  <a:gd name="T17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68" name="AutoShape 144"/>
              <p:cNvSpPr>
                <a:spLocks noChangeArrowheads="1"/>
              </p:cNvSpPr>
              <p:nvPr/>
            </p:nvSpPr>
            <p:spPr bwMode="auto">
              <a:xfrm>
                <a:off x="9" y="2556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w 30"/>
                  <a:gd name="T15" fmla="*/ 0 h 48"/>
                  <a:gd name="T16" fmla="*/ 30 w 30"/>
                  <a:gd name="T17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69" name="AutoShape 145"/>
              <p:cNvSpPr>
                <a:spLocks noChangeArrowheads="1"/>
              </p:cNvSpPr>
              <p:nvPr/>
            </p:nvSpPr>
            <p:spPr bwMode="auto">
              <a:xfrm>
                <a:off x="9" y="3840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w 36"/>
                  <a:gd name="T15" fmla="*/ 0 h 66"/>
                  <a:gd name="T16" fmla="*/ 36 w 36"/>
                  <a:gd name="T1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70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196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71" name="Rectangle 147"/>
              <p:cNvSpPr>
                <a:spLocks noChangeArrowheads="1"/>
              </p:cNvSpPr>
              <p:nvPr/>
            </p:nvSpPr>
            <p:spPr bwMode="auto">
              <a:xfrm rot="16020000">
                <a:off x="294" y="2387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72" name="AutoShape 148"/>
              <p:cNvSpPr>
                <a:spLocks noChangeArrowheads="1"/>
              </p:cNvSpPr>
              <p:nvPr/>
            </p:nvSpPr>
            <p:spPr bwMode="auto">
              <a:xfrm>
                <a:off x="140" y="3571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73" name="AutoShape 149"/>
              <p:cNvSpPr>
                <a:spLocks noChangeArrowheads="1"/>
              </p:cNvSpPr>
              <p:nvPr/>
            </p:nvSpPr>
            <p:spPr bwMode="auto">
              <a:xfrm rot="18720000">
                <a:off x="619" y="3548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74" name="AutoShape 150"/>
              <p:cNvSpPr>
                <a:spLocks noChangeArrowheads="1"/>
              </p:cNvSpPr>
              <p:nvPr/>
            </p:nvSpPr>
            <p:spPr bwMode="auto">
              <a:xfrm>
                <a:off x="236" y="2504"/>
                <a:ext cx="347" cy="1268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  <a:gd name="T10" fmla="*/ 0 w 348"/>
                  <a:gd name="T11" fmla="*/ 0 h 1272"/>
                  <a:gd name="T12" fmla="*/ 348 w 348"/>
                  <a:gd name="T13" fmla="*/ 1272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B5D6B"/>
                  </a:gs>
                  <a:gs pos="100000">
                    <a:srgbClr val="575967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1175" name="Oval 151"/>
              <p:cNvSpPr>
                <a:spLocks noChangeArrowheads="1"/>
              </p:cNvSpPr>
              <p:nvPr/>
            </p:nvSpPr>
            <p:spPr bwMode="auto">
              <a:xfrm rot="19920000">
                <a:off x="294" y="3049"/>
                <a:ext cx="220" cy="174"/>
              </a:xfrm>
              <a:prstGeom prst="ellipse">
                <a:avLst/>
              </a:prstGeom>
              <a:gradFill rotWithShape="0">
                <a:gsLst>
                  <a:gs pos="0">
                    <a:srgbClr val="5B5D6B"/>
                  </a:gs>
                  <a:gs pos="50000">
                    <a:srgbClr val="525460"/>
                  </a:gs>
                  <a:gs pos="100000">
                    <a:srgbClr val="5B5D6B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176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301625" y="-263525"/>
            <a:ext cx="8534400" cy="211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1177" name="Text Box 153"/>
          <p:cNvSpPr txBox="1">
            <a:spLocks noChangeArrowheads="1"/>
          </p:cNvSpPr>
          <p:nvPr/>
        </p:nvSpPr>
        <p:spPr bwMode="auto">
          <a:xfrm>
            <a:off x="301625" y="6245225"/>
            <a:ext cx="22875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178" name="Text Box 15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179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282825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BF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000">
                <a:solidFill>
                  <a:srgbClr val="FFFFFF"/>
                </a:solidFill>
              </a:defRPr>
            </a:lvl1pPr>
          </a:lstStyle>
          <a:p>
            <a:fld id="{9CC8904E-CC04-4916-A589-87B82BF34331}" type="slidenum">
              <a:rPr lang="en-GB" altLang="ru-RU"/>
              <a:pPr/>
              <a:t>‹#›</a:t>
            </a:fld>
            <a:endParaRPr lang="en-GB" altLang="ru-RU"/>
          </a:p>
        </p:txBody>
      </p:sp>
      <p:sp>
        <p:nvSpPr>
          <p:cNvPr id="1180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1625" y="1600200"/>
            <a:ext cx="8534400" cy="449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  <p:extLst>
      <p:ext uri="{BB962C8B-B14F-4D97-AF65-F5344CB8AC3E}">
        <p14:creationId xmlns:p14="http://schemas.microsoft.com/office/powerpoint/2010/main" val="429004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 kern="1200">
          <a:solidFill>
            <a:srgbClr val="FFFFCC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2pPr>
      <a:lvl3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3pPr>
      <a:lvl4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4pPr>
      <a:lvl5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5pPr>
      <a:lvl6pPr marL="4572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6pPr>
      <a:lvl7pPr marL="9144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7pPr>
      <a:lvl8pPr marL="13716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8pPr>
      <a:lvl9pPr marL="18288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336550" indent="-336550" algn="l" defTabSz="449263" rtl="0" eaLnBrk="0" fontAlgn="base" hangingPunct="0">
        <a:lnSpc>
          <a:spcPct val="94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36600" indent="-279400" algn="l" defTabSz="449263" rtl="0" eaLnBrk="0" fontAlgn="base" hangingPunct="0">
        <a:lnSpc>
          <a:spcPct val="94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4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2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3.png"/><Relationship Id="rId4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30.png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9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3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5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9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4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43.wmf"/><Relationship Id="rId5" Type="http://schemas.openxmlformats.org/officeDocument/2006/relationships/image" Target="../media/image4.e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2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4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6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3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9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2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35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5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6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57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64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67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6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image" Target="../media/image4.emf"/><Relationship Id="rId10" Type="http://schemas.openxmlformats.org/officeDocument/2006/relationships/image" Target="../media/image6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0" y="179388"/>
            <a:ext cx="9144000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89000"/>
              </a:lnSpc>
            </a:pPr>
            <a:r>
              <a:rPr lang="en-GB" altLang="ru-RU" sz="32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ТЕМА 2. МЕХАНИЧЕСКИЕ ПЕРЕДАЧИ.</a:t>
            </a:r>
            <a:br>
              <a:rPr lang="en-GB" altLang="ru-RU" sz="5400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r>
              <a:rPr lang="ru-RU" altLang="ru-RU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ЧЕРВЯЧНЫЕ </a:t>
            </a:r>
            <a:r>
              <a:rPr lang="ru-RU" alt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ПЕРЕДАЧИ (ЧП)</a:t>
            </a:r>
            <a:r>
              <a:rPr lang="ru-RU" altLang="ru-RU" dirty="0">
                <a:solidFill>
                  <a:schemeClr val="bg1"/>
                </a:solidFill>
              </a:rPr>
              <a:t> </a:t>
            </a:r>
            <a:endParaRPr lang="en-GB" altLang="ru-RU" dirty="0">
              <a:solidFill>
                <a:schemeClr val="bg1"/>
              </a:solidFill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1628775"/>
            <a:ext cx="9144000" cy="522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182563">
              <a:tabLst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98513" indent="6350">
              <a:tabLst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608138" indent="-342900">
              <a:tabLst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2130425" indent="-342900">
              <a:tabLst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652713" indent="-342900">
              <a:tabLst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3109913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567113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4024313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481513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lvl="1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altLang="ru-RU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Вопросы</a:t>
            </a:r>
            <a:r>
              <a:rPr lang="en-GB" alt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, </a:t>
            </a:r>
            <a:r>
              <a:rPr lang="en-GB" altLang="ru-RU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изложенные</a:t>
            </a:r>
            <a:r>
              <a:rPr lang="en-GB" alt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 в </a:t>
            </a:r>
            <a:r>
              <a:rPr lang="en-GB" altLang="ru-RU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лекции</a:t>
            </a:r>
            <a:r>
              <a:rPr lang="en-GB" alt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:</a:t>
            </a:r>
          </a:p>
          <a:p>
            <a:pPr>
              <a:lnSpc>
                <a:spcPts val="2000"/>
              </a:lnSpc>
            </a:pPr>
            <a:r>
              <a:rPr lang="en-GB" alt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	</a:t>
            </a:r>
            <a:endParaRPr lang="ru-RU" alt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pPr>
              <a:lnSpc>
                <a:spcPts val="2000"/>
              </a:lnSpc>
            </a:pPr>
            <a:r>
              <a:rPr lang="en-GB" alt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 </a:t>
            </a:r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 Определение, классификация ЧП.</a:t>
            </a:r>
          </a:p>
          <a:p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2. Геометрия, кинематика и динамика ЧП.</a:t>
            </a:r>
          </a:p>
          <a:p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3. Материалы и изготовление ЧП.</a:t>
            </a:r>
          </a:p>
          <a:p>
            <a:pPr lvl="0">
              <a:lnSpc>
                <a:spcPct val="90000"/>
              </a:lnSpc>
            </a:pPr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4. Критерии работоспособности и допускаемые напряжения в ЧП. </a:t>
            </a:r>
          </a:p>
          <a:p>
            <a:pPr lvl="0">
              <a:lnSpc>
                <a:spcPct val="90000"/>
              </a:lnSpc>
            </a:pPr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5. Прочностной и тепловой расчет ЧП</a:t>
            </a:r>
            <a:r>
              <a:rPr lang="ru-RU" altLang="ru-RU" dirty="0"/>
              <a:t>.</a:t>
            </a:r>
          </a:p>
          <a:p>
            <a:endParaRPr lang="ru-RU" altLang="ru-RU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ru-RU" alt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</a:pPr>
            <a:endParaRPr lang="en-GB" alt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-539750" y="3419475"/>
            <a:ext cx="180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9" name="Rectangle 11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4868863"/>
          </a:xfrm>
        </p:spPr>
        <p:txBody>
          <a:bodyPr/>
          <a:lstStyle/>
          <a:p>
            <a:pPr marL="0" indent="357188">
              <a:lnSpc>
                <a:spcPct val="100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ru-RU" sz="2000" i="1">
                <a:solidFill>
                  <a:schemeClr val="bg1"/>
                </a:solidFill>
                <a:latin typeface="Times New Roman" panose="02020603050405020304" pitchFamily="18" charset="0"/>
              </a:rPr>
              <a:t>Отношение хода витка к длине начальной окружности червяка – есть величина тангенса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угла подъёма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altLang="ru-RU" sz="2000" i="1">
                <a:solidFill>
                  <a:schemeClr val="bg1"/>
                </a:solidFill>
                <a:latin typeface="Times New Roman" panose="02020603050405020304" pitchFamily="18" charset="0"/>
              </a:rPr>
              <a:t> винтовой линии нарезки червяка</a:t>
            </a:r>
          </a:p>
          <a:p>
            <a:pPr marL="0" indent="357188">
              <a:lnSpc>
                <a:spcPct val="95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20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marL="0" indent="357188" algn="r">
              <a:lnSpc>
                <a:spcPct val="95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					(6.8)</a:t>
            </a:r>
          </a:p>
          <a:p>
            <a:pPr marL="0" indent="357188">
              <a:lnSpc>
                <a:spcPct val="95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20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marL="0" indent="357188" algn="just">
              <a:lnSpc>
                <a:spcPct val="100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Максимальный диаметр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d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aM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 червячного колеса устанавливается в некоторой степени произвольно. Увеличение этого диаметра способствует увеличению площади контактной поверхности зубьев колеса и снижению контактных напряжений на этой поверхности, возникающих в процессе работы передачи. Чрезмерное его возрастание приводит к заострению периферийных участков зуба и исключению их из передачи рабочих нагрузок из-за повышенной гибкости. Поэтому максимальный диаметр зубьев червячного колеса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d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aM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 имеет ограничение сверху по соотношению</a:t>
            </a:r>
          </a:p>
          <a:p>
            <a:pPr marL="0" indent="357188" algn="just">
              <a:lnSpc>
                <a:spcPct val="100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20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marL="0" indent="357188" algn="r">
              <a:lnSpc>
                <a:spcPct val="95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.					(6.9) </a:t>
            </a: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08" name="Rectangle 20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7909" name="Object 21"/>
          <p:cNvGraphicFramePr>
            <a:graphicFrameLocks noChangeAspect="1"/>
          </p:cNvGraphicFramePr>
          <p:nvPr/>
        </p:nvGraphicFramePr>
        <p:xfrm>
          <a:off x="2627313" y="981075"/>
          <a:ext cx="340677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6" name="Формула" r:id="rId3" imgW="1815840" imgH="533160" progId="Equation.3">
                  <p:embed/>
                </p:oleObj>
              </mc:Choice>
              <mc:Fallback>
                <p:oleObj name="Формула" r:id="rId3" imgW="1815840" imgH="53316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981075"/>
                        <a:ext cx="3406775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11" name="Object 23"/>
          <p:cNvGraphicFramePr>
            <a:graphicFrameLocks noGrp="1" noChangeAspect="1"/>
          </p:cNvGraphicFramePr>
          <p:nvPr>
            <p:ph sz="half" idx="2"/>
          </p:nvPr>
        </p:nvGraphicFramePr>
        <p:xfrm>
          <a:off x="3203575" y="4941888"/>
          <a:ext cx="3116263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7" name="Формула" r:id="rId5" imgW="1459866" imgH="495085" progId="Equation.3">
                  <p:embed/>
                </p:oleObj>
              </mc:Choice>
              <mc:Fallback>
                <p:oleObj name="Формула" r:id="rId5" imgW="1459866" imgH="495085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4941888"/>
                        <a:ext cx="3116263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65125" algn="just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Ширину зубчатого венца червячного колеса </a:t>
            </a:r>
            <a:r>
              <a:rPr lang="en-US" altLang="ru-RU" sz="2400" b="1" i="1">
                <a:latin typeface="Times New Roman" panose="02020603050405020304" pitchFamily="18" charset="0"/>
              </a:rPr>
              <a:t>b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000"/>
              <a:t> выбирают по стандартному ряду размеров. При этом размер </a:t>
            </a:r>
            <a:r>
              <a:rPr lang="en-US" altLang="ru-RU" sz="2000" b="1" i="1">
                <a:latin typeface="Times New Roman" panose="02020603050405020304" pitchFamily="18" charset="0"/>
              </a:rPr>
              <a:t>b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000"/>
              <a:t> должен удовлетворять соотношению</a:t>
            </a:r>
          </a:p>
          <a:p>
            <a:pPr marL="0" indent="365125" algn="just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при числе витков червяка </a:t>
            </a:r>
            <a:r>
              <a:rPr lang="en-US" altLang="ru-RU" sz="2000" b="1" i="1">
                <a:latin typeface="Times New Roman" panose="02020603050405020304" pitchFamily="18" charset="0"/>
              </a:rPr>
              <a:t>z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latin typeface="Times New Roman" panose="02020603050405020304" pitchFamily="18" charset="0"/>
              </a:rPr>
              <a:t> = 1</a:t>
            </a:r>
            <a:r>
              <a:rPr lang="ru-RU" altLang="ru-RU" sz="2000"/>
              <a:t> и </a:t>
            </a:r>
            <a:r>
              <a:rPr lang="en-US" altLang="ru-RU" sz="2000" b="1" i="1">
                <a:latin typeface="Times New Roman" panose="02020603050405020304" pitchFamily="18" charset="0"/>
              </a:rPr>
              <a:t>z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latin typeface="Times New Roman" panose="02020603050405020304" pitchFamily="18" charset="0"/>
              </a:rPr>
              <a:t> = 2					</a:t>
            </a:r>
            <a:r>
              <a:rPr lang="ru-RU" altLang="ru-RU" sz="2000"/>
              <a:t>	;	(6.10)</a:t>
            </a:r>
          </a:p>
          <a:p>
            <a:pPr marL="0" indent="365125" algn="r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а при числе витков червяка </a:t>
            </a:r>
            <a:r>
              <a:rPr lang="en-US" altLang="ru-RU" sz="2000" b="1" i="1">
                <a:latin typeface="Times New Roman" panose="02020603050405020304" pitchFamily="18" charset="0"/>
              </a:rPr>
              <a:t>z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latin typeface="Times New Roman" panose="02020603050405020304" pitchFamily="18" charset="0"/>
              </a:rPr>
              <a:t> = 4</a:t>
            </a:r>
            <a:r>
              <a:rPr lang="ru-RU" altLang="ru-RU" sz="2000"/>
              <a:t> 							.		(6.11)</a:t>
            </a:r>
          </a:p>
          <a:p>
            <a:pPr marL="0" indent="365125" algn="just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ru-RU" altLang="ru-RU" sz="2000" b="1" i="1"/>
              <a:t>Условный угол охвата витков червяка зубьями червячного колеса</a:t>
            </a:r>
            <a:r>
              <a:rPr lang="ru-RU" altLang="ru-RU" sz="2000"/>
              <a:t> </a:t>
            </a:r>
            <a:r>
              <a:rPr lang="ru-RU" altLang="ru-RU" sz="2000" b="1" i="1">
                <a:latin typeface="Times New Roman" panose="02020603050405020304" pitchFamily="18" charset="0"/>
              </a:rPr>
              <a:t>2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ru-RU" altLang="ru-RU" sz="2000" b="1" i="1"/>
              <a:t> </a:t>
            </a:r>
            <a:r>
              <a:rPr lang="ru-RU" altLang="ru-RU" sz="2000"/>
              <a:t>(рис. 6.4). определяют по точкам пересечения боковых (торцовых) поверхностей червячного колеса с условной окружностью, диаметр которой равен									 ,	 следовательно</a:t>
            </a:r>
          </a:p>
          <a:p>
            <a:pPr marL="0" indent="365125" algn="r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.			(6.12)</a:t>
            </a:r>
          </a:p>
          <a:p>
            <a:pPr marL="0" indent="365125" algn="just">
              <a:lnSpc>
                <a:spcPct val="74000"/>
              </a:lnSpc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65125" algn="just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Межосевое расстояние для несмещенной червячной передачи составляет</a:t>
            </a:r>
          </a:p>
          <a:p>
            <a:pPr marL="0" indent="365125">
              <a:lnSpc>
                <a:spcPct val="95000"/>
              </a:lnSpc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65125" algn="r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.				(6.13)</a:t>
            </a:r>
          </a:p>
          <a:p>
            <a:pPr marL="0" indent="365125" algn="just">
              <a:lnSpc>
                <a:spcPct val="7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Для передачи, червячное колесо которой нарезалось со смещением инструмента, межосевое расстояние составит</a:t>
            </a:r>
          </a:p>
          <a:p>
            <a:pPr marL="0" indent="365125" algn="r">
              <a:lnSpc>
                <a:spcPct val="74000"/>
              </a:lnSpc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65125" algn="r">
              <a:lnSpc>
                <a:spcPct val="7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.					(6.14)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7" name="Rectangle 2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9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1" name="Rectangle 2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5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44" name="Object 32"/>
          <p:cNvGraphicFramePr>
            <a:graphicFrameLocks noChangeAspect="1"/>
          </p:cNvGraphicFramePr>
          <p:nvPr/>
        </p:nvGraphicFramePr>
        <p:xfrm>
          <a:off x="5724525" y="981075"/>
          <a:ext cx="15113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2" name="Формула" r:id="rId3" imgW="927100" imgH="241300" progId="Equation.3">
                  <p:embed/>
                </p:oleObj>
              </mc:Choice>
              <mc:Fallback>
                <p:oleObj name="Формула" r:id="rId3" imgW="927100" imgH="2413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981075"/>
                        <a:ext cx="151130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47" name="Rectangle 3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46" name="Object 34"/>
          <p:cNvGraphicFramePr>
            <a:graphicFrameLocks noChangeAspect="1"/>
          </p:cNvGraphicFramePr>
          <p:nvPr/>
        </p:nvGraphicFramePr>
        <p:xfrm>
          <a:off x="5724525" y="1412875"/>
          <a:ext cx="15113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3" name="Формула" r:id="rId5" imgW="952087" imgH="241195" progId="Equation.3">
                  <p:embed/>
                </p:oleObj>
              </mc:Choice>
              <mc:Fallback>
                <p:oleObj name="Формула" r:id="rId5" imgW="952087" imgH="241195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412875"/>
                        <a:ext cx="15113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49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48" name="Object 36"/>
          <p:cNvGraphicFramePr>
            <a:graphicFrameLocks noChangeAspect="1"/>
          </p:cNvGraphicFramePr>
          <p:nvPr/>
        </p:nvGraphicFramePr>
        <p:xfrm>
          <a:off x="2268538" y="3068638"/>
          <a:ext cx="302418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4" name="Формула" r:id="rId7" imgW="2471249" imgH="288060" progId="Equation.3">
                  <p:embed/>
                </p:oleObj>
              </mc:Choice>
              <mc:Fallback>
                <p:oleObj name="Формула" r:id="rId7" imgW="2471249" imgH="28806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3068638"/>
                        <a:ext cx="3024187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51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50" name="Object 38"/>
          <p:cNvGraphicFramePr>
            <a:graphicFrameLocks noChangeAspect="1"/>
          </p:cNvGraphicFramePr>
          <p:nvPr/>
        </p:nvGraphicFramePr>
        <p:xfrm>
          <a:off x="2916238" y="3357563"/>
          <a:ext cx="3671887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5" name="Формула" r:id="rId9" imgW="2667000" imgH="495300" progId="Equation.3">
                  <p:embed/>
                </p:oleObj>
              </mc:Choice>
              <mc:Fallback>
                <p:oleObj name="Формула" r:id="rId9" imgW="2667000" imgH="49530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3357563"/>
                        <a:ext cx="3671887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53" name="Rectangle 4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52" name="Object 40"/>
          <p:cNvGraphicFramePr>
            <a:graphicFrameLocks noChangeAspect="1"/>
          </p:cNvGraphicFramePr>
          <p:nvPr/>
        </p:nvGraphicFramePr>
        <p:xfrm>
          <a:off x="3132138" y="4581525"/>
          <a:ext cx="2951162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6" name="Формула" r:id="rId11" imgW="1764534" imgH="444307" progId="Equation.3">
                  <p:embed/>
                </p:oleObj>
              </mc:Choice>
              <mc:Fallback>
                <p:oleObj name="Формула" r:id="rId11" imgW="1764534" imgH="444307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4581525"/>
                        <a:ext cx="2951162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55" name="Rectangle 43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54" name="Object 42"/>
          <p:cNvGraphicFramePr>
            <a:graphicFrameLocks noChangeAspect="1"/>
          </p:cNvGraphicFramePr>
          <p:nvPr/>
        </p:nvGraphicFramePr>
        <p:xfrm>
          <a:off x="2771775" y="6237288"/>
          <a:ext cx="337185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7" name="Формула" r:id="rId13" imgW="1917360" imgH="253800" progId="Equation.3">
                  <p:embed/>
                </p:oleObj>
              </mc:Choice>
              <mc:Fallback>
                <p:oleObj name="Формула" r:id="rId13" imgW="1917360" imgH="25380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6237288"/>
                        <a:ext cx="337185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0" y="0"/>
            <a:ext cx="9144000" cy="3687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10795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88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4382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В червячной передаче, в отличие от зубчатой, окружные скорости витков червяка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>
                <a:solidFill>
                  <a:schemeClr val="bg1"/>
                </a:solidFill>
              </a:rPr>
              <a:t> и зубьев червячного колеса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>
                <a:solidFill>
                  <a:schemeClr val="bg1"/>
                </a:solidFill>
              </a:rPr>
              <a:t> (рис. 6.5) различны как по величине, так и по направлению. Витки червяка при его вращении получают скорость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>
                <a:solidFill>
                  <a:schemeClr val="bg1"/>
                </a:solidFill>
              </a:rPr>
              <a:t>, направленную по касательной к его начальной окружности, а зубья червячного колеса движутся совместно с винтовой линией параллельно оси червяка со скоростью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>
                <a:solidFill>
                  <a:schemeClr val="bg1"/>
                </a:solidFill>
              </a:rPr>
              <a:t>. За один оборот червяка червячное колесо повернется на угол, охватывающий число зубьев колеса, равное числу заходов червяка. Эти простые наблюдения позволяют записать следующую зависимость для вычисления передаточного числа червячной передачи</a:t>
            </a:r>
          </a:p>
          <a:p>
            <a:pPr algn="just">
              <a:spcBef>
                <a:spcPct val="50000"/>
              </a:spcBef>
            </a:pPr>
            <a:endParaRPr lang="ru-RU" altLang="ru-RU">
              <a:solidFill>
                <a:schemeClr val="bg1"/>
              </a:solidFill>
            </a:endParaRPr>
          </a:p>
          <a:p>
            <a:pPr algn="r"/>
            <a:r>
              <a:rPr lang="ru-RU" altLang="ru-RU">
                <a:solidFill>
                  <a:schemeClr val="bg1"/>
                </a:solidFill>
              </a:rPr>
              <a:t>.		(6.15)</a:t>
            </a: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	Геометрическая сумма скоростей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>
                <a:solidFill>
                  <a:schemeClr val="bg1"/>
                </a:solidFill>
              </a:rPr>
              <a:t> и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>
                <a:solidFill>
                  <a:schemeClr val="bg1"/>
                </a:solidFill>
              </a:rPr>
              <a:t> равна скорости относительного движения витков червяка по отношению к зубьям колеса. План скоростей, построенный для зацепления, позволяет записать следующие зависимости</a:t>
            </a:r>
          </a:p>
        </p:txBody>
      </p:sp>
      <p:sp>
        <p:nvSpPr>
          <p:cNvPr id="3995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6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6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63" name="Object 27"/>
          <p:cNvGraphicFramePr>
            <a:graphicFrameLocks noChangeAspect="1"/>
          </p:cNvGraphicFramePr>
          <p:nvPr/>
        </p:nvGraphicFramePr>
        <p:xfrm>
          <a:off x="3419475" y="2205038"/>
          <a:ext cx="194310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2" name="Формула" r:id="rId3" imgW="1320227" imgH="495085" progId="Equation.3">
                  <p:embed/>
                </p:oleObj>
              </mc:Choice>
              <mc:Fallback>
                <p:oleObj name="Формула" r:id="rId3" imgW="1320227" imgH="495085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2205038"/>
                        <a:ext cx="1943100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9965" name="Picture 29" descr="ЧП_скольжение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644900"/>
            <a:ext cx="2952750" cy="258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66" name="Text Box 30"/>
          <p:cNvSpPr txBox="1">
            <a:spLocks noChangeArrowheads="1"/>
          </p:cNvSpPr>
          <p:nvPr/>
        </p:nvSpPr>
        <p:spPr bwMode="auto">
          <a:xfrm>
            <a:off x="0" y="6286500"/>
            <a:ext cx="33115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6.5. Схема скоростей </a:t>
            </a:r>
            <a:br>
              <a:rPr lang="ru-RU" altLang="ru-RU" b="1"/>
            </a:br>
            <a:r>
              <a:rPr lang="ru-RU" altLang="ru-RU" b="1"/>
              <a:t>в червячной передаче</a:t>
            </a:r>
          </a:p>
        </p:txBody>
      </p:sp>
      <p:sp>
        <p:nvSpPr>
          <p:cNvPr id="39967" name="Text Box 31"/>
          <p:cNvSpPr txBox="1">
            <a:spLocks noChangeArrowheads="1"/>
          </p:cNvSpPr>
          <p:nvPr/>
        </p:nvSpPr>
        <p:spPr bwMode="auto">
          <a:xfrm>
            <a:off x="3276600" y="4005263"/>
            <a:ext cx="5867400" cy="2249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endParaRPr lang="ru-RU" altLang="ru-RU">
              <a:solidFill>
                <a:schemeClr val="bg1"/>
              </a:solidFill>
            </a:endParaRPr>
          </a:p>
          <a:p>
            <a:pPr algn="r"/>
            <a:r>
              <a:rPr lang="ru-RU" altLang="ru-RU">
                <a:solidFill>
                  <a:schemeClr val="bg1"/>
                </a:solidFill>
              </a:rPr>
              <a:t>.	(6.16)</a:t>
            </a:r>
          </a:p>
          <a:p>
            <a:pPr algn="r"/>
            <a:endParaRPr lang="ru-RU" altLang="ru-RU">
              <a:solidFill>
                <a:schemeClr val="bg1"/>
              </a:solidFill>
            </a:endParaRPr>
          </a:p>
          <a:p>
            <a:pPr algn="just"/>
            <a:endParaRPr lang="ru-RU" altLang="ru-RU">
              <a:solidFill>
                <a:schemeClr val="bg1"/>
              </a:solidFill>
            </a:endParaRP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Таким образом, скорость скольжения витков червяка по зубьям червячного колеса является наибольшей по сравнению с тангенциальными скоростями движения витков червяка и зубьев червячного колеса.</a:t>
            </a:r>
          </a:p>
        </p:txBody>
      </p:sp>
      <p:sp>
        <p:nvSpPr>
          <p:cNvPr id="3996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68" name="Object 32"/>
          <p:cNvGraphicFramePr>
            <a:graphicFrameLocks noChangeAspect="1"/>
          </p:cNvGraphicFramePr>
          <p:nvPr/>
        </p:nvGraphicFramePr>
        <p:xfrm>
          <a:off x="3635375" y="4005263"/>
          <a:ext cx="4392613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3" name="Формула" r:id="rId6" imgW="2400300" imgH="495300" progId="Equation.3">
                  <p:embed/>
                </p:oleObj>
              </mc:Choice>
              <mc:Fallback>
                <p:oleObj name="Формула" r:id="rId6" imgW="2400300" imgH="4953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4005263"/>
                        <a:ext cx="4392613" cy="906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408738"/>
          </a:xfrm>
        </p:spPr>
        <p:txBody>
          <a:bodyPr/>
          <a:lstStyle/>
          <a:p>
            <a:pPr marL="0" indent="365125" algn="just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Коэффициент полезного действия </a:t>
            </a:r>
            <a:r>
              <a:rPr lang="ru-RU" altLang="ru-RU" sz="1800" b="1" i="1">
                <a:sym typeface="Symbol" panose="05050102010706020507" pitchFamily="18" charset="2"/>
              </a:rPr>
              <a:t></a:t>
            </a:r>
            <a:r>
              <a:rPr lang="ru-RU" altLang="ru-RU" sz="1800" b="1" i="1" baseline="-25000"/>
              <a:t>з</a:t>
            </a:r>
            <a:r>
              <a:rPr lang="ru-RU" altLang="ru-RU" sz="1800"/>
              <a:t> червячного зацепления можно вычислить как КПД винтовой кинематической пары:</a:t>
            </a:r>
          </a:p>
          <a:p>
            <a:pPr marL="0" indent="365125" algn="just">
              <a:lnSpc>
                <a:spcPct val="95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r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при ведущем червяке								;			(6.17)</a:t>
            </a:r>
          </a:p>
          <a:p>
            <a:pPr marL="0" indent="365125" algn="r">
              <a:lnSpc>
                <a:spcPct val="95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r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а при ведущем червячном колесе 					 ;			(6.18)</a:t>
            </a:r>
          </a:p>
          <a:p>
            <a:pPr marL="0" indent="365125" algn="just">
              <a:lnSpc>
                <a:spcPct val="95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just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где			  		- угол трения в червячной кинематической паре, а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>
                <a:latin typeface="Times New Roman" panose="02020603050405020304" pitchFamily="18" charset="0"/>
              </a:rPr>
              <a:t> </a:t>
            </a:r>
            <a:r>
              <a:rPr lang="ru-RU" altLang="ru-RU" sz="1800"/>
              <a:t>коэффициент трения для материалов витков червяка и зубьев червячного колеса.</a:t>
            </a:r>
          </a:p>
          <a:p>
            <a:pPr marL="0" indent="365125" algn="just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При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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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зо </a:t>
            </a:r>
            <a:r>
              <a:rPr lang="ru-RU" altLang="ru-RU" sz="2000" b="1" i="1">
                <a:latin typeface="Times New Roman" panose="02020603050405020304" pitchFamily="18" charset="0"/>
              </a:rPr>
              <a:t>= 0</a:t>
            </a:r>
            <a:r>
              <a:rPr lang="ru-RU" altLang="ru-RU" sz="1800"/>
              <a:t> передача движения от червячного колеса к червяку становится невозможной – происходит самоторможение. Свойство самоторможения обратного движения широко используется в лебёдках и грузоподъёмных механизмах. Однако необходимо отметить, что у таких самотормозящихся механизмов и в прямом направлении передачи движения КПД невелик.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2000" name="Object 16"/>
          <p:cNvGraphicFramePr>
            <a:graphicFrameLocks noChangeAspect="1"/>
          </p:cNvGraphicFramePr>
          <p:nvPr/>
        </p:nvGraphicFramePr>
        <p:xfrm>
          <a:off x="4787900" y="981075"/>
          <a:ext cx="1655763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9" name="Формула" r:id="rId3" imgW="1079032" imgH="482391" progId="Equation.3">
                  <p:embed/>
                </p:oleObj>
              </mc:Choice>
              <mc:Fallback>
                <p:oleObj name="Формула" r:id="rId3" imgW="1079032" imgH="482391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981075"/>
                        <a:ext cx="1655763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2002" name="Object 18"/>
          <p:cNvGraphicFramePr>
            <a:graphicFrameLocks noChangeAspect="1"/>
          </p:cNvGraphicFramePr>
          <p:nvPr/>
        </p:nvGraphicFramePr>
        <p:xfrm>
          <a:off x="5076825" y="1773238"/>
          <a:ext cx="1871663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0" name="Формула" r:id="rId5" imgW="1129810" imgH="482391" progId="Equation.3">
                  <p:embed/>
                </p:oleObj>
              </mc:Choice>
              <mc:Fallback>
                <p:oleObj name="Формула" r:id="rId5" imgW="1129810" imgH="482391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1773238"/>
                        <a:ext cx="1871663" cy="80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2004" name="Object 20"/>
          <p:cNvGraphicFramePr>
            <a:graphicFrameLocks noChangeAspect="1"/>
          </p:cNvGraphicFramePr>
          <p:nvPr/>
        </p:nvGraphicFramePr>
        <p:xfrm>
          <a:off x="1116013" y="2636838"/>
          <a:ext cx="151130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1" name="Формула" r:id="rId7" imgW="977900" imgH="241300" progId="Equation.3">
                  <p:embed/>
                </p:oleObj>
              </mc:Choice>
              <mc:Fallback>
                <p:oleObj name="Формула" r:id="rId7" imgW="977900" imgH="2413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636838"/>
                        <a:ext cx="1511300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2060575"/>
          </a:xfrm>
        </p:spPr>
        <p:txBody>
          <a:bodyPr/>
          <a:lstStyle/>
          <a:p>
            <a:pPr marL="0" indent="365125" algn="just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В червячной передаче сила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n</a:t>
            </a:r>
            <a:r>
              <a:rPr lang="ru-RU" altLang="ru-RU" sz="1800"/>
              <a:t>, действующая со стороны червяка, воспринимается, как правило, не одним, а несколькими зубьями колеса. Однако, также как и в зубчатых передачах, при выполнении расчетов эту силу принято располагать в полюсе зацепления (рис. 6.6, а). Эту силу не трудно разложить по правилу параллелограмма на три взаимно перпендикулярных составляющих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t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1800"/>
              <a:t>,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r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1800"/>
              <a:t> и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a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1800"/>
              <a:t>. Далее, согласно третьему закону Ньютона устанавливаем, что (рис. 6.6, б)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t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000" b="1" i="1">
                <a:latin typeface="Times New Roman" panose="02020603050405020304" pitchFamily="18" charset="0"/>
              </a:rPr>
              <a:t> =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a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1800"/>
              <a:t>,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a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000" b="1" i="1">
                <a:latin typeface="Times New Roman" panose="02020603050405020304" pitchFamily="18" charset="0"/>
              </a:rPr>
              <a:t> =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t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1800"/>
              <a:t> и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r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000" b="1" i="1">
                <a:latin typeface="Times New Roman" panose="02020603050405020304" pitchFamily="18" charset="0"/>
              </a:rPr>
              <a:t> =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r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1800"/>
              <a:t>.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65" name="Rectangle 1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9168" name="Picture 16" descr="ЧП_силы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3851275" cy="296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9" name="Text Box 17"/>
          <p:cNvSpPr txBox="1">
            <a:spLocks noChangeArrowheads="1"/>
          </p:cNvSpPr>
          <p:nvPr/>
        </p:nvSpPr>
        <p:spPr bwMode="auto">
          <a:xfrm>
            <a:off x="0" y="5013325"/>
            <a:ext cx="385127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6.6. Силы в червячной передаче</a:t>
            </a:r>
          </a:p>
        </p:txBody>
      </p:sp>
      <p:sp>
        <p:nvSpPr>
          <p:cNvPr id="49170" name="Text Box 18"/>
          <p:cNvSpPr txBox="1">
            <a:spLocks noChangeArrowheads="1"/>
          </p:cNvSpPr>
          <p:nvPr/>
        </p:nvSpPr>
        <p:spPr bwMode="auto">
          <a:xfrm>
            <a:off x="3995738" y="1989138"/>
            <a:ext cx="5148262" cy="373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Тангенциальные силы на червяке и червячном колесе наиболее удобно вычислить через вращающие моменты на соответствующих валах, тогда</a:t>
            </a:r>
          </a:p>
          <a:p>
            <a:pPr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 algn="r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   (6.19)</a:t>
            </a:r>
          </a:p>
          <a:p>
            <a:pPr algn="r"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 algn="r"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 algn="r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И						 .		(6.20)</a:t>
            </a:r>
          </a:p>
          <a:p>
            <a:pPr algn="r"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Радиальные силы на червяке и колесе </a:t>
            </a:r>
          </a:p>
          <a:p>
            <a:pPr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 algn="r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.	(6.21)</a:t>
            </a:r>
          </a:p>
          <a:p>
            <a:pPr algn="r">
              <a:lnSpc>
                <a:spcPct val="95000"/>
              </a:lnSpc>
            </a:pP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4917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71" name="Object 19"/>
          <p:cNvGraphicFramePr>
            <a:graphicFrameLocks noChangeAspect="1"/>
          </p:cNvGraphicFramePr>
          <p:nvPr/>
        </p:nvGraphicFramePr>
        <p:xfrm>
          <a:off x="5003800" y="3141663"/>
          <a:ext cx="273685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0" name="Формула" r:id="rId4" imgW="1981200" imgH="495300" progId="Equation.3">
                  <p:embed/>
                </p:oleObj>
              </mc:Choice>
              <mc:Fallback>
                <p:oleObj name="Формула" r:id="rId4" imgW="1981200" imgH="4953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3141663"/>
                        <a:ext cx="2736850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4" name="Rectangle 22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73" name="Object 21"/>
          <p:cNvGraphicFramePr>
            <a:graphicFrameLocks noChangeAspect="1"/>
          </p:cNvGraphicFramePr>
          <p:nvPr/>
        </p:nvGraphicFramePr>
        <p:xfrm>
          <a:off x="5148263" y="3860800"/>
          <a:ext cx="1944687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1" name="Формула" r:id="rId6" imgW="1218671" imgH="495085" progId="Equation.3">
                  <p:embed/>
                </p:oleObj>
              </mc:Choice>
              <mc:Fallback>
                <p:oleObj name="Формула" r:id="rId6" imgW="1218671" imgH="495085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3860800"/>
                        <a:ext cx="1944687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6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75" name="Object 23"/>
          <p:cNvGraphicFramePr>
            <a:graphicFrameLocks noChangeAspect="1"/>
          </p:cNvGraphicFramePr>
          <p:nvPr/>
        </p:nvGraphicFramePr>
        <p:xfrm>
          <a:off x="5003800" y="5084763"/>
          <a:ext cx="2808288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2" name="Формула" r:id="rId8" imgW="1536700" imgH="241300" progId="Equation.3">
                  <p:embed/>
                </p:oleObj>
              </mc:Choice>
              <mc:Fallback>
                <p:oleObj name="Формула" r:id="rId8" imgW="1536700" imgH="2413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5084763"/>
                        <a:ext cx="2808288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4400" cy="549275"/>
          </a:xfrm>
        </p:spPr>
        <p:txBody>
          <a:bodyPr/>
          <a:lstStyle/>
          <a:p>
            <a:r>
              <a:rPr lang="ru-RU" altLang="ru-RU" sz="2800" b="1"/>
              <a:t>Материалы и изготовление ЧП.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76250"/>
            <a:ext cx="9144000" cy="6165850"/>
          </a:xfrm>
        </p:spPr>
        <p:txBody>
          <a:bodyPr/>
          <a:lstStyle/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 i="1"/>
              <a:t>Витки червяка и зубчатый венец червячного колеса должны иметь достаточную прочность и составлять </a:t>
            </a:r>
            <a:r>
              <a:rPr lang="ru-RU" altLang="ru-RU" sz="1800" b="1" i="1"/>
              <a:t>антифрикционную пару</a:t>
            </a:r>
            <a:r>
              <a:rPr lang="ru-RU" altLang="ru-RU" sz="1800" i="1"/>
              <a:t>, обладающую высокой износостойкостью и сопротивляемостью заеданию в условиях больших скоростей скольжения при значительных нормальных силах между контактирующими поверхностями. </a:t>
            </a:r>
            <a:endParaRPr lang="ru-RU" altLang="ru-RU" sz="1800"/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Для изготовления червяков применяют стали:</a:t>
            </a:r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1. Качественные среднеуглеродистые марок 40, 45, 50. Из них изготавливают малоответственные червяки. Заготовку перед механической обработкой подвергают улучшающей термической обработке (</a:t>
            </a:r>
            <a:r>
              <a:rPr lang="en-US" altLang="ru-RU" sz="1800"/>
              <a:t>HRC</a:t>
            </a:r>
            <a:r>
              <a:rPr lang="ru-RU" altLang="ru-RU" sz="1800" baseline="-25000"/>
              <a:t>э</a:t>
            </a:r>
            <a:r>
              <a:rPr lang="ru-RU" altLang="ru-RU" sz="1800"/>
              <a:t> </a:t>
            </a:r>
            <a:r>
              <a:rPr lang="ru-RU" altLang="ru-RU" sz="1800">
                <a:sym typeface="Symbol" panose="05050102010706020507" pitchFamily="18" charset="2"/>
              </a:rPr>
              <a:t></a:t>
            </a:r>
            <a:r>
              <a:rPr lang="ru-RU" altLang="ru-RU" sz="1800"/>
              <a:t> 36). Червяк точат на токарном станке с последующей ручной или механической шлифовкой и полировкой рабочих поверхностей витков.</a:t>
            </a:r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2. Среднеуглеродистые легированные марок 40Х, 45Х, 40ХН, 40ХНМА, 35ХГСА для изготовления червяков ответственных передач. После предварительной обработки на токарном станке деталь подвергают улучшающей термообработке (</a:t>
            </a:r>
            <a:r>
              <a:rPr lang="en-US" altLang="ru-RU" sz="1800"/>
              <a:t>HRC</a:t>
            </a:r>
            <a:r>
              <a:rPr lang="ru-RU" altLang="ru-RU" sz="1800"/>
              <a:t>э </a:t>
            </a:r>
            <a:r>
              <a:rPr lang="ru-RU" altLang="ru-RU" sz="1800">
                <a:sym typeface="Symbol" panose="05050102010706020507" pitchFamily="18" charset="2"/>
              </a:rPr>
              <a:t></a:t>
            </a:r>
            <a:r>
              <a:rPr lang="ru-RU" altLang="ru-RU" sz="1800"/>
              <a:t> 45). После термообработки рабочие поверхности витков шлифуют на специальных червячно-шлифовальных станках или непосредственно на токарном станке.</a:t>
            </a:r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3. Мало- и среднеуглеродистые легированные стали марок 20Х, 12ХН3А, 25ХГТ, 38ХМЮА для червяков высоко­нагруженных передач, работающих в реверсивном режиме. Деталь, изготовленная с минимальным припуском под окончательную обработку, подвергается поверхностной химико-термической обработке (цементация, азотирование и т.п.), после чего закаливается до высокой поверхностной твердости (</a:t>
            </a:r>
            <a:r>
              <a:rPr lang="en-US" altLang="ru-RU" sz="1800"/>
              <a:t>HRC</a:t>
            </a:r>
            <a:r>
              <a:rPr lang="ru-RU" altLang="ru-RU" sz="1800"/>
              <a:t>э 55…65). Рабочая поверхность витков червяка шлифуется и полируется (иногда шевингуется).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900"/>
              <a:t>Зубчатые венцы червячных колёс выполняют обычно литьём из чугуна или бронзы. </a:t>
            </a:r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900"/>
              <a:t>Чугунный венец применяется в </a:t>
            </a:r>
            <a:r>
              <a:rPr lang="ru-RU" altLang="ru-RU" sz="1900" i="1"/>
              <a:t>низкоскоростных</a:t>
            </a:r>
            <a:r>
              <a:rPr lang="ru-RU" altLang="ru-RU" sz="1900"/>
              <a:t> открытых и закрытых передачах (</a:t>
            </a:r>
            <a:r>
              <a:rPr lang="en-US" altLang="ru-RU" sz="1900" b="1" i="1">
                <a:latin typeface="Times New Roman" panose="02020603050405020304" pitchFamily="18" charset="0"/>
              </a:rPr>
              <a:t>v</a:t>
            </a:r>
            <a:r>
              <a:rPr lang="en-US" altLang="ru-RU" sz="1900" b="1" i="1" baseline="-25000">
                <a:latin typeface="Times New Roman" panose="02020603050405020304" pitchFamily="18" charset="0"/>
              </a:rPr>
              <a:t>s</a:t>
            </a:r>
            <a:r>
              <a:rPr lang="en-US" altLang="ru-RU" sz="1900" b="1" i="1">
                <a:latin typeface="Times New Roman" panose="02020603050405020304" pitchFamily="18" charset="0"/>
              </a:rPr>
              <a:t> </a:t>
            </a:r>
            <a:r>
              <a:rPr lang="ru-RU" altLang="ru-RU" sz="19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1900" b="1" i="1">
                <a:latin typeface="Times New Roman" panose="02020603050405020304" pitchFamily="18" charset="0"/>
              </a:rPr>
              <a:t> 2 </a:t>
            </a:r>
            <a:r>
              <a:rPr lang="ru-RU" altLang="ru-RU" sz="1900" i="1">
                <a:latin typeface="Times New Roman" panose="02020603050405020304" pitchFamily="18" charset="0"/>
              </a:rPr>
              <a:t>м/с</a:t>
            </a:r>
            <a:r>
              <a:rPr lang="ru-RU" altLang="ru-RU" sz="1900"/>
              <a:t>) (серые чугуны СЧ15, СЧ20; ковкие чугуны КЧ15, КЧ20) и может отливаться за одно целое с ободом червячного колеса при отливке последнего. </a:t>
            </a:r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900"/>
              <a:t>Для </a:t>
            </a:r>
            <a:r>
              <a:rPr lang="ru-RU" altLang="ru-RU" sz="1900" i="1"/>
              <a:t>средних скоростей скольжения</a:t>
            </a:r>
            <a:r>
              <a:rPr lang="ru-RU" altLang="ru-RU" sz="1900"/>
              <a:t> (</a:t>
            </a:r>
            <a:r>
              <a:rPr lang="ru-RU" altLang="ru-RU" sz="1900" b="1" i="1">
                <a:latin typeface="Times New Roman" panose="02020603050405020304" pitchFamily="18" charset="0"/>
              </a:rPr>
              <a:t>2 &lt; </a:t>
            </a:r>
            <a:r>
              <a:rPr lang="en-US" altLang="ru-RU" sz="1900" b="1" i="1">
                <a:latin typeface="Times New Roman" panose="02020603050405020304" pitchFamily="18" charset="0"/>
              </a:rPr>
              <a:t>v</a:t>
            </a:r>
            <a:r>
              <a:rPr lang="en-US" altLang="ru-RU" sz="1900" b="1" i="1" baseline="-25000">
                <a:latin typeface="Times New Roman" panose="02020603050405020304" pitchFamily="18" charset="0"/>
              </a:rPr>
              <a:t>s</a:t>
            </a:r>
            <a:r>
              <a:rPr lang="en-US" altLang="ru-RU" sz="1900" b="1" i="1">
                <a:latin typeface="Times New Roman" panose="02020603050405020304" pitchFamily="18" charset="0"/>
              </a:rPr>
              <a:t> </a:t>
            </a:r>
            <a:r>
              <a:rPr lang="ru-RU" altLang="ru-RU" sz="19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1900" b="1" i="1">
                <a:latin typeface="Times New Roman" panose="02020603050405020304" pitchFamily="18" charset="0"/>
              </a:rPr>
              <a:t> 5 </a:t>
            </a:r>
            <a:r>
              <a:rPr lang="ru-RU" altLang="ru-RU" sz="1900" i="1">
                <a:latin typeface="Times New Roman" panose="02020603050405020304" pitchFamily="18" charset="0"/>
              </a:rPr>
              <a:t>м/с</a:t>
            </a:r>
            <a:r>
              <a:rPr lang="ru-RU" altLang="ru-RU" sz="1900"/>
              <a:t>) зубчатые венцы червячных колес изготавливают из безоловянистых железоалюминиевых литейных бронз (Бр А9Ж3Л, Бр А10Ж4Н4Л) и латуни. Эти бронзы при высокой механической прочности обладают пониженными антизадирными свойствами, и их применяют в паре с червяками, имеющими шлифованную и полированную рабочую поверхность витков высокой твердости (</a:t>
            </a:r>
            <a:r>
              <a:rPr lang="en-US" altLang="ru-RU" sz="1900"/>
              <a:t>HRC</a:t>
            </a:r>
            <a:r>
              <a:rPr lang="ru-RU" altLang="ru-RU" sz="1900" baseline="-25000"/>
              <a:t>э</a:t>
            </a:r>
            <a:r>
              <a:rPr lang="ru-RU" altLang="ru-RU" sz="1900"/>
              <a:t> </a:t>
            </a:r>
            <a:r>
              <a:rPr lang="ru-RU" altLang="ru-RU" sz="1900">
                <a:sym typeface="Symbol" panose="05050102010706020507" pitchFamily="18" charset="2"/>
              </a:rPr>
              <a:t></a:t>
            </a:r>
            <a:r>
              <a:rPr lang="ru-RU" altLang="ru-RU" sz="1900"/>
              <a:t> 45). </a:t>
            </a:r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900"/>
              <a:t>Для передач с </a:t>
            </a:r>
            <a:r>
              <a:rPr lang="ru-RU" altLang="ru-RU" sz="1900" i="1"/>
              <a:t>высокой скоростью скольжения</a:t>
            </a:r>
            <a:r>
              <a:rPr lang="ru-RU" altLang="ru-RU" sz="1900"/>
              <a:t> (5 &lt; </a:t>
            </a:r>
            <a:r>
              <a:rPr lang="en-US" altLang="ru-RU" sz="1900" b="1" i="1">
                <a:latin typeface="Times New Roman" panose="02020603050405020304" pitchFamily="18" charset="0"/>
              </a:rPr>
              <a:t>v</a:t>
            </a:r>
            <a:r>
              <a:rPr lang="en-US" altLang="ru-RU" sz="1900" b="1" i="1" baseline="-25000">
                <a:latin typeface="Times New Roman" panose="02020603050405020304" pitchFamily="18" charset="0"/>
              </a:rPr>
              <a:t>s</a:t>
            </a:r>
            <a:r>
              <a:rPr lang="en-US" altLang="ru-RU" sz="1900"/>
              <a:t> </a:t>
            </a:r>
            <a:r>
              <a:rPr lang="ru-RU" altLang="ru-RU" sz="1900">
                <a:sym typeface="Symbol" panose="05050102010706020507" pitchFamily="18" charset="2"/>
              </a:rPr>
              <a:t></a:t>
            </a:r>
            <a:r>
              <a:rPr lang="ru-RU" altLang="ru-RU" sz="1900"/>
              <a:t> 25 м/с) венцы червячных колёс изготавливают из оловянистых бронз (Бр О10Ф1, Бр О10Н1Ф1), обладающих в сравнении с безоловянистыми пониженной прочностью, но лучшими антизадирными свойствами.</a:t>
            </a:r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900"/>
              <a:t>Заготовки для бронзовых венцов червячных колёс отливают в землю, в кокиль (металлическую форму) или центробежным литьём. Отливки, полученные центробежным литьём, имеют наилучшие прочностные характеристики.</a:t>
            </a:r>
          </a:p>
          <a:p>
            <a:pPr marL="0" indent="365125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900"/>
              <a:t>Заготовка для нарезания зубчатого венца может быть отлита непосредственно на ободе червячного колеса, либо в виде отдельной детали, тогда венец выполняется насадным с закреплением его как от возможности проворота, так и от продольного смещения.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323850" y="0"/>
            <a:ext cx="854075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rgbClr val="FFFFCC"/>
              </a:buClr>
              <a:buFont typeface="Tahoma" panose="020B0604030504040204" pitchFamily="34" charset="0"/>
              <a:buNone/>
            </a:pPr>
            <a:r>
              <a:rPr lang="ru-RU" altLang="ru-RU" sz="21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Критерии работоспособности и допускаемые напряжения ЧП.</a:t>
            </a:r>
            <a:endParaRPr lang="en-GB" altLang="ru-RU" sz="21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1052513"/>
            <a:ext cx="9144000" cy="135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2667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endParaRPr lang="ru-RU" altLang="ru-RU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651500" y="6526213"/>
            <a:ext cx="34925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0" y="549275"/>
            <a:ext cx="9144000" cy="618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5000"/>
              </a:lnSpc>
            </a:pPr>
            <a:r>
              <a:rPr lang="ru-RU" altLang="ru-RU" sz="2000"/>
              <a:t>В червячном зацеплении наиболее слабый элемент это зуб червячного колеса. Для него возможны все виды разрушений и повреждений, характерных для зубчатых передач: </a:t>
            </a:r>
            <a:r>
              <a:rPr lang="ru-RU" altLang="ru-RU" sz="2000" b="1"/>
              <a:t>изнашивание и усталостное выкрашивание рабочих поверхностей зубьев, заедание и поломка зубьев</a:t>
            </a:r>
            <a:r>
              <a:rPr lang="ru-RU" altLang="ru-RU" sz="2000"/>
              <a:t>. В червячных передачах чаще возникает износ и заедание. При мягком материале зубчатого венца колеса (оловянистые бронзы) заедание проявляется в виде «намазывания» материала венца на червяк, но в этом случае передача может работать ещё достаточно долго (постепенный отказ). Если же материал венца червячного колеса более твердый (чугун, алюминиево-железистые бронзы), заедание переходит в задир поверхности и провоцирует быстрое разрушение зубьев. </a:t>
            </a:r>
            <a:r>
              <a:rPr lang="ru-RU" altLang="ru-RU" sz="2000" b="1" i="1"/>
              <a:t>Повышенный износ и заедание червячных передач обусловлены большими скоростями скольжения и неблагоприятным направлением скольжения относительно линии контакта витков червяка с зубьями червячного колеса (скольжение вдоль линии контакта на поверхности зуба).</a:t>
            </a:r>
            <a:r>
              <a:rPr lang="ru-RU" altLang="ru-RU" sz="2000"/>
              <a:t> Поэтому выбор материала для венца червячного колеса имеет важнейшее значение, и он зависит от скорости скольжения витков червяка по зубьям червячного колеса.</a:t>
            </a:r>
          </a:p>
        </p:txBody>
      </p:sp>
    </p:spTree>
    <p:extLst>
      <p:ext uri="{BB962C8B-B14F-4D97-AF65-F5344CB8AC3E}">
        <p14:creationId xmlns:p14="http://schemas.microsoft.com/office/powerpoint/2010/main" val="16418860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0" y="620713"/>
            <a:ext cx="9144000" cy="565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001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endParaRPr lang="ru-RU" altLang="ru-RU" sz="2000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298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87413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41605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938338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46062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91782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37502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83222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28942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95000"/>
              </a:lnSpc>
            </a:pPr>
            <a:r>
              <a:rPr lang="ru-RU" altLang="ru-RU" dirty="0"/>
              <a:t>	С целью выбора материала для изготовления зубчатого венца червячного колеса предварительно </a:t>
            </a:r>
            <a:r>
              <a:rPr lang="ru-RU" altLang="ru-RU" i="1" dirty="0"/>
              <a:t>ожидаемую</a:t>
            </a:r>
            <a:r>
              <a:rPr lang="ru-RU" altLang="ru-RU" dirty="0"/>
              <a:t> скорость скольжения 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v</a:t>
            </a:r>
            <a:r>
              <a:rPr lang="en-US" altLang="ru-RU" sz="2000" b="1" i="1" baseline="-25000" dirty="0">
                <a:latin typeface="Times New Roman" panose="02020603050405020304" pitchFamily="18" charset="0"/>
              </a:rPr>
              <a:t>s</a:t>
            </a:r>
            <a:r>
              <a:rPr lang="ru-RU" altLang="ru-RU" dirty="0"/>
              <a:t> определяют по эмпирическому выражению</a:t>
            </a:r>
          </a:p>
          <a:p>
            <a:pPr algn="just">
              <a:lnSpc>
                <a:spcPct val="95000"/>
              </a:lnSpc>
            </a:pPr>
            <a:endParaRPr lang="ru-RU" altLang="ru-RU" dirty="0"/>
          </a:p>
          <a:p>
            <a:pPr algn="r">
              <a:lnSpc>
                <a:spcPct val="95000"/>
              </a:lnSpc>
            </a:pPr>
            <a:r>
              <a:rPr lang="ru-RU" altLang="ru-RU" dirty="0"/>
              <a:t>,					(7.1)</a:t>
            </a:r>
          </a:p>
          <a:p>
            <a:pPr algn="just">
              <a:lnSpc>
                <a:spcPct val="95000"/>
              </a:lnSpc>
            </a:pPr>
            <a:endParaRPr lang="ru-RU" altLang="ru-RU" dirty="0"/>
          </a:p>
          <a:p>
            <a:pPr algn="just">
              <a:lnSpc>
                <a:spcPct val="95000"/>
              </a:lnSpc>
            </a:pPr>
            <a:r>
              <a:rPr lang="ru-RU" altLang="ru-RU" dirty="0"/>
              <a:t>где </a:t>
            </a:r>
            <a:r>
              <a:rPr lang="en-US" altLang="ru-RU" sz="2400" b="1" i="1" dirty="0">
                <a:latin typeface="Times New Roman" panose="02020603050405020304" pitchFamily="18" charset="0"/>
              </a:rPr>
              <a:t>v</a:t>
            </a:r>
            <a:r>
              <a:rPr lang="en-US" altLang="ru-RU" sz="2400" b="1" i="1" baseline="-25000" dirty="0">
                <a:latin typeface="Times New Roman" panose="02020603050405020304" pitchFamily="18" charset="0"/>
              </a:rPr>
              <a:t>s</a:t>
            </a:r>
            <a:r>
              <a:rPr lang="ru-RU" altLang="ru-RU" dirty="0"/>
              <a:t> – скорость скольжения, м/с; </a:t>
            </a:r>
            <a:r>
              <a:rPr lang="en-US" altLang="ru-RU" sz="2400" b="1" i="1" dirty="0">
                <a:latin typeface="Times New Roman" panose="02020603050405020304" pitchFamily="18" charset="0"/>
              </a:rPr>
              <a:t>n</a:t>
            </a:r>
            <a:r>
              <a:rPr lang="ru-RU" altLang="ru-RU" sz="2400" b="1" i="1" baseline="-25000" dirty="0">
                <a:latin typeface="Times New Roman" panose="02020603050405020304" pitchFamily="18" charset="0"/>
              </a:rPr>
              <a:t>1</a:t>
            </a:r>
            <a:r>
              <a:rPr lang="ru-RU" altLang="ru-RU" dirty="0"/>
              <a:t> – частота вращения червяка, </a:t>
            </a:r>
            <a:br>
              <a:rPr lang="ru-RU" altLang="ru-RU" dirty="0"/>
            </a:br>
            <a:r>
              <a:rPr lang="ru-RU" altLang="ru-RU" dirty="0"/>
              <a:t>мин</a:t>
            </a:r>
            <a:r>
              <a:rPr lang="ru-RU" altLang="ru-RU" baseline="30000" dirty="0"/>
              <a:t>-1</a:t>
            </a:r>
            <a:r>
              <a:rPr lang="ru-RU" altLang="ru-RU" dirty="0"/>
              <a:t>; </a:t>
            </a:r>
            <a:r>
              <a:rPr lang="en-US" altLang="ru-RU" sz="2400" b="1" i="1" dirty="0">
                <a:latin typeface="Times New Roman" panose="02020603050405020304" pitchFamily="18" charset="0"/>
              </a:rPr>
              <a:t>T</a:t>
            </a:r>
            <a:r>
              <a:rPr lang="ru-RU" altLang="ru-RU" sz="2400" b="1" i="1" baseline="-25000" dirty="0">
                <a:latin typeface="Times New Roman" panose="02020603050405020304" pitchFamily="18" charset="0"/>
              </a:rPr>
              <a:t>2</a:t>
            </a:r>
            <a:r>
              <a:rPr lang="ru-RU" altLang="ru-RU" dirty="0"/>
              <a:t> –момент сопротивления на червячном колесе, </a:t>
            </a:r>
            <a:r>
              <a:rPr lang="ru-RU" altLang="ru-RU" dirty="0" err="1"/>
              <a:t>Н</a:t>
            </a:r>
            <a:r>
              <a:rPr lang="ru-RU" altLang="ru-RU" dirty="0" err="1">
                <a:sym typeface="Symbol" panose="05050102010706020507" pitchFamily="18" charset="2"/>
              </a:rPr>
              <a:t></a:t>
            </a:r>
            <a:r>
              <a:rPr lang="ru-RU" altLang="ru-RU" dirty="0" err="1"/>
              <a:t>м</a:t>
            </a:r>
            <a:r>
              <a:rPr lang="ru-RU" altLang="ru-RU" dirty="0"/>
              <a:t>.</a:t>
            </a:r>
          </a:p>
          <a:p>
            <a:pPr algn="just">
              <a:lnSpc>
                <a:spcPct val="95000"/>
              </a:lnSpc>
            </a:pPr>
            <a:r>
              <a:rPr lang="ru-RU" altLang="ru-RU" dirty="0"/>
              <a:t>Далее материал зубчатого венца червячного колеса выбирают в зависимости от скорости скольжения </a:t>
            </a:r>
            <a:r>
              <a:rPr lang="en-US" altLang="ru-RU" sz="2400" b="1" i="1" dirty="0">
                <a:latin typeface="Times New Roman" panose="02020603050405020304" pitchFamily="18" charset="0"/>
              </a:rPr>
              <a:t>v</a:t>
            </a:r>
            <a:r>
              <a:rPr lang="en-US" altLang="ru-RU" sz="2400" b="1" i="1" baseline="-25000" dirty="0">
                <a:latin typeface="Times New Roman" panose="02020603050405020304" pitchFamily="18" charset="0"/>
              </a:rPr>
              <a:t>s</a:t>
            </a:r>
            <a:r>
              <a:rPr lang="en-US" altLang="ru-RU" dirty="0"/>
              <a:t> </a:t>
            </a:r>
            <a:r>
              <a:rPr lang="ru-RU" altLang="ru-RU" dirty="0"/>
              <a:t> (таблица 7.1.)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2411413" y="981075"/>
          <a:ext cx="381635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0" name="Формула" r:id="rId4" imgW="1816100" imgH="292100" progId="Equation.3">
                  <p:embed/>
                </p:oleObj>
              </mc:Choice>
              <mc:Fallback>
                <p:oleObj name="Формула" r:id="rId4" imgW="1816100" imgH="292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981075"/>
                        <a:ext cx="3816350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0" y="3136900"/>
          <a:ext cx="9144000" cy="372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1" name="Документ" r:id="rId6" imgW="6207109" imgH="2376745" progId="Word.Document.8">
                  <p:embed/>
                </p:oleObj>
              </mc:Choice>
              <mc:Fallback>
                <p:oleObj name="Документ" r:id="rId6" imgW="6207109" imgH="237674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136900"/>
                        <a:ext cx="9144000" cy="372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08015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205163" y="1657350"/>
            <a:ext cx="2679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13333" name="Group 21"/>
          <p:cNvGraphicFramePr>
            <a:graphicFrameLocks noGrp="1"/>
          </p:cNvGraphicFramePr>
          <p:nvPr/>
        </p:nvGraphicFramePr>
        <p:xfrm>
          <a:off x="0" y="6092825"/>
          <a:ext cx="2987675" cy="330073"/>
        </p:xfrm>
        <a:graphic>
          <a:graphicData uri="http://schemas.openxmlformats.org/drawingml/2006/table">
            <a:tbl>
              <a:tblPr/>
              <a:tblGrid>
                <a:gridCol w="2987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0825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0" y="2420938"/>
            <a:ext cx="91440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13353" name="Text Box 41"/>
          <p:cNvSpPr txBox="1">
            <a:spLocks noChangeArrowheads="1"/>
          </p:cNvSpPr>
          <p:nvPr/>
        </p:nvSpPr>
        <p:spPr bwMode="auto">
          <a:xfrm>
            <a:off x="0" y="0"/>
            <a:ext cx="9144000" cy="696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ru-RU" altLang="ru-RU"/>
              <a:t>После этого определяют циклическую долговечность передачи</a:t>
            </a:r>
          </a:p>
          <a:p>
            <a:pPr algn="r">
              <a:lnSpc>
                <a:spcPct val="100000"/>
              </a:lnSpc>
            </a:pPr>
            <a:r>
              <a:rPr lang="ru-RU" altLang="ru-RU"/>
              <a:t>,					(7.2)</a:t>
            </a:r>
          </a:p>
          <a:p>
            <a:pPr>
              <a:lnSpc>
                <a:spcPct val="100000"/>
              </a:lnSpc>
            </a:pPr>
            <a:r>
              <a:rPr lang="ru-RU" altLang="ru-RU"/>
              <a:t>где </a:t>
            </a:r>
            <a:r>
              <a:rPr lang="en-US" altLang="ru-RU" sz="2400" b="1" i="1">
                <a:latin typeface="Times New Roman" panose="02020603050405020304" pitchFamily="18" charset="0"/>
              </a:rPr>
              <a:t>n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/>
              <a:t> – частота вращения червячного колеса, мин</a:t>
            </a:r>
            <a:r>
              <a:rPr lang="ru-RU" altLang="ru-RU" baseline="30000"/>
              <a:t>-1</a:t>
            </a:r>
            <a:r>
              <a:rPr lang="ru-RU" altLang="ru-RU"/>
              <a:t>, </a:t>
            </a:r>
            <a:r>
              <a:rPr lang="en-US" altLang="ru-RU" sz="2400" b="1" i="1">
                <a:latin typeface="Times New Roman" panose="02020603050405020304" pitchFamily="18" charset="0"/>
              </a:rPr>
              <a:t>L</a:t>
            </a:r>
            <a:r>
              <a:rPr lang="en-US" altLang="ru-RU" sz="2400" b="1" i="1" baseline="-25000">
                <a:latin typeface="Times New Roman" panose="02020603050405020304" pitchFamily="18" charset="0"/>
              </a:rPr>
              <a:t>h</a:t>
            </a:r>
            <a:r>
              <a:rPr lang="ru-RU" altLang="ru-RU"/>
              <a:t> – ресурс работы передачи, час (при 300 рабочих днях в году и односменной восьмичасовой работе годовой ресурс составит 300</a:t>
            </a:r>
            <a:r>
              <a:rPr lang="ru-RU" altLang="ru-RU">
                <a:sym typeface="Symbol" panose="05050102010706020507" pitchFamily="18" charset="2"/>
              </a:rPr>
              <a:t></a:t>
            </a:r>
            <a:r>
              <a:rPr lang="ru-RU" altLang="ru-RU"/>
              <a:t>8=2400 часов).</a:t>
            </a:r>
          </a:p>
          <a:p>
            <a:pPr algn="just">
              <a:lnSpc>
                <a:spcPct val="100000"/>
              </a:lnSpc>
            </a:pPr>
            <a:r>
              <a:rPr lang="ru-RU" altLang="ru-RU"/>
              <a:t>Допускаемые контактные напряжения </a:t>
            </a:r>
            <a:r>
              <a:rPr lang="ru-RU" altLang="ru-RU" i="1"/>
              <a:t>для оловянистых бронз</a:t>
            </a:r>
            <a:r>
              <a:rPr lang="ru-RU" altLang="ru-RU"/>
              <a:t> (группа</a:t>
            </a:r>
            <a:r>
              <a:rPr lang="ru-RU" altLang="ru-RU" sz="2000">
                <a:latin typeface="Times New Roman" panose="02020603050405020304" pitchFamily="18" charset="0"/>
              </a:rPr>
              <a:t> </a:t>
            </a:r>
            <a:r>
              <a:rPr lang="en-US" altLang="ru-RU" sz="2000">
                <a:latin typeface="Times New Roman" panose="02020603050405020304" pitchFamily="18" charset="0"/>
              </a:rPr>
              <a:t>I</a:t>
            </a:r>
            <a:r>
              <a:rPr lang="ru-RU" altLang="ru-RU"/>
              <a:t>) вычисляют </a:t>
            </a:r>
            <a:r>
              <a:rPr lang="ru-RU" altLang="ru-RU" i="1"/>
              <a:t>из условия обеспечения контактной выносливости материала</a:t>
            </a:r>
            <a:r>
              <a:rPr lang="ru-RU" altLang="ru-RU"/>
              <a:t>:</a:t>
            </a:r>
          </a:p>
          <a:p>
            <a:pPr algn="just">
              <a:lnSpc>
                <a:spcPct val="100000"/>
              </a:lnSpc>
            </a:pPr>
            <a:endParaRPr lang="ru-RU" altLang="ru-RU"/>
          </a:p>
          <a:p>
            <a:pPr algn="r">
              <a:lnSpc>
                <a:spcPct val="100000"/>
              </a:lnSpc>
            </a:pPr>
            <a:r>
              <a:rPr lang="ru-RU" altLang="ru-RU"/>
              <a:t>,					(7.3)</a:t>
            </a:r>
          </a:p>
          <a:p>
            <a:pPr>
              <a:lnSpc>
                <a:spcPct val="100000"/>
              </a:lnSpc>
            </a:pPr>
            <a:endParaRPr lang="ru-RU" altLang="ru-RU"/>
          </a:p>
          <a:p>
            <a:pPr>
              <a:lnSpc>
                <a:spcPct val="100000"/>
              </a:lnSpc>
            </a:pPr>
            <a:r>
              <a:rPr lang="ru-RU" altLang="ru-RU"/>
              <a:t>где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n-US" altLang="ru-RU" sz="2400" b="1" i="1" baseline="-25000">
                <a:latin typeface="Times New Roman" panose="02020603050405020304" pitchFamily="18" charset="0"/>
              </a:rPr>
              <a:t>H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0</a:t>
            </a:r>
            <a:r>
              <a:rPr lang="ru-RU" altLang="ru-RU"/>
              <a:t> – предел контактной выносливости рабочей поверхности зубьев, соответствующий числу циклов нагружения, равному 10</a:t>
            </a:r>
            <a:r>
              <a:rPr lang="ru-RU" altLang="ru-RU" baseline="30000"/>
              <a:t>7</a:t>
            </a:r>
            <a:r>
              <a:rPr lang="ru-RU" altLang="ru-RU"/>
              <a:t>. Обычно принимают 						, где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В</a:t>
            </a:r>
            <a:r>
              <a:rPr lang="ru-RU" altLang="ru-RU"/>
              <a:t> </a:t>
            </a:r>
            <a:r>
              <a:rPr lang="ru-RU" altLang="ru-RU">
                <a:sym typeface="Symbol" panose="05050102010706020507" pitchFamily="18" charset="2"/>
              </a:rPr>
              <a:t></a:t>
            </a:r>
            <a:r>
              <a:rPr lang="ru-RU" altLang="ru-RU"/>
              <a:t> предел прочности материала зубчатого венца червячного колеса для разных материалов представлен в табл. 7.1.</a:t>
            </a:r>
          </a:p>
          <a:p>
            <a:r>
              <a:rPr lang="en-US" altLang="ru-RU" sz="2000" b="1" i="1">
                <a:latin typeface="Times New Roman" panose="02020603050405020304" pitchFamily="18" charset="0"/>
              </a:rPr>
              <a:t>Z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N</a:t>
            </a:r>
            <a:r>
              <a:rPr lang="ru-RU" altLang="ru-RU"/>
              <a:t> – коэффициент долговечности, вычисляемый по соотношению</a:t>
            </a:r>
          </a:p>
          <a:p>
            <a:endParaRPr lang="ru-RU" altLang="ru-RU"/>
          </a:p>
          <a:p>
            <a:pPr algn="r"/>
            <a:r>
              <a:rPr lang="ru-RU" altLang="ru-RU"/>
              <a:t>.					(7.4)</a:t>
            </a:r>
          </a:p>
          <a:p>
            <a:endParaRPr lang="ru-RU" altLang="ru-RU"/>
          </a:p>
          <a:p>
            <a:pPr algn="just">
              <a:lnSpc>
                <a:spcPct val="100000"/>
              </a:lnSpc>
            </a:pPr>
            <a:r>
              <a:rPr lang="ru-RU" altLang="ru-RU"/>
              <a:t>Если по расчету циклическая долговечность передачи </a:t>
            </a:r>
            <a:r>
              <a:rPr lang="en-US" altLang="ru-RU" sz="2000" b="1" i="1">
                <a:latin typeface="Times New Roman" panose="02020603050405020304" pitchFamily="18" charset="0"/>
              </a:rPr>
              <a:t>N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H</a:t>
            </a:r>
            <a:r>
              <a:rPr lang="ru-RU" altLang="ru-RU" sz="2000" b="1" i="1">
                <a:latin typeface="Times New Roman" panose="02020603050405020304" pitchFamily="18" charset="0"/>
              </a:rPr>
              <a:t>=</a:t>
            </a:r>
            <a:r>
              <a:rPr lang="en-US" altLang="ru-RU" sz="2000" b="1" i="1">
                <a:latin typeface="Times New Roman" panose="02020603050405020304" pitchFamily="18" charset="0"/>
              </a:rPr>
              <a:t>N</a:t>
            </a:r>
            <a:r>
              <a:rPr lang="en-US" altLang="ru-RU" sz="20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en-US" altLang="ru-RU" sz="2000" b="1" i="1">
                <a:latin typeface="Times New Roman" panose="02020603050405020304" pitchFamily="18" charset="0"/>
              </a:rPr>
              <a:t> 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ru-RU" altLang="ru-RU" sz="2000" b="1" i="1">
                <a:latin typeface="Times New Roman" panose="02020603050405020304" pitchFamily="18" charset="0"/>
              </a:rPr>
              <a:t> 25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ru-RU" altLang="ru-RU" sz="2000" b="1" i="1">
                <a:latin typeface="Times New Roman" panose="02020603050405020304" pitchFamily="18" charset="0"/>
              </a:rPr>
              <a:t>10</a:t>
            </a:r>
            <a:r>
              <a:rPr lang="ru-RU" altLang="ru-RU" sz="2000" b="1" i="1" baseline="30000">
                <a:latin typeface="Times New Roman" panose="02020603050405020304" pitchFamily="18" charset="0"/>
              </a:rPr>
              <a:t>7</a:t>
            </a:r>
            <a:r>
              <a:rPr lang="ru-RU" altLang="ru-RU"/>
              <a:t>, то в зависимость (7.4) следует подставить </a:t>
            </a:r>
            <a:r>
              <a:rPr lang="ru-RU" altLang="ru-RU" b="1" i="1">
                <a:latin typeface="Times New Roman" panose="02020603050405020304" pitchFamily="18" charset="0"/>
              </a:rPr>
              <a:t>25</a:t>
            </a:r>
            <a:r>
              <a:rPr lang="ru-RU" altLang="ru-RU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ru-RU" altLang="ru-RU" b="1" i="1">
                <a:latin typeface="Times New Roman" panose="02020603050405020304" pitchFamily="18" charset="0"/>
              </a:rPr>
              <a:t>10</a:t>
            </a:r>
            <a:r>
              <a:rPr lang="ru-RU" altLang="ru-RU" b="1" i="1" baseline="30000">
                <a:latin typeface="Times New Roman" panose="02020603050405020304" pitchFamily="18" charset="0"/>
              </a:rPr>
              <a:t>7</a:t>
            </a:r>
            <a:r>
              <a:rPr lang="ru-RU" altLang="ru-RU"/>
              <a:t>, что дает </a:t>
            </a:r>
            <a:r>
              <a:rPr lang="en-US" altLang="ru-RU" sz="2000" b="1" i="1">
                <a:latin typeface="Times New Roman" panose="02020603050405020304" pitchFamily="18" charset="0"/>
              </a:rPr>
              <a:t>Z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N</a:t>
            </a:r>
            <a:r>
              <a:rPr lang="en-US" altLang="ru-RU" sz="2000">
                <a:latin typeface="Times New Roman" panose="02020603050405020304" pitchFamily="18" charset="0"/>
              </a:rPr>
              <a:t> </a:t>
            </a:r>
            <a:r>
              <a:rPr lang="ru-RU" altLang="ru-RU" sz="2000">
                <a:latin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ru-RU" altLang="ru-RU" sz="2000">
                <a:latin typeface="Times New Roman" panose="02020603050405020304" pitchFamily="18" charset="0"/>
              </a:rPr>
              <a:t> 0,67</a:t>
            </a:r>
            <a:r>
              <a:rPr lang="ru-RU" altLang="ru-RU"/>
              <a:t>.</a:t>
            </a:r>
            <a:endParaRPr lang="ru-RU" altLang="ru-RU" b="1" i="1"/>
          </a:p>
          <a:p>
            <a:pPr algn="just">
              <a:lnSpc>
                <a:spcPct val="100000"/>
              </a:lnSpc>
            </a:pPr>
            <a:r>
              <a:rPr lang="ru-RU" altLang="ru-RU" sz="2000" b="1" i="1">
                <a:latin typeface="Times New Roman" panose="02020603050405020304" pitchFamily="18" charset="0"/>
              </a:rPr>
              <a:t>C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V</a:t>
            </a:r>
            <a:r>
              <a:rPr lang="ru-RU" altLang="ru-RU"/>
              <a:t> – коэффициент, учитывающий интенсивность изнашивания зубьев червячного колеса в зависимости от скорости скольжения </a:t>
            </a:r>
            <a:r>
              <a:rPr lang="ru-RU" altLang="ru-RU" sz="2000" b="1" i="1">
                <a:latin typeface="Times New Roman" panose="02020603050405020304" pitchFamily="18" charset="0"/>
              </a:rPr>
              <a:t>v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s</a:t>
            </a:r>
            <a:r>
              <a:rPr lang="ru-RU" altLang="ru-RU"/>
              <a:t>, при </a:t>
            </a:r>
            <a:r>
              <a:rPr lang="ru-RU" altLang="ru-RU" sz="2000" b="1" i="1">
                <a:latin typeface="Times New Roman" panose="02020603050405020304" pitchFamily="18" charset="0"/>
              </a:rPr>
              <a:t>v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s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>
                <a:latin typeface="Times New Roman" panose="02020603050405020304" pitchFamily="18" charset="0"/>
              </a:rPr>
              <a:t>3 </a:t>
            </a:r>
            <a:r>
              <a:rPr lang="ru-RU" altLang="ru-RU" sz="2000" b="1" i="1">
                <a:latin typeface="Times New Roman" panose="02020603050405020304" pitchFamily="18" charset="0"/>
              </a:rPr>
              <a:t>C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V</a:t>
            </a:r>
            <a:r>
              <a:rPr lang="ru-RU" altLang="ru-RU" b="1" i="1" baseline="-25000"/>
              <a:t> </a:t>
            </a:r>
            <a:r>
              <a:rPr lang="ru-RU" altLang="ru-RU"/>
              <a:t> принимают равным 1,11, при </a:t>
            </a:r>
            <a:r>
              <a:rPr lang="ru-RU" altLang="ru-RU" b="1" i="1">
                <a:latin typeface="Times New Roman" panose="02020603050405020304" pitchFamily="18" charset="0"/>
              </a:rPr>
              <a:t>v</a:t>
            </a:r>
            <a:r>
              <a:rPr lang="ru-RU" altLang="ru-RU" b="1" i="1" baseline="-25000">
                <a:latin typeface="Times New Roman" panose="02020603050405020304" pitchFamily="18" charset="0"/>
              </a:rPr>
              <a:t>s</a:t>
            </a:r>
            <a:r>
              <a:rPr lang="ru-RU" altLang="ru-RU" b="1" i="1">
                <a:latin typeface="Times New Roman" panose="02020603050405020304" pitchFamily="18" charset="0"/>
              </a:rPr>
              <a:t> </a:t>
            </a:r>
            <a:r>
              <a:rPr lang="ru-RU" altLang="ru-RU" b="1" i="1">
                <a:latin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ru-RU" altLang="ru-RU" b="1" i="1">
                <a:latin typeface="Times New Roman" panose="02020603050405020304" pitchFamily="18" charset="0"/>
              </a:rPr>
              <a:t> 8 C</a:t>
            </a:r>
            <a:r>
              <a:rPr lang="ru-RU" altLang="ru-RU" b="1" i="1" baseline="-25000">
                <a:latin typeface="Times New Roman" panose="02020603050405020304" pitchFamily="18" charset="0"/>
              </a:rPr>
              <a:t>V</a:t>
            </a:r>
            <a:r>
              <a:rPr lang="ru-RU" altLang="ru-RU"/>
              <a:t> принимают равным 0,8, а в интервале </a:t>
            </a:r>
            <a:r>
              <a:rPr lang="ru-RU" altLang="ru-RU" sz="2000" b="1" i="1">
                <a:latin typeface="Times New Roman" panose="02020603050405020304" pitchFamily="18" charset="0"/>
              </a:rPr>
              <a:t>3&lt;v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s</a:t>
            </a:r>
            <a:r>
              <a:rPr lang="ru-RU" altLang="ru-RU" sz="2000" b="1" i="1">
                <a:latin typeface="Times New Roman" panose="02020603050405020304" pitchFamily="18" charset="0"/>
              </a:rPr>
              <a:t>&lt;8</a:t>
            </a:r>
            <a:r>
              <a:rPr lang="ru-RU" altLang="ru-RU"/>
              <a:t> он может быть определен по эмпирической зависимости</a:t>
            </a:r>
          </a:p>
        </p:txBody>
      </p:sp>
      <p:sp>
        <p:nvSpPr>
          <p:cNvPr id="13355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13354" name="Object 42"/>
          <p:cNvGraphicFramePr>
            <a:graphicFrameLocks noChangeAspect="1"/>
          </p:cNvGraphicFramePr>
          <p:nvPr/>
        </p:nvGraphicFramePr>
        <p:xfrm>
          <a:off x="2195513" y="260350"/>
          <a:ext cx="403383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6" name="Формула" r:id="rId4" imgW="2159000" imgH="241300" progId="Equation.3">
                  <p:embed/>
                </p:oleObj>
              </mc:Choice>
              <mc:Fallback>
                <p:oleObj name="Формула" r:id="rId4" imgW="21590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260350"/>
                        <a:ext cx="4033837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57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13356" name="Object 44"/>
          <p:cNvGraphicFramePr>
            <a:graphicFrameLocks noChangeAspect="1"/>
          </p:cNvGraphicFramePr>
          <p:nvPr/>
        </p:nvGraphicFramePr>
        <p:xfrm>
          <a:off x="2843213" y="2205038"/>
          <a:ext cx="33655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7" name="Формула" r:id="rId6" imgW="1638300" imgH="241300" progId="Equation.3">
                  <p:embed/>
                </p:oleObj>
              </mc:Choice>
              <mc:Fallback>
                <p:oleObj name="Формула" r:id="rId6" imgW="16383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2205038"/>
                        <a:ext cx="3365500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59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13358" name="Object 46"/>
          <p:cNvGraphicFramePr>
            <a:graphicFrameLocks noChangeAspect="1"/>
          </p:cNvGraphicFramePr>
          <p:nvPr/>
        </p:nvGraphicFramePr>
        <p:xfrm>
          <a:off x="179388" y="3573463"/>
          <a:ext cx="210978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8" name="Формула" r:id="rId8" imgW="1536700" imgH="241300" progId="Equation.3">
                  <p:embed/>
                </p:oleObj>
              </mc:Choice>
              <mc:Fallback>
                <p:oleObj name="Формула" r:id="rId8" imgW="15367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3573463"/>
                        <a:ext cx="2109787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61" name="Rectangle 49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13360" name="Object 48"/>
          <p:cNvGraphicFramePr>
            <a:graphicFrameLocks noChangeAspect="1"/>
          </p:cNvGraphicFramePr>
          <p:nvPr/>
        </p:nvGraphicFramePr>
        <p:xfrm>
          <a:off x="2987675" y="4508500"/>
          <a:ext cx="318770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9" name="Формула" r:id="rId10" imgW="1815312" imgH="317362" progId="Equation.3">
                  <p:embed/>
                </p:oleObj>
              </mc:Choice>
              <mc:Fallback>
                <p:oleObj name="Формула" r:id="rId10" imgW="1815312" imgH="3173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4508500"/>
                        <a:ext cx="318770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88006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301625" y="228600"/>
            <a:ext cx="854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rgbClr val="FFFFCC"/>
              </a:buClr>
              <a:buFont typeface="Tahoma" panose="020B0604030504040204" pitchFamily="34" charset="0"/>
              <a:buNone/>
            </a:pPr>
            <a:r>
              <a:rPr lang="ru-RU" altLang="ru-RU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Определение и классификация ЧП.</a:t>
            </a:r>
            <a:endParaRPr lang="en-GB" altLang="ru-RU" sz="32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1052513"/>
            <a:ext cx="91440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2667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/>
            <a:r>
              <a:rPr lang="ru-RU" altLang="ru-RU" sz="2000" b="1" i="1">
                <a:solidFill>
                  <a:schemeClr val="bg1"/>
                </a:solidFill>
              </a:rPr>
              <a:t>Червячная передача – это передача, два подвижных звена которой, червяк и червячное колесо, образуют совместно высшую зубчато-винтовую кинематическую пару, а с третьим, неподвижным звеном, низшие вращательные кинематические пары.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endParaRPr lang="en-GB" altLang="ru-RU">
              <a:solidFill>
                <a:schemeClr val="bg1"/>
              </a:solidFill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6029325"/>
            <a:ext cx="3851275" cy="58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93000"/>
              </a:lnSpc>
            </a:pPr>
            <a:r>
              <a:rPr lang="ru-RU" altLang="ru-RU" b="1">
                <a:solidFill>
                  <a:schemeClr val="bg1"/>
                </a:solidFill>
                <a:latin typeface="Tahoma" panose="020B0604030504040204" pitchFamily="34" charset="0"/>
              </a:rPr>
              <a:t>Рис. 6.1. Червячная передача</a:t>
            </a:r>
            <a:r>
              <a:rPr lang="ru-RU" altLang="ru-RU">
                <a:solidFill>
                  <a:schemeClr val="bg1"/>
                </a:solidFill>
                <a:latin typeface="Tahoma" panose="020B0604030504040204" pitchFamily="34" charset="0"/>
              </a:rPr>
              <a:t>:</a:t>
            </a:r>
            <a:br>
              <a:rPr lang="ru-RU" altLang="ru-RU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altLang="ru-RU" sz="1700">
                <a:solidFill>
                  <a:schemeClr val="bg1"/>
                </a:solidFill>
                <a:latin typeface="Tahoma" panose="020B0604030504040204" pitchFamily="34" charset="0"/>
              </a:rPr>
              <a:t>1 – червяк; 2 – червячное колесо.</a:t>
            </a:r>
            <a:endParaRPr lang="en-GB" altLang="ru-RU" sz="170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651500" y="6526213"/>
            <a:ext cx="34925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ru-RU" altLang="ru-RU"/>
          </a:p>
        </p:txBody>
      </p:sp>
      <p:pic>
        <p:nvPicPr>
          <p:cNvPr id="5133" name="Picture 13" descr="ЧП_В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5038"/>
            <a:ext cx="3779838" cy="374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3851275" y="2852738"/>
            <a:ext cx="5292725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sz="2000"/>
              <a:t>По определению, червячная передача обладает свойствами как зубчатой (червячное колесо на своем ободе несет зубчатый венец), так и винтовой (червяк имеет форму винта) передачи. Червячная передача, как и винтовая, характеризуется относительно высокими скоростями скольжения витков червяка по зубьям червячного колеса.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932363" y="0"/>
            <a:ext cx="4211637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/>
            <a:endParaRPr lang="ru-RU" altLang="ru-RU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859338" y="3716338"/>
            <a:ext cx="4284662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altLang="ru-RU" b="1">
              <a:solidFill>
                <a:srgbClr val="FFFFFF"/>
              </a:solidFill>
            </a:endParaRP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0" y="549275"/>
            <a:ext cx="9144000" cy="560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endParaRPr lang="ru-RU" altLang="ru-RU"/>
          </a:p>
          <a:p>
            <a:pPr algn="r"/>
            <a:endParaRPr lang="ru-RU" altLang="ru-RU"/>
          </a:p>
          <a:p>
            <a:pPr algn="r"/>
            <a:r>
              <a:rPr lang="ru-RU" altLang="ru-RU"/>
              <a:t>.					(7.5)</a:t>
            </a:r>
          </a:p>
          <a:p>
            <a:pPr algn="just"/>
            <a:r>
              <a:rPr lang="ru-RU" altLang="ru-RU"/>
              <a:t>	</a:t>
            </a:r>
          </a:p>
          <a:p>
            <a:pPr algn="just"/>
            <a:endParaRPr lang="ru-RU" altLang="ru-RU"/>
          </a:p>
          <a:p>
            <a:pPr algn="just"/>
            <a:r>
              <a:rPr lang="ru-RU" altLang="ru-RU"/>
              <a:t>	Допускаемые контактные напряжения </a:t>
            </a:r>
            <a:r>
              <a:rPr lang="ru-RU" altLang="ru-RU" i="1"/>
              <a:t>для безоловянистых бронз</a:t>
            </a:r>
            <a:r>
              <a:rPr lang="ru-RU" altLang="ru-RU"/>
              <a:t> (группа </a:t>
            </a:r>
            <a:r>
              <a:rPr lang="en-US" altLang="ru-RU" b="1" i="1">
                <a:latin typeface="Times New Roman" panose="02020603050405020304" pitchFamily="18" charset="0"/>
              </a:rPr>
              <a:t>II</a:t>
            </a:r>
            <a:r>
              <a:rPr lang="ru-RU" altLang="ru-RU"/>
              <a:t>) вычисляют </a:t>
            </a:r>
            <a:r>
              <a:rPr lang="ru-RU" altLang="ru-RU" i="1"/>
              <a:t>из условия сопротивления заеданию</a:t>
            </a:r>
            <a:r>
              <a:rPr lang="ru-RU" altLang="ru-RU"/>
              <a:t>:</a:t>
            </a:r>
          </a:p>
          <a:p>
            <a:pPr algn="just"/>
            <a:endParaRPr lang="ru-RU" altLang="ru-RU"/>
          </a:p>
          <a:p>
            <a:pPr algn="r"/>
            <a:r>
              <a:rPr lang="ru-RU" altLang="ru-RU"/>
              <a:t>.					(7.6)</a:t>
            </a:r>
          </a:p>
          <a:p>
            <a:pPr algn="just"/>
            <a:r>
              <a:rPr lang="ru-RU" altLang="ru-RU"/>
              <a:t>	</a:t>
            </a:r>
          </a:p>
          <a:p>
            <a:pPr algn="just"/>
            <a:r>
              <a:rPr lang="ru-RU" altLang="ru-RU"/>
              <a:t>	Допускаемые контактные напряжения </a:t>
            </a:r>
            <a:r>
              <a:rPr lang="ru-RU" altLang="ru-RU" i="1"/>
              <a:t>для чугуна</a:t>
            </a:r>
            <a:r>
              <a:rPr lang="ru-RU" altLang="ru-RU"/>
              <a:t> (группа </a:t>
            </a:r>
            <a:r>
              <a:rPr lang="en-US" altLang="ru-RU" b="1" i="1">
                <a:latin typeface="Times New Roman" panose="02020603050405020304" pitchFamily="18" charset="0"/>
              </a:rPr>
              <a:t>III</a:t>
            </a:r>
            <a:r>
              <a:rPr lang="ru-RU" altLang="ru-RU"/>
              <a:t>) определяют также </a:t>
            </a:r>
            <a:r>
              <a:rPr lang="ru-RU" altLang="ru-RU" i="1"/>
              <a:t>из условия сопротивления заеданию</a:t>
            </a:r>
            <a:r>
              <a:rPr lang="ru-RU" altLang="ru-RU"/>
              <a:t>:</a:t>
            </a:r>
          </a:p>
          <a:p>
            <a:pPr algn="just"/>
            <a:endParaRPr lang="ru-RU" altLang="ru-RU"/>
          </a:p>
          <a:p>
            <a:pPr algn="r"/>
            <a:r>
              <a:rPr lang="ru-RU" altLang="ru-RU"/>
              <a:t>.					(7.7)</a:t>
            </a:r>
          </a:p>
          <a:p>
            <a:endParaRPr lang="ru-RU" altLang="ru-RU"/>
          </a:p>
          <a:p>
            <a:r>
              <a:rPr lang="ru-RU" altLang="ru-RU"/>
              <a:t>	В выражениях (7.3), (7.6) и (7.7) </a:t>
            </a:r>
            <a:r>
              <a:rPr lang="ru-RU" altLang="ru-RU" sz="2000" b="1" i="1">
                <a:latin typeface="Times New Roman" panose="02020603050405020304" pitchFamily="18" charset="0"/>
              </a:rPr>
              <a:t>[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>
                <a:latin typeface="Times New Roman" panose="02020603050405020304" pitchFamily="18" charset="0"/>
              </a:rPr>
              <a:t>]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Н</a:t>
            </a:r>
            <a:r>
              <a:rPr lang="ru-RU" altLang="ru-RU"/>
              <a:t> – в Н/мм</a:t>
            </a:r>
            <a:r>
              <a:rPr lang="ru-RU" altLang="ru-RU" baseline="30000"/>
              <a:t>2</a:t>
            </a:r>
            <a:r>
              <a:rPr lang="ru-RU" altLang="ru-RU"/>
              <a:t> (МПа), </a:t>
            </a:r>
            <a:r>
              <a:rPr lang="en-US" altLang="ru-RU" sz="2400" b="1" i="1">
                <a:latin typeface="Times New Roman" panose="02020603050405020304" pitchFamily="18" charset="0"/>
              </a:rPr>
              <a:t>v</a:t>
            </a:r>
            <a:r>
              <a:rPr lang="en-US" altLang="ru-RU" sz="2400" b="1" i="1" baseline="-25000">
                <a:latin typeface="Times New Roman" panose="02020603050405020304" pitchFamily="18" charset="0"/>
              </a:rPr>
              <a:t>S</a:t>
            </a:r>
            <a:r>
              <a:rPr lang="ru-RU" altLang="ru-RU"/>
              <a:t> – в м/с, а большие значения </a:t>
            </a:r>
            <a:r>
              <a:rPr lang="ru-RU" altLang="ru-RU" sz="2000" b="1" i="1">
                <a:latin typeface="Times New Roman" panose="02020603050405020304" pitchFamily="18" charset="0"/>
              </a:rPr>
              <a:t>[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>
                <a:latin typeface="Times New Roman" panose="02020603050405020304" pitchFamily="18" charset="0"/>
              </a:rPr>
              <a:t>]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Н</a:t>
            </a:r>
            <a:r>
              <a:rPr lang="ru-RU" altLang="ru-RU"/>
              <a:t>  принимают для червяков с твердостью рабочей поверхности витков </a:t>
            </a:r>
            <a:r>
              <a:rPr lang="ru-RU" altLang="ru-RU">
                <a:sym typeface="Symbol" panose="05050102010706020507" pitchFamily="18" charset="2"/>
              </a:rPr>
              <a:t></a:t>
            </a:r>
            <a:r>
              <a:rPr lang="ru-RU" altLang="ru-RU"/>
              <a:t> 45 </a:t>
            </a:r>
            <a:r>
              <a:rPr lang="en-US" altLang="ru-RU"/>
              <a:t>HRC</a:t>
            </a:r>
            <a:r>
              <a:rPr lang="ru-RU" altLang="ru-RU"/>
              <a:t>э. </a:t>
            </a:r>
          </a:p>
          <a:p>
            <a:pPr algn="just">
              <a:lnSpc>
                <a:spcPct val="100000"/>
              </a:lnSpc>
            </a:pPr>
            <a:r>
              <a:rPr lang="ru-RU" altLang="ru-RU"/>
              <a:t>	После выбора материалов для элементов зубчато-винтового зацепления и определения допускаемых напряжений приступают к прочностному расчету передачи. А допускаемые напряжения изгиба зубьев определяют на стадии проверочного расчета с учетом конкретных параметров передачи.</a:t>
            </a: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14355" name="Object 19"/>
          <p:cNvGraphicFramePr>
            <a:graphicFrameLocks noChangeAspect="1"/>
          </p:cNvGraphicFramePr>
          <p:nvPr/>
        </p:nvGraphicFramePr>
        <p:xfrm>
          <a:off x="2484438" y="692150"/>
          <a:ext cx="381635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49" name="Формула" r:id="rId4" imgW="2184400" imgH="520700" progId="Equation.3">
                  <p:embed/>
                </p:oleObj>
              </mc:Choice>
              <mc:Fallback>
                <p:oleObj name="Формула" r:id="rId4" imgW="2184400" imgH="520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692150"/>
                        <a:ext cx="3816350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14357" name="Object 21"/>
          <p:cNvGraphicFramePr>
            <a:graphicFrameLocks noChangeAspect="1"/>
          </p:cNvGraphicFramePr>
          <p:nvPr/>
        </p:nvGraphicFramePr>
        <p:xfrm>
          <a:off x="2268538" y="2420938"/>
          <a:ext cx="3968750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0" name="Формула" r:id="rId6" imgW="1955800" imgH="241300" progId="Equation.3">
                  <p:embed/>
                </p:oleObj>
              </mc:Choice>
              <mc:Fallback>
                <p:oleObj name="Формула" r:id="rId6" imgW="19558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2420938"/>
                        <a:ext cx="3968750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14359" name="Object 23"/>
          <p:cNvGraphicFramePr>
            <a:graphicFrameLocks noChangeAspect="1"/>
          </p:cNvGraphicFramePr>
          <p:nvPr/>
        </p:nvGraphicFramePr>
        <p:xfrm>
          <a:off x="2339975" y="3573463"/>
          <a:ext cx="3897313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1" name="Формула" r:id="rId8" imgW="1955800" imgH="241300" progId="Equation.3">
                  <p:embed/>
                </p:oleObj>
              </mc:Choice>
              <mc:Fallback>
                <p:oleObj name="Формула" r:id="rId8" imgW="19558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3573463"/>
                        <a:ext cx="3897313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81374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0" y="142875"/>
            <a:ext cx="9144000" cy="47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100000"/>
              </a:lnSpc>
              <a:buClr>
                <a:srgbClr val="A3C145"/>
              </a:buClr>
              <a:buSzPct val="80000"/>
            </a:pPr>
            <a:r>
              <a:rPr lang="ru-RU" alt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Прочностной и тепловой расчет ЧП.</a:t>
            </a:r>
            <a:endParaRPr lang="en-GB" altLang="ru-RU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375025" y="2500313"/>
            <a:ext cx="23939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0" y="692150"/>
            <a:ext cx="9144000" cy="619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7947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ru-RU" altLang="ru-RU"/>
              <a:t>	Прочностной расчет червячной передачи включает два основных этапа: </a:t>
            </a:r>
          </a:p>
          <a:p>
            <a:pPr algn="just">
              <a:lnSpc>
                <a:spcPct val="100000"/>
              </a:lnSpc>
            </a:pPr>
            <a:r>
              <a:rPr lang="ru-RU" altLang="ru-RU"/>
              <a:t>	1) </a:t>
            </a:r>
            <a:r>
              <a:rPr lang="ru-RU" altLang="ru-RU" b="1"/>
              <a:t>проектный расчет</a:t>
            </a:r>
            <a:r>
              <a:rPr lang="ru-RU" altLang="ru-RU"/>
              <a:t>, цель которого определение основных геометрических, кинематических и силовых параметров передачи, и </a:t>
            </a:r>
          </a:p>
          <a:p>
            <a:pPr algn="just">
              <a:lnSpc>
                <a:spcPct val="100000"/>
              </a:lnSpc>
            </a:pPr>
            <a:r>
              <a:rPr lang="ru-RU" altLang="ru-RU"/>
              <a:t>	2) </a:t>
            </a:r>
            <a:r>
              <a:rPr lang="ru-RU" altLang="ru-RU" b="1"/>
              <a:t>проверочный расчет</a:t>
            </a:r>
            <a:r>
              <a:rPr lang="ru-RU" altLang="ru-RU"/>
              <a:t>, проводимый для проверки сохранения работоспособности передачи в течение заданного срока работы.</a:t>
            </a:r>
          </a:p>
          <a:p>
            <a:pPr algn="just">
              <a:lnSpc>
                <a:spcPct val="100000"/>
              </a:lnSpc>
            </a:pPr>
            <a:r>
              <a:rPr lang="ru-RU" altLang="ru-RU"/>
              <a:t>	Проектный расчет выполняется по контактным напряжениям, а в основу вывода расчетных формул положены те же исходные зависимости и допущения, что и при расчете зубчатых передач (формула Герца для контакта двух упругих криволинейных поверхностей).</a:t>
            </a:r>
          </a:p>
          <a:p>
            <a:pPr>
              <a:lnSpc>
                <a:spcPct val="100000"/>
              </a:lnSpc>
            </a:pPr>
            <a:r>
              <a:rPr lang="ru-RU" altLang="ru-RU"/>
              <a:t>	При проектном расчете передачи, предварительно задавшись величиной коэффициента расчетной нагрузки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H</a:t>
            </a:r>
            <a:r>
              <a:rPr lang="ru-RU" altLang="ru-RU" sz="2000" b="1" i="1">
                <a:latin typeface="Times New Roman" panose="02020603050405020304" pitchFamily="18" charset="0"/>
              </a:rPr>
              <a:t> = 1,1…1,4</a:t>
            </a:r>
            <a:r>
              <a:rPr lang="ru-RU" altLang="ru-RU"/>
              <a:t> (меньшие значения для передачи с постоянной нагрузкой, большие – для высокоскоростных передач и переменной нагрузки), определяют межосевое расстояние передачи</a:t>
            </a:r>
          </a:p>
          <a:p>
            <a:pPr>
              <a:lnSpc>
                <a:spcPct val="100000"/>
              </a:lnSpc>
            </a:pPr>
            <a:endParaRPr lang="ru-RU" altLang="ru-RU"/>
          </a:p>
          <a:p>
            <a:pPr>
              <a:lnSpc>
                <a:spcPct val="100000"/>
              </a:lnSpc>
            </a:pPr>
            <a:endParaRPr lang="ru-RU" altLang="ru-RU"/>
          </a:p>
          <a:p>
            <a:pPr algn="r">
              <a:lnSpc>
                <a:spcPct val="100000"/>
              </a:lnSpc>
            </a:pPr>
            <a:r>
              <a:rPr lang="ru-RU" altLang="ru-RU"/>
              <a:t>.				(7.8)</a:t>
            </a:r>
          </a:p>
          <a:p>
            <a:pPr>
              <a:lnSpc>
                <a:spcPct val="100000"/>
              </a:lnSpc>
            </a:pPr>
            <a:endParaRPr lang="ru-RU" altLang="ru-RU"/>
          </a:p>
          <a:p>
            <a:pPr algn="just">
              <a:lnSpc>
                <a:spcPct val="100000"/>
              </a:lnSpc>
            </a:pPr>
            <a:r>
              <a:rPr lang="ru-RU" altLang="ru-RU"/>
              <a:t>	</a:t>
            </a:r>
          </a:p>
          <a:p>
            <a:pPr algn="just">
              <a:lnSpc>
                <a:spcPct val="100000"/>
              </a:lnSpc>
            </a:pPr>
            <a:r>
              <a:rPr lang="ru-RU" altLang="ru-RU"/>
              <a:t>Полученное значение межосевого расстояния </a:t>
            </a:r>
            <a:r>
              <a:rPr lang="en-US" altLang="ru-RU" sz="2000" b="1" i="1">
                <a:latin typeface="Times New Roman" panose="02020603050405020304" pitchFamily="18" charset="0"/>
              </a:rPr>
              <a:t>a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w</a:t>
            </a:r>
            <a:r>
              <a:rPr lang="ru-RU" altLang="ru-RU"/>
              <a:t> для стандартного редуктора следует округлить до ближайшего стандартного значения (ГОСТ 2144-93; табл. 7.2), для нестандартной червячной передачи – до ближайшего значения по ряду </a:t>
            </a:r>
            <a:r>
              <a:rPr lang="en-US" altLang="ru-RU"/>
              <a:t>Ra</a:t>
            </a:r>
            <a:r>
              <a:rPr lang="ru-RU" altLang="ru-RU"/>
              <a:t>40 нормальных линейных размеров (ГОСТ 6636-69)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15395" name="Object 35"/>
          <p:cNvGraphicFramePr>
            <a:graphicFrameLocks noChangeAspect="1"/>
          </p:cNvGraphicFramePr>
          <p:nvPr/>
        </p:nvGraphicFramePr>
        <p:xfrm>
          <a:off x="2555875" y="4437063"/>
          <a:ext cx="3740150" cy="112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1" name="Формула" r:id="rId4" imgW="1511300" imgH="558800" progId="Equation.3">
                  <p:embed/>
                </p:oleObj>
              </mc:Choice>
              <mc:Fallback>
                <p:oleObj name="Формула" r:id="rId4" imgW="1511300" imgH="558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4437063"/>
                        <a:ext cx="3740150" cy="1125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375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4859338" y="0"/>
            <a:ext cx="4284662" cy="562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endParaRPr lang="ru-RU" altLang="ru-RU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r"/>
            <a:endParaRPr lang="en-GB" altLang="ru-RU" sz="2000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8" r:id="rId4" imgW="73080" imgH="178200" progId="">
                  <p:embed/>
                </p:oleObj>
              </mc:Choice>
              <mc:Fallback>
                <p:oleObj r:id="rId4" imgW="73080" imgH="1782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0" y="0"/>
            <a:ext cx="9144000" cy="690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365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50000"/>
              </a:spcBef>
            </a:pPr>
            <a:r>
              <a:rPr lang="ru-RU" altLang="ru-RU" sz="2000"/>
              <a:t>В зависимости от необходимого передаточного числа </a:t>
            </a:r>
            <a:r>
              <a:rPr lang="en-US" altLang="ru-RU" sz="2000" b="1" i="1">
                <a:latin typeface="Times New Roman" panose="02020603050405020304" pitchFamily="18" charset="0"/>
              </a:rPr>
              <a:t>u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н</a:t>
            </a:r>
            <a:r>
              <a:rPr lang="ru-RU" altLang="ru-RU" sz="2000"/>
              <a:t> назначают число витков (число заходов) червяка </a:t>
            </a:r>
            <a:r>
              <a:rPr lang="en-US" altLang="ru-RU" sz="2400" b="1" i="1">
                <a:latin typeface="Times New Roman" panose="02020603050405020304" pitchFamily="18" charset="0"/>
              </a:rPr>
              <a:t>z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/>
              <a:t> :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r>
              <a:rPr lang="ru-RU" altLang="ru-RU">
                <a:latin typeface="Tahoma" panose="020B0604030504040204" pitchFamily="34" charset="0"/>
                <a:sym typeface="Symbol" panose="05050102010706020507" pitchFamily="18" charset="2"/>
              </a:rPr>
              <a:t>при</a:t>
            </a:r>
            <a:r>
              <a:rPr lang="ru-RU" altLang="ru-RU" i="1">
                <a:sym typeface="Symbol" panose="05050102010706020507" pitchFamily="18" charset="2"/>
              </a:rPr>
              <a:t> </a:t>
            </a:r>
            <a:r>
              <a:rPr lang="en-US" altLang="ru-RU" sz="2400" b="1" i="1">
                <a:latin typeface="Times New Roman" panose="02020603050405020304" pitchFamily="18" charset="0"/>
              </a:rPr>
              <a:t>u </a:t>
            </a:r>
            <a:r>
              <a:rPr lang="en-US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  14</a:t>
            </a:r>
            <a:r>
              <a:rPr lang="ru-RU" altLang="ru-RU" sz="2400" b="1" i="1">
                <a:sym typeface="Symbol" panose="05050102010706020507" pitchFamily="18" charset="2"/>
              </a:rPr>
              <a:t>  </a:t>
            </a:r>
            <a:r>
              <a:rPr lang="en-US" altLang="ru-RU" sz="2400" b="1" i="1">
                <a:latin typeface="Times New Roman" panose="02020603050405020304" pitchFamily="18" charset="0"/>
              </a:rPr>
              <a:t>z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400" b="1" i="1">
                <a:sym typeface="Symbol" panose="05050102010706020507" pitchFamily="18" charset="2"/>
              </a:rPr>
              <a:t> = 4</a:t>
            </a:r>
            <a:r>
              <a:rPr lang="ru-RU" altLang="ru-RU">
                <a:sym typeface="Symbol" panose="05050102010706020507" pitchFamily="18" charset="2"/>
              </a:rPr>
              <a:t>;  при</a:t>
            </a:r>
            <a:r>
              <a:rPr lang="ru-RU" altLang="ru-RU" i="1">
                <a:sym typeface="Symbol" panose="05050102010706020507" pitchFamily="18" charset="2"/>
              </a:rPr>
              <a:t>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14 </a:t>
            </a:r>
            <a:r>
              <a:rPr lang="en-US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 </a:t>
            </a:r>
            <a:r>
              <a:rPr lang="en-US" altLang="ru-RU" sz="2400" b="1" i="1">
                <a:latin typeface="Times New Roman" panose="02020603050405020304" pitchFamily="18" charset="0"/>
              </a:rPr>
              <a:t>u </a:t>
            </a:r>
            <a:r>
              <a:rPr lang="en-US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 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30  </a:t>
            </a:r>
            <a:r>
              <a:rPr lang="ru-RU" altLang="ru-RU" sz="2400" i="1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ru-RU" sz="2400" b="1" i="1">
                <a:latin typeface="Times New Roman" panose="02020603050405020304" pitchFamily="18" charset="0"/>
              </a:rPr>
              <a:t>z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400" i="1">
                <a:latin typeface="Times New Roman" panose="02020603050405020304" pitchFamily="18" charset="0"/>
                <a:sym typeface="Symbol" panose="05050102010706020507" pitchFamily="18" charset="2"/>
              </a:rPr>
              <a:t> = 2</a:t>
            </a:r>
            <a:r>
              <a:rPr lang="ru-RU" altLang="ru-RU" sz="2000">
                <a:latin typeface="Times New Roman" panose="02020603050405020304" pitchFamily="18" charset="0"/>
                <a:sym typeface="Symbol" panose="05050102010706020507" pitchFamily="18" charset="2"/>
              </a:rPr>
              <a:t>; </a:t>
            </a:r>
            <a:r>
              <a:rPr lang="ru-RU" altLang="ru-RU">
                <a:sym typeface="Symbol" panose="05050102010706020507" pitchFamily="18" charset="2"/>
              </a:rPr>
              <a:t>при</a:t>
            </a:r>
            <a:r>
              <a:rPr lang="ru-RU" altLang="ru-RU" i="1">
                <a:sym typeface="Symbol" panose="05050102010706020507" pitchFamily="18" charset="2"/>
              </a:rPr>
              <a:t>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30 </a:t>
            </a:r>
            <a:r>
              <a:rPr lang="en-US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 </a:t>
            </a:r>
            <a:r>
              <a:rPr lang="en-US" altLang="ru-RU" sz="2400" b="1" i="1">
                <a:latin typeface="Times New Roman" panose="02020603050405020304" pitchFamily="18" charset="0"/>
              </a:rPr>
              <a:t>u </a:t>
            </a:r>
            <a:r>
              <a:rPr lang="ru-RU" altLang="ru-RU" sz="2400" b="1" i="1">
                <a:latin typeface="Times New Roman" panose="02020603050405020304" pitchFamily="18" charset="0"/>
              </a:rPr>
              <a:t>  </a:t>
            </a:r>
            <a:r>
              <a:rPr lang="en-US" altLang="ru-RU" sz="2400" b="1" i="1">
                <a:latin typeface="Times New Roman" panose="02020603050405020304" pitchFamily="18" charset="0"/>
              </a:rPr>
              <a:t>z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400" b="1" i="1">
                <a:latin typeface="Times New Roman" panose="02020603050405020304" pitchFamily="18" charset="0"/>
              </a:rPr>
              <a:t> =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 1</a:t>
            </a:r>
          </a:p>
          <a:p>
            <a:pPr algn="just">
              <a:lnSpc>
                <a:spcPct val="100000"/>
              </a:lnSpc>
            </a:pPr>
            <a:r>
              <a:rPr lang="ru-RU" altLang="ru-RU">
                <a:sym typeface="Symbol" panose="05050102010706020507" pitchFamily="18" charset="2"/>
              </a:rPr>
              <a:t>	</a:t>
            </a:r>
            <a:r>
              <a:rPr lang="ru-RU" altLang="ru-RU" sz="2000">
                <a:sym typeface="Symbol" panose="05050102010706020507" pitchFamily="18" charset="2"/>
              </a:rPr>
              <a:t>По выбранному числу заходов червяка </a:t>
            </a:r>
            <a:r>
              <a:rPr lang="en-US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z</a:t>
            </a:r>
            <a:r>
              <a:rPr lang="ru-RU" altLang="ru-RU" sz="24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ru-RU" altLang="ru-RU" sz="2000">
                <a:sym typeface="Symbol" panose="05050102010706020507" pitchFamily="18" charset="2"/>
              </a:rPr>
              <a:t> и необходимому передаточному числу </a:t>
            </a:r>
            <a:r>
              <a:rPr lang="en-US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u</a:t>
            </a:r>
            <a:r>
              <a:rPr lang="ru-RU" altLang="ru-RU" sz="24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н</a:t>
            </a:r>
            <a:r>
              <a:rPr lang="ru-RU" altLang="ru-RU" sz="2000">
                <a:sym typeface="Symbol" panose="05050102010706020507" pitchFamily="18" charset="2"/>
              </a:rPr>
              <a:t> вычисляют число зубьев червячного колеса</a:t>
            </a:r>
          </a:p>
          <a:p>
            <a:pPr>
              <a:lnSpc>
                <a:spcPct val="100000"/>
              </a:lnSpc>
            </a:pPr>
            <a:endParaRPr lang="ru-RU" altLang="ru-RU">
              <a:sym typeface="Symbol" panose="05050102010706020507" pitchFamily="18" charset="2"/>
            </a:endParaRPr>
          </a:p>
          <a:p>
            <a:pPr algn="r">
              <a:lnSpc>
                <a:spcPct val="100000"/>
              </a:lnSpc>
            </a:pPr>
            <a:r>
              <a:rPr lang="ru-RU" altLang="ru-RU">
                <a:sym typeface="Symbol" panose="05050102010706020507" pitchFamily="18" charset="2"/>
              </a:rPr>
              <a:t>,						(7.8)</a:t>
            </a:r>
          </a:p>
          <a:p>
            <a:pPr>
              <a:lnSpc>
                <a:spcPct val="100000"/>
              </a:lnSpc>
            </a:pPr>
            <a:endParaRPr lang="ru-RU" altLang="ru-RU">
              <a:sym typeface="Symbol" panose="05050102010706020507" pitchFamily="18" charset="2"/>
            </a:endParaRPr>
          </a:p>
          <a:p>
            <a:pPr algn="just">
              <a:lnSpc>
                <a:spcPct val="100000"/>
              </a:lnSpc>
            </a:pPr>
            <a:r>
              <a:rPr lang="ru-RU" altLang="ru-RU" sz="2000">
                <a:sym typeface="Symbol" panose="05050102010706020507" pitchFamily="18" charset="2"/>
              </a:rPr>
              <a:t>и полученное значение </a:t>
            </a:r>
            <a:r>
              <a:rPr lang="en-US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z</a:t>
            </a:r>
            <a:r>
              <a:rPr lang="ru-RU" altLang="ru-RU" sz="24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ru-RU" altLang="ru-RU" sz="2000">
                <a:sym typeface="Symbol" panose="05050102010706020507" pitchFamily="18" charset="2"/>
              </a:rPr>
              <a:t> округляют до ближайшего целого числа.</a:t>
            </a:r>
          </a:p>
          <a:p>
            <a:pPr algn="just">
              <a:lnSpc>
                <a:spcPct val="100000"/>
              </a:lnSpc>
            </a:pPr>
            <a:r>
              <a:rPr lang="ru-RU" altLang="ru-RU" sz="2000">
                <a:sym typeface="Symbol" panose="05050102010706020507" pitchFamily="18" charset="2"/>
              </a:rPr>
              <a:t>	По принятым </a:t>
            </a:r>
            <a:r>
              <a:rPr lang="en-US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z</a:t>
            </a:r>
            <a:r>
              <a:rPr lang="ru-RU" altLang="ru-RU" sz="24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ru-RU" altLang="ru-RU" sz="2000">
                <a:sym typeface="Symbol" panose="05050102010706020507" pitchFamily="18" charset="2"/>
              </a:rPr>
              <a:t> и </a:t>
            </a:r>
            <a:r>
              <a:rPr lang="en-US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z</a:t>
            </a:r>
            <a:r>
              <a:rPr lang="ru-RU" altLang="ru-RU" sz="24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ru-RU" altLang="ru-RU" sz="2000">
                <a:sym typeface="Symbol" panose="05050102010706020507" pitchFamily="18" charset="2"/>
              </a:rPr>
              <a:t> уточняют фактическое передаточное число</a:t>
            </a:r>
          </a:p>
          <a:p>
            <a:pPr>
              <a:lnSpc>
                <a:spcPct val="100000"/>
              </a:lnSpc>
            </a:pPr>
            <a:endParaRPr lang="ru-RU" altLang="ru-RU">
              <a:sym typeface="Symbol" panose="05050102010706020507" pitchFamily="18" charset="2"/>
            </a:endParaRPr>
          </a:p>
          <a:p>
            <a:pPr algn="r">
              <a:lnSpc>
                <a:spcPct val="100000"/>
              </a:lnSpc>
            </a:pPr>
            <a:r>
              <a:rPr lang="ru-RU" altLang="ru-RU">
                <a:sym typeface="Symbol" panose="05050102010706020507" pitchFamily="18" charset="2"/>
              </a:rPr>
              <a:t>,					(7.9)</a:t>
            </a:r>
          </a:p>
          <a:p>
            <a:pPr>
              <a:lnSpc>
                <a:spcPct val="100000"/>
              </a:lnSpc>
            </a:pPr>
            <a:endParaRPr lang="ru-RU" altLang="ru-RU">
              <a:sym typeface="Symbol" panose="05050102010706020507" pitchFamily="18" charset="2"/>
            </a:endParaRPr>
          </a:p>
          <a:p>
            <a:pPr>
              <a:lnSpc>
                <a:spcPct val="100000"/>
              </a:lnSpc>
            </a:pPr>
            <a:r>
              <a:rPr lang="ru-RU" altLang="ru-RU">
                <a:sym typeface="Symbol" panose="05050102010706020507" pitchFamily="18" charset="2"/>
              </a:rPr>
              <a:t>которое может отличаться от необходимого не более чем на 4%.</a:t>
            </a:r>
          </a:p>
          <a:p>
            <a:pPr algn="just">
              <a:lnSpc>
                <a:spcPct val="100000"/>
              </a:lnSpc>
            </a:pPr>
            <a:r>
              <a:rPr lang="ru-RU" altLang="ru-RU">
                <a:sym typeface="Symbol" panose="05050102010706020507" pitchFamily="18" charset="2"/>
              </a:rPr>
              <a:t>	С целью обеспечения достаточной жесткости червяка определяем ми­нимально допустимое значение коэффициента его диаметра</a:t>
            </a:r>
          </a:p>
          <a:p>
            <a:pPr algn="just">
              <a:lnSpc>
                <a:spcPct val="100000"/>
              </a:lnSpc>
            </a:pPr>
            <a:endParaRPr lang="ru-RU" altLang="ru-RU">
              <a:sym typeface="Symbol" panose="05050102010706020507" pitchFamily="18" charset="2"/>
            </a:endParaRPr>
          </a:p>
          <a:p>
            <a:pPr algn="r">
              <a:lnSpc>
                <a:spcPct val="100000"/>
              </a:lnSpc>
            </a:pPr>
            <a:r>
              <a:rPr lang="ru-RU" altLang="ru-RU">
                <a:sym typeface="Symbol" panose="05050102010706020507" pitchFamily="18" charset="2"/>
              </a:rPr>
              <a:t>.						(7.10)</a:t>
            </a:r>
          </a:p>
          <a:p>
            <a:pPr>
              <a:lnSpc>
                <a:spcPct val="100000"/>
              </a:lnSpc>
            </a:pPr>
            <a:endParaRPr lang="ru-RU" altLang="ru-RU">
              <a:sym typeface="Symbol" panose="05050102010706020507" pitchFamily="18" charset="2"/>
            </a:endParaRPr>
          </a:p>
          <a:p>
            <a:pPr algn="just">
              <a:lnSpc>
                <a:spcPct val="100000"/>
              </a:lnSpc>
            </a:pPr>
            <a:r>
              <a:rPr lang="ru-RU" altLang="ru-RU">
                <a:sym typeface="Symbol" panose="05050102010706020507" pitchFamily="18" charset="2"/>
              </a:rPr>
              <a:t>	</a:t>
            </a:r>
            <a:r>
              <a:rPr lang="ru-RU" altLang="ru-RU" sz="2000">
                <a:sym typeface="Symbol" panose="05050102010706020507" pitchFamily="18" charset="2"/>
              </a:rPr>
              <a:t>В качестве фактического значения коэффициента диаметра червяка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ru-RU" altLang="ru-RU" sz="2000">
                <a:sym typeface="Symbol" panose="05050102010706020507" pitchFamily="18" charset="2"/>
              </a:rPr>
              <a:t> принимаем ближайшую большую стандартную величину (табл 7.3).</a:t>
            </a:r>
            <a:endParaRPr lang="en-US" altLang="ru-RU" sz="2000">
              <a:sym typeface="Symbol" panose="05050102010706020507" pitchFamily="18" charset="2"/>
            </a:endParaRP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6467" name="Rectangle 83"/>
          <p:cNvSpPr>
            <a:spLocks noChangeArrowheads="1"/>
          </p:cNvSpPr>
          <p:nvPr/>
        </p:nvSpPr>
        <p:spPr bwMode="auto">
          <a:xfrm>
            <a:off x="0" y="4100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16498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16497" name="Object 113"/>
          <p:cNvGraphicFramePr>
            <a:graphicFrameLocks noChangeAspect="1"/>
          </p:cNvGraphicFramePr>
          <p:nvPr/>
        </p:nvGraphicFramePr>
        <p:xfrm>
          <a:off x="3059113" y="1989138"/>
          <a:ext cx="208915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9" name="Формула" r:id="rId6" imgW="812447" imgH="241195" progId="Equation.3">
                  <p:embed/>
                </p:oleObj>
              </mc:Choice>
              <mc:Fallback>
                <p:oleObj name="Формула" r:id="rId6" imgW="812447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989138"/>
                        <a:ext cx="2089150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00" name="Rectangle 1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16499" name="Object 115"/>
          <p:cNvGraphicFramePr>
            <a:graphicFrameLocks noChangeAspect="1"/>
          </p:cNvGraphicFramePr>
          <p:nvPr/>
        </p:nvGraphicFramePr>
        <p:xfrm>
          <a:off x="3132138" y="3573463"/>
          <a:ext cx="20161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0" name="Формула" r:id="rId8" imgW="875920" imgH="266584" progId="Equation.3">
                  <p:embed/>
                </p:oleObj>
              </mc:Choice>
              <mc:Fallback>
                <p:oleObj name="Формула" r:id="rId8" imgW="875920" imgH="26658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3573463"/>
                        <a:ext cx="2016125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02" name="Rectangle 1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16503" name="Object 119"/>
          <p:cNvGraphicFramePr>
            <a:graphicFrameLocks noChangeAspect="1"/>
          </p:cNvGraphicFramePr>
          <p:nvPr/>
        </p:nvGraphicFramePr>
        <p:xfrm>
          <a:off x="3203575" y="5229225"/>
          <a:ext cx="22320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1" name="Формула" r:id="rId10" imgW="888614" imgH="241195" progId="Equation.3">
                  <p:embed/>
                </p:oleObj>
              </mc:Choice>
              <mc:Fallback>
                <p:oleObj name="Формула" r:id="rId10" imgW="888614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5229225"/>
                        <a:ext cx="223202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89296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250825" y="188913"/>
            <a:ext cx="8642350" cy="1027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45085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r>
              <a:rPr lang="ru-RU" altLang="ru-RU" sz="2000" b="1">
                <a:cs typeface="Times New Roman" panose="02020603050405020304" pitchFamily="18" charset="0"/>
              </a:rPr>
              <a:t>Таблица 7.3</a:t>
            </a:r>
            <a:endParaRPr lang="ru-RU" altLang="ru-RU" sz="2000"/>
          </a:p>
          <a:p>
            <a:pPr algn="r"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ru-RU" altLang="ru-RU" sz="2000" b="1">
                <a:cs typeface="Times New Roman" panose="02020603050405020304" pitchFamily="18" charset="0"/>
              </a:rPr>
              <a:t>Сочетание модулей </a:t>
            </a:r>
            <a:r>
              <a:rPr lang="en-US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altLang="ru-RU" sz="2000" b="1">
                <a:cs typeface="Times New Roman" panose="02020603050405020304" pitchFamily="18" charset="0"/>
              </a:rPr>
              <a:t> и </a:t>
            </a:r>
            <a:br>
              <a:rPr lang="ru-RU" altLang="ru-RU" sz="2000" b="1">
                <a:cs typeface="Times New Roman" panose="02020603050405020304" pitchFamily="18" charset="0"/>
              </a:rPr>
            </a:br>
            <a:r>
              <a:rPr lang="ru-RU" altLang="ru-RU" sz="2000" b="1">
                <a:cs typeface="Times New Roman" panose="02020603050405020304" pitchFamily="18" charset="0"/>
              </a:rPr>
              <a:t>коэффициентов диаметра червяка </a:t>
            </a:r>
            <a:r>
              <a:rPr lang="en-US" altLang="ru-RU" sz="2000" b="1">
                <a:cs typeface="Times New Roman" panose="02020603050405020304" pitchFamily="18" charset="0"/>
              </a:rPr>
              <a:t>q</a:t>
            </a:r>
            <a:r>
              <a:rPr lang="ru-RU" altLang="ru-RU" sz="2000" b="1">
                <a:cs typeface="Times New Roman" panose="02020603050405020304" pitchFamily="18" charset="0"/>
              </a:rPr>
              <a:t> (ГОСТ 2144-93)</a:t>
            </a:r>
            <a:endParaRPr lang="ru-RU" altLang="ru-RU" sz="2000"/>
          </a:p>
        </p:txBody>
      </p:sp>
      <p:graphicFrame>
        <p:nvGraphicFramePr>
          <p:cNvPr id="54375" name="Group 103"/>
          <p:cNvGraphicFramePr>
            <a:graphicFrameLocks noGrp="1"/>
          </p:cNvGraphicFramePr>
          <p:nvPr/>
        </p:nvGraphicFramePr>
        <p:xfrm>
          <a:off x="2130425" y="1939925"/>
          <a:ext cx="414338" cy="2570163"/>
        </p:xfrm>
        <a:graphic>
          <a:graphicData uri="http://schemas.openxmlformats.org/drawingml/2006/table">
            <a:tbl>
              <a:tblPr/>
              <a:tblGrid>
                <a:gridCol w="414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70163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4391" name="Group 119"/>
          <p:cNvGraphicFramePr>
            <a:graphicFrameLocks noGrp="1"/>
          </p:cNvGraphicFramePr>
          <p:nvPr/>
        </p:nvGraphicFramePr>
        <p:xfrm>
          <a:off x="179388" y="5589588"/>
          <a:ext cx="8713787" cy="674815"/>
        </p:xfrm>
        <a:graphic>
          <a:graphicData uri="http://schemas.openxmlformats.org/drawingml/2006/table">
            <a:tbl>
              <a:tblPr/>
              <a:tblGrid>
                <a:gridCol w="8713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0825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just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Примечание: Допустимо любое сочетание </a:t>
                      </a:r>
                      <a:r>
                        <a:rPr kumimoji="0" lang="en-US" altLang="ru-RU" sz="24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kumimoji="0" lang="en-US" altLang="ru-RU" sz="24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из клеток, соседствующих по горизонтали.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4388" name="Group 116"/>
          <p:cNvGraphicFramePr>
            <a:graphicFrameLocks noGrp="1"/>
          </p:cNvGraphicFramePr>
          <p:nvPr/>
        </p:nvGraphicFramePr>
        <p:xfrm>
          <a:off x="1619250" y="1196975"/>
          <a:ext cx="5675313" cy="3943223"/>
        </p:xfrm>
        <a:graphic>
          <a:graphicData uri="http://schemas.openxmlformats.org/drawingml/2006/table">
            <a:tbl>
              <a:tblPr/>
              <a:tblGrid>
                <a:gridCol w="1419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7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9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6550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kumimoji="0" lang="en-US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endParaRPr kumimoji="0" lang="en-US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kumimoji="0" lang="en-US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endParaRPr kumimoji="0" lang="en-US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8750">
                <a:tc>
                  <a:txBody>
                    <a:bodyPr/>
                    <a:lstStyle>
                      <a:lvl1pPr indent="4572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45720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3,15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5,00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indent="4572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45720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indent="4572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45720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indent="4572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45720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3475">
                <a:tc rowSpan="2"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6,30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indent="4572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45720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16,00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indent="4572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45720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97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20,00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indent="4572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45720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</a:t>
                      </a:r>
                    </a:p>
                    <a:p>
                      <a:pPr marL="0" marR="0" lvl="0" indent="457200" algn="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9037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231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ru-RU" altLang="ru-RU" sz="2000">
                <a:solidFill>
                  <a:srgbClr val="FFFFFF"/>
                </a:solidFill>
              </a:rPr>
              <a:t>При проектном расчете межосевого расстояния передачи предварительно задают значение коэффициента расчетной нагрузки </a:t>
            </a:r>
            <a:r>
              <a:rPr lang="en-US" altLang="ru-RU" sz="2400" b="1" i="1">
                <a:solidFill>
                  <a:srgbClr val="FFFFFF"/>
                </a:solidFill>
                <a:latin typeface="Times New Roman" panose="02020603050405020304" pitchFamily="18" charset="0"/>
              </a:rPr>
              <a:t>K</a:t>
            </a:r>
            <a:r>
              <a:rPr lang="en-US" altLang="ru-RU" sz="2400" b="1" i="1" baseline="-25000">
                <a:solidFill>
                  <a:srgbClr val="FFFFFF"/>
                </a:solidFill>
                <a:latin typeface="Times New Roman" panose="02020603050405020304" pitchFamily="18" charset="0"/>
              </a:rPr>
              <a:t>H</a:t>
            </a:r>
            <a:r>
              <a:rPr lang="ru-RU" altLang="ru-RU" sz="2000">
                <a:solidFill>
                  <a:srgbClr val="FFFFFF"/>
                </a:solidFill>
              </a:rPr>
              <a:t>. При постоянном режиме нагружения </a:t>
            </a:r>
            <a:r>
              <a:rPr lang="en-US" altLang="ru-RU" sz="2400" b="1" i="1">
                <a:solidFill>
                  <a:srgbClr val="FFFFFF"/>
                </a:solidFill>
                <a:latin typeface="Times New Roman" panose="02020603050405020304" pitchFamily="18" charset="0"/>
              </a:rPr>
              <a:t>K</a:t>
            </a:r>
            <a:r>
              <a:rPr lang="en-US" altLang="ru-RU" sz="2400" b="1" i="1" baseline="-25000">
                <a:solidFill>
                  <a:srgbClr val="FFFFFF"/>
                </a:solidFill>
                <a:latin typeface="Times New Roman" panose="02020603050405020304" pitchFamily="18" charset="0"/>
              </a:rPr>
              <a:t>H</a:t>
            </a:r>
            <a:r>
              <a:rPr lang="ru-RU" altLang="ru-RU" sz="2400" b="1" i="1">
                <a:solidFill>
                  <a:srgbClr val="FFFFFF"/>
                </a:solidFill>
                <a:latin typeface="Times New Roman" panose="02020603050405020304" pitchFamily="18" charset="0"/>
              </a:rPr>
              <a:t> = 1</a:t>
            </a:r>
            <a:r>
              <a:rPr lang="ru-RU" altLang="ru-RU" sz="2000">
                <a:solidFill>
                  <a:srgbClr val="FFFFFF"/>
                </a:solidFill>
              </a:rPr>
              <a:t>. При переменной и реверсивной нагрузке его величину можно определить для разных значений </a:t>
            </a:r>
            <a:r>
              <a:rPr lang="en-US" altLang="ru-RU" sz="2400" b="1" i="1">
                <a:solidFill>
                  <a:srgbClr val="FFFFFF"/>
                </a:solidFill>
                <a:latin typeface="Times New Roman" panose="02020603050405020304" pitchFamily="18" charset="0"/>
              </a:rPr>
              <a:t>z</a:t>
            </a:r>
            <a:r>
              <a:rPr lang="ru-RU" altLang="ru-RU" sz="2400" b="1" i="1" baseline="-25000">
                <a:solidFill>
                  <a:srgbClr val="FFFFFF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solidFill>
                  <a:srgbClr val="FFFFFF"/>
                </a:solidFill>
              </a:rPr>
              <a:t> и </a:t>
            </a:r>
            <a:r>
              <a:rPr lang="en-US" altLang="ru-RU" sz="2400" b="1" i="1">
                <a:solidFill>
                  <a:srgbClr val="FFFFFF"/>
                </a:solidFill>
                <a:latin typeface="Times New Roman" panose="02020603050405020304" pitchFamily="18" charset="0"/>
              </a:rPr>
              <a:t>u</a:t>
            </a:r>
            <a:r>
              <a:rPr lang="ru-RU" altLang="ru-RU" sz="2400" b="1" i="1" baseline="-25000">
                <a:solidFill>
                  <a:srgbClr val="FFFFFF"/>
                </a:solidFill>
                <a:latin typeface="Times New Roman" panose="02020603050405020304" pitchFamily="18" charset="0"/>
              </a:rPr>
              <a:t>ф</a:t>
            </a:r>
            <a:r>
              <a:rPr lang="ru-RU" altLang="ru-RU" sz="2000">
                <a:solidFill>
                  <a:srgbClr val="FFFFFF"/>
                </a:solidFill>
              </a:rPr>
              <a:t> по эмпирической формуле</a:t>
            </a:r>
          </a:p>
          <a:p>
            <a:pPr algn="just"/>
            <a:endParaRPr lang="ru-RU" altLang="ru-RU" sz="2000">
              <a:solidFill>
                <a:srgbClr val="FFFFFF"/>
              </a:solidFill>
            </a:endParaRPr>
          </a:p>
          <a:p>
            <a:pPr algn="r"/>
            <a:r>
              <a:rPr lang="ru-RU" altLang="ru-RU" sz="2000">
                <a:solidFill>
                  <a:srgbClr val="FFFFFF"/>
                </a:solidFill>
              </a:rPr>
              <a:t>,		(7.11)</a:t>
            </a:r>
            <a:endParaRPr lang="ru-RU" altLang="ru-RU" sz="2000" b="1">
              <a:solidFill>
                <a:srgbClr val="FFFFFF"/>
              </a:solidFill>
            </a:endParaRPr>
          </a:p>
          <a:p>
            <a:pPr algn="just"/>
            <a:endParaRPr lang="ru-RU" altLang="ru-RU" sz="2000" b="1">
              <a:solidFill>
                <a:srgbClr val="FFFFFF"/>
              </a:solidFill>
            </a:endParaRP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2484438" y="1557338"/>
          <a:ext cx="360045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0" name="Формула" r:id="rId3" imgW="1714500" imgH="279400" progId="Equation.3">
                  <p:embed/>
                </p:oleObj>
              </mc:Choice>
              <mc:Fallback>
                <p:oleObj name="Формула" r:id="rId3" imgW="17145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1557338"/>
                        <a:ext cx="3600450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3440113" y="2133600"/>
            <a:ext cx="5703887" cy="66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ru-RU" altLang="ru-RU" sz="2000" b="1">
                <a:solidFill>
                  <a:srgbClr val="FFFFFF"/>
                </a:solidFill>
                <a:cs typeface="Times New Roman" panose="02020603050405020304" pitchFamily="18" charset="0"/>
              </a:rPr>
              <a:t>Таблица 7.4</a:t>
            </a:r>
            <a:endParaRPr lang="ru-RU" altLang="ru-RU" sz="2000">
              <a:solidFill>
                <a:srgbClr val="FFFFFF"/>
              </a:solidFill>
            </a:endParaRPr>
          </a:p>
          <a:p>
            <a:pPr algn="r"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ru-RU" altLang="ru-RU" sz="2000" b="1">
                <a:solidFill>
                  <a:srgbClr val="FFFFFF"/>
                </a:solidFill>
                <a:cs typeface="Times New Roman" panose="02020603050405020304" pitchFamily="18" charset="0"/>
              </a:rPr>
              <a:t>Коэффициенты для (7.11)</a:t>
            </a:r>
            <a:endParaRPr lang="ru-RU" altLang="ru-RU" sz="2000">
              <a:solidFill>
                <a:srgbClr val="FFFFFF"/>
              </a:solidFill>
            </a:endParaRPr>
          </a:p>
        </p:txBody>
      </p:sp>
      <p:graphicFrame>
        <p:nvGraphicFramePr>
          <p:cNvPr id="55368" name="Group 72"/>
          <p:cNvGraphicFramePr>
            <a:graphicFrameLocks noGrp="1"/>
          </p:cNvGraphicFramePr>
          <p:nvPr/>
        </p:nvGraphicFramePr>
        <p:xfrm>
          <a:off x="971550" y="2420938"/>
          <a:ext cx="2263775" cy="576263"/>
        </p:xfrm>
        <a:graphic>
          <a:graphicData uri="http://schemas.openxmlformats.org/drawingml/2006/table">
            <a:tbl>
              <a:tblPr/>
              <a:tblGrid>
                <a:gridCol w="226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263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5370" name="Group 74"/>
          <p:cNvGraphicFramePr>
            <a:graphicFrameLocks noGrp="1"/>
          </p:cNvGraphicFramePr>
          <p:nvPr/>
        </p:nvGraphicFramePr>
        <p:xfrm>
          <a:off x="3959225" y="2781300"/>
          <a:ext cx="5184775" cy="2566417"/>
        </p:xfrm>
        <a:graphic>
          <a:graphicData uri="http://schemas.openxmlformats.org/drawingml/2006/table">
            <a:tbl>
              <a:tblPr/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3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1150">
                <a:tc rowSpan="2"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заходов </a:t>
                      </a:r>
                      <a:b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червяка </a:t>
                      </a:r>
                      <a:r>
                        <a:rPr kumimoji="0" lang="en-US" altLang="ru-RU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kumimoji="0" lang="ru-RU" altLang="ru-RU" sz="2000" b="0" i="1" u="none" strike="noStrike" cap="none" normalizeH="0" baseline="-3000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Коэффициенты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1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ru-RU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kumimoji="0" lang="en-US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ru-RU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kumimoji="0" lang="en-US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0,9662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2,5727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8013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0,9390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2,5221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8013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0,9419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1,6737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5371" name="Text Box 75"/>
          <p:cNvSpPr txBox="1">
            <a:spLocks noChangeArrowheads="1"/>
          </p:cNvSpPr>
          <p:nvPr/>
        </p:nvSpPr>
        <p:spPr bwMode="auto">
          <a:xfrm>
            <a:off x="0" y="4221163"/>
            <a:ext cx="3851275" cy="120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ru-RU" altLang="ru-RU" sz="2000">
                <a:solidFill>
                  <a:srgbClr val="FFFFFF"/>
                </a:solidFill>
              </a:rPr>
              <a:t>Далее определяют межосевое расстояние </a:t>
            </a:r>
            <a:r>
              <a:rPr lang="en-US" altLang="ru-RU" sz="2400" b="1" i="1">
                <a:solidFill>
                  <a:srgbClr val="FFFFFF"/>
                </a:solidFill>
                <a:latin typeface="Times New Roman" panose="02020603050405020304" pitchFamily="18" charset="0"/>
              </a:rPr>
              <a:t>a</a:t>
            </a:r>
            <a:r>
              <a:rPr lang="en-US" altLang="ru-RU" sz="2400" b="1" i="1" baseline="-25000">
                <a:solidFill>
                  <a:srgbClr val="FFFFFF"/>
                </a:solidFill>
                <a:latin typeface="Times New Roman" panose="02020603050405020304" pitchFamily="18" charset="0"/>
              </a:rPr>
              <a:t>w </a:t>
            </a:r>
            <a:r>
              <a:rPr lang="ru-RU" altLang="ru-RU" sz="2000">
                <a:solidFill>
                  <a:srgbClr val="FFFFFF"/>
                </a:solidFill>
                <a:latin typeface="Tahoma" panose="020B0604030504040204" pitchFamily="34" charset="0"/>
              </a:rPr>
              <a:t>(мм)</a:t>
            </a:r>
            <a:r>
              <a:rPr lang="ru-RU" altLang="ru-RU" sz="2000">
                <a:solidFill>
                  <a:srgbClr val="FFFFFF"/>
                </a:solidFill>
              </a:rPr>
              <a:t> передачи</a:t>
            </a:r>
          </a:p>
          <a:p>
            <a:pPr algn="r"/>
            <a:endParaRPr lang="ru-RU" altLang="ru-RU" sz="2000">
              <a:solidFill>
                <a:srgbClr val="FFFFFF"/>
              </a:solidFill>
            </a:endParaRPr>
          </a:p>
        </p:txBody>
      </p:sp>
      <p:sp>
        <p:nvSpPr>
          <p:cNvPr id="55373" name="Rectangle 77"/>
          <p:cNvSpPr>
            <a:spLocks noChangeArrowheads="1"/>
          </p:cNvSpPr>
          <p:nvPr/>
        </p:nvSpPr>
        <p:spPr bwMode="auto">
          <a:xfrm>
            <a:off x="0" y="31480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55372" name="Object 76"/>
          <p:cNvGraphicFramePr>
            <a:graphicFrameLocks noChangeAspect="1"/>
          </p:cNvGraphicFramePr>
          <p:nvPr/>
        </p:nvGraphicFramePr>
        <p:xfrm>
          <a:off x="2339975" y="5445125"/>
          <a:ext cx="3960813" cy="1192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1" name="Формула" r:id="rId5" imgW="1574800" imgH="584200" progId="Equation.3">
                  <p:embed/>
                </p:oleObj>
              </mc:Choice>
              <mc:Fallback>
                <p:oleObj name="Формула" r:id="rId5" imgW="1574800" imgH="584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5445125"/>
                        <a:ext cx="3960813" cy="1192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74" name="Text Box 78"/>
          <p:cNvSpPr txBox="1">
            <a:spLocks noChangeArrowheads="1"/>
          </p:cNvSpPr>
          <p:nvPr/>
        </p:nvSpPr>
        <p:spPr bwMode="auto">
          <a:xfrm>
            <a:off x="0" y="5661025"/>
            <a:ext cx="9144000" cy="94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altLang="ru-RU">
              <a:solidFill>
                <a:srgbClr val="FFFFFF"/>
              </a:solidFill>
            </a:endParaRPr>
          </a:p>
          <a:p>
            <a:pPr algn="r"/>
            <a:r>
              <a:rPr lang="ru-RU" altLang="ru-RU">
                <a:solidFill>
                  <a:srgbClr val="FFFFFF"/>
                </a:solidFill>
              </a:rPr>
              <a:t>;				(7.12)</a:t>
            </a:r>
          </a:p>
          <a:p>
            <a:pPr>
              <a:spcBef>
                <a:spcPct val="50000"/>
              </a:spcBef>
            </a:pPr>
            <a:endParaRPr lang="ru-RU" alt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7871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6207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/>
              <a:t>где </a:t>
            </a:r>
            <a:r>
              <a:rPr lang="ru-RU" altLang="ru-RU" sz="2000" b="1" i="1">
                <a:latin typeface="Times New Roman" panose="02020603050405020304" pitchFamily="18" charset="0"/>
              </a:rPr>
              <a:t>Т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000"/>
              <a:t> </a:t>
            </a:r>
            <a:r>
              <a:rPr lang="ru-RU" altLang="ru-RU" sz="2000">
                <a:sym typeface="Symbol" panose="05050102010706020507" pitchFamily="18" charset="2"/>
              </a:rPr>
              <a:t> </a:t>
            </a:r>
            <a:r>
              <a:rPr lang="ru-RU" altLang="ru-RU" sz="2000"/>
              <a:t>в Нм; </a:t>
            </a:r>
            <a:r>
              <a:rPr lang="en-US" altLang="ru-RU" sz="2400" b="1" i="1">
                <a:latin typeface="Times New Roman" panose="02020603050405020304" pitchFamily="18" charset="0"/>
              </a:rPr>
              <a:t>[</a:t>
            </a:r>
            <a:r>
              <a:rPr lang="en-US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n-US" altLang="ru-RU" sz="2400" b="1" i="1">
                <a:latin typeface="Times New Roman" panose="02020603050405020304" pitchFamily="18" charset="0"/>
              </a:rPr>
              <a:t>]</a:t>
            </a:r>
            <a:r>
              <a:rPr lang="en-US" altLang="ru-RU" sz="2400" b="1" i="1" baseline="-25000">
                <a:latin typeface="Times New Roman" panose="02020603050405020304" pitchFamily="18" charset="0"/>
              </a:rPr>
              <a:t>H</a:t>
            </a:r>
            <a:r>
              <a:rPr lang="en-US" altLang="ru-RU" sz="2000"/>
              <a:t> </a:t>
            </a:r>
            <a:r>
              <a:rPr lang="en-US" altLang="ru-RU" sz="2000">
                <a:sym typeface="Symbol" panose="05050102010706020507" pitchFamily="18" charset="2"/>
              </a:rPr>
              <a:t></a:t>
            </a:r>
            <a:r>
              <a:rPr lang="ru-RU" altLang="ru-RU" sz="2000">
                <a:sym typeface="Symbol" panose="05050102010706020507" pitchFamily="18" charset="2"/>
              </a:rPr>
              <a:t> </a:t>
            </a:r>
            <a:r>
              <a:rPr lang="ru-RU" altLang="ru-RU" sz="2000"/>
              <a:t>в МПа.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0" y="476250"/>
            <a:ext cx="9144000" cy="507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45085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63023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/>
              <a:t>Полученное значение межосевого расстояния </a:t>
            </a:r>
            <a:r>
              <a:rPr lang="en-US" altLang="ru-RU" sz="2400" b="1" i="1">
                <a:latin typeface="Times New Roman" panose="02020603050405020304" pitchFamily="18" charset="0"/>
              </a:rPr>
              <a:t>a</a:t>
            </a:r>
            <a:r>
              <a:rPr lang="en-US" altLang="ru-RU" sz="2400" b="1" i="1" baseline="-25000">
                <a:latin typeface="Times New Roman" panose="02020603050405020304" pitchFamily="18" charset="0"/>
              </a:rPr>
              <a:t>w</a:t>
            </a:r>
            <a:r>
              <a:rPr lang="en-US" altLang="ru-RU" sz="2000"/>
              <a:t> </a:t>
            </a:r>
            <a:r>
              <a:rPr lang="ru-RU" altLang="ru-RU" sz="2000"/>
              <a:t>следует округлить до ближайшего стандартного значения (ГОСТ 2144-93), иногда допускается для нестандартной червячной передачи округление до ближайшего значения по ряду </a:t>
            </a:r>
            <a:r>
              <a:rPr lang="en-US" altLang="ru-RU" sz="2000" b="1" i="1">
                <a:latin typeface="Times New Roman" panose="02020603050405020304" pitchFamily="18" charset="0"/>
              </a:rPr>
              <a:t>Ra</a:t>
            </a:r>
            <a:r>
              <a:rPr lang="ru-RU" altLang="ru-RU" sz="2000" b="1" i="1">
                <a:latin typeface="Times New Roman" panose="02020603050405020304" pitchFamily="18" charset="0"/>
              </a:rPr>
              <a:t>40</a:t>
            </a:r>
            <a:r>
              <a:rPr lang="ru-RU" altLang="ru-RU" sz="2000"/>
              <a:t> нормальных линейных размеров (ГОСТ 6636-69).</a:t>
            </a:r>
          </a:p>
          <a:p>
            <a:pPr algn="just"/>
            <a:r>
              <a:rPr lang="ru-RU" altLang="ru-RU" sz="2000"/>
              <a:t>Модуль зацепления вычисляют по зависимости</a:t>
            </a:r>
          </a:p>
          <a:p>
            <a:pPr algn="just"/>
            <a:endParaRPr lang="ru-RU" altLang="ru-RU" sz="2000"/>
          </a:p>
          <a:p>
            <a:pPr algn="r"/>
            <a:r>
              <a:rPr lang="ru-RU" altLang="ru-RU" sz="2000"/>
              <a:t>.					(7.13)</a:t>
            </a:r>
          </a:p>
          <a:p>
            <a:pPr algn="just"/>
            <a:endParaRPr lang="ru-RU" altLang="ru-RU" sz="2000"/>
          </a:p>
          <a:p>
            <a:pPr algn="just"/>
            <a:endParaRPr lang="ru-RU" altLang="ru-RU" sz="2000"/>
          </a:p>
          <a:p>
            <a:pPr algn="just"/>
            <a:r>
              <a:rPr lang="ru-RU" altLang="ru-RU" sz="2000"/>
              <a:t>Полученное значение округляют до ближайшей стандартной величины модуля </a:t>
            </a:r>
            <a:r>
              <a:rPr lang="ru-RU" altLang="ru-RU" sz="2400" b="1" i="1">
                <a:latin typeface="Times New Roman" panose="02020603050405020304" pitchFamily="18" charset="0"/>
              </a:rPr>
              <a:t>m</a:t>
            </a:r>
            <a:r>
              <a:rPr lang="ru-RU" altLang="ru-RU" sz="2000"/>
              <a:t> (табл. 7.3). По известному значению модуля </a:t>
            </a:r>
            <a:r>
              <a:rPr lang="ru-RU" altLang="ru-RU" sz="2400" b="1" i="1">
                <a:latin typeface="Times New Roman" panose="02020603050405020304" pitchFamily="18" charset="0"/>
              </a:rPr>
              <a:t>m</a:t>
            </a:r>
            <a:r>
              <a:rPr lang="ru-RU" altLang="ru-RU" sz="2000"/>
              <a:t>, межосевого расстояния </a:t>
            </a:r>
            <a:r>
              <a:rPr lang="ru-RU" altLang="ru-RU" sz="2400" b="1" i="1">
                <a:latin typeface="Times New Roman" panose="02020603050405020304" pitchFamily="18" charset="0"/>
              </a:rPr>
              <a:t>a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w</a:t>
            </a:r>
            <a:r>
              <a:rPr lang="ru-RU" altLang="ru-RU" sz="2000"/>
              <a:t>, коэффициента диаметра червяка </a:t>
            </a:r>
            <a:r>
              <a:rPr lang="ru-RU" altLang="ru-RU" sz="2400" b="1" i="1">
                <a:latin typeface="Times New Roman" panose="02020603050405020304" pitchFamily="18" charset="0"/>
              </a:rPr>
              <a:t>q</a:t>
            </a:r>
            <a:r>
              <a:rPr lang="ru-RU" altLang="ru-RU" sz="2000"/>
              <a:t> и числа зубьев колеса </a:t>
            </a:r>
            <a:r>
              <a:rPr lang="ru-RU" altLang="ru-RU" sz="2400" b="1" i="1">
                <a:latin typeface="Times New Roman" panose="02020603050405020304" pitchFamily="18" charset="0"/>
              </a:rPr>
              <a:t>z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000"/>
              <a:t> определяют необходимую величину коэффициента смещения инструмента</a:t>
            </a:r>
          </a:p>
          <a:p>
            <a:pPr algn="just"/>
            <a:endParaRPr lang="ru-RU" altLang="ru-RU" sz="2000"/>
          </a:p>
          <a:p>
            <a:pPr algn="r"/>
            <a:r>
              <a:rPr lang="ru-RU" altLang="ru-RU" sz="2000"/>
              <a:t>.					(7.14) </a:t>
            </a:r>
          </a:p>
          <a:p>
            <a:pPr algn="just"/>
            <a:endParaRPr lang="ru-RU" altLang="ru-RU" sz="2000"/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3203575" y="2133600"/>
          <a:ext cx="1655763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4" name="Формула" r:id="rId3" imgW="863225" imgH="533169" progId="Equation.3">
                  <p:embed/>
                </p:oleObj>
              </mc:Choice>
              <mc:Fallback>
                <p:oleObj name="Формула" r:id="rId3" imgW="863225" imgH="53316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2133600"/>
                        <a:ext cx="1655763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2700338" y="4581525"/>
          <a:ext cx="295275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5" name="Формула" r:id="rId5" imgW="1586811" imgH="482391" progId="Equation.3">
                  <p:embed/>
                </p:oleObj>
              </mc:Choice>
              <mc:Fallback>
                <p:oleObj name="Формула" r:id="rId5" imgW="1586811" imgH="4823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4581525"/>
                        <a:ext cx="295275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0" y="5661025"/>
            <a:ext cx="914400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sz="2000">
                <a:solidFill>
                  <a:srgbClr val="FFFFFF"/>
                </a:solidFill>
              </a:rPr>
              <a:t>Если полученный коэффициент смещения</a:t>
            </a:r>
            <a:r>
              <a:rPr lang="en-US" altLang="ru-RU" sz="2000">
                <a:solidFill>
                  <a:srgbClr val="FFFFFF"/>
                </a:solidFill>
              </a:rPr>
              <a:t> </a:t>
            </a:r>
            <a:r>
              <a:rPr lang="en-US" altLang="ru-RU" sz="2400" b="1" i="1">
                <a:solidFill>
                  <a:srgbClr val="FFFFFF"/>
                </a:solidFill>
                <a:latin typeface="Times New Roman" panose="02020603050405020304" pitchFamily="18" charset="0"/>
              </a:rPr>
              <a:t>x</a:t>
            </a:r>
            <a:r>
              <a:rPr lang="ru-RU" altLang="ru-RU" sz="2000">
                <a:solidFill>
                  <a:srgbClr val="FFFFFF"/>
                </a:solidFill>
              </a:rPr>
              <a:t> по абсолютной величине превышает </a:t>
            </a:r>
            <a:r>
              <a:rPr lang="ru-RU" altLang="ru-RU" sz="2000" b="1" i="1">
                <a:solidFill>
                  <a:srgbClr val="FFFFFF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solidFill>
                  <a:srgbClr val="FFFFFF"/>
                </a:solidFill>
              </a:rPr>
              <a:t>, то необходимо изменить </a:t>
            </a:r>
            <a:r>
              <a:rPr lang="ru-RU" altLang="ru-RU" sz="2400" b="1" i="1">
                <a:solidFill>
                  <a:srgbClr val="FFFFFF"/>
                </a:solidFill>
                <a:latin typeface="Times New Roman" panose="02020603050405020304" pitchFamily="18" charset="0"/>
              </a:rPr>
              <a:t>a</a:t>
            </a:r>
            <a:r>
              <a:rPr lang="ru-RU" altLang="ru-RU" sz="2400" b="1" i="1" baseline="-25000">
                <a:solidFill>
                  <a:srgbClr val="FFFFFF"/>
                </a:solidFill>
                <a:latin typeface="Times New Roman" panose="02020603050405020304" pitchFamily="18" charset="0"/>
              </a:rPr>
              <a:t>w</a:t>
            </a:r>
            <a:r>
              <a:rPr lang="ru-RU" altLang="ru-RU" sz="2400">
                <a:solidFill>
                  <a:srgbClr val="FFFFFF"/>
                </a:solidFill>
                <a:latin typeface="Times New Roman" panose="02020603050405020304" pitchFamily="18" charset="0"/>
              </a:rPr>
              <a:t>, </a:t>
            </a:r>
            <a:r>
              <a:rPr lang="ru-RU" altLang="ru-RU" sz="2400" b="1" i="1">
                <a:solidFill>
                  <a:srgbClr val="FFFFFF"/>
                </a:solidFill>
                <a:latin typeface="Times New Roman" panose="02020603050405020304" pitchFamily="18" charset="0"/>
              </a:rPr>
              <a:t>m</a:t>
            </a:r>
            <a:r>
              <a:rPr lang="ru-RU" altLang="ru-RU" sz="2400">
                <a:solidFill>
                  <a:srgbClr val="FFFFFF"/>
                </a:solidFill>
                <a:latin typeface="Times New Roman" panose="02020603050405020304" pitchFamily="18" charset="0"/>
              </a:rPr>
              <a:t>, </a:t>
            </a:r>
            <a:r>
              <a:rPr lang="ru-RU" altLang="ru-RU" sz="2400" b="1" i="1">
                <a:solidFill>
                  <a:srgbClr val="FFFFFF"/>
                </a:solidFill>
                <a:latin typeface="Times New Roman" panose="02020603050405020304" pitchFamily="18" charset="0"/>
              </a:rPr>
              <a:t>z</a:t>
            </a:r>
            <a:r>
              <a:rPr lang="ru-RU" altLang="ru-RU" sz="2400" b="1" i="1" baseline="-25000">
                <a:solidFill>
                  <a:srgbClr val="FFFFFF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2000">
                <a:solidFill>
                  <a:srgbClr val="FFFFFF"/>
                </a:solidFill>
              </a:rPr>
              <a:t> или </a:t>
            </a:r>
            <a:r>
              <a:rPr lang="ru-RU" altLang="ru-RU" sz="2400" b="1" i="1">
                <a:solidFill>
                  <a:srgbClr val="FFFFFF"/>
                </a:solidFill>
                <a:latin typeface="Times New Roman" panose="02020603050405020304" pitchFamily="18" charset="0"/>
              </a:rPr>
              <a:t>q</a:t>
            </a:r>
            <a:r>
              <a:rPr lang="ru-RU" altLang="ru-RU" sz="2000">
                <a:solidFill>
                  <a:srgbClr val="FFFFFF"/>
                </a:solidFill>
              </a:rPr>
              <a:t> и повторить расчет для новых значений, добиваясь, чтобы </a:t>
            </a:r>
            <a:r>
              <a:rPr lang="ru-RU" altLang="ru-RU" sz="2400" b="1" i="1">
                <a:solidFill>
                  <a:srgbClr val="FFFFFF"/>
                </a:solidFill>
                <a:latin typeface="Times New Roman" panose="02020603050405020304" pitchFamily="18" charset="0"/>
              </a:rPr>
              <a:t>-1 </a:t>
            </a:r>
            <a:r>
              <a:rPr lang="ru-RU" altLang="ru-RU" sz="2400" b="1" i="1">
                <a:solidFill>
                  <a:srgbClr val="FFFF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400" b="1" i="1">
                <a:solidFill>
                  <a:srgbClr val="FFFFFF"/>
                </a:solidFill>
                <a:latin typeface="Times New Roman" panose="02020603050405020304" pitchFamily="18" charset="0"/>
              </a:rPr>
              <a:t> x </a:t>
            </a:r>
            <a:r>
              <a:rPr lang="ru-RU" altLang="ru-RU" sz="2400" b="1" i="1">
                <a:solidFill>
                  <a:srgbClr val="FFFF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400" b="1" i="1">
                <a:solidFill>
                  <a:srgbClr val="FFFFFF"/>
                </a:solidFill>
                <a:latin typeface="Times New Roman" panose="02020603050405020304" pitchFamily="18" charset="0"/>
              </a:rPr>
              <a:t> 1</a:t>
            </a:r>
            <a:r>
              <a:rPr lang="ru-RU" altLang="ru-RU" sz="200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77930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545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365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ru-RU" altLang="ru-RU" sz="2000" i="1"/>
              <a:t>В передаче, изготовленной со смещением инструмента, делительный и начальный диаметры червяка не совпадают</a:t>
            </a:r>
            <a:endParaRPr lang="en-US" altLang="ru-RU" sz="2000" i="1"/>
          </a:p>
          <a:p>
            <a:endParaRPr lang="ru-RU" altLang="ru-RU" sz="2000" i="1"/>
          </a:p>
          <a:p>
            <a:pPr algn="r"/>
            <a:r>
              <a:rPr lang="ru-RU" altLang="ru-RU" sz="2000" i="1"/>
              <a:t>		.		(7.15)</a:t>
            </a:r>
            <a:r>
              <a:rPr lang="ru-RU" altLang="ru-RU" sz="2000">
                <a:latin typeface="Tahoma" panose="020B0604030504040204" pitchFamily="34" charset="0"/>
              </a:rPr>
              <a:t>	</a:t>
            </a:r>
            <a:endParaRPr lang="en-US" altLang="ru-RU" sz="2000">
              <a:latin typeface="Tahoma" panose="020B0604030504040204" pitchFamily="34" charset="0"/>
            </a:endParaRPr>
          </a:p>
          <a:p>
            <a:endParaRPr lang="en-US" altLang="ru-RU" sz="2000">
              <a:latin typeface="Tahoma" panose="020B0604030504040204" pitchFamily="34" charset="0"/>
            </a:endParaRP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По принятым параметрам </a:t>
            </a:r>
            <a:r>
              <a:rPr lang="en-US" altLang="ru-RU" sz="2400" b="1" i="1">
                <a:latin typeface="Times New Roman" panose="02020603050405020304" pitchFamily="18" charset="0"/>
              </a:rPr>
              <a:t>m</a:t>
            </a:r>
            <a:r>
              <a:rPr lang="ru-RU" altLang="ru-RU" sz="2400" b="1" i="1">
                <a:latin typeface="Times New Roman" panose="02020603050405020304" pitchFamily="18" charset="0"/>
              </a:rPr>
              <a:t>, </a:t>
            </a:r>
            <a:r>
              <a:rPr lang="en-US" altLang="ru-RU" sz="2400" b="1" i="1">
                <a:latin typeface="Times New Roman" panose="02020603050405020304" pitchFamily="18" charset="0"/>
              </a:rPr>
              <a:t>q</a:t>
            </a:r>
            <a:r>
              <a:rPr lang="ru-RU" altLang="ru-RU" sz="2400" b="1" i="1">
                <a:latin typeface="Times New Roman" panose="02020603050405020304" pitchFamily="18" charset="0"/>
              </a:rPr>
              <a:t>, </a:t>
            </a:r>
            <a:r>
              <a:rPr lang="en-US" altLang="ru-RU" sz="2400" b="1" i="1">
                <a:latin typeface="Times New Roman" panose="02020603050405020304" pitchFamily="18" charset="0"/>
              </a:rPr>
              <a:t>z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latin typeface="Tahoma" panose="020B0604030504040204" pitchFamily="34" charset="0"/>
              </a:rPr>
              <a:t> и </a:t>
            </a:r>
            <a:r>
              <a:rPr lang="en-US" altLang="ru-RU" sz="2400" b="1" i="1">
                <a:latin typeface="Times New Roman" panose="02020603050405020304" pitchFamily="18" charset="0"/>
              </a:rPr>
              <a:t>z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000">
                <a:latin typeface="Tahoma" panose="020B0604030504040204" pitchFamily="34" charset="0"/>
              </a:rPr>
              <a:t> вычисляют все геометрические параметры передачи по представленным ранее формулам. Результаты проектного расчёта собирают в итоговую таблицу, в одном столбце которой представлены геометрические параметры передачи, в другом – их значение: линейных размеров в мм; угловых в десятичных градусах с не менее чем шестью знаками после запятой, либо в градусах, минутах и секундах.</a:t>
            </a:r>
          </a:p>
          <a:p>
            <a:pPr algn="just">
              <a:lnSpc>
                <a:spcPct val="100000"/>
              </a:lnSpc>
            </a:pPr>
            <a:r>
              <a:rPr lang="ru-RU" altLang="ru-RU" sz="2000"/>
              <a:t>	На этом проектная часть прочностного расчета заканчивается (геометрические параметры передачи установлены) и начинается </a:t>
            </a:r>
            <a:r>
              <a:rPr lang="ru-RU" altLang="ru-RU" sz="2000" b="1"/>
              <a:t>проверочный расчет</a:t>
            </a:r>
            <a:r>
              <a:rPr lang="ru-RU" altLang="ru-RU" sz="2000"/>
              <a:t>. В процессе проверочного расчета зубья червячного колеса проверяются на </a:t>
            </a:r>
            <a:r>
              <a:rPr lang="ru-RU" altLang="ru-RU" sz="2000" b="1"/>
              <a:t>контактную выносливость</a:t>
            </a:r>
            <a:r>
              <a:rPr lang="ru-RU" altLang="ru-RU" sz="2000"/>
              <a:t> и на </a:t>
            </a:r>
            <a:r>
              <a:rPr lang="ru-RU" altLang="ru-RU" sz="2000" b="1"/>
              <a:t>прочность при изгибе</a:t>
            </a:r>
            <a:r>
              <a:rPr lang="ru-RU" altLang="ru-RU" sz="2000"/>
              <a:t>. Кроме того, выполняется проверка передачи на сохранение температурного режима при продолжительной работе.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7436" name="Rectangle 2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7438" name="Rectangle 30"/>
          <p:cNvSpPr>
            <a:spLocks noChangeArrowheads="1"/>
          </p:cNvSpPr>
          <p:nvPr/>
        </p:nvSpPr>
        <p:spPr bwMode="auto">
          <a:xfrm>
            <a:off x="0" y="3305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17437" name="Object 29"/>
          <p:cNvGraphicFramePr>
            <a:graphicFrameLocks noChangeAspect="1"/>
          </p:cNvGraphicFramePr>
          <p:nvPr/>
        </p:nvGraphicFramePr>
        <p:xfrm>
          <a:off x="1908175" y="765175"/>
          <a:ext cx="51117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67" name="Формула" r:id="rId4" imgW="2628900" imgH="254000" progId="Equation.3">
                  <p:embed/>
                </p:oleObj>
              </mc:Choice>
              <mc:Fallback>
                <p:oleObj name="Формула" r:id="rId4" imgW="26289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765175"/>
                        <a:ext cx="511175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34992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789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57188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Фактическая скорость скольжения вычисляется по формуле</a:t>
            </a:r>
          </a:p>
          <a:p>
            <a:pPr marL="0" indent="357188">
              <a:lnSpc>
                <a:spcPct val="84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57188" algn="r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.					(7.27)</a:t>
            </a:r>
          </a:p>
          <a:p>
            <a:pPr marL="0" indent="357188" algn="r">
              <a:lnSpc>
                <a:spcPct val="84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57188" algn="just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По полученной скорости скольжения </a:t>
            </a:r>
            <a:r>
              <a:rPr lang="en-US" altLang="ru-RU" sz="2000" b="1" i="1">
                <a:latin typeface="Times New Roman" panose="02020603050405020304" pitchFamily="18" charset="0"/>
              </a:rPr>
              <a:t>v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S</a:t>
            </a:r>
            <a:r>
              <a:rPr lang="ru-RU" altLang="ru-RU" sz="1800"/>
              <a:t> и выбранной степени точности передачи назначается коэффициент динамической нагрузки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Hv</a:t>
            </a:r>
            <a:r>
              <a:rPr lang="ru-RU" altLang="ru-RU" sz="1800"/>
              <a:t>, а по числу витков червяка и коэффициенту его диаметра назначают коэффициент деформации червяка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 </a:t>
            </a:r>
            <a:r>
              <a:rPr lang="ru-RU" altLang="ru-RU" sz="2000">
                <a:latin typeface="Times New Roman" panose="02020603050405020304" pitchFamily="18" charset="0"/>
              </a:rPr>
              <a:t>(</a:t>
            </a:r>
            <a:r>
              <a:rPr lang="ru-RU" altLang="ru-RU" sz="1800"/>
              <a:t>Коэффициенты выбирают по таблицам справочной литературы</a:t>
            </a:r>
            <a:r>
              <a:rPr lang="ru-RU" altLang="ru-RU" sz="2000">
                <a:latin typeface="Times New Roman" panose="02020603050405020304" pitchFamily="18" charset="0"/>
              </a:rPr>
              <a:t>)</a:t>
            </a:r>
            <a:r>
              <a:rPr lang="ru-RU" altLang="ru-RU" sz="1800"/>
              <a:t>.</a:t>
            </a:r>
          </a:p>
          <a:p>
            <a:pPr marL="0" indent="357188" algn="just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Далее в зависимости от продолжительности работы передачи в течение суток и условий её работы определяют коэффициент режима работы передачи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р</a:t>
            </a:r>
            <a:r>
              <a:rPr lang="ru-RU" altLang="ru-RU" sz="1800"/>
              <a:t>.</a:t>
            </a:r>
          </a:p>
          <a:p>
            <a:pPr marL="0" indent="357188" algn="just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Определяют величину коэффициента концентрации нагрузки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H</a:t>
            </a:r>
            <a:r>
              <a:rPr lang="en-US" altLang="ru-RU" sz="20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ru-RU" altLang="ru-RU" sz="1800"/>
              <a:t> из выражения</a:t>
            </a:r>
          </a:p>
          <a:p>
            <a:pPr marL="0" indent="357188">
              <a:lnSpc>
                <a:spcPct val="84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57188" algn="r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				(7.28)</a:t>
            </a:r>
          </a:p>
          <a:p>
            <a:pPr marL="0" indent="357188">
              <a:lnSpc>
                <a:spcPct val="84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57188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или</a:t>
            </a:r>
          </a:p>
          <a:p>
            <a:pPr marL="0" indent="357188" algn="r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,			(7.28а)</a:t>
            </a:r>
          </a:p>
          <a:p>
            <a:pPr marL="0" indent="357188">
              <a:lnSpc>
                <a:spcPct val="84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57188" algn="just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зная коэффициент концентрации нагрузки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H</a:t>
            </a:r>
            <a:r>
              <a:rPr lang="en-US" altLang="ru-RU" sz="20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ru-RU" altLang="ru-RU" sz="2000">
                <a:latin typeface="Times New Roman" panose="02020603050405020304" pitchFamily="18" charset="0"/>
              </a:rPr>
              <a:t> </a:t>
            </a:r>
            <a:r>
              <a:rPr lang="ru-RU" altLang="ru-RU" sz="1800"/>
              <a:t> и коэффициент динамической нагрузки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Hv</a:t>
            </a:r>
            <a:r>
              <a:rPr lang="ru-RU" altLang="ru-RU" sz="1800"/>
              <a:t>, можно вычислить коэффициент расчетной нагрузки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H</a:t>
            </a:r>
            <a:r>
              <a:rPr lang="ru-RU" altLang="ru-RU" sz="1800"/>
              <a:t> </a:t>
            </a: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7908" name="Rectangle 20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37911" name="Object 23"/>
          <p:cNvGraphicFramePr>
            <a:graphicFrameLocks noChangeAspect="1"/>
          </p:cNvGraphicFramePr>
          <p:nvPr/>
        </p:nvGraphicFramePr>
        <p:xfrm>
          <a:off x="3348038" y="404813"/>
          <a:ext cx="1858962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3" name="Формула" r:id="rId3" imgW="1066800" imgH="482600" progId="Equation.3">
                  <p:embed/>
                </p:oleObj>
              </mc:Choice>
              <mc:Fallback>
                <p:oleObj name="Формула" r:id="rId3" imgW="1066800" imgH="482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404813"/>
                        <a:ext cx="1858962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1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37913" name="Object 25"/>
          <p:cNvGraphicFramePr>
            <a:graphicFrameLocks noChangeAspect="1"/>
          </p:cNvGraphicFramePr>
          <p:nvPr/>
        </p:nvGraphicFramePr>
        <p:xfrm>
          <a:off x="2484438" y="3933825"/>
          <a:ext cx="3198812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4" name="Формула" r:id="rId5" imgW="2044700" imgH="635000" progId="Equation.3">
                  <p:embed/>
                </p:oleObj>
              </mc:Choice>
              <mc:Fallback>
                <p:oleObj name="Формула" r:id="rId5" imgW="2044700" imgH="635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3933825"/>
                        <a:ext cx="3198812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0" y="31289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37915" name="Object 27"/>
          <p:cNvGraphicFramePr>
            <a:graphicFrameLocks noChangeAspect="1"/>
          </p:cNvGraphicFramePr>
          <p:nvPr/>
        </p:nvGraphicFramePr>
        <p:xfrm>
          <a:off x="1835150" y="5157788"/>
          <a:ext cx="4670425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5" name="Формула" r:id="rId7" imgW="3086100" imgH="596900" progId="Equation.3">
                  <p:embed/>
                </p:oleObj>
              </mc:Choice>
              <mc:Fallback>
                <p:oleObj name="Формула" r:id="rId7" imgW="3086100" imgH="596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5157788"/>
                        <a:ext cx="4670425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10421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54013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54013" algn="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,						(7.29)</a:t>
            </a:r>
          </a:p>
          <a:p>
            <a:pPr marL="0" indent="354013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54013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Проверку передачи на выносливость выполняют по формуле</a:t>
            </a:r>
          </a:p>
          <a:p>
            <a:pPr marL="0" indent="354013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54013" algn="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.				(7.30)</a:t>
            </a:r>
          </a:p>
          <a:p>
            <a:pPr marL="0" indent="354013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54013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Если условие (7.30) не удовлетворяется, необходимо увеличить межосевое расстояние </a:t>
            </a:r>
            <a:r>
              <a:rPr lang="en-US" altLang="ru-RU" sz="1800" b="1" i="1">
                <a:latin typeface="Times New Roman" panose="02020603050405020304" pitchFamily="18" charset="0"/>
              </a:rPr>
              <a:t>a</a:t>
            </a:r>
            <a:r>
              <a:rPr lang="en-US" altLang="ru-RU" sz="1800" b="1" i="1" baseline="-25000">
                <a:latin typeface="Times New Roman" panose="02020603050405020304" pitchFamily="18" charset="0"/>
              </a:rPr>
              <a:t>w</a:t>
            </a:r>
            <a:r>
              <a:rPr lang="ru-RU" altLang="ru-RU" sz="1800"/>
              <a:t> и произвести перерасчет передачи. Если же действующие напряжения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Н</a:t>
            </a:r>
            <a:r>
              <a:rPr lang="ru-RU" altLang="ru-RU" sz="1800"/>
              <a:t> меньше допускаемых более чем на 20%, необходимо уменьшить межосевое расстояние передачи с последующим перерасчетом параметров передачи.</a:t>
            </a:r>
          </a:p>
          <a:p>
            <a:pPr marL="0" indent="354013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По реальной скорости скольжения </a:t>
            </a:r>
            <a:r>
              <a:rPr lang="en-US" altLang="ru-RU" sz="1800" b="1" i="1"/>
              <a:t>v</a:t>
            </a:r>
            <a:r>
              <a:rPr lang="en-US" altLang="ru-RU" sz="1800" b="1" i="1" baseline="-25000"/>
              <a:t>S</a:t>
            </a:r>
            <a:r>
              <a:rPr lang="ru-RU" altLang="ru-RU" sz="1800"/>
              <a:t> (м/с) в передаче определяют коэффициент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1800"/>
              <a:t>и угол трения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</a:t>
            </a:r>
            <a:r>
              <a:rPr lang="ru-RU" altLang="ru-RU" sz="1800"/>
              <a:t> </a:t>
            </a:r>
          </a:p>
          <a:p>
            <a:pPr marL="0" indent="354013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54013" algn="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,				(7.31)</a:t>
            </a:r>
          </a:p>
          <a:p>
            <a:pPr marL="0" indent="354013" algn="r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54013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где коэффициенты </a:t>
            </a:r>
            <a:r>
              <a:rPr lang="en-US" altLang="ru-RU" sz="1800" b="1" i="1"/>
              <a:t>A</a:t>
            </a:r>
            <a:r>
              <a:rPr lang="ru-RU" altLang="ru-RU" sz="1800"/>
              <a:t>, </a:t>
            </a:r>
            <a:r>
              <a:rPr lang="en-US" altLang="ru-RU" sz="1800" b="1" i="1"/>
              <a:t>B</a:t>
            </a:r>
            <a:r>
              <a:rPr lang="ru-RU" altLang="ru-RU" sz="1800"/>
              <a:t> и </a:t>
            </a:r>
            <a:r>
              <a:rPr lang="en-US" altLang="ru-RU" sz="1800" b="1" i="1"/>
              <a:t>C</a:t>
            </a:r>
            <a:r>
              <a:rPr lang="ru-RU" altLang="ru-RU" sz="1800"/>
              <a:t> для разных групп материалов представлены в таблице 7.9.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893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893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8937" name="Rectangle 2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8939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8941" name="Rectangle 2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894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8945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8947" name="Rectangle 3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8949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8951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8953" name="Rectangle 4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8955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38954" name="Object 42"/>
          <p:cNvGraphicFramePr>
            <a:graphicFrameLocks noChangeAspect="1"/>
          </p:cNvGraphicFramePr>
          <p:nvPr/>
        </p:nvGraphicFramePr>
        <p:xfrm>
          <a:off x="2987675" y="333375"/>
          <a:ext cx="225266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17" name="Формула" r:id="rId3" imgW="1028254" imgH="241195" progId="Equation.3">
                  <p:embed/>
                </p:oleObj>
              </mc:Choice>
              <mc:Fallback>
                <p:oleObj name="Формула" r:id="rId3" imgW="1028254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33375"/>
                        <a:ext cx="2252663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57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38956" name="Object 44"/>
          <p:cNvGraphicFramePr>
            <a:graphicFrameLocks noChangeAspect="1"/>
          </p:cNvGraphicFramePr>
          <p:nvPr/>
        </p:nvGraphicFramePr>
        <p:xfrm>
          <a:off x="2411413" y="1557338"/>
          <a:ext cx="4191000" cy="100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18" name="Формула" r:id="rId5" imgW="2387600" imgH="571500" progId="Equation.3">
                  <p:embed/>
                </p:oleObj>
              </mc:Choice>
              <mc:Fallback>
                <p:oleObj name="Формула" r:id="rId5" imgW="2387600" imgH="571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1557338"/>
                        <a:ext cx="4191000" cy="1001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59" name="Rectangle 47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38958" name="Object 46"/>
          <p:cNvGraphicFramePr>
            <a:graphicFrameLocks noChangeAspect="1"/>
          </p:cNvGraphicFramePr>
          <p:nvPr/>
        </p:nvGraphicFramePr>
        <p:xfrm>
          <a:off x="2195513" y="4941888"/>
          <a:ext cx="3960812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19" name="Формула" r:id="rId7" imgW="1993900" imgH="482600" progId="Equation.3">
                  <p:embed/>
                </p:oleObj>
              </mc:Choice>
              <mc:Fallback>
                <p:oleObj name="Формула" r:id="rId7" imgW="1993900" imgH="482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4941888"/>
                        <a:ext cx="3960812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67108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995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995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995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996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996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996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39974" name="Object 38"/>
          <p:cNvGraphicFramePr>
            <a:graphicFrameLocks noGrp="1" noChangeAspect="1"/>
          </p:cNvGraphicFramePr>
          <p:nvPr>
            <p:ph/>
          </p:nvPr>
        </p:nvGraphicFramePr>
        <p:xfrm>
          <a:off x="1463675" y="3703638"/>
          <a:ext cx="6091238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39" name="Документ" r:id="rId3" imgW="6093000" imgH="175320" progId="Word.Document.8">
                  <p:embed/>
                </p:oleObj>
              </mc:Choice>
              <mc:Fallback>
                <p:oleObj name="Документ" r:id="rId3" imgW="6093000" imgH="1753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675" y="3703638"/>
                        <a:ext cx="6091238" cy="17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76" name="Rectangle 40"/>
          <p:cNvSpPr>
            <a:spLocks noChangeArrowheads="1"/>
          </p:cNvSpPr>
          <p:nvPr/>
        </p:nvSpPr>
        <p:spPr bwMode="auto">
          <a:xfrm>
            <a:off x="468313" y="1989138"/>
            <a:ext cx="7775575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ru-RU" altLang="ru-RU" sz="2000" b="1">
                <a:solidFill>
                  <a:srgbClr val="FFFFFF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7.9. Значения коэффициентов формулы (7.31)</a:t>
            </a:r>
            <a:endParaRPr lang="ru-RU" altLang="ru-RU" sz="200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40094" name="Group 158"/>
          <p:cNvGraphicFramePr>
            <a:graphicFrameLocks noGrp="1"/>
          </p:cNvGraphicFramePr>
          <p:nvPr/>
        </p:nvGraphicFramePr>
        <p:xfrm>
          <a:off x="323850" y="5445125"/>
          <a:ext cx="8640763" cy="1008063"/>
        </p:xfrm>
        <a:graphic>
          <a:graphicData uri="http://schemas.openxmlformats.org/drawingml/2006/table">
            <a:tbl>
              <a:tblPr/>
              <a:tblGrid>
                <a:gridCol w="8640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8063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104" name="Group 168"/>
          <p:cNvGraphicFramePr>
            <a:graphicFrameLocks noGrp="1"/>
          </p:cNvGraphicFramePr>
          <p:nvPr/>
        </p:nvGraphicFramePr>
        <p:xfrm>
          <a:off x="1844675" y="4208463"/>
          <a:ext cx="4875213" cy="492570"/>
        </p:xfrm>
        <a:graphic>
          <a:graphicData uri="http://schemas.openxmlformats.org/drawingml/2006/table">
            <a:tbl>
              <a:tblPr/>
              <a:tblGrid>
                <a:gridCol w="4875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110" name="Group 174"/>
          <p:cNvGraphicFramePr>
            <a:graphicFrameLocks noGrp="1"/>
          </p:cNvGraphicFramePr>
          <p:nvPr/>
        </p:nvGraphicFramePr>
        <p:xfrm>
          <a:off x="250825" y="2492375"/>
          <a:ext cx="8893175" cy="2584261"/>
        </p:xfrm>
        <a:graphic>
          <a:graphicData uri="http://schemas.openxmlformats.org/drawingml/2006/table">
            <a:tbl>
              <a:tblPr/>
              <a:tblGrid>
                <a:gridCol w="3228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2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3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4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4338">
                <a:tc rowSpan="2"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Группа</a:t>
                      </a:r>
                      <a:b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материалов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kumimoji="0" lang="en-US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kumimoji="0" lang="en-US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kumimoji="0" lang="en-US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3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0713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   (бронзы оловянистые)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1,04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6,40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0,8429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just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  (бронзы безоловянистые)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1,64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7,60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0,9534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just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 (чугуны)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just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060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0" y="620713"/>
            <a:ext cx="9144000" cy="565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001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endParaRPr lang="ru-RU" altLang="ru-RU" sz="2000">
              <a:solidFill>
                <a:schemeClr val="bg1"/>
              </a:solidFill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427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8256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361950" indent="31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981075" indent="31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2481263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300355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346075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91795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437515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83235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ru-RU" altLang="ru-RU" b="1">
                <a:solidFill>
                  <a:schemeClr val="bg1"/>
                </a:solidFill>
              </a:rPr>
              <a:t>Достоинства червячных передач:</a:t>
            </a:r>
            <a:r>
              <a:rPr lang="ru-RU" altLang="ru-RU">
                <a:solidFill>
                  <a:schemeClr val="bg1"/>
                </a:solidFill>
              </a:rPr>
              <a:t> </a:t>
            </a:r>
          </a:p>
          <a:p>
            <a:pPr algn="just">
              <a:lnSpc>
                <a:spcPct val="90000"/>
              </a:lnSpc>
            </a:pPr>
            <a:r>
              <a:rPr lang="ru-RU" altLang="ru-RU">
                <a:solidFill>
                  <a:schemeClr val="bg1"/>
                </a:solidFill>
              </a:rPr>
              <a:t>1) компактность и относительно небольшая масса конструкции; </a:t>
            </a:r>
          </a:p>
          <a:p>
            <a:pPr algn="just">
              <a:lnSpc>
                <a:spcPct val="90000"/>
              </a:lnSpc>
            </a:pPr>
            <a:r>
              <a:rPr lang="ru-RU" altLang="ru-RU">
                <a:solidFill>
                  <a:schemeClr val="bg1"/>
                </a:solidFill>
              </a:rPr>
              <a:t>2) возможность получения больших передаточных чисел в одной ступени (стандартные передачи – 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u </a:t>
            </a:r>
            <a:r>
              <a:rPr lang="ru-RU" altLang="ru-RU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 80</a:t>
            </a:r>
            <a:r>
              <a:rPr lang="ru-RU" altLang="ru-RU">
                <a:solidFill>
                  <a:schemeClr val="bg1"/>
                </a:solidFill>
              </a:rPr>
              <a:t>, специальные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u </a:t>
            </a:r>
            <a:r>
              <a:rPr lang="ru-RU" altLang="ru-RU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ru-RU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 300</a:t>
            </a:r>
            <a:r>
              <a:rPr lang="ru-RU" altLang="ru-RU">
                <a:solidFill>
                  <a:schemeClr val="bg1"/>
                </a:solidFill>
              </a:rPr>
              <a:t>); </a:t>
            </a:r>
          </a:p>
          <a:p>
            <a:pPr algn="just">
              <a:lnSpc>
                <a:spcPct val="90000"/>
              </a:lnSpc>
            </a:pPr>
            <a:r>
              <a:rPr lang="ru-RU" altLang="ru-RU">
                <a:solidFill>
                  <a:schemeClr val="bg1"/>
                </a:solidFill>
              </a:rPr>
              <a:t>3) высокая плавность и кинематическая точность; </a:t>
            </a:r>
          </a:p>
          <a:p>
            <a:pPr algn="just">
              <a:lnSpc>
                <a:spcPct val="90000"/>
              </a:lnSpc>
            </a:pPr>
            <a:r>
              <a:rPr lang="ru-RU" altLang="ru-RU">
                <a:solidFill>
                  <a:schemeClr val="bg1"/>
                </a:solidFill>
              </a:rPr>
              <a:t>4) низкий уровень шума и вибраций; </a:t>
            </a:r>
          </a:p>
          <a:p>
            <a:pPr algn="just">
              <a:lnSpc>
                <a:spcPct val="90000"/>
              </a:lnSpc>
            </a:pPr>
            <a:r>
              <a:rPr lang="ru-RU" altLang="ru-RU">
                <a:solidFill>
                  <a:schemeClr val="bg1"/>
                </a:solidFill>
              </a:rPr>
              <a:t>5) самоторможение при передаче движения в обратном направлении - невозможность передачи движения от червячного колеса к червяку.</a:t>
            </a:r>
          </a:p>
          <a:p>
            <a:pPr algn="just">
              <a:lnSpc>
                <a:spcPct val="90000"/>
              </a:lnSpc>
            </a:pPr>
            <a:r>
              <a:rPr lang="ru-RU" altLang="ru-RU" b="1">
                <a:solidFill>
                  <a:schemeClr val="bg1"/>
                </a:solidFill>
              </a:rPr>
              <a:t>Недостатки червячных передач:</a:t>
            </a:r>
            <a:r>
              <a:rPr lang="ru-RU" altLang="ru-RU">
                <a:solidFill>
                  <a:schemeClr val="bg1"/>
                </a:solidFill>
              </a:rPr>
              <a:t> </a:t>
            </a:r>
          </a:p>
          <a:p>
            <a:pPr algn="just">
              <a:lnSpc>
                <a:spcPct val="90000"/>
              </a:lnSpc>
            </a:pPr>
            <a:r>
              <a:rPr lang="ru-RU" altLang="ru-RU">
                <a:solidFill>
                  <a:schemeClr val="bg1"/>
                </a:solidFill>
              </a:rPr>
              <a:t>1) низкий КПД и высокое тепловыделение; </a:t>
            </a:r>
          </a:p>
          <a:p>
            <a:pPr algn="just">
              <a:lnSpc>
                <a:spcPct val="90000"/>
              </a:lnSpc>
            </a:pPr>
            <a:r>
              <a:rPr lang="ru-RU" altLang="ru-RU">
                <a:solidFill>
                  <a:schemeClr val="bg1"/>
                </a:solidFill>
              </a:rPr>
              <a:t>2) повышенный износ и уменьшенный срок службы; </a:t>
            </a:r>
          </a:p>
          <a:p>
            <a:pPr algn="just">
              <a:lnSpc>
                <a:spcPct val="90000"/>
              </a:lnSpc>
            </a:pPr>
            <a:r>
              <a:rPr lang="ru-RU" altLang="ru-RU">
                <a:solidFill>
                  <a:schemeClr val="bg1"/>
                </a:solidFill>
              </a:rPr>
              <a:t>3) склонность к заеданию, что вызывает необходимость применения специальных антифрикционных материалов для зубчатого венца червячного колеса и специальных видов смазки с антизадирными присадками.</a:t>
            </a:r>
          </a:p>
          <a:p>
            <a:pPr>
              <a:lnSpc>
                <a:spcPct val="90000"/>
              </a:lnSpc>
            </a:pPr>
            <a:endParaRPr lang="ru-RU" altLang="ru-RU" b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ru-RU" altLang="ru-RU" b="1">
                <a:solidFill>
                  <a:schemeClr val="bg1"/>
                </a:solidFill>
              </a:rPr>
              <a:t>Классификация червячных передач</a:t>
            </a:r>
            <a:r>
              <a:rPr lang="ru-RU" altLang="ru-RU">
                <a:solidFill>
                  <a:schemeClr val="bg1"/>
                </a:solidFill>
              </a:rPr>
              <a:t>:</a:t>
            </a:r>
          </a:p>
          <a:p>
            <a:pPr>
              <a:lnSpc>
                <a:spcPct val="90000"/>
              </a:lnSpc>
            </a:pPr>
            <a:r>
              <a:rPr lang="ru-RU" altLang="ru-RU">
                <a:solidFill>
                  <a:schemeClr val="bg1"/>
                </a:solidFill>
              </a:rPr>
              <a:t> 1. </a:t>
            </a:r>
            <a:r>
              <a:rPr lang="ru-RU" altLang="ru-RU" b="1">
                <a:solidFill>
                  <a:schemeClr val="bg1"/>
                </a:solidFill>
              </a:rPr>
              <a:t>по направлению линии витка червяка</a:t>
            </a:r>
            <a:r>
              <a:rPr lang="ru-RU" altLang="ru-RU">
                <a:solidFill>
                  <a:schemeClr val="bg1"/>
                </a:solidFill>
              </a:rPr>
              <a:t> – 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900113" y="4221163"/>
            <a:ext cx="8243887" cy="153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179388" indent="31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361950" indent="31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/>
            <a:r>
              <a:rPr lang="ru-RU" altLang="ru-RU">
                <a:solidFill>
                  <a:schemeClr val="bg1"/>
                </a:solidFill>
              </a:rPr>
              <a:t>1.1.  </a:t>
            </a:r>
            <a:r>
              <a:rPr lang="ru-RU" altLang="ru-RU" i="1">
                <a:solidFill>
                  <a:schemeClr val="bg1"/>
                </a:solidFill>
              </a:rPr>
              <a:t>правые</a:t>
            </a:r>
            <a:r>
              <a:rPr lang="ru-RU" altLang="ru-RU">
                <a:solidFill>
                  <a:schemeClr val="bg1"/>
                </a:solidFill>
              </a:rPr>
              <a:t> (при наблюдении с торца червяка и его вращении по часовой стрелке червяк вкручивается в пространство - уходит от наблюдателя);</a:t>
            </a: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 1.2. </a:t>
            </a:r>
            <a:r>
              <a:rPr lang="ru-RU" altLang="ru-RU" i="1">
                <a:solidFill>
                  <a:schemeClr val="bg1"/>
                </a:solidFill>
              </a:rPr>
              <a:t>левые</a:t>
            </a:r>
            <a:r>
              <a:rPr lang="ru-RU" altLang="ru-RU">
                <a:solidFill>
                  <a:schemeClr val="bg1"/>
                </a:solidFill>
              </a:rPr>
              <a:t> (при наблюдении с торца червяка и его вращении по часовой стрелке червяк выкручивается из пространства - идёт на наблюдателя);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0" y="5661025"/>
            <a:ext cx="9144000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256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ru-RU" altLang="ru-RU" b="1">
                <a:solidFill>
                  <a:schemeClr val="bg1"/>
                </a:solidFill>
              </a:rPr>
              <a:t>2. по числу заходов червяка – 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539750" y="5876925"/>
            <a:ext cx="8172450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1793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3587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lvl="2"/>
            <a:r>
              <a:rPr lang="ru-RU" altLang="ru-RU">
                <a:solidFill>
                  <a:schemeClr val="bg1"/>
                </a:solidFill>
              </a:rPr>
              <a:t>2.1. с однозаходным червяком, имеющим один гребень, расположенный по винтовой линии, наложенной на делительный цилиндр червяка;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408738"/>
          </a:xfrm>
        </p:spPr>
        <p:txBody>
          <a:bodyPr/>
          <a:lstStyle/>
          <a:p>
            <a:pPr marL="0" indent="365125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После этого имеется возможность уточнить КПД передачи. Принимая КПД одной подшипниковой пары равным 0,98, для передачи в целом имеем</a:t>
            </a:r>
          </a:p>
          <a:p>
            <a:pPr marL="0" indent="365125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.					(7.32)</a:t>
            </a:r>
          </a:p>
          <a:p>
            <a:pPr marL="0" indent="365125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По реальному КПД уточняют вращающий момент на червяке</a:t>
            </a:r>
          </a:p>
          <a:p>
            <a:pPr marL="0" indent="365125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						(7.33)</a:t>
            </a:r>
          </a:p>
          <a:p>
            <a:pPr marL="0" indent="365125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и вычисляют нагрузки в зацеплении</a:t>
            </a:r>
          </a:p>
          <a:p>
            <a:pPr marL="0" indent="365125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.					(7.34)</a:t>
            </a:r>
          </a:p>
          <a:p>
            <a:pPr marL="0" indent="365125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altLang="ru-RU" sz="1800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200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42006" name="Object 22"/>
          <p:cNvGraphicFramePr>
            <a:graphicFrameLocks noChangeAspect="1"/>
          </p:cNvGraphicFramePr>
          <p:nvPr/>
        </p:nvGraphicFramePr>
        <p:xfrm>
          <a:off x="2484438" y="908050"/>
          <a:ext cx="28035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5" name="Формула" r:id="rId3" imgW="1358310" imgH="482391" progId="Equation.3">
                  <p:embed/>
                </p:oleObj>
              </mc:Choice>
              <mc:Fallback>
                <p:oleObj name="Формула" r:id="rId3" imgW="1358310" imgH="4823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908050"/>
                        <a:ext cx="2803525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42008" name="Object 24"/>
          <p:cNvGraphicFramePr>
            <a:graphicFrameLocks noChangeAspect="1"/>
          </p:cNvGraphicFramePr>
          <p:nvPr/>
        </p:nvGraphicFramePr>
        <p:xfrm>
          <a:off x="2916238" y="2420938"/>
          <a:ext cx="1689100" cy="1090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6" name="Формула" r:id="rId5" imgW="748975" imgH="482391" progId="Equation.3">
                  <p:embed/>
                </p:oleObj>
              </mc:Choice>
              <mc:Fallback>
                <p:oleObj name="Формула" r:id="rId5" imgW="748975" imgH="4823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2420938"/>
                        <a:ext cx="1689100" cy="1090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42010" name="Object 26"/>
          <p:cNvGraphicFramePr>
            <a:graphicFrameLocks noChangeAspect="1"/>
          </p:cNvGraphicFramePr>
          <p:nvPr/>
        </p:nvGraphicFramePr>
        <p:xfrm>
          <a:off x="2484438" y="3933825"/>
          <a:ext cx="2973387" cy="149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7" name="Формула" r:id="rId7" imgW="1536033" imgH="774364" progId="Equation.3">
                  <p:embed/>
                </p:oleObj>
              </mc:Choice>
              <mc:Fallback>
                <p:oleObj name="Формула" r:id="rId7" imgW="1536033" imgH="77436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3933825"/>
                        <a:ext cx="2973387" cy="1495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29722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65125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Допускаемые напряжения изгиба для материала венца червячного колеса составляют: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для всех бронз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при нереверсивной (односторонней) нагрузке </a:t>
            </a:r>
          </a:p>
          <a:p>
            <a:pPr marL="0" indent="365125" algn="r">
              <a:lnSpc>
                <a:spcPct val="100000"/>
              </a:lnSpc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;				(7.35)</a:t>
            </a:r>
          </a:p>
          <a:p>
            <a:pPr marL="0" indent="365125" algn="just">
              <a:lnSpc>
                <a:spcPct val="100000"/>
              </a:lnSpc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при реверсивной (двухсторонней) нагрузке</a:t>
            </a:r>
          </a:p>
          <a:p>
            <a:pPr marL="0" indent="365125" algn="r">
              <a:lnSpc>
                <a:spcPct val="100000"/>
              </a:lnSpc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;				(7.36)</a:t>
            </a:r>
          </a:p>
          <a:p>
            <a:pPr marL="0" indent="365125" algn="just">
              <a:lnSpc>
                <a:spcPct val="100000"/>
              </a:lnSpc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для чугунных венцов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при нереверсивной (односторонней) нагрузке </a:t>
            </a:r>
          </a:p>
          <a:p>
            <a:pPr marL="0" indent="365125" algn="r">
              <a:lnSpc>
                <a:spcPct val="100000"/>
              </a:lnSpc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;				(7.37)</a:t>
            </a:r>
          </a:p>
          <a:p>
            <a:pPr marL="0" indent="365125" algn="just">
              <a:lnSpc>
                <a:spcPct val="100000"/>
              </a:lnSpc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при реверсивной (двухсторонней) нагрузке</a:t>
            </a:r>
          </a:p>
          <a:p>
            <a:pPr marL="0" indent="365125" algn="r">
              <a:lnSpc>
                <a:spcPct val="100000"/>
              </a:lnSpc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;				(7.38)</a:t>
            </a:r>
          </a:p>
          <a:p>
            <a:pPr marL="0" indent="365125" algn="just">
              <a:lnSpc>
                <a:spcPct val="100000"/>
              </a:lnSpc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где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Т</a:t>
            </a:r>
            <a:r>
              <a:rPr lang="ru-RU" altLang="ru-RU" sz="1800"/>
              <a:t>,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В</a:t>
            </a:r>
            <a:r>
              <a:rPr lang="ru-RU" altLang="ru-RU" sz="1800"/>
              <a:t> и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Ви</a:t>
            </a:r>
            <a:r>
              <a:rPr lang="ru-RU" altLang="ru-RU" sz="1800"/>
              <a:t> – предел текучести, предел прочности и предел прочности при изгибе материала, для которого вычисляются допускаемые напряжения.</a:t>
            </a:r>
          </a:p>
          <a:p>
            <a:pPr marL="0" indent="365125" algn="just">
              <a:lnSpc>
                <a:spcPct val="74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Определяют число зубьев эквивалентного прямозубого колеса по формуле</a:t>
            </a:r>
          </a:p>
          <a:p>
            <a:pPr marL="0" indent="365125" algn="r">
              <a:lnSpc>
                <a:spcPct val="74000"/>
              </a:lnSpc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,					(7.39)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917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9176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917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9180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49179" name="Object 27"/>
          <p:cNvGraphicFramePr>
            <a:graphicFrameLocks noChangeAspect="1"/>
          </p:cNvGraphicFramePr>
          <p:nvPr/>
        </p:nvGraphicFramePr>
        <p:xfrm>
          <a:off x="1979613" y="1125538"/>
          <a:ext cx="410527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1" name="Формула" r:id="rId3" imgW="2349500" imgH="406400" progId="Equation.3">
                  <p:embed/>
                </p:oleObj>
              </mc:Choice>
              <mc:Fallback>
                <p:oleObj name="Формула" r:id="rId3" imgW="23495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1125538"/>
                        <a:ext cx="4105275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1" name="Object 29"/>
          <p:cNvGraphicFramePr>
            <a:graphicFrameLocks noChangeAspect="1"/>
          </p:cNvGraphicFramePr>
          <p:nvPr/>
        </p:nvGraphicFramePr>
        <p:xfrm>
          <a:off x="2268538" y="2060575"/>
          <a:ext cx="2967037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2" name="Формула" r:id="rId5" imgW="1739900" imgH="406400" progId="Equation.3">
                  <p:embed/>
                </p:oleObj>
              </mc:Choice>
              <mc:Fallback>
                <p:oleObj name="Формула" r:id="rId5" imgW="17399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2060575"/>
                        <a:ext cx="2967037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84" name="Rectangle 3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49183" name="Object 31"/>
          <p:cNvGraphicFramePr>
            <a:graphicFrameLocks noChangeAspect="1"/>
          </p:cNvGraphicFramePr>
          <p:nvPr/>
        </p:nvGraphicFramePr>
        <p:xfrm>
          <a:off x="2195513" y="3284538"/>
          <a:ext cx="2898775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3" name="Формула" r:id="rId7" imgW="1815312" imgH="406224" progId="Equation.3">
                  <p:embed/>
                </p:oleObj>
              </mc:Choice>
              <mc:Fallback>
                <p:oleObj name="Формула" r:id="rId7" imgW="1815312" imgH="4062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3284538"/>
                        <a:ext cx="2898775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86" name="Rectangle 3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49185" name="Object 33"/>
          <p:cNvGraphicFramePr>
            <a:graphicFrameLocks noChangeAspect="1"/>
          </p:cNvGraphicFramePr>
          <p:nvPr/>
        </p:nvGraphicFramePr>
        <p:xfrm>
          <a:off x="1979613" y="4149725"/>
          <a:ext cx="34798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4" name="Формула" r:id="rId9" imgW="1892300" imgH="406400" progId="Equation.3">
                  <p:embed/>
                </p:oleObj>
              </mc:Choice>
              <mc:Fallback>
                <p:oleObj name="Формула" r:id="rId9" imgW="18923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4149725"/>
                        <a:ext cx="3479800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88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49187" name="Object 35"/>
          <p:cNvGraphicFramePr>
            <a:graphicFrameLocks noChangeAspect="1"/>
          </p:cNvGraphicFramePr>
          <p:nvPr/>
        </p:nvGraphicFramePr>
        <p:xfrm>
          <a:off x="2916238" y="6049963"/>
          <a:ext cx="1951037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5" name="Формула" r:id="rId11" imgW="939392" imgH="393529" progId="Equation.3">
                  <p:embed/>
                </p:oleObj>
              </mc:Choice>
              <mc:Fallback>
                <p:oleObj name="Формула" r:id="rId11" imgW="93939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6049963"/>
                        <a:ext cx="1951037" cy="808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02535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642100"/>
          </a:xfrm>
        </p:spPr>
        <p:txBody>
          <a:bodyPr/>
          <a:lstStyle/>
          <a:p>
            <a:pPr marL="0" indent="365125" algn="just">
              <a:buFont typeface="Arial" panose="020B0604020202020204" pitchFamily="34" charset="0"/>
              <a:buNone/>
            </a:pPr>
            <a:r>
              <a:rPr lang="ru-RU" altLang="ru-RU" sz="2000"/>
              <a:t>Используя которое, коэффициент формы зуба </a:t>
            </a:r>
            <a:r>
              <a:rPr lang="en-US" altLang="ru-RU" sz="2000" b="1" i="1">
                <a:latin typeface="Times New Roman" panose="02020603050405020304" pitchFamily="18" charset="0"/>
              </a:rPr>
              <a:t>Y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000"/>
              <a:t> можно вычислить по эмпирической зависимости</a:t>
            </a:r>
          </a:p>
          <a:p>
            <a:pPr marL="0" indent="365125" algn="r">
              <a:lnSpc>
                <a:spcPct val="100000"/>
              </a:lnSpc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				(7.40)</a:t>
            </a:r>
          </a:p>
          <a:p>
            <a:pPr marL="0" indent="365125">
              <a:lnSpc>
                <a:spcPct val="100000"/>
              </a:lnSpc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Проверку прочности зубьев червячного колеса на изгиб выполняют  по формуле</a:t>
            </a:r>
          </a:p>
          <a:p>
            <a:pPr marL="0" indent="365125" algn="r"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.				(7.41)</a:t>
            </a:r>
          </a:p>
          <a:p>
            <a:pPr marL="0" indent="365125" algn="just">
              <a:lnSpc>
                <a:spcPct val="100000"/>
              </a:lnSpc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Если в результате расчета условие (7.41) не удовлетворяется, то прочность зуба на изгиб можно повысить за счёт увеличения модуля с последующим пересчетом всех геометрических параметров передачи, либо заменой материала венца червячного колеса на другой с более высокими механическими характеристиками.</a:t>
            </a:r>
          </a:p>
          <a:p>
            <a:pPr marL="0" indent="365125" algn="just">
              <a:lnSpc>
                <a:spcPct val="100000"/>
              </a:lnSpc>
              <a:spcBef>
                <a:spcPts val="15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Высокое тепловыделение в червячной передаче, обусловленное её относительно малым КПД, требует принятия специальных мер для поддержания нормальной рабочей температуры деталей передачи. Допустимая температура масла в корпусе червячного редуктора обычно не должна превышать 70…90</a:t>
            </a:r>
            <a:r>
              <a:rPr lang="ru-RU" altLang="ru-RU" sz="2000">
                <a:sym typeface="Symbol" panose="05050102010706020507" pitchFamily="18" charset="2"/>
              </a:rPr>
              <a:t></a:t>
            </a:r>
            <a:r>
              <a:rPr lang="ru-RU" altLang="ru-RU" sz="2000"/>
              <a:t>С.</a:t>
            </a:r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2700338" y="1773238"/>
          <a:ext cx="32004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2" name="Формула" r:id="rId3" imgW="2043813" imgH="495085" progId="Equation.3">
                  <p:embed/>
                </p:oleObj>
              </mc:Choice>
              <mc:Fallback>
                <p:oleObj name="Формула" r:id="rId3" imgW="2043813" imgH="4950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1773238"/>
                        <a:ext cx="32004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2268538" y="692150"/>
          <a:ext cx="422592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3" name="Формула" r:id="rId5" imgW="2209800" imgH="241300" progId="Equation.3">
                  <p:embed/>
                </p:oleObj>
              </mc:Choice>
              <mc:Fallback>
                <p:oleObj name="Формула" r:id="rId5" imgW="22098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692150"/>
                        <a:ext cx="4225925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5F5F5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70829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65125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Тепловой расчет червячной передаче базируется на соотношении</a:t>
            </a:r>
          </a:p>
          <a:p>
            <a:pPr marL="0" indent="365125" algn="r">
              <a:lnSpc>
                <a:spcPct val="100000"/>
              </a:lnSpc>
              <a:spcBef>
                <a:spcPts val="16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						(7.42)</a:t>
            </a:r>
          </a:p>
          <a:p>
            <a:pPr marL="0" indent="365125" algn="just">
              <a:lnSpc>
                <a:spcPct val="100000"/>
              </a:lnSpc>
              <a:spcBef>
                <a:spcPts val="16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Q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выд</a:t>
            </a:r>
            <a:r>
              <a:rPr lang="ru-RU" altLang="ru-RU" sz="1800"/>
              <a:t> –</a:t>
            </a:r>
            <a:r>
              <a:rPr lang="en-US" altLang="ru-RU" sz="1800"/>
              <a:t> </a:t>
            </a:r>
            <a:r>
              <a:rPr lang="ru-RU" altLang="ru-RU" sz="1800"/>
              <a:t>тепловая мощность, выделяемая при работе передачи, 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 b="1" i="1">
                <a:latin typeface="Times New Roman" panose="02020603050405020304" pitchFamily="18" charset="0"/>
              </a:rPr>
              <a:t>		</a:t>
            </a:r>
            <a:r>
              <a:rPr lang="en-US" altLang="ru-RU" sz="2000" b="1" i="1">
                <a:latin typeface="Times New Roman" panose="02020603050405020304" pitchFamily="18" charset="0"/>
              </a:rPr>
              <a:t>Q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отд</a:t>
            </a:r>
            <a:r>
              <a:rPr lang="ru-RU" altLang="ru-RU" sz="1800"/>
              <a:t> –</a:t>
            </a:r>
            <a:r>
              <a:rPr lang="en-US" altLang="ru-RU" sz="1800"/>
              <a:t> </a:t>
            </a:r>
            <a:r>
              <a:rPr lang="ru-RU" altLang="ru-RU" sz="1800"/>
              <a:t>тепловая мощность, которую способно рассеять в окружающую среду охлаждающее устройство. Эти мощности могут быть вычислены по формулам</a:t>
            </a:r>
          </a:p>
          <a:p>
            <a:pPr marL="0" indent="365125" algn="r">
              <a:lnSpc>
                <a:spcPct val="100000"/>
              </a:lnSpc>
              <a:spcBef>
                <a:spcPts val="16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,					(7.43)</a:t>
            </a:r>
          </a:p>
          <a:p>
            <a:pPr marL="0" indent="365125" algn="just">
              <a:lnSpc>
                <a:spcPct val="100000"/>
              </a:lnSpc>
              <a:spcBef>
                <a:spcPts val="16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P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1800"/>
              <a:t> – мощность, подводимая к червяку передачи, </a:t>
            </a:r>
            <a:r>
              <a:rPr lang="en-US" altLang="ru-RU" sz="1800" b="1" i="1">
                <a:latin typeface="Times New Roman" panose="02020603050405020304" pitchFamily="18" charset="0"/>
              </a:rPr>
              <a:t>A</a:t>
            </a:r>
            <a:r>
              <a:rPr lang="ru-RU" altLang="ru-RU" sz="1800" b="1" i="1" baseline="-25000">
                <a:latin typeface="Times New Roman" panose="02020603050405020304" pitchFamily="18" charset="0"/>
              </a:rPr>
              <a:t>охл</a:t>
            </a:r>
            <a:r>
              <a:rPr lang="ru-RU" altLang="ru-RU" sz="1800"/>
              <a:t> – площадь, омываемая охлаждающим агентом (воздух, охлаждающая вода),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Т</a:t>
            </a:r>
            <a:r>
              <a:rPr lang="ru-RU" altLang="ru-RU" sz="1800"/>
              <a:t> - коэффициент теплоотдачи охлаждаемой поверхности, </a:t>
            </a:r>
            <a:r>
              <a:rPr lang="en-US" altLang="ru-RU" sz="2000" b="1" i="1">
                <a:latin typeface="Times New Roman" panose="02020603050405020304" pitchFamily="18" charset="0"/>
              </a:rPr>
              <a:t>t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М</a:t>
            </a:r>
            <a:r>
              <a:rPr lang="ru-RU" altLang="ru-RU" sz="1800"/>
              <a:t> и </a:t>
            </a:r>
            <a:r>
              <a:rPr lang="en-US" altLang="ru-RU" sz="2000" b="1" i="1">
                <a:latin typeface="Times New Roman" panose="02020603050405020304" pitchFamily="18" charset="0"/>
              </a:rPr>
              <a:t>t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о</a:t>
            </a:r>
            <a:r>
              <a:rPr lang="ru-RU" altLang="ru-RU" sz="1800"/>
              <a:t> – температура масла в корпусе передачи и охлаждающего агента, соответственно.</a:t>
            </a:r>
          </a:p>
          <a:p>
            <a:pPr marL="0" indent="365125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При охлаждении потоком воздуха с целью увеличения площади охлаждаемой поверхности её оребряют, причем </a:t>
            </a:r>
            <a:r>
              <a:rPr lang="ru-RU" altLang="ru-RU" sz="1800" b="1"/>
              <a:t>рёбра должны быть направлены по ходу потока охлаждающего воздуха</a:t>
            </a:r>
            <a:r>
              <a:rPr lang="ru-RU" altLang="ru-RU" sz="1800"/>
              <a:t>.</a:t>
            </a:r>
          </a:p>
          <a:p>
            <a:pPr marL="0" indent="365125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При конвективном охлаждении свободным воздухом коэффициент теплоотдачи </a:t>
            </a:r>
            <a:r>
              <a:rPr lang="en-US" altLang="ru-RU" sz="1800" b="1" i="1">
                <a:latin typeface="Times New Roman" panose="02020603050405020304" pitchFamily="18" charset="0"/>
              </a:rPr>
              <a:t>K</a:t>
            </a:r>
            <a:r>
              <a:rPr lang="en-US" altLang="ru-RU" sz="1800" b="1" i="1" baseline="-25000">
                <a:latin typeface="Times New Roman" panose="02020603050405020304" pitchFamily="18" charset="0"/>
              </a:rPr>
              <a:t>T</a:t>
            </a:r>
            <a:r>
              <a:rPr lang="ru-RU" altLang="ru-RU" sz="2000">
                <a:latin typeface="Times New Roman" panose="02020603050405020304" pitchFamily="18" charset="0"/>
              </a:rPr>
              <a:t> = 8…17</a:t>
            </a:r>
            <a:r>
              <a:rPr lang="ru-RU" altLang="ru-RU" sz="1800"/>
              <a:t> Вт/м</a:t>
            </a:r>
            <a:r>
              <a:rPr lang="ru-RU" altLang="ru-RU" sz="1800" baseline="30000"/>
              <a:t>2</a:t>
            </a:r>
            <a:r>
              <a:rPr lang="ru-RU" altLang="ru-RU" sz="1800">
                <a:sym typeface="Symbol" panose="05050102010706020507" pitchFamily="18" charset="2"/>
              </a:rPr>
              <a:t></a:t>
            </a:r>
            <a:r>
              <a:rPr lang="ru-RU" altLang="ru-RU" sz="1800"/>
              <a:t>С, при вентиляторном охлаждении (вентилятор обычно закрепляют на свободном конце вала-червяка) - </a:t>
            </a:r>
            <a:r>
              <a:rPr lang="en-US" altLang="ru-RU" sz="1800" b="1" i="1">
                <a:latin typeface="Times New Roman" panose="02020603050405020304" pitchFamily="18" charset="0"/>
              </a:rPr>
              <a:t>K</a:t>
            </a:r>
            <a:r>
              <a:rPr lang="en-US" altLang="ru-RU" sz="1800" b="1" i="1" baseline="-25000">
                <a:latin typeface="Times New Roman" panose="02020603050405020304" pitchFamily="18" charset="0"/>
              </a:rPr>
              <a:t>T</a:t>
            </a:r>
            <a:r>
              <a:rPr lang="ru-RU" altLang="ru-RU" sz="2000">
                <a:latin typeface="Times New Roman" panose="02020603050405020304" pitchFamily="18" charset="0"/>
              </a:rPr>
              <a:t> = 20…28 </a:t>
            </a:r>
            <a:r>
              <a:rPr lang="ru-RU" altLang="ru-RU" sz="1800"/>
              <a:t>Вт/м</a:t>
            </a:r>
            <a:r>
              <a:rPr lang="ru-RU" altLang="ru-RU" sz="1800" baseline="30000"/>
              <a:t>2</a:t>
            </a:r>
            <a:r>
              <a:rPr lang="ru-RU" altLang="ru-RU" sz="1800">
                <a:sym typeface="Symbol" panose="05050102010706020507" pitchFamily="18" charset="2"/>
              </a:rPr>
              <a:t></a:t>
            </a:r>
            <a:r>
              <a:rPr lang="ru-RU" altLang="ru-RU" sz="1800"/>
              <a:t>С, при водяном охлаждении -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T</a:t>
            </a:r>
            <a:r>
              <a:rPr lang="ru-RU" altLang="ru-RU" sz="1800"/>
              <a:t> = 70…100 Вт/м</a:t>
            </a:r>
            <a:r>
              <a:rPr lang="ru-RU" altLang="ru-RU" sz="1800" baseline="30000"/>
              <a:t>2</a:t>
            </a:r>
            <a:r>
              <a:rPr lang="ru-RU" altLang="ru-RU" sz="1800">
                <a:sym typeface="Symbol" panose="05050102010706020507" pitchFamily="18" charset="2"/>
              </a:rPr>
              <a:t></a:t>
            </a:r>
            <a:r>
              <a:rPr lang="ru-RU" altLang="ru-RU" sz="1800"/>
              <a:t>С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3203575" y="404813"/>
          <a:ext cx="18923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6" name="Формула" r:id="rId3" imgW="888614" imgH="241195" progId="Equation.3">
                  <p:embed/>
                </p:oleObj>
              </mc:Choice>
              <mc:Fallback>
                <p:oleObj name="Формула" r:id="rId3" imgW="888614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404813"/>
                        <a:ext cx="18923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2771775" y="1989138"/>
          <a:ext cx="3095625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7" name="Формула" r:id="rId5" imgW="1943100" imgH="520700" progId="Equation.3">
                  <p:embed/>
                </p:oleObj>
              </mc:Choice>
              <mc:Fallback>
                <p:oleObj name="Формула" r:id="rId5" imgW="1943100" imgH="520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1989138"/>
                        <a:ext cx="3095625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7098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205163" y="1657350"/>
            <a:ext cx="2679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13333" name="Group 21"/>
          <p:cNvGraphicFramePr>
            <a:graphicFrameLocks noGrp="1"/>
          </p:cNvGraphicFramePr>
          <p:nvPr/>
        </p:nvGraphicFramePr>
        <p:xfrm>
          <a:off x="0" y="6092825"/>
          <a:ext cx="2987675" cy="330073"/>
        </p:xfrm>
        <a:graphic>
          <a:graphicData uri="http://schemas.openxmlformats.org/drawingml/2006/table">
            <a:tbl>
              <a:tblPr/>
              <a:tblGrid>
                <a:gridCol w="2987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0825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0" y="2420938"/>
            <a:ext cx="91440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ru-RU" altLang="ru-RU"/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0" y="0"/>
            <a:ext cx="9144000" cy="105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4540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6334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957388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47967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9368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3940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8512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3084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lvl="2" algn="just"/>
            <a:r>
              <a:rPr lang="ru-RU" altLang="ru-RU">
                <a:solidFill>
                  <a:schemeClr val="bg1"/>
                </a:solidFill>
              </a:rPr>
              <a:t>2.2.  с двух-, трёх-, четырёх-, многозаходным червяком, имеющим соответственно 2, 3, 4 или более одинаковых гребней расположенных по винтовой линии, наложенной на делительный цилиндр червяка;</a:t>
            </a:r>
          </a:p>
          <a:p>
            <a:r>
              <a:rPr lang="ru-RU" altLang="ru-RU">
                <a:solidFill>
                  <a:schemeClr val="bg1"/>
                </a:solidFill>
              </a:rPr>
              <a:t>3. по форме делительной поверхности червяка – </a:t>
            </a:r>
          </a:p>
        </p:txBody>
      </p:sp>
      <p:sp>
        <p:nvSpPr>
          <p:cNvPr id="13353" name="Text Box 41"/>
          <p:cNvSpPr txBox="1">
            <a:spLocks noChangeArrowheads="1"/>
          </p:cNvSpPr>
          <p:nvPr/>
        </p:nvSpPr>
        <p:spPr bwMode="auto">
          <a:xfrm>
            <a:off x="468313" y="1052513"/>
            <a:ext cx="8388350" cy="129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1793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lvl="1"/>
            <a:r>
              <a:rPr lang="ru-RU" altLang="ru-RU">
                <a:solidFill>
                  <a:schemeClr val="bg1"/>
                </a:solidFill>
              </a:rPr>
              <a:t>3.1. с цилиндрическим червяком (образующая делительной поверхности – прямая линия);</a:t>
            </a:r>
          </a:p>
          <a:p>
            <a:pPr lvl="1"/>
            <a:r>
              <a:rPr lang="ru-RU" altLang="ru-RU">
                <a:solidFill>
                  <a:schemeClr val="bg1"/>
                </a:solidFill>
              </a:rPr>
              <a:t> 3.2. с глобоидным червяком (образующая делительной поверхности – дуга окружности, совпадающая с окружностью делительной поверхности червячного колеса);</a:t>
            </a:r>
          </a:p>
        </p:txBody>
      </p:sp>
      <p:sp>
        <p:nvSpPr>
          <p:cNvPr id="13354" name="Text Box 42"/>
          <p:cNvSpPr txBox="1">
            <a:spLocks noChangeArrowheads="1"/>
          </p:cNvSpPr>
          <p:nvPr/>
        </p:nvSpPr>
        <p:spPr bwMode="auto">
          <a:xfrm>
            <a:off x="0" y="2349500"/>
            <a:ext cx="9144000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1793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lvl="1"/>
            <a:r>
              <a:rPr lang="ru-RU" altLang="ru-RU">
                <a:solidFill>
                  <a:schemeClr val="bg1"/>
                </a:solidFill>
              </a:rPr>
              <a:t>4. по положению червяка относительно червячного колеса – </a:t>
            </a:r>
          </a:p>
        </p:txBody>
      </p:sp>
      <p:sp>
        <p:nvSpPr>
          <p:cNvPr id="13355" name="Text Box 43"/>
          <p:cNvSpPr txBox="1">
            <a:spLocks noChangeArrowheads="1"/>
          </p:cNvSpPr>
          <p:nvPr/>
        </p:nvSpPr>
        <p:spPr bwMode="auto">
          <a:xfrm>
            <a:off x="250825" y="2636838"/>
            <a:ext cx="8316913" cy="811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1793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3587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lvl="2"/>
            <a:r>
              <a:rPr lang="ru-RU" altLang="ru-RU">
                <a:solidFill>
                  <a:schemeClr val="bg1"/>
                </a:solidFill>
              </a:rPr>
              <a:t>4.1.с </a:t>
            </a:r>
            <a:r>
              <a:rPr lang="ru-RU" altLang="ru-RU" i="1">
                <a:solidFill>
                  <a:schemeClr val="bg1"/>
                </a:solidFill>
              </a:rPr>
              <a:t>нижним</a:t>
            </a:r>
            <a:r>
              <a:rPr lang="ru-RU" altLang="ru-RU">
                <a:solidFill>
                  <a:schemeClr val="bg1"/>
                </a:solidFill>
              </a:rPr>
              <a:t> расположением червяка;</a:t>
            </a:r>
          </a:p>
          <a:p>
            <a:pPr lvl="2"/>
            <a:r>
              <a:rPr lang="ru-RU" altLang="ru-RU">
                <a:solidFill>
                  <a:schemeClr val="bg1"/>
                </a:solidFill>
              </a:rPr>
              <a:t>4.2. с </a:t>
            </a:r>
            <a:r>
              <a:rPr lang="ru-RU" altLang="ru-RU" i="1">
                <a:solidFill>
                  <a:schemeClr val="bg1"/>
                </a:solidFill>
              </a:rPr>
              <a:t>верхним</a:t>
            </a:r>
            <a:r>
              <a:rPr lang="ru-RU" altLang="ru-RU">
                <a:solidFill>
                  <a:schemeClr val="bg1"/>
                </a:solidFill>
              </a:rPr>
              <a:t> расположением червяка;</a:t>
            </a:r>
          </a:p>
          <a:p>
            <a:pPr lvl="2"/>
            <a:r>
              <a:rPr lang="ru-RU" altLang="ru-RU">
                <a:solidFill>
                  <a:schemeClr val="bg1"/>
                </a:solidFill>
              </a:rPr>
              <a:t> 4.3. с </a:t>
            </a:r>
            <a:r>
              <a:rPr lang="ru-RU" altLang="ru-RU" i="1">
                <a:solidFill>
                  <a:schemeClr val="bg1"/>
                </a:solidFill>
              </a:rPr>
              <a:t>боковым</a:t>
            </a:r>
            <a:r>
              <a:rPr lang="ru-RU" altLang="ru-RU">
                <a:solidFill>
                  <a:schemeClr val="bg1"/>
                </a:solidFill>
              </a:rPr>
              <a:t> расположением червяка;</a:t>
            </a:r>
          </a:p>
        </p:txBody>
      </p:sp>
      <p:sp>
        <p:nvSpPr>
          <p:cNvPr id="13356" name="Text Box 44"/>
          <p:cNvSpPr txBox="1">
            <a:spLocks noChangeArrowheads="1"/>
          </p:cNvSpPr>
          <p:nvPr/>
        </p:nvSpPr>
        <p:spPr bwMode="auto">
          <a:xfrm>
            <a:off x="-180975" y="3500438"/>
            <a:ext cx="91440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1793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3587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lvl="2"/>
            <a:r>
              <a:rPr lang="ru-RU" altLang="ru-RU">
                <a:solidFill>
                  <a:schemeClr val="bg1"/>
                </a:solidFill>
              </a:rPr>
              <a:t>5. по пространственному положению вала червячного колеса – </a:t>
            </a:r>
          </a:p>
        </p:txBody>
      </p:sp>
      <p:sp>
        <p:nvSpPr>
          <p:cNvPr id="13357" name="Text Box 45"/>
          <p:cNvSpPr txBox="1">
            <a:spLocks noChangeArrowheads="1"/>
          </p:cNvSpPr>
          <p:nvPr/>
        </p:nvSpPr>
        <p:spPr bwMode="auto">
          <a:xfrm>
            <a:off x="179388" y="3860800"/>
            <a:ext cx="8316912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1793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3587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53816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lvl="3"/>
            <a:r>
              <a:rPr lang="ru-RU" altLang="ru-RU">
                <a:solidFill>
                  <a:schemeClr val="bg1"/>
                </a:solidFill>
              </a:rPr>
              <a:t>5.1.с </a:t>
            </a:r>
            <a:r>
              <a:rPr lang="ru-RU" altLang="ru-RU" i="1">
                <a:solidFill>
                  <a:schemeClr val="bg1"/>
                </a:solidFill>
              </a:rPr>
              <a:t>горизонтальным</a:t>
            </a:r>
            <a:r>
              <a:rPr lang="ru-RU" altLang="ru-RU">
                <a:solidFill>
                  <a:schemeClr val="bg1"/>
                </a:solidFill>
              </a:rPr>
              <a:t> валом червячного колеса;</a:t>
            </a:r>
          </a:p>
          <a:p>
            <a:pPr lvl="3"/>
            <a:r>
              <a:rPr lang="ru-RU" altLang="ru-RU">
                <a:solidFill>
                  <a:schemeClr val="bg1"/>
                </a:solidFill>
              </a:rPr>
              <a:t> 5.2.с </a:t>
            </a:r>
            <a:r>
              <a:rPr lang="ru-RU" altLang="ru-RU" i="1">
                <a:solidFill>
                  <a:schemeClr val="bg1"/>
                </a:solidFill>
              </a:rPr>
              <a:t>вертикальным</a:t>
            </a:r>
            <a:r>
              <a:rPr lang="ru-RU" altLang="ru-RU">
                <a:solidFill>
                  <a:schemeClr val="bg1"/>
                </a:solidFill>
              </a:rPr>
              <a:t> валом червячного колеса;</a:t>
            </a:r>
          </a:p>
        </p:txBody>
      </p:sp>
      <p:sp>
        <p:nvSpPr>
          <p:cNvPr id="13358" name="Text Box 46"/>
          <p:cNvSpPr txBox="1">
            <a:spLocks noChangeArrowheads="1"/>
          </p:cNvSpPr>
          <p:nvPr/>
        </p:nvSpPr>
        <p:spPr bwMode="auto">
          <a:xfrm>
            <a:off x="-252413" y="4508500"/>
            <a:ext cx="9144001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1793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3587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53816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lvl="3"/>
            <a:r>
              <a:rPr lang="ru-RU" altLang="ru-RU">
                <a:solidFill>
                  <a:schemeClr val="bg1"/>
                </a:solidFill>
              </a:rPr>
              <a:t>6. по форме боковой (рабочей) поверхности витка червяка (рис. 6.2) – </a:t>
            </a:r>
          </a:p>
        </p:txBody>
      </p:sp>
      <p:sp>
        <p:nvSpPr>
          <p:cNvPr id="13359" name="Text Box 47"/>
          <p:cNvSpPr txBox="1">
            <a:spLocks noChangeArrowheads="1"/>
          </p:cNvSpPr>
          <p:nvPr/>
        </p:nvSpPr>
        <p:spPr bwMode="auto">
          <a:xfrm>
            <a:off x="0" y="4797425"/>
            <a:ext cx="91440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1793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3587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53816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71755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117475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163195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208915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254635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lvl="4"/>
            <a:r>
              <a:rPr lang="ru-RU" altLang="ru-RU">
                <a:solidFill>
                  <a:schemeClr val="bg1"/>
                </a:solidFill>
              </a:rPr>
              <a:t>6.1.  с архимедовым червяком (обозначается </a:t>
            </a:r>
            <a:r>
              <a:rPr lang="ru-RU" altLang="ru-RU" b="1">
                <a:solidFill>
                  <a:schemeClr val="bg1"/>
                </a:solidFill>
              </a:rPr>
              <a:t>ZA</a:t>
            </a:r>
            <a:r>
              <a:rPr lang="ru-RU" altLang="ru-RU">
                <a:solidFill>
                  <a:schemeClr val="bg1"/>
                </a:solidFill>
              </a:rPr>
              <a:t>), боковая поверхность его витков очерчена прямой линией в продольном сечении;</a:t>
            </a:r>
          </a:p>
        </p:txBody>
      </p:sp>
      <p:sp>
        <p:nvSpPr>
          <p:cNvPr id="13360" name="Text Box 48"/>
          <p:cNvSpPr txBox="1">
            <a:spLocks noChangeArrowheads="1"/>
          </p:cNvSpPr>
          <p:nvPr/>
        </p:nvSpPr>
        <p:spPr bwMode="auto">
          <a:xfrm>
            <a:off x="0" y="5300663"/>
            <a:ext cx="9144000" cy="811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1793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3587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53816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71755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117475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163195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208915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254635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lvl="4" algn="just"/>
            <a:r>
              <a:rPr lang="ru-RU" altLang="ru-RU">
                <a:solidFill>
                  <a:schemeClr val="bg1"/>
                </a:solidFill>
              </a:rPr>
              <a:t>6.2.  с конволютным червяком (обозначается </a:t>
            </a:r>
            <a:r>
              <a:rPr lang="ru-RU" altLang="ru-RU" b="1">
                <a:solidFill>
                  <a:schemeClr val="bg1"/>
                </a:solidFill>
              </a:rPr>
              <a:t>ZN</a:t>
            </a:r>
            <a:r>
              <a:rPr lang="ru-RU" altLang="ru-RU">
                <a:solidFill>
                  <a:schemeClr val="bg1"/>
                </a:solidFill>
              </a:rPr>
              <a:t>), боковая поверхность его витков очерчена прямой линией в нормальном к направлению витков сечении;</a:t>
            </a:r>
          </a:p>
        </p:txBody>
      </p:sp>
      <p:sp>
        <p:nvSpPr>
          <p:cNvPr id="13361" name="Text Box 49"/>
          <p:cNvSpPr txBox="1">
            <a:spLocks noChangeArrowheads="1"/>
          </p:cNvSpPr>
          <p:nvPr/>
        </p:nvSpPr>
        <p:spPr bwMode="auto">
          <a:xfrm>
            <a:off x="790575" y="6021388"/>
            <a:ext cx="83534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6.3.  с эвольвентным червяком (обозначается ZI), боковая поверхность его витков в продольном сечении очерчена эвольвентой.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932363" y="0"/>
            <a:ext cx="4211637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/>
            <a:endParaRPr lang="ru-RU" altLang="ru-RU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051050" y="3429000"/>
            <a:ext cx="4787900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6.2. Установка резца при нарезании архимедовых (1), конволютных (2) и эвольвентных (3) червяков.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859338" y="3716338"/>
            <a:ext cx="4284662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altLang="ru-RU" b="1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0" y="4508500"/>
            <a:ext cx="91440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Эвольвентный червяк эквивалентен цилиндрическому эвольвентному косозубому колесу с числом зубьев, равным числу заходов червяка. Форма боковой поверхности червяка мало влияет на работоспособность червячной передачи и, в основном, связана с выбранной технологией изготовления червяка (рис. 6.2).</a:t>
            </a: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4354" name="Picture 18" descr="ЧП_червяк_пов_вит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0"/>
            <a:ext cx="4932362" cy="344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0" y="142875"/>
            <a:ext cx="9144000" cy="47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100000"/>
              </a:lnSpc>
              <a:buClr>
                <a:srgbClr val="A3C145"/>
              </a:buClr>
              <a:buSzPct val="80000"/>
            </a:pPr>
            <a:r>
              <a:rPr lang="ru-RU" altLang="ru-RU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Геометрия, кинематика и динамика ЧП.</a:t>
            </a:r>
            <a:endParaRPr lang="en-GB" altLang="ru-RU" sz="24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375025" y="2500313"/>
            <a:ext cx="23939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0" y="692150"/>
            <a:ext cx="9144000" cy="343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365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/>
            <a:r>
              <a:rPr lang="ru-RU" altLang="ru-RU">
                <a:solidFill>
                  <a:schemeClr val="bg1"/>
                </a:solidFill>
              </a:rPr>
              <a:t>	</a:t>
            </a:r>
            <a:r>
              <a:rPr lang="ru-RU" altLang="ru-RU" sz="2000">
                <a:solidFill>
                  <a:schemeClr val="bg1"/>
                </a:solidFill>
              </a:rPr>
              <a:t>Геометрию, кинематику и динамику червячной передачи рассмотрим на примере передачи с архимедовым червяком.</a:t>
            </a:r>
          </a:p>
          <a:p>
            <a:pPr algn="just"/>
            <a:r>
              <a:rPr lang="ru-RU" altLang="ru-RU" sz="2000">
                <a:solidFill>
                  <a:schemeClr val="bg1"/>
                </a:solidFill>
              </a:rPr>
              <a:t>	Геометрические характеристики червячной передачи связаны между собой соотношениями, аналогичными соотношениям зубчатых передач.</a:t>
            </a:r>
          </a:p>
          <a:p>
            <a:pPr algn="just"/>
            <a:r>
              <a:rPr lang="ru-RU" altLang="ru-RU" sz="2000">
                <a:solidFill>
                  <a:schemeClr val="bg1"/>
                </a:solidFill>
              </a:rPr>
              <a:t>Основным стандартизованным параметром червячной передачи является </a:t>
            </a:r>
            <a:r>
              <a:rPr lang="ru-RU" altLang="ru-RU" sz="2000" i="1">
                <a:solidFill>
                  <a:schemeClr val="bg1"/>
                </a:solidFill>
              </a:rPr>
              <a:t>модуль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m</a:t>
            </a:r>
            <a:r>
              <a:rPr lang="ru-RU" altLang="ru-RU" sz="2000">
                <a:solidFill>
                  <a:schemeClr val="bg1"/>
                </a:solidFill>
              </a:rPr>
              <a:t> (измеряется в мм), осевой для червяка и окружной (торцовый) для червячного колеса. Поскольку делительный диаметр червяка невозможно связать с числом его заходов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z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solidFill>
                  <a:schemeClr val="bg1"/>
                </a:solidFill>
              </a:rPr>
              <a:t>, для определения делительного диаметра червяка вводится специальный </a:t>
            </a:r>
            <a:r>
              <a:rPr lang="ru-RU" altLang="ru-RU" sz="2000" i="1">
                <a:solidFill>
                  <a:schemeClr val="bg1"/>
                </a:solidFill>
                <a:latin typeface="Times New Roman" panose="02020603050405020304" pitchFamily="18" charset="0"/>
              </a:rPr>
              <a:t>коэффициент диаметра червяка</a:t>
            </a:r>
            <a:r>
              <a:rPr lang="ru-RU" altLang="ru-RU" sz="2000">
                <a:solidFill>
                  <a:schemeClr val="bg1"/>
                </a:solidFill>
              </a:rPr>
              <a:t>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q</a:t>
            </a:r>
            <a:r>
              <a:rPr lang="ru-RU" altLang="ru-RU" sz="2000">
                <a:solidFill>
                  <a:schemeClr val="bg1"/>
                </a:solidFill>
              </a:rPr>
              <a:t>, показывающий число модулей, укладывающихся в делительный диаметр.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5393" name="Picture 33" descr="ЧП_червяк_размеры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4292600"/>
            <a:ext cx="4319587" cy="195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94" name="Text Box 34"/>
          <p:cNvSpPr txBox="1">
            <a:spLocks noChangeArrowheads="1"/>
          </p:cNvSpPr>
          <p:nvPr/>
        </p:nvSpPr>
        <p:spPr bwMode="auto">
          <a:xfrm>
            <a:off x="1908175" y="6286500"/>
            <a:ext cx="46799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6.3. Размеры цилиндрического червяка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4859338" y="0"/>
            <a:ext cx="4284662" cy="562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r"/>
            <a:endParaRPr lang="en-GB" altLang="ru-RU" sz="2000">
              <a:solidFill>
                <a:schemeClr val="bg1"/>
              </a:solidFill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r:id="rId4" imgW="73080" imgH="178200" progId="">
                  <p:embed/>
                </p:oleObj>
              </mc:Choice>
              <mc:Fallback>
                <p:oleObj r:id="rId4" imgW="73080" imgH="17820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0" y="2349500"/>
            <a:ext cx="4211638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6.4. Параметры венца червячного колеса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4211638" y="0"/>
            <a:ext cx="4932362" cy="296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365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Свои особенности имеет и геометрия венца червячного колеса. В виду того, что образующая делительной поверхности венца червячного колеса (рис. 6.4) имеет дугообразную форму и, следовательно, в разных точках разное удаление от оси вращения колеса, все основные размерные показатели (делительный диаметр, высота зуба и др.) измеряются в серединной плоскости, проходящей через геометрическую ось червяка.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0" y="3068638"/>
            <a:ext cx="9144000" cy="320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365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ru-RU" altLang="ru-RU">
                <a:solidFill>
                  <a:schemeClr val="bg1"/>
                </a:solidFill>
              </a:rPr>
              <a:t>	Модуль с делительными диаметрами червяка (рис. 6.3) и червячного колеса (рис. 6.4) связан соотношениями</a:t>
            </a:r>
          </a:p>
          <a:p>
            <a:endParaRPr lang="ru-RU" altLang="ru-RU">
              <a:solidFill>
                <a:schemeClr val="bg1"/>
              </a:solidFill>
            </a:endParaRPr>
          </a:p>
          <a:p>
            <a:endParaRPr lang="ru-RU" altLang="ru-RU">
              <a:solidFill>
                <a:schemeClr val="bg1"/>
              </a:solidFill>
            </a:endParaRPr>
          </a:p>
          <a:p>
            <a:pPr algn="r"/>
            <a:r>
              <a:rPr lang="ru-RU" altLang="ru-RU">
                <a:solidFill>
                  <a:schemeClr val="bg1"/>
                </a:solidFill>
              </a:rPr>
              <a:t>.						(6.1)</a:t>
            </a:r>
            <a:endParaRPr lang="ru-RU" altLang="ru-RU" i="1">
              <a:solidFill>
                <a:schemeClr val="bg1"/>
              </a:solidFill>
            </a:endParaRPr>
          </a:p>
          <a:p>
            <a:endParaRPr lang="ru-RU" altLang="ru-RU" i="1">
              <a:solidFill>
                <a:schemeClr val="bg1"/>
              </a:solidFill>
            </a:endParaRPr>
          </a:p>
          <a:p>
            <a:endParaRPr lang="ru-RU" altLang="ru-RU" i="1">
              <a:solidFill>
                <a:schemeClr val="bg1"/>
              </a:solidFill>
            </a:endParaRPr>
          </a:p>
          <a:p>
            <a:pPr algn="just"/>
            <a:r>
              <a:rPr lang="ru-RU" altLang="ru-RU" i="1">
                <a:solidFill>
                  <a:schemeClr val="bg1"/>
                </a:solidFill>
              </a:rPr>
              <a:t>	Расстояние, измеренное между одноименными поверхностями двух соседних гребней нарезки червяка, называют </a:t>
            </a:r>
            <a:r>
              <a:rPr lang="ru-RU" altLang="ru-RU" b="1" i="1">
                <a:solidFill>
                  <a:schemeClr val="bg1"/>
                </a:solidFill>
              </a:rPr>
              <a:t>расчетным шагом нарезки червяка</a:t>
            </a:r>
            <a:r>
              <a:rPr lang="ru-RU" altLang="ru-RU">
                <a:solidFill>
                  <a:schemeClr val="bg1"/>
                </a:solidFill>
              </a:rPr>
              <a:t>. Расчетный шаг нарезки червяка связан с модулем червячного зацепления соотношением, аналогичным таковому для зубчатого зацепления:</a:t>
            </a:r>
          </a:p>
          <a:p>
            <a:endParaRPr lang="ru-RU" altLang="ru-RU">
              <a:solidFill>
                <a:schemeClr val="bg1"/>
              </a:solidFill>
            </a:endParaRPr>
          </a:p>
          <a:p>
            <a:pPr algn="r"/>
            <a:r>
              <a:rPr lang="ru-RU" altLang="ru-RU">
                <a:solidFill>
                  <a:schemeClr val="bg1"/>
                </a:solidFill>
              </a:rPr>
              <a:t>.						(6.2)</a:t>
            </a: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6406" name="Picture 22" descr="ЧП_колесо_размеры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211638" cy="223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407" name="Object 23"/>
          <p:cNvGraphicFramePr>
            <a:graphicFrameLocks noChangeAspect="1"/>
          </p:cNvGraphicFramePr>
          <p:nvPr/>
        </p:nvGraphicFramePr>
        <p:xfrm>
          <a:off x="3276600" y="3716338"/>
          <a:ext cx="158273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Формула" r:id="rId7" imgW="825500" imgH="520700" progId="Equation.3">
                  <p:embed/>
                </p:oleObj>
              </mc:Choice>
              <mc:Fallback>
                <p:oleObj name="Формула" r:id="rId7" imgW="825500" imgH="5207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716338"/>
                        <a:ext cx="1582738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409" name="Object 25"/>
          <p:cNvGraphicFramePr>
            <a:graphicFrameLocks noChangeAspect="1"/>
          </p:cNvGraphicFramePr>
          <p:nvPr/>
        </p:nvGraphicFramePr>
        <p:xfrm>
          <a:off x="3492500" y="6021388"/>
          <a:ext cx="14398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Формула" r:id="rId9" imgW="710891" imgH="190417" progId="Equation.3">
                  <p:embed/>
                </p:oleObj>
              </mc:Choice>
              <mc:Fallback>
                <p:oleObj name="Формула" r:id="rId9" imgW="710891" imgH="190417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6021388"/>
                        <a:ext cx="143986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703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365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/>
            <a:r>
              <a:rPr lang="ru-RU" altLang="ru-RU" i="1">
                <a:solidFill>
                  <a:schemeClr val="bg1"/>
                </a:solidFill>
              </a:rPr>
              <a:t>	Расстояние, измеренное между одноименными поверхностями двух соседних гребней, принадлежащих общей винтовой линии нарезки червяка, </a:t>
            </a:r>
          </a:p>
          <a:p>
            <a:r>
              <a:rPr lang="ru-RU" altLang="ru-RU" i="1">
                <a:solidFill>
                  <a:schemeClr val="bg1"/>
                </a:solidFill>
              </a:rPr>
              <a:t>называют </a:t>
            </a:r>
            <a:r>
              <a:rPr lang="ru-RU" altLang="ru-RU" b="1" i="1">
                <a:solidFill>
                  <a:schemeClr val="bg1"/>
                </a:solidFill>
              </a:rPr>
              <a:t>ходом витка червяка</a:t>
            </a:r>
            <a:r>
              <a:rPr lang="ru-RU" altLang="ru-RU">
                <a:solidFill>
                  <a:schemeClr val="bg1"/>
                </a:solidFill>
              </a:rPr>
              <a:t>. Из определения следует, что расчетный шаг</a:t>
            </a:r>
            <a:r>
              <a:rPr lang="ru-RU" altLang="ru-RU" sz="240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p</a:t>
            </a:r>
            <a:r>
              <a:rPr lang="ru-RU" altLang="ru-RU">
                <a:solidFill>
                  <a:schemeClr val="bg1"/>
                </a:solidFill>
              </a:rPr>
              <a:t> и ход витка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p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z</a:t>
            </a:r>
            <a:r>
              <a:rPr lang="ru-RU" altLang="ru-RU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>
                <a:solidFill>
                  <a:schemeClr val="bg1"/>
                </a:solidFill>
              </a:rPr>
              <a:t>связаны соотношением</a:t>
            </a:r>
          </a:p>
          <a:p>
            <a:endParaRPr lang="ru-RU" altLang="ru-RU">
              <a:solidFill>
                <a:schemeClr val="bg1"/>
              </a:solidFill>
            </a:endParaRPr>
          </a:p>
          <a:p>
            <a:pPr algn="r"/>
            <a:r>
              <a:rPr lang="ru-RU" altLang="ru-RU">
                <a:solidFill>
                  <a:schemeClr val="bg1"/>
                </a:solidFill>
              </a:rPr>
              <a:t>.			(6.3)</a:t>
            </a:r>
          </a:p>
          <a:p>
            <a:endParaRPr lang="ru-RU" altLang="ru-RU">
              <a:solidFill>
                <a:schemeClr val="bg1"/>
              </a:solidFill>
            </a:endParaRP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	Высота головок витков червяка и зубьев червячного колеса также как и в зубчатом зацеплении равна модулю зацепления (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h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a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h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a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m</a:t>
            </a:r>
            <a:r>
              <a:rPr lang="ru-RU" altLang="ru-RU">
                <a:solidFill>
                  <a:schemeClr val="bg1"/>
                </a:solidFill>
              </a:rPr>
              <a:t>), а высота их ножек с целью исключения возможности утыкания головки зуба в дно впадины, как и в конических передачах, на 20% больше модуля зацепления (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h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h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= 1,2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m</a:t>
            </a:r>
            <a:r>
              <a:rPr lang="ru-RU" altLang="ru-RU">
                <a:solidFill>
                  <a:schemeClr val="bg1"/>
                </a:solidFill>
              </a:rPr>
              <a:t>). Тогда диаметр вершин витков (внешний диаметр) червяка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d</a:t>
            </a:r>
            <a:r>
              <a:rPr lang="en-US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a</a:t>
            </a:r>
            <a:r>
              <a:rPr lang="ru-RU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>
                <a:solidFill>
                  <a:schemeClr val="bg1"/>
                </a:solidFill>
              </a:rPr>
              <a:t> (рис. 6.3) и диаметр вершин зубьев червячного колеса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d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a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>
                <a:solidFill>
                  <a:schemeClr val="bg1"/>
                </a:solidFill>
              </a:rPr>
              <a:t> (рис. 6.4) могут быть найдены по выражениям</a:t>
            </a:r>
          </a:p>
          <a:p>
            <a:pPr algn="just"/>
            <a:endParaRPr lang="ru-RU" altLang="ru-RU">
              <a:solidFill>
                <a:schemeClr val="bg1"/>
              </a:solidFill>
            </a:endParaRPr>
          </a:p>
          <a:p>
            <a:pPr algn="r"/>
            <a:r>
              <a:rPr lang="ru-RU" altLang="ru-RU">
                <a:solidFill>
                  <a:schemeClr val="bg1"/>
                </a:solidFill>
              </a:rPr>
              <a:t>;			(6.4)</a:t>
            </a:r>
          </a:p>
          <a:p>
            <a:endParaRPr lang="ru-RU" altLang="ru-RU">
              <a:solidFill>
                <a:schemeClr val="bg1"/>
              </a:solidFill>
            </a:endParaRP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а диаметр впадин витков (внутренний диаметр) червяка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d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>
                <a:solidFill>
                  <a:schemeClr val="bg1"/>
                </a:solidFill>
              </a:rPr>
              <a:t> (рис. 6.3) и диаметр впадин зубьев червячного колеса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d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>
                <a:solidFill>
                  <a:schemeClr val="bg1"/>
                </a:solidFill>
              </a:rPr>
              <a:t> (рис. 6.4)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по выражениям</a:t>
            </a:r>
          </a:p>
          <a:p>
            <a:endParaRPr lang="ru-RU" altLang="ru-RU">
              <a:solidFill>
                <a:schemeClr val="bg1"/>
              </a:solidFill>
            </a:endParaRPr>
          </a:p>
          <a:p>
            <a:endParaRPr lang="ru-RU" altLang="ru-RU">
              <a:solidFill>
                <a:schemeClr val="bg1"/>
              </a:solidFill>
            </a:endParaRPr>
          </a:p>
          <a:p>
            <a:pPr algn="r"/>
            <a:r>
              <a:rPr lang="ru-RU" altLang="ru-RU">
                <a:solidFill>
                  <a:schemeClr val="bg1"/>
                </a:solidFill>
              </a:rPr>
              <a:t>.			(6.5)</a:t>
            </a:r>
          </a:p>
          <a:p>
            <a:endParaRPr lang="ru-RU" altLang="ru-RU">
              <a:solidFill>
                <a:schemeClr val="bg1"/>
              </a:solidFill>
            </a:endParaRPr>
          </a:p>
          <a:p>
            <a:endParaRPr lang="ru-RU" altLang="ru-RU">
              <a:solidFill>
                <a:schemeClr val="bg1"/>
              </a:solidFill>
            </a:endParaRP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Измеренный в плоскости осевого сечения угол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ru-RU" altLang="ru-RU">
                <a:solidFill>
                  <a:schemeClr val="bg1"/>
                </a:solidFill>
              </a:rPr>
              <a:t> между касательной к боковой поверхности витков червяка и нормалью к оси его вращения для архимедовых червяков является величиной постоянной, стандартизован и равен 20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 (угол заострения витка составляет 40)</a:t>
            </a:r>
            <a:r>
              <a:rPr lang="ru-RU" altLang="ru-RU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3635375" y="1052513"/>
          <a:ext cx="1655763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6" name="Формула" r:id="rId4" imgW="774364" imgH="253890" progId="Equation.3">
                  <p:embed/>
                </p:oleObj>
              </mc:Choice>
              <mc:Fallback>
                <p:oleObj name="Формула" r:id="rId4" imgW="774364" imgH="25389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1052513"/>
                        <a:ext cx="1655763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29" name="Object 21"/>
          <p:cNvGraphicFramePr>
            <a:graphicFrameLocks noChangeAspect="1"/>
          </p:cNvGraphicFramePr>
          <p:nvPr/>
        </p:nvGraphicFramePr>
        <p:xfrm>
          <a:off x="2051050" y="3500438"/>
          <a:ext cx="4608513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7" name="Формула" r:id="rId6" imgW="3124200" imgH="520700" progId="Equation.3">
                  <p:embed/>
                </p:oleObj>
              </mc:Choice>
              <mc:Fallback>
                <p:oleObj name="Формула" r:id="rId6" imgW="3124200" imgH="5207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3500438"/>
                        <a:ext cx="4608513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31" name="Object 23"/>
          <p:cNvGraphicFramePr>
            <a:graphicFrameLocks noChangeAspect="1"/>
          </p:cNvGraphicFramePr>
          <p:nvPr/>
        </p:nvGraphicFramePr>
        <p:xfrm>
          <a:off x="1835150" y="5013325"/>
          <a:ext cx="5329238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8" name="Формула" r:id="rId8" imgW="3454400" imgH="546100" progId="Equation.3">
                  <p:embed/>
                </p:oleObj>
              </mc:Choice>
              <mc:Fallback>
                <p:oleObj name="Формула" r:id="rId8" imgW="3454400" imgH="5461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5013325"/>
                        <a:ext cx="5329238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6399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4413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6207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Для доведения межосевого расстояния передачи до стандартного значения используется </a:t>
            </a:r>
            <a:r>
              <a:rPr lang="ru-RU" altLang="ru-RU" sz="2000" b="1" i="1">
                <a:solidFill>
                  <a:schemeClr val="bg1"/>
                </a:solidFill>
                <a:latin typeface="Tahoma" panose="020B0604030504040204" pitchFamily="34" charset="0"/>
              </a:rPr>
              <a:t>смещение инструмента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 при изготовлении зубчатого венца червячного колеса. Положительным считается смещение инструмента в направлении от оси вращения колеса (положительное смещение увеличивает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a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W</a:t>
            </a:r>
            <a:r>
              <a:rPr lang="en-US" altLang="ru-RU" sz="2000">
                <a:solidFill>
                  <a:schemeClr val="bg1"/>
                </a:solidFill>
                <a:latin typeface="Tahoma" panose="020B0604030504040204" pitchFamily="34" charset="0"/>
              </a:rPr>
              <a:t>,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 отрицательное 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 уменьшает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) Отношение величины смещения инструмента к модулю нарезаемого колеса называют </a:t>
            </a:r>
            <a:r>
              <a:rPr lang="ru-RU" altLang="ru-RU" sz="2000" b="1" i="1">
                <a:solidFill>
                  <a:schemeClr val="bg1"/>
                </a:solidFill>
                <a:latin typeface="Tahoma" panose="020B0604030504040204" pitchFamily="34" charset="0"/>
              </a:rPr>
              <a:t>коэффициентом смещения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 (обозначается буквой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x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). По условию неподрезания и незаострения зубьев коэффициент смещения выбирается в пределах  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-1 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x 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200" b="1" i="1">
                <a:solidFill>
                  <a:schemeClr val="bg1"/>
                </a:solidFill>
                <a:latin typeface="Times New Roman" panose="02020603050405020304" pitchFamily="18" charset="0"/>
              </a:rPr>
              <a:t> +1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Длина нарезанной части червяка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b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 зависит от числа его заходов и величины смещения и для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x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0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 выбирается по эмпирической формуле</a:t>
            </a:r>
          </a:p>
          <a:p>
            <a:pPr algn="r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;				(6.6)</a:t>
            </a:r>
          </a:p>
          <a:p>
            <a:pPr algn="just">
              <a:lnSpc>
                <a:spcPct val="100000"/>
              </a:lnSpc>
            </a:pPr>
            <a:endParaRPr lang="ru-RU" altLang="ru-RU" sz="2000">
              <a:solidFill>
                <a:schemeClr val="bg1"/>
              </a:solidFill>
              <a:latin typeface="Tahoma" panose="020B060403050404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с округлением до ближайшего большего значения по ряду стандартных линейных размеров.</a:t>
            </a:r>
          </a:p>
          <a:p>
            <a:pPr algn="just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При положительном смещении (</a:t>
            </a:r>
            <a:r>
              <a:rPr lang="en-US" altLang="ru-RU" sz="2000" b="1" i="1">
                <a:solidFill>
                  <a:schemeClr val="bg1"/>
                </a:solidFill>
                <a:latin typeface="Tahoma" panose="020B0604030504040204" pitchFamily="34" charset="0"/>
              </a:rPr>
              <a:t>x </a:t>
            </a:r>
            <a:r>
              <a:rPr lang="en-US" altLang="ru-RU" sz="2000" b="1" i="1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</a:t>
            </a:r>
            <a:r>
              <a:rPr lang="ru-RU" altLang="ru-RU" sz="2000" b="1" i="1">
                <a:solidFill>
                  <a:schemeClr val="bg1"/>
                </a:solidFill>
                <a:latin typeface="Tahoma" panose="020B0604030504040204" pitchFamily="34" charset="0"/>
              </a:rPr>
              <a:t> 0</a:t>
            </a: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) длину нарезанной части червяка следует уменьшить</a:t>
            </a:r>
          </a:p>
          <a:p>
            <a:pPr algn="just">
              <a:lnSpc>
                <a:spcPct val="100000"/>
              </a:lnSpc>
            </a:pPr>
            <a:endParaRPr lang="ru-RU" altLang="ru-RU" sz="2000">
              <a:solidFill>
                <a:schemeClr val="bg1"/>
              </a:solidFill>
              <a:latin typeface="Tahoma" panose="020B0604030504040204" pitchFamily="34" charset="0"/>
            </a:endParaRPr>
          </a:p>
          <a:p>
            <a:pPr algn="r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.	(6.7)</a:t>
            </a: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58" name="Object 10"/>
          <p:cNvGraphicFramePr>
            <a:graphicFrameLocks noChangeAspect="1"/>
          </p:cNvGraphicFramePr>
          <p:nvPr/>
        </p:nvGraphicFramePr>
        <p:xfrm>
          <a:off x="2339975" y="3789363"/>
          <a:ext cx="4241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5" name="Формула" r:id="rId3" imgW="2006600" imgH="279400" progId="Equation.3">
                  <p:embed/>
                </p:oleObj>
              </mc:Choice>
              <mc:Fallback>
                <p:oleObj name="Формула" r:id="rId3" imgW="2006600" imgH="279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3789363"/>
                        <a:ext cx="4241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60" name="Object 12"/>
          <p:cNvGraphicFramePr>
            <a:graphicFrameLocks noChangeAspect="1"/>
          </p:cNvGraphicFramePr>
          <p:nvPr/>
        </p:nvGraphicFramePr>
        <p:xfrm>
          <a:off x="1042988" y="5876925"/>
          <a:ext cx="681672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6" name="Формула" r:id="rId5" imgW="3505200" imgH="279400" progId="Equation.3">
                  <p:embed/>
                </p:oleObj>
              </mc:Choice>
              <mc:Fallback>
                <p:oleObj name="Формула" r:id="rId5" imgW="3505200" imgH="279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5876925"/>
                        <a:ext cx="6816725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ahoma"/>
        <a:ea typeface="Lucida Sans Unicode"/>
        <a:cs typeface="Lucida Sans Unicode"/>
      </a:majorFont>
      <a:minorFont>
        <a:latin typeface="Tahoma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ahoma"/>
        <a:ea typeface="Lucida Sans Unicode"/>
        <a:cs typeface="Lucida Sans Unicode"/>
      </a:majorFont>
      <a:minorFont>
        <a:latin typeface="Tahoma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ahoma"/>
        <a:ea typeface="Lucida Sans Unicode"/>
        <a:cs typeface="Lucida Sans Unicode"/>
      </a:majorFont>
      <a:minorFont>
        <a:latin typeface="Tahoma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2623</TotalTime>
  <Words>2131</Words>
  <Application>Microsoft Office PowerPoint</Application>
  <PresentationFormat>Экран (4:3)</PresentationFormat>
  <Paragraphs>375</Paragraphs>
  <Slides>33</Slides>
  <Notes>15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33</vt:i4>
      </vt:variant>
    </vt:vector>
  </HeadingPairs>
  <TitlesOfParts>
    <vt:vector size="44" baseType="lpstr">
      <vt:lpstr>Arial</vt:lpstr>
      <vt:lpstr>Lucida Sans Unicode</vt:lpstr>
      <vt:lpstr>Symbol</vt:lpstr>
      <vt:lpstr>Tahoma</vt:lpstr>
      <vt:lpstr>Times New Roman</vt:lpstr>
      <vt:lpstr>Wingdings</vt:lpstr>
      <vt:lpstr>Оформление по умолчанию</vt:lpstr>
      <vt:lpstr>Оформление по умолчанию</vt:lpstr>
      <vt:lpstr>1_Оформление по умолчанию</vt:lpstr>
      <vt:lpstr>Формула</vt:lpstr>
      <vt:lpstr>Документ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Материалы и изготовление ЧП.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Соединения. Лекция № 06. Червячные передачи (ЧП)</dc:title>
  <dc:creator>MELMASH</dc:creator>
  <cp:lastModifiedBy>admin</cp:lastModifiedBy>
  <cp:revision>67</cp:revision>
  <dcterms:modified xsi:type="dcterms:W3CDTF">2017-02-24T18:42:39Z</dcterms:modified>
</cp:coreProperties>
</file>