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7"/>
  </p:notesMasterIdLst>
  <p:sldIdLst>
    <p:sldId id="256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1014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607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1265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34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751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1751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366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3749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2297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03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293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E243EF-1645-430A-B915-2BFC0E8D7DA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6596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A100015-6171-4736-BE40-E2D0505AF63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04657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BECB457-E361-4F99-8229-457170081D9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34677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-263525"/>
            <a:ext cx="8534400" cy="211931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8BE470AE-2DB0-4677-88D5-E5858825A11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04267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668E8D6-627D-4153-A391-3FE66415D68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12980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7F0885-E8C6-441E-8551-BE5C693F025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104894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69972E-B937-4DA8-8EFB-5A48121B0FA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10638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550527-E7BD-432B-AA83-B3085E409E4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97067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EFB1EB-D948-49B0-B5DF-FCE8ED8DBBC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573157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558DC7F-638F-42E9-83AF-039BA716699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1108319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557EE4A-68F9-4680-9E7F-8D9ECD01363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26798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1EB1CD3-F2BA-4136-9D09-2666BA16F62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625619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297568-2508-49C4-9C2C-639547314DE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0202142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1DB9C2-FBA1-4921-A310-B430962668A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677277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A4E3EF9-5039-4DAE-B61D-6C7F7FE3CF3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451254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377950"/>
            <a:ext cx="2055812" cy="4751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377950"/>
            <a:ext cx="6015038" cy="4751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A7F341-6490-4A38-A47C-C626D444601B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8651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A59D5D-4292-4629-8CD3-588CCBAC3F49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25365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DCCE2DE-5004-4332-85B1-FE459DDD253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1639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2BA59F-F062-4F8B-8742-642BEB051ED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39673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354659-878D-4AD6-9527-B67CC2FA5C63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7777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EC31B8-50E9-4105-9373-7750157BE80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17657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88FF88-22A8-4280-B611-45FCCCE77F04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758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98A9CCF-F892-42D7-9FF8-C69FF7E3D25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3233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AE27A269-E16F-42A5-9F29-916E4B5791E8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7950"/>
            <a:ext cx="776605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04800" y="6248400"/>
            <a:ext cx="22844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124200" y="6248400"/>
            <a:ext cx="2894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79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DejaVu Sans" pitchFamily="34" charset="0"/>
                <a:cs typeface="DejaVu Sans" pitchFamily="34" charset="0"/>
              </a:defRPr>
            </a:lvl1pPr>
          </a:lstStyle>
          <a:p>
            <a:fld id="{AA906B4F-571B-40D2-992F-00516B64A6EA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12.png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6.png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png"/><Relationship Id="rId5" Type="http://schemas.openxmlformats.org/officeDocument/2006/relationships/image" Target="../media/image17.e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ТЕМА 2. МЕХАНИЧЕСКИЕ ПЕРЕДАЧИ.</a:t>
            </a:r>
            <a:br>
              <a:rPr lang="en-GB" altLang="ru-RU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en-GB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Ц</a:t>
            </a:r>
            <a:r>
              <a:rPr lang="ru-RU" altLang="ru-RU" sz="2800" b="1" dirty="0" err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илиндрические</a:t>
            </a:r>
            <a:r>
              <a:rPr lang="ru-RU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 и конические зубчатые</a:t>
            </a:r>
            <a:r>
              <a:rPr lang="en-GB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GB" altLang="ru-RU" sz="2800" b="1" dirty="0" err="1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передачи</a:t>
            </a:r>
            <a:r>
              <a:rPr lang="en-GB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 (Ц</a:t>
            </a:r>
            <a:r>
              <a:rPr lang="ru-RU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КЗ</a:t>
            </a:r>
            <a:r>
              <a:rPr lang="en-GB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П)</a:t>
            </a:r>
            <a:r>
              <a:rPr lang="en-GB" altLang="ru-RU" sz="28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2214563"/>
            <a:ext cx="9144000" cy="464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Вопросы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,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изложенные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в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лекции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:</a:t>
            </a:r>
          </a:p>
          <a:p>
            <a:r>
              <a:rPr lang="en-GB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					 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Конструктивные особенности и параметры ЦКЗП.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 2. Кинематика и динамика ЦКЗП.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 3. Расчет ЦКЗП.</a:t>
            </a:r>
            <a:r>
              <a:rPr lang="ru-RU" altLang="ru-RU" dirty="0">
                <a:solidFill>
                  <a:schemeClr val="bg1"/>
                </a:solidFill>
              </a:rPr>
              <a:t> </a:t>
            </a:r>
            <a:endParaRPr lang="en-GB" altLang="ru-RU" sz="2000" dirty="0">
              <a:solidFill>
                <a:srgbClr val="E6E6E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  <a:ea typeface="DejaVu Sans" pitchFamily="34" charset="0"/>
              <a:cs typeface="DejaVu Sans" pitchFamily="34" charset="0"/>
            </a:endParaRPr>
          </a:p>
          <a:p>
            <a: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</a:pPr>
            <a:endParaRPr lang="en-GB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Максимально возможное значение модуля зацепления определяют из условия неподрезания зубьев шестерни у основания </a:t>
            </a:r>
          </a:p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54013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</a:t>
            </a:r>
            <a:r>
              <a:rPr lang="en-US" altLang="ru-RU" sz="2000"/>
              <a:t>		</a:t>
            </a:r>
            <a:r>
              <a:rPr lang="ru-RU" altLang="ru-RU" sz="2000"/>
              <a:t>		</a:t>
            </a:r>
            <a:r>
              <a:rPr lang="en-US" altLang="ru-RU" sz="2000"/>
              <a:t>		</a:t>
            </a:r>
            <a:r>
              <a:rPr lang="ru-RU" altLang="ru-RU" sz="2000"/>
              <a:t>(5.13)</a:t>
            </a:r>
          </a:p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В полученном диапазоне </a:t>
            </a:r>
            <a:r>
              <a:rPr lang="en-US" altLang="ru-RU" sz="2000" b="1" i="1">
                <a:latin typeface="Times New Roman" panose="02020603050405020304" pitchFamily="18" charset="0"/>
              </a:rPr>
              <a:t>m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min</a:t>
            </a:r>
            <a:r>
              <a:rPr lang="en-US" altLang="ru-RU" sz="2000" b="1" i="1">
                <a:latin typeface="Times New Roman" panose="02020603050405020304" pitchFamily="18" charset="0"/>
              </a:rPr>
              <a:t>…m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max</a:t>
            </a:r>
            <a:r>
              <a:rPr lang="ru-RU" altLang="ru-RU" sz="2000"/>
              <a:t> выбирают стандартное значение модуля, учитывая, что при малом значении модуля увеличивается коэффициент перекрытия зубьев, повышается КПД, снижается уровень шума, уменьшаются отходы металла в стружку, сокращается трудоемкость изготовления колеса, но при больших значениях модуля передача менее чувствительна к неточности межосевого расстояния, выше изгибная прочность зубьев её колес.</a:t>
            </a:r>
          </a:p>
          <a:p>
            <a:pPr marL="0" indent="354013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Для косозубой передачи определяем минимальный угол наклона зуба</a:t>
            </a:r>
          </a:p>
          <a:p>
            <a:pPr marL="0" indent="354013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					(5.14)</a:t>
            </a:r>
          </a:p>
          <a:p>
            <a:pPr marL="0" indent="354013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 </a:t>
            </a:r>
            <a:r>
              <a:rPr lang="ru-RU" altLang="ru-RU" sz="2000"/>
              <a:t>Далее определяют числа зубьев шестерни и колеса</a:t>
            </a:r>
          </a:p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endParaRPr lang="en-US" altLang="ru-RU" sz="2000"/>
          </a:p>
          <a:p>
            <a:pPr marL="0" indent="354013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en-US" altLang="ru-RU" sz="2000"/>
              <a:t>	</a:t>
            </a:r>
            <a:r>
              <a:rPr lang="ru-RU" altLang="ru-RU" sz="2000"/>
              <a:t>и</a:t>
            </a:r>
            <a:r>
              <a:rPr lang="en-US" altLang="ru-RU" sz="2000"/>
              <a:t>				</a:t>
            </a:r>
            <a:r>
              <a:rPr lang="ru-RU" altLang="ru-RU" sz="2000"/>
              <a:t>		</a:t>
            </a:r>
            <a:r>
              <a:rPr lang="en-US" altLang="ru-RU" sz="2000"/>
              <a:t>		</a:t>
            </a:r>
            <a:r>
              <a:rPr lang="ru-RU" altLang="ru-RU" sz="2000"/>
              <a:t>(5.14)</a:t>
            </a:r>
          </a:p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54013" algn="just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Полученные расчетом числа зубьев округляют до ближайшего целого значения и уточняют фактическое передаточное число и фактический угол наклона зубьев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32" name="Object 20"/>
          <p:cNvGraphicFramePr>
            <a:graphicFrameLocks noChangeAspect="1"/>
          </p:cNvGraphicFramePr>
          <p:nvPr/>
        </p:nvGraphicFramePr>
        <p:xfrm>
          <a:off x="2555875" y="630238"/>
          <a:ext cx="273685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0" name="Формула" r:id="rId3" imgW="1269449" imgH="431613" progId="Equation.3">
                  <p:embed/>
                </p:oleObj>
              </mc:Choice>
              <mc:Fallback>
                <p:oleObj name="Формула" r:id="rId3" imgW="1269449" imgH="431613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630238"/>
                        <a:ext cx="2736850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36" name="Object 24"/>
          <p:cNvGraphicFramePr>
            <a:graphicFrameLocks noChangeAspect="1"/>
          </p:cNvGraphicFramePr>
          <p:nvPr/>
        </p:nvGraphicFramePr>
        <p:xfrm>
          <a:off x="5724525" y="5229225"/>
          <a:ext cx="16573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1" name="Формула" r:id="rId5" imgW="748975" imgH="241195" progId="Equation.3">
                  <p:embed/>
                </p:oleObj>
              </mc:Choice>
              <mc:Fallback>
                <p:oleObj name="Формула" r:id="rId5" imgW="748975" imgH="241195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5229225"/>
                        <a:ext cx="1657350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38" name="Object 26"/>
          <p:cNvGraphicFramePr>
            <a:graphicFrameLocks noChangeAspect="1"/>
          </p:cNvGraphicFramePr>
          <p:nvPr/>
        </p:nvGraphicFramePr>
        <p:xfrm>
          <a:off x="2843213" y="4014788"/>
          <a:ext cx="331311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2" name="Формула" r:id="rId7" imgW="1600200" imgH="228600" progId="Equation.3">
                  <p:embed/>
                </p:oleObj>
              </mc:Choice>
              <mc:Fallback>
                <p:oleObj name="Формула" r:id="rId7" imgW="1600200" imgH="228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4014788"/>
                        <a:ext cx="3313112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8940" name="Object 28"/>
          <p:cNvGraphicFramePr>
            <a:graphicFrameLocks noChangeAspect="1"/>
          </p:cNvGraphicFramePr>
          <p:nvPr/>
        </p:nvGraphicFramePr>
        <p:xfrm>
          <a:off x="2051050" y="5084763"/>
          <a:ext cx="2376488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3" name="Формула" r:id="rId9" imgW="1333500" imgH="431800" progId="Equation.3">
                  <p:embed/>
                </p:oleObj>
              </mc:Choice>
              <mc:Fallback>
                <p:oleObj name="Формула" r:id="rId9" imgW="1333500" imgH="4318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084763"/>
                        <a:ext cx="2376488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0" y="0"/>
            <a:ext cx="9144000" cy="676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10795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88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4382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endParaRPr lang="ru-RU" altLang="ru-RU" sz="2000">
              <a:solidFill>
                <a:schemeClr val="bg1"/>
              </a:solidFill>
              <a:latin typeface="Tahoma" panose="020B0604030504040204" pitchFamily="34" charset="0"/>
            </a:endParaRPr>
          </a:p>
          <a:p>
            <a:pPr algn="r">
              <a:spcBef>
                <a:spcPct val="50000"/>
              </a:spcBef>
            </a:pPr>
            <a:r>
              <a:rPr lang="ru-RU" altLang="ru-RU" sz="2000">
                <a:solidFill>
                  <a:schemeClr val="bg1"/>
                </a:solidFill>
                <a:latin typeface="Tahoma" panose="020B0604030504040204" pitchFamily="34" charset="0"/>
              </a:rPr>
              <a:t>	и											(5.16)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При наличии перечисленных параметров остальные параметры передачи вычисляются по приведенным ранее формулам.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При проектном расчете конических зубчатых передач в первую очередь вычисляют внешний делительный диаметр зубчатого колеса, поскольку именно он определяет в конечном итоге максимальный габаритный размер передачи.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	;				(5.17)</a:t>
            </a:r>
          </a:p>
          <a:p>
            <a:pPr algn="r"/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где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d</a:t>
            </a:r>
            <a:r>
              <a:rPr lang="ru-RU" altLang="ru-RU">
                <a:solidFill>
                  <a:schemeClr val="bg1"/>
                </a:solidFill>
                <a:latin typeface="Times New Roman" panose="02020603050405020304" pitchFamily="18" charset="0"/>
              </a:rPr>
              <a:t> = 165</a:t>
            </a:r>
            <a:r>
              <a:rPr lang="ru-RU" altLang="ru-RU">
                <a:solidFill>
                  <a:schemeClr val="bg1"/>
                </a:solidFill>
              </a:rPr>
              <a:t> – вспомогательный коэффициент;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T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– вращающий момент на зубчатом колесе (на выходном валу), Нм;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ru-RU" altLang="ru-RU">
                <a:solidFill>
                  <a:schemeClr val="bg1"/>
                </a:solidFill>
              </a:rPr>
              <a:t> - коэффициент неравномерности распределения нагрузки по длине зуба, зависящий от твердости поверхностей зубьев и характера закрепления валов, несущих зубчатые колеса передачи; 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[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]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 baseline="-25000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</a:rPr>
              <a:t>– допускаемые контактные напряжения для материалов из которых изготовлены зубчатые колеса;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>
                <a:solidFill>
                  <a:schemeClr val="bg1"/>
                </a:solidFill>
              </a:rPr>
              <a:t> – коэффициент, учитывающий ослабление зубьев конической передачи по сравнению с цилиндрической, для прямозубой конической передачи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en-US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 = 0,85</a:t>
            </a:r>
            <a:r>
              <a:rPr lang="ru-RU" altLang="ru-RU">
                <a:solidFill>
                  <a:schemeClr val="bg1"/>
                </a:solidFill>
              </a:rPr>
              <a:t>;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u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необходимое передаточное число конической зубчатой передачи</a:t>
            </a:r>
          </a:p>
          <a:p>
            <a:r>
              <a:rPr lang="ru-RU" altLang="ru-RU">
                <a:solidFill>
                  <a:schemeClr val="bg1"/>
                </a:solidFill>
              </a:rPr>
              <a:t>	Полученное значение внешнего делительного диаметра колеса следует округлить до ближайшего стандартного значения.</a:t>
            </a:r>
          </a:p>
          <a:p>
            <a:r>
              <a:rPr lang="ru-RU" altLang="ru-RU">
                <a:solidFill>
                  <a:schemeClr val="bg1"/>
                </a:solidFill>
              </a:rPr>
              <a:t>	Ширину зубчатого венца можно определить по соотношению</a:t>
            </a:r>
          </a:p>
          <a:p>
            <a:pPr algn="r"/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;					(5.18).</a:t>
            </a: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1042988" y="333375"/>
          <a:ext cx="201612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1" name="Формула" r:id="rId3" imgW="787400" imgH="241300" progId="Equation.3">
                  <p:embed/>
                </p:oleObj>
              </mc:Choice>
              <mc:Fallback>
                <p:oleObj name="Формула" r:id="rId3" imgW="787400" imgH="241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33375"/>
                        <a:ext cx="2016125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4140200" y="404813"/>
          <a:ext cx="38877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2" name="Формула" r:id="rId5" imgW="2260600" imgH="228600" progId="Equation.3">
                  <p:embed/>
                </p:oleObj>
              </mc:Choice>
              <mc:Fallback>
                <p:oleObj name="Формула" r:id="rId5" imgW="2260600" imgH="2286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04813"/>
                        <a:ext cx="38877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59" name="Object 23"/>
          <p:cNvGraphicFramePr>
            <a:graphicFrameLocks noChangeAspect="1"/>
          </p:cNvGraphicFramePr>
          <p:nvPr/>
        </p:nvGraphicFramePr>
        <p:xfrm>
          <a:off x="3132138" y="2349500"/>
          <a:ext cx="316865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3" name="Формула" r:id="rId7" imgW="1930400" imgH="622300" progId="Equation.3">
                  <p:embed/>
                </p:oleObj>
              </mc:Choice>
              <mc:Fallback>
                <p:oleObj name="Формула" r:id="rId7" imgW="1930400" imgH="6223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349500"/>
                        <a:ext cx="316865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61" name="Object 25"/>
          <p:cNvGraphicFramePr>
            <a:graphicFrameLocks noChangeAspect="1"/>
          </p:cNvGraphicFramePr>
          <p:nvPr/>
        </p:nvGraphicFramePr>
        <p:xfrm>
          <a:off x="2700338" y="6308725"/>
          <a:ext cx="3384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4" name="Формула" r:id="rId9" imgW="2108200" imgH="241300" progId="Equation.3">
                  <p:embed/>
                </p:oleObj>
              </mc:Choice>
              <mc:Fallback>
                <p:oleObj name="Формула" r:id="rId9" imgW="2108200" imgH="2413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6308725"/>
                        <a:ext cx="33845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350"/>
            <a:ext cx="9144000" cy="6408738"/>
          </a:xfrm>
        </p:spPr>
        <p:txBody>
          <a:bodyPr/>
          <a:lstStyle/>
          <a:p>
            <a:pPr marL="0" indent="365125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где 							 - коэффициент ширины зубчатого венца.</a:t>
            </a:r>
          </a:p>
          <a:p>
            <a:pPr marL="0" indent="365125" algn="just">
              <a:lnSpc>
                <a:spcPct val="90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>
              <a:buFont typeface="Arial" panose="020B0604020202020204" pitchFamily="34" charset="0"/>
              <a:buNone/>
            </a:pPr>
            <a:r>
              <a:rPr lang="ru-RU" altLang="ru-RU" sz="2000"/>
              <a:t>Число зубьев колеса вычисляют по эмпирической формуле</a:t>
            </a:r>
          </a:p>
          <a:p>
            <a:pPr marL="0" indent="365125"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buFont typeface="Arial" panose="020B0604020202020204" pitchFamily="34" charset="0"/>
              <a:buNone/>
            </a:pPr>
            <a:r>
              <a:rPr lang="ru-RU" altLang="ru-RU" sz="2000"/>
              <a:t>	;				(5.19)</a:t>
            </a:r>
          </a:p>
          <a:p>
            <a:pPr marL="0" indent="365125"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>
              <a:buFont typeface="Arial" panose="020B0604020202020204" pitchFamily="34" charset="0"/>
              <a:buNone/>
            </a:pPr>
            <a:r>
              <a:rPr lang="ru-RU" altLang="ru-RU" sz="2000"/>
              <a:t>где коэффициент </a:t>
            </a:r>
            <a:r>
              <a:rPr lang="ru-RU" altLang="ru-RU" sz="2000" b="1" i="1"/>
              <a:t>С</a:t>
            </a:r>
            <a:r>
              <a:rPr lang="ru-RU" altLang="ru-RU" sz="2000"/>
              <a:t> изменяется в пределах от 11,2 до 18 в зависимости от вида термической обработки рабочих поверхностей зубьев.</a:t>
            </a:r>
          </a:p>
          <a:p>
            <a:pPr marL="0" indent="365125">
              <a:buFont typeface="Arial" panose="020B0604020202020204" pitchFamily="34" charset="0"/>
              <a:buNone/>
            </a:pPr>
            <a:r>
              <a:rPr lang="ru-RU" altLang="ru-RU" sz="2000"/>
              <a:t>Далее вычисляют число зубьев шестерни</a:t>
            </a:r>
          </a:p>
          <a:p>
            <a:pPr marL="0" indent="365125"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buFont typeface="Arial" panose="020B0604020202020204" pitchFamily="34" charset="0"/>
              <a:buNone/>
            </a:pPr>
            <a:r>
              <a:rPr lang="ru-RU" altLang="ru-RU" sz="2000"/>
              <a:t>;						(5.20)</a:t>
            </a:r>
          </a:p>
          <a:p>
            <a:pPr marL="0" indent="365125"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>
              <a:buFont typeface="Arial" panose="020B0604020202020204" pitchFamily="34" charset="0"/>
              <a:buNone/>
            </a:pPr>
            <a:r>
              <a:rPr lang="ru-RU" altLang="ru-RU" sz="2000"/>
              <a:t>Полученные числа зубьев округляют до ближайших целых величин и определяют фактическое передаточное число </a:t>
            </a:r>
            <a:r>
              <a:rPr lang="en-US" altLang="ru-RU" sz="2000" b="1" i="1"/>
              <a:t>u</a:t>
            </a:r>
            <a:r>
              <a:rPr lang="ru-RU" altLang="ru-RU" sz="2000" b="1" i="1"/>
              <a:t>ф = </a:t>
            </a:r>
            <a:r>
              <a:rPr lang="en-US" altLang="ru-RU" sz="2000" b="1" i="1"/>
              <a:t>z</a:t>
            </a:r>
            <a:r>
              <a:rPr lang="ru-RU" altLang="ru-RU" sz="2000" b="1" i="1"/>
              <a:t>2/</a:t>
            </a:r>
            <a:r>
              <a:rPr lang="en-US" altLang="ru-RU" sz="2000" b="1" i="1"/>
              <a:t>z</a:t>
            </a:r>
            <a:r>
              <a:rPr lang="ru-RU" altLang="ru-RU" sz="2000" b="1" i="1"/>
              <a:t>1</a:t>
            </a:r>
            <a:r>
              <a:rPr lang="ru-RU" altLang="ru-RU" sz="2000"/>
              <a:t> с точностью не ниже 4-х знаков после запятой.</a:t>
            </a:r>
          </a:p>
          <a:p>
            <a:pPr marL="0" indent="365125">
              <a:buFont typeface="Arial" panose="020B0604020202020204" pitchFamily="34" charset="0"/>
              <a:buNone/>
            </a:pPr>
            <a:r>
              <a:rPr lang="ru-RU" altLang="ru-RU" sz="2000"/>
              <a:t>После этого вычисляют минимально допустимый внешний окружной модуль из условия прочности зуба при изгибе	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4" name="Object 10"/>
          <p:cNvGraphicFramePr>
            <a:graphicFrameLocks noChangeAspect="1"/>
          </p:cNvGraphicFramePr>
          <p:nvPr/>
        </p:nvGraphicFramePr>
        <p:xfrm>
          <a:off x="1116013" y="188913"/>
          <a:ext cx="237648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6" name="Формула" r:id="rId3" imgW="1586811" imgH="304668" progId="Equation.3">
                  <p:embed/>
                </p:oleObj>
              </mc:Choice>
              <mc:Fallback>
                <p:oleObj name="Формула" r:id="rId3" imgW="1586811" imgH="30466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88913"/>
                        <a:ext cx="2376487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6" name="Object 12"/>
          <p:cNvGraphicFramePr>
            <a:graphicFrameLocks noChangeAspect="1"/>
          </p:cNvGraphicFramePr>
          <p:nvPr/>
        </p:nvGraphicFramePr>
        <p:xfrm>
          <a:off x="2700338" y="1557338"/>
          <a:ext cx="28797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7" name="Формула" r:id="rId5" imgW="1333500" imgH="292100" progId="Equation.3">
                  <p:embed/>
                </p:oleObj>
              </mc:Choice>
              <mc:Fallback>
                <p:oleObj name="Формула" r:id="rId5" imgW="1333500" imgH="292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557338"/>
                        <a:ext cx="287972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998" name="Object 14"/>
          <p:cNvGraphicFramePr>
            <a:graphicFrameLocks noChangeAspect="1"/>
          </p:cNvGraphicFramePr>
          <p:nvPr/>
        </p:nvGraphicFramePr>
        <p:xfrm>
          <a:off x="3419475" y="4221163"/>
          <a:ext cx="188118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8" name="Формула" r:id="rId7" imgW="799753" imgH="241195" progId="Equation.3">
                  <p:embed/>
                </p:oleObj>
              </mc:Choice>
              <mc:Fallback>
                <p:oleObj name="Формула" r:id="rId7" imgW="799753" imgH="241195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4221163"/>
                        <a:ext cx="1881188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597650"/>
          </a:xfrm>
        </p:spPr>
        <p:txBody>
          <a:bodyPr/>
          <a:lstStyle/>
          <a:p>
            <a:pPr marL="0" indent="365125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После этого вычисляют минимально допустимый внешний окружной модуль из условия прочности зуба при изгибе</a:t>
            </a:r>
          </a:p>
          <a:p>
            <a:pPr marL="0" indent="365125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;					(5.21)</a:t>
            </a:r>
          </a:p>
          <a:p>
            <a:pPr marL="0" indent="365125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>
              <a:lnSpc>
                <a:spcPct val="12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Далее определяют углы делительных конусов 				   и 					; внешнее конусное расстояние					 		 и среднее конусное расстояние 						.</a:t>
            </a:r>
          </a:p>
          <a:p>
            <a:pPr marL="0" indent="365125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Внешние диаметры вершин зубьев шестерни и колеса находят по идентичным выражениям</a:t>
            </a:r>
          </a:p>
          <a:p>
            <a:pPr marL="0" indent="365125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.				(5.22)</a:t>
            </a:r>
          </a:p>
          <a:p>
            <a:pPr marL="0" indent="365125" algn="r">
              <a:lnSpc>
                <a:spcPct val="84000"/>
              </a:lnSpc>
              <a:buFont typeface="Arial" panose="020B0604020202020204" pitchFamily="34" charset="0"/>
              <a:buNone/>
            </a:pPr>
            <a:endParaRPr lang="ru-RU" altLang="ru-RU" sz="2000"/>
          </a:p>
          <a:p>
            <a:pPr marL="0" indent="365125" algn="just">
              <a:lnSpc>
                <a:spcPct val="84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Таким образом в настоящей лекции представлены основные соотношения, необходимые для выполнения проектного расчета цилиндрических и конических зубчатых колес с </a:t>
            </a:r>
            <a:r>
              <a:rPr lang="ru-RU" altLang="ru-RU" sz="1800" b="1"/>
              <a:t>эвольвентным</a:t>
            </a:r>
            <a:r>
              <a:rPr lang="ru-RU" altLang="ru-RU" sz="1800"/>
              <a:t> профилем зуба. Методику проверочного расчета, а также проектного расчета передач с неэвольвентными зубчатыми колесами можно найти в учебной и справочной литературе.</a:t>
            </a:r>
            <a:r>
              <a:rPr lang="ru-RU" altLang="ru-RU"/>
              <a:t> 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700338" y="692150"/>
          <a:ext cx="2865437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Формула" r:id="rId3" imgW="1713756" imgH="545863" progId="Equation.3">
                  <p:embed/>
                </p:oleObj>
              </mc:Choice>
              <mc:Fallback>
                <p:oleObj name="Формула" r:id="rId3" imgW="1713756" imgH="54586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692150"/>
                        <a:ext cx="2865437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6516688" y="1628775"/>
          <a:ext cx="17287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Формула" r:id="rId5" imgW="1054100" imgH="241300" progId="Equation.3">
                  <p:embed/>
                </p:oleObj>
              </mc:Choice>
              <mc:Fallback>
                <p:oleObj name="Формула" r:id="rId5" imgW="10541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1628775"/>
                        <a:ext cx="172878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611188" y="1989138"/>
          <a:ext cx="16557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2" name="Формула" r:id="rId7" imgW="977900" imgH="241300" progId="Equation.3">
                  <p:embed/>
                </p:oleObj>
              </mc:Choice>
              <mc:Fallback>
                <p:oleObj name="Формула" r:id="rId7" imgW="977900" imgH="241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989138"/>
                        <a:ext cx="165576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6588125" y="1989138"/>
          <a:ext cx="23399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3" name="Формула" r:id="rId9" imgW="1726451" imgH="317362" progId="Equation.3">
                  <p:embed/>
                </p:oleObj>
              </mc:Choice>
              <mc:Fallback>
                <p:oleObj name="Формула" r:id="rId9" imgW="1726451" imgH="31736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1989138"/>
                        <a:ext cx="23399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4859338" y="2420938"/>
          <a:ext cx="19446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4" name="Формула" r:id="rId11" imgW="1054100" imgH="241300" progId="Equation.3">
                  <p:embed/>
                </p:oleObj>
              </mc:Choice>
              <mc:Fallback>
                <p:oleObj name="Формула" r:id="rId11" imgW="1054100" imgH="241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420938"/>
                        <a:ext cx="19446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2411413" y="3500438"/>
          <a:ext cx="4032250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5" name="Формула" r:id="rId13" imgW="1803400" imgH="520700" progId="Equation.3">
                  <p:embed/>
                </p:oleObj>
              </mc:Choice>
              <mc:Fallback>
                <p:oleObj name="Формула" r:id="rId13" imgW="1803400" imgH="5207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500438"/>
                        <a:ext cx="4032250" cy="1173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85750" y="1500188"/>
            <a:ext cx="8539163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Лекция окончена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.</a:t>
            </a:r>
            <a:b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Спасибо за внимание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01625" y="228600"/>
            <a:ext cx="854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Конструктивные особенности и параметры ЦКЗП.</a:t>
            </a:r>
            <a:r>
              <a:rPr lang="ru-RU" altLang="ru-RU" sz="2800">
                <a:solidFill>
                  <a:schemeClr val="bg1"/>
                </a:solidFill>
              </a:rPr>
              <a:t> </a:t>
            </a:r>
            <a:endParaRPr lang="en-GB" altLang="ru-RU" sz="2800">
              <a:solidFill>
                <a:schemeClr val="bg1"/>
              </a:solidFill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В зубчатых колесах можно выявить </a:t>
            </a:r>
            <a:r>
              <a:rPr lang="ru-RU" altLang="ru-RU" b="1">
                <a:solidFill>
                  <a:schemeClr val="bg1"/>
                </a:solidFill>
              </a:rPr>
              <a:t>4</a:t>
            </a:r>
            <a:r>
              <a:rPr lang="ru-RU" altLang="ru-RU">
                <a:solidFill>
                  <a:schemeClr val="bg1"/>
                </a:solidFill>
              </a:rPr>
              <a:t> основных </a:t>
            </a:r>
            <a:r>
              <a:rPr lang="ru-RU" altLang="ru-RU" b="1">
                <a:solidFill>
                  <a:schemeClr val="bg1"/>
                </a:solidFill>
              </a:rPr>
              <a:t>элемента</a:t>
            </a:r>
            <a:r>
              <a:rPr lang="ru-RU" altLang="ru-RU">
                <a:solidFill>
                  <a:schemeClr val="bg1"/>
                </a:solidFill>
              </a:rPr>
              <a:t>: </a:t>
            </a:r>
            <a:endParaRPr lang="ru-RU" altLang="ru-RU" b="1" i="1">
              <a:solidFill>
                <a:schemeClr val="bg1"/>
              </a:solidFill>
            </a:endParaRPr>
          </a:p>
          <a:p>
            <a:pPr algn="just"/>
            <a:r>
              <a:rPr lang="ru-RU" altLang="ru-RU" b="1" i="1">
                <a:solidFill>
                  <a:schemeClr val="bg1"/>
                </a:solidFill>
              </a:rPr>
              <a:t>зубчатый венец</a:t>
            </a:r>
            <a:r>
              <a:rPr lang="ru-RU" altLang="ru-RU" i="1">
                <a:solidFill>
                  <a:schemeClr val="bg1"/>
                </a:solidFill>
              </a:rPr>
              <a:t>, включающий зубья, предназначенные для взаимодействия с сопряженным зубчатым колесом;</a:t>
            </a:r>
          </a:p>
          <a:p>
            <a:pPr algn="just"/>
            <a:r>
              <a:rPr lang="ru-RU" altLang="ru-RU" b="1" i="1">
                <a:solidFill>
                  <a:schemeClr val="bg1"/>
                </a:solidFill>
              </a:rPr>
              <a:t>обод</a:t>
            </a:r>
            <a:r>
              <a:rPr lang="ru-RU" altLang="ru-RU">
                <a:solidFill>
                  <a:schemeClr val="bg1"/>
                </a:solidFill>
              </a:rPr>
              <a:t> – часть зубчатого колеса, несущая зубчатый венец (</a:t>
            </a:r>
            <a:r>
              <a:rPr lang="ru-RU" altLang="ru-RU" b="1" i="1">
                <a:solidFill>
                  <a:schemeClr val="bg1"/>
                </a:solidFill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на рис. 5.1, </a:t>
            </a:r>
            <a:r>
              <a:rPr lang="ru-RU" altLang="ru-RU" i="1">
                <a:solidFill>
                  <a:schemeClr val="bg1"/>
                </a:solidFill>
              </a:rPr>
              <a:t>г</a:t>
            </a:r>
            <a:r>
              <a:rPr lang="ru-RU" altLang="ru-RU">
                <a:solidFill>
                  <a:schemeClr val="bg1"/>
                </a:solidFill>
              </a:rPr>
              <a:t>  и 5.2, </a:t>
            </a:r>
            <a:r>
              <a:rPr lang="ru-RU" altLang="ru-RU" i="1">
                <a:solidFill>
                  <a:schemeClr val="bg1"/>
                </a:solidFill>
              </a:rPr>
              <a:t>а</a:t>
            </a:r>
            <a:r>
              <a:rPr lang="ru-RU" altLang="ru-RU">
                <a:solidFill>
                  <a:schemeClr val="bg1"/>
                </a:solidFill>
              </a:rPr>
              <a:t>); наиболее часто обод совмещают с зубчатым венцом, но иногда их выполняют раздельными (например, из разных материалов);</a:t>
            </a:r>
            <a:endParaRPr lang="ru-RU" altLang="ru-RU" b="1" i="1">
              <a:solidFill>
                <a:schemeClr val="bg1"/>
              </a:solidFill>
            </a:endParaRPr>
          </a:p>
          <a:p>
            <a:pPr algn="just"/>
            <a:r>
              <a:rPr lang="ru-RU" altLang="ru-RU" b="1" i="1">
                <a:solidFill>
                  <a:schemeClr val="bg1"/>
                </a:solidFill>
              </a:rPr>
              <a:t>ступица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ru-RU" altLang="ru-RU">
                <a:solidFill>
                  <a:schemeClr val="bg1"/>
                </a:solidFill>
              </a:rPr>
              <a:t> часть зубчатого колеса, соединяющая его с валом, несущим зубчатое колесо (</a:t>
            </a:r>
            <a:r>
              <a:rPr lang="ru-RU" altLang="ru-RU" b="1" i="1">
                <a:solidFill>
                  <a:schemeClr val="bg1"/>
                </a:solidFill>
              </a:rPr>
              <a:t>3</a:t>
            </a:r>
            <a:r>
              <a:rPr lang="ru-RU" altLang="ru-RU">
                <a:solidFill>
                  <a:schemeClr val="bg1"/>
                </a:solidFill>
              </a:rPr>
              <a:t> на рис. 5.1, </a:t>
            </a:r>
            <a:r>
              <a:rPr lang="ru-RU" altLang="ru-RU" i="1">
                <a:solidFill>
                  <a:schemeClr val="bg1"/>
                </a:solidFill>
              </a:rPr>
              <a:t>г</a:t>
            </a:r>
            <a:r>
              <a:rPr lang="ru-RU" altLang="ru-RU">
                <a:solidFill>
                  <a:schemeClr val="bg1"/>
                </a:solidFill>
              </a:rPr>
              <a:t>  и 5.2, </a:t>
            </a:r>
            <a:r>
              <a:rPr lang="ru-RU" altLang="ru-RU" i="1">
                <a:solidFill>
                  <a:schemeClr val="bg1"/>
                </a:solidFill>
              </a:rPr>
              <a:t>а</a:t>
            </a:r>
            <a:r>
              <a:rPr lang="ru-RU" altLang="ru-RU">
                <a:solidFill>
                  <a:schemeClr val="bg1"/>
                </a:solidFill>
              </a:rPr>
              <a:t>); зубчатые колеса малого диаметра по сравнению с валом, несущим это колесо, выполняются, как правило, за одно целое с этим валом и называются </a:t>
            </a:r>
            <a:r>
              <a:rPr lang="ru-RU" altLang="ru-RU" b="1" i="1">
                <a:solidFill>
                  <a:schemeClr val="bg1"/>
                </a:solidFill>
              </a:rPr>
              <a:t>вал-шестерня</a:t>
            </a:r>
            <a:r>
              <a:rPr lang="ru-RU" altLang="ru-RU" b="1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</a:rPr>
              <a:t>(рис. 5.1, </a:t>
            </a:r>
            <a:r>
              <a:rPr lang="ru-RU" altLang="ru-RU" i="1">
                <a:solidFill>
                  <a:schemeClr val="bg1"/>
                </a:solidFill>
              </a:rPr>
              <a:t>д</a:t>
            </a:r>
            <a:r>
              <a:rPr lang="ru-RU" altLang="ru-RU">
                <a:solidFill>
                  <a:schemeClr val="bg1"/>
                </a:solidFill>
              </a:rPr>
              <a:t>  и 5.2, </a:t>
            </a:r>
            <a:r>
              <a:rPr lang="ru-RU" altLang="ru-RU" i="1">
                <a:solidFill>
                  <a:schemeClr val="bg1"/>
                </a:solidFill>
              </a:rPr>
              <a:t>б</a:t>
            </a:r>
            <a:r>
              <a:rPr lang="ru-RU" altLang="ru-RU">
                <a:solidFill>
                  <a:schemeClr val="bg1"/>
                </a:solidFill>
              </a:rPr>
              <a:t>);</a:t>
            </a:r>
            <a:endParaRPr lang="ru-RU" altLang="ru-RU" b="1" i="1">
              <a:solidFill>
                <a:schemeClr val="bg1"/>
              </a:solidFill>
            </a:endParaRPr>
          </a:p>
          <a:p>
            <a:r>
              <a:rPr lang="ru-RU" altLang="ru-RU">
                <a:solidFill>
                  <a:schemeClr val="bg1"/>
                </a:solidFill>
              </a:rPr>
              <a:t>.</a:t>
            </a:r>
            <a:endParaRPr lang="en-GB" altLang="ru-RU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95288" y="6254750"/>
            <a:ext cx="3132137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93000"/>
              </a:lnSpc>
            </a:pPr>
            <a:r>
              <a:rPr lang="ru-RU" altLang="ru-RU" b="1">
                <a:solidFill>
                  <a:schemeClr val="bg1"/>
                </a:solidFill>
              </a:rPr>
              <a:t>Рис. 5.1. Цилиндрические зубчатые колёса.</a:t>
            </a:r>
            <a:endParaRPr lang="en-GB" altLang="ru-RU" b="1">
              <a:solidFill>
                <a:schemeClr val="bg1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pic>
        <p:nvPicPr>
          <p:cNvPr id="5130" name="Picture 10" descr="ЗП_Конструкция_колес_ц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0438"/>
            <a:ext cx="3851275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ЗП_Конструкция_колес_к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573463"/>
            <a:ext cx="2106613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708400" y="6286500"/>
            <a:ext cx="26638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5.2. Конические </a:t>
            </a:r>
            <a:br>
              <a:rPr lang="ru-RU" altLang="ru-RU" b="1"/>
            </a:br>
            <a:r>
              <a:rPr lang="ru-RU" altLang="ru-RU" b="1"/>
              <a:t>зубчатые колёса.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6156325" y="3644900"/>
            <a:ext cx="2987675" cy="177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 i="1"/>
              <a:t>диск</a:t>
            </a:r>
            <a:r>
              <a:rPr lang="ru-RU" altLang="ru-RU"/>
              <a:t>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часть зубчатого колеса, соединяющая обод со ступицей; в литых и сварных зубчатых колесах диск зачастую заменяется отдельными </a:t>
            </a:r>
            <a:r>
              <a:rPr lang="ru-RU" altLang="ru-RU" i="1"/>
              <a:t>спицами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endParaRPr lang="ru-RU" altLang="ru-RU" sz="2000">
              <a:solidFill>
                <a:schemeClr val="bg1"/>
              </a:solidFill>
            </a:endParaRPr>
          </a:p>
        </p:txBody>
      </p:sp>
      <p:pic>
        <p:nvPicPr>
          <p:cNvPr id="12291" name="Picture 3" descr="ЗП_Конструкция_колес_цк_разм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435600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2924175"/>
            <a:ext cx="54356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5.3. Конструктивные параметры </a:t>
            </a:r>
            <a:br>
              <a:rPr lang="ru-RU" altLang="ru-RU" b="1"/>
            </a:br>
            <a:r>
              <a:rPr lang="ru-RU" altLang="ru-RU" b="1"/>
              <a:t>точеных и кованых колес.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508625" y="0"/>
            <a:ext cx="3635375" cy="348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u="sng"/>
              <a:t>Конструктивные параметры зубчатых колес</a:t>
            </a:r>
            <a:r>
              <a:rPr lang="ru-RU" altLang="ru-RU"/>
              <a:t> представлены на рис. 5.3. Толщина обода цилиндрических и конических зубчатых колес может быть выбрана  по соотношению</a:t>
            </a:r>
          </a:p>
          <a:p>
            <a:pPr algn="r">
              <a:spcBef>
                <a:spcPct val="50000"/>
              </a:spcBef>
            </a:pPr>
            <a:r>
              <a:rPr lang="ru-RU" altLang="ru-RU"/>
              <a:t>,	(5.1)</a:t>
            </a:r>
          </a:p>
          <a:p>
            <a:pPr algn="just">
              <a:spcBef>
                <a:spcPct val="50000"/>
              </a:spcBef>
            </a:pPr>
            <a:r>
              <a:rPr lang="ru-RU" altLang="ru-RU"/>
              <a:t>в котором </a:t>
            </a:r>
            <a:r>
              <a:rPr lang="en-US" altLang="ru-RU" b="1" i="1"/>
              <a:t>m</a:t>
            </a:r>
            <a:r>
              <a:rPr lang="ru-RU" altLang="ru-RU"/>
              <a:t> – модуль зацепления (для конических колес следует использовать внешний модуль </a:t>
            </a:r>
            <a:r>
              <a:rPr lang="en-US" altLang="ru-RU" b="1" i="1"/>
              <a:t>m</a:t>
            </a:r>
            <a:r>
              <a:rPr lang="en-US" altLang="ru-RU" b="1" i="1" baseline="-25000"/>
              <a:t>e</a:t>
            </a:r>
            <a:r>
              <a:rPr lang="ru-RU" altLang="ru-RU" b="1" i="1"/>
              <a:t> (</a:t>
            </a:r>
            <a:r>
              <a:rPr lang="en-US" altLang="ru-RU" b="1" i="1"/>
              <a:t>m</a:t>
            </a:r>
            <a:r>
              <a:rPr lang="en-US" altLang="ru-RU" b="1" i="1" baseline="-25000"/>
              <a:t>te</a:t>
            </a:r>
            <a:r>
              <a:rPr lang="ru-RU" altLang="ru-RU" b="1" i="1"/>
              <a:t>)</a:t>
            </a:r>
            <a:r>
              <a:rPr lang="ru-RU" altLang="ru-RU"/>
              <a:t>), </a:t>
            </a:r>
            <a:r>
              <a:rPr lang="en-US" altLang="ru-RU" b="1" i="1"/>
              <a:t>b</a:t>
            </a:r>
            <a:r>
              <a:rPr lang="ru-RU" altLang="ru-RU"/>
              <a:t> – ширина зубчатого венца.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580063" y="1844675"/>
          <a:ext cx="25209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Формула" r:id="rId5" imgW="1879600" imgH="241300" progId="Equation.3">
                  <p:embed/>
                </p:oleObj>
              </mc:Choice>
              <mc:Fallback>
                <p:oleObj name="Формула" r:id="rId5" imgW="18796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844675"/>
                        <a:ext cx="25209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3500438"/>
            <a:ext cx="9144000" cy="272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/>
              <a:t>Толщину диска принимают равной:</a:t>
            </a:r>
          </a:p>
          <a:p>
            <a:endParaRPr lang="ru-RU" altLang="ru-RU"/>
          </a:p>
          <a:p>
            <a:pPr algn="r"/>
            <a:r>
              <a:rPr lang="ru-RU" altLang="ru-RU"/>
              <a:t>для цилиндрических колёс								,				(5.2)</a:t>
            </a:r>
          </a:p>
          <a:p>
            <a:pPr algn="r"/>
            <a:endParaRPr lang="ru-RU" altLang="ru-RU"/>
          </a:p>
          <a:p>
            <a:pPr algn="r"/>
            <a:r>
              <a:rPr lang="ru-RU" altLang="ru-RU"/>
              <a:t>для конических колёс									.				(5.3)</a:t>
            </a:r>
          </a:p>
          <a:p>
            <a:pPr algn="r"/>
            <a:endParaRPr lang="ru-RU" altLang="ru-RU"/>
          </a:p>
          <a:p>
            <a:r>
              <a:rPr lang="ru-RU" altLang="ru-RU"/>
              <a:t>Диаметр ступицы - </a:t>
            </a:r>
            <a:r>
              <a:rPr lang="en-US" altLang="ru-RU" b="1" i="1">
                <a:latin typeface="Times New Roman" panose="02020603050405020304" pitchFamily="18" charset="0"/>
              </a:rPr>
              <a:t>d</a:t>
            </a:r>
            <a:r>
              <a:rPr lang="ru-RU" altLang="ru-RU" b="1" i="1" baseline="-25000">
                <a:latin typeface="Times New Roman" panose="02020603050405020304" pitchFamily="18" charset="0"/>
              </a:rPr>
              <a:t>ст</a:t>
            </a:r>
            <a:r>
              <a:rPr lang="ru-RU" altLang="ru-RU" b="1" i="1">
                <a:latin typeface="Times New Roman" panose="02020603050405020304" pitchFamily="18" charset="0"/>
              </a:rPr>
              <a:t> = 1,55</a:t>
            </a:r>
            <a:r>
              <a:rPr lang="en-US" altLang="ru-RU" b="1" i="1">
                <a:latin typeface="Times New Roman" panose="02020603050405020304" pitchFamily="18" charset="0"/>
              </a:rPr>
              <a:t>d</a:t>
            </a:r>
            <a:r>
              <a:rPr lang="ru-RU" altLang="ru-RU"/>
              <a:t>, а её длину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</a:t>
            </a:r>
            <a:r>
              <a:rPr lang="en-US" altLang="ru-RU" b="1" i="1">
                <a:latin typeface="Times New Roman" panose="02020603050405020304" pitchFamily="18" charset="0"/>
              </a:rPr>
              <a:t>l</a:t>
            </a:r>
            <a:r>
              <a:rPr lang="ru-RU" altLang="ru-RU" b="1" i="1" baseline="-25000">
                <a:latin typeface="Times New Roman" panose="02020603050405020304" pitchFamily="18" charset="0"/>
              </a:rPr>
              <a:t>ст</a:t>
            </a:r>
            <a:r>
              <a:rPr lang="ru-RU" altLang="ru-RU" b="1" i="1">
                <a:latin typeface="Times New Roman" panose="02020603050405020304" pitchFamily="18" charset="0"/>
              </a:rPr>
              <a:t> = (0,8…1,5)</a:t>
            </a:r>
            <a:r>
              <a:rPr lang="en-US" altLang="ru-RU" b="1" i="1">
                <a:latin typeface="Times New Roman" panose="02020603050405020304" pitchFamily="18" charset="0"/>
              </a:rPr>
              <a:t>d</a:t>
            </a:r>
            <a:r>
              <a:rPr lang="ru-RU" altLang="ru-RU"/>
              <a:t>, где </a:t>
            </a:r>
            <a:r>
              <a:rPr lang="en-US" altLang="ru-RU" b="1" i="1">
                <a:latin typeface="Times New Roman" panose="02020603050405020304" pitchFamily="18" charset="0"/>
              </a:rPr>
              <a:t>d</a:t>
            </a:r>
            <a:r>
              <a:rPr lang="ru-RU" altLang="ru-RU"/>
              <a:t> – посадочный диаметр вала.</a:t>
            </a:r>
          </a:p>
          <a:p>
            <a:r>
              <a:rPr lang="ru-RU" altLang="ru-RU"/>
              <a:t>У колес большого диаметра с целью экономии легированной стали иногда применяют насадной зубчатый венец (сборные зубчатые колёса), который крепится на ободе так, чтобы исключить возможность его проворачивания.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500563" y="3933825"/>
          <a:ext cx="18716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Формула" r:id="rId7" imgW="1231366" imgH="241195" progId="Equation.3">
                  <p:embed/>
                </p:oleObj>
              </mc:Choice>
              <mc:Fallback>
                <p:oleObj name="Формула" r:id="rId7" imgW="1231366" imgH="241195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933825"/>
                        <a:ext cx="1871662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427538" y="4437063"/>
          <a:ext cx="2016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Формула" r:id="rId9" imgW="1244600" imgH="241300" progId="Equation.3">
                  <p:embed/>
                </p:oleObj>
              </mc:Choice>
              <mc:Fallback>
                <p:oleObj name="Формула" r:id="rId9" imgW="12446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437063"/>
                        <a:ext cx="20161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3333" name="Group 21"/>
          <p:cNvGraphicFramePr>
            <a:graphicFrameLocks noGrp="1"/>
          </p:cNvGraphicFramePr>
          <p:nvPr/>
        </p:nvGraphicFramePr>
        <p:xfrm>
          <a:off x="0" y="6092825"/>
          <a:ext cx="2987675" cy="330073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graphicFrame>
        <p:nvGraphicFramePr>
          <p:cNvPr id="13351" name="Group 39"/>
          <p:cNvGraphicFramePr>
            <a:graphicFrameLocks noGrp="1"/>
          </p:cNvGraphicFramePr>
          <p:nvPr/>
        </p:nvGraphicFramePr>
        <p:xfrm>
          <a:off x="0" y="0"/>
          <a:ext cx="9144000" cy="356616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337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Кинематика и динамика ЦКЗП.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3347" name="Picture 35" descr="ЗП_Эвольв_сколь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0" y="32845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5.4. Скольжение зубьев в процессе работы передачи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0" y="3644900"/>
            <a:ext cx="9144000" cy="320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При работе эвольвентной зубчатой передачи рабочие поверхности зубьев одновременно обкатываются и скользят друг по другу (рис. 5.4.). Учитывая, что тангенциальные скорости зубьев в полюсе зацепления для шестерни и колеса равны между собой, и разлагая тангенциальные скорости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контактирующих точек сопряженных зубьев на две составляющих, одна из которых (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’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’</a:t>
            </a:r>
            <a:r>
              <a:rPr lang="ru-RU" altLang="ru-RU">
                <a:solidFill>
                  <a:schemeClr val="bg1"/>
                </a:solidFill>
              </a:rPr>
              <a:t>) направлена по линии зацепления, а вторая (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”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v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”</a:t>
            </a:r>
            <a:r>
              <a:rPr lang="ru-RU" altLang="ru-RU">
                <a:solidFill>
                  <a:schemeClr val="bg1"/>
                </a:solidFill>
              </a:rPr>
              <a:t>) – перпендикулярно к ней (по касательной к поверхности контакта), обнаруживаем, что в момент прохождения точки контакта через полюс зацепления касательные скорости контактирующих профилей равны нулю, и скольжение профилей отсутствует (рис. 5.4, б). Во всех остальных случаях касательная скорость части профиля, прилегающей к головке, больше аналогичной скорости контактирующего профиля сопряженного зуба, прилегающего к ножке последнего (рис. 5.4, а, в).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>
                <a:solidFill>
                  <a:schemeClr val="bg1"/>
                </a:solidFill>
              </a:rPr>
              <a:t>Поскольку протяженность профилей ножки и головки примерно одинаковы, </a:t>
            </a:r>
            <a:r>
              <a:rPr lang="ru-RU" altLang="ru-RU" b="1">
                <a:solidFill>
                  <a:schemeClr val="bg1"/>
                </a:solidFill>
              </a:rPr>
              <a:t>ножка зуба работает в наиболее неблагоприятных условиях (дольше работает в условиях трения скольжения), что ведет к её более интенсивному изнашиванию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  <a:p>
            <a:pPr algn="just"/>
            <a:endParaRPr lang="en-GB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39" name="Picture 3" descr="ЗП_Эв_прямозуб_сил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4787900" cy="268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3716338"/>
            <a:ext cx="47879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5.5. Силы в прямозубой </a:t>
            </a:r>
            <a:br>
              <a:rPr lang="ru-RU" altLang="ru-RU" b="1"/>
            </a:br>
            <a:r>
              <a:rPr lang="ru-RU" altLang="ru-RU" b="1"/>
              <a:t>цилиндрической передаче.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b="1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787900" y="765175"/>
            <a:ext cx="4356100" cy="320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Так как перенос точки приложения силы по линии её действия не меняет результатов действия силы, то силы взаимодействия зубьев принято определять в полюсе зацепления (рис. 5.5). Тогда нормальную силу взаимодействия рабочих поверхностей зубьев прямозубой передачи можно разложить на тангенциальную и радиальную составляющие. Из параллелограмма сил получаем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179388" y="4581525"/>
          <a:ext cx="165576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Формула" r:id="rId5" imgW="1079032" imgH="241195" progId="Equation.3">
                  <p:embed/>
                </p:oleObj>
              </mc:Choice>
              <mc:Fallback>
                <p:oleObj name="Формула" r:id="rId5" imgW="1079032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581525"/>
                        <a:ext cx="165576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2555875" y="4581525"/>
          <a:ext cx="16557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Формула" r:id="rId7" imgW="1079032" imgH="241195" progId="Equation.3">
                  <p:embed/>
                </p:oleObj>
              </mc:Choice>
              <mc:Fallback>
                <p:oleObj name="Формула" r:id="rId7" imgW="1079032" imgH="24119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581525"/>
                        <a:ext cx="1655763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292725" y="4581525"/>
          <a:ext cx="15843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Формула" r:id="rId9" imgW="965200" imgH="241300" progId="Equation.3">
                  <p:embed/>
                </p:oleObj>
              </mc:Choice>
              <mc:Fallback>
                <p:oleObj name="Формула" r:id="rId9" imgW="965200" imgH="241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581525"/>
                        <a:ext cx="15843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0" y="4221163"/>
            <a:ext cx="9144000" cy="70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ru-RU" altLang="ru-RU"/>
          </a:p>
          <a:p>
            <a:pPr algn="r">
              <a:spcBef>
                <a:spcPct val="50000"/>
              </a:spcBef>
            </a:pPr>
            <a:r>
              <a:rPr lang="ru-RU" altLang="ru-RU"/>
              <a:t>;					и								.	(5.4)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5013325"/>
            <a:ext cx="9144000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Но, выражая тангенциальную силу через передаваемые моменты и конструктивные параметры передачи, имеем</a:t>
            </a:r>
          </a:p>
          <a:p>
            <a:pPr algn="just">
              <a:spcBef>
                <a:spcPct val="500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.		(5.5)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2051050" y="5734050"/>
          <a:ext cx="511333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Формула" r:id="rId11" imgW="3162300" imgH="495300" progId="Equation.3">
                  <p:embed/>
                </p:oleObj>
              </mc:Choice>
              <mc:Fallback>
                <p:oleObj name="Формула" r:id="rId11" imgW="3162300" imgH="495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734050"/>
                        <a:ext cx="5113338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356100" y="142875"/>
            <a:ext cx="4787900" cy="270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  <a:buClr>
                <a:srgbClr val="A3C145"/>
              </a:buClr>
              <a:buSzPct val="80000"/>
            </a:pPr>
            <a:r>
              <a:rPr lang="ru-RU" altLang="ru-RU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косозубой передаче за счет наклона продольной оси зуба к образующей делительного цилиндра кроме тангенциальной и радиальной сил появляется осевая сила (рис. 5.6).Соотношения между составляющими силы взаимодействия зубьев в этом случае будут следующими:</a:t>
            </a:r>
            <a:endParaRPr lang="en-GB" altLang="ru-RU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5384" name="Group 24"/>
          <p:cNvGraphicFramePr>
            <a:graphicFrameLocks noGrp="1"/>
          </p:cNvGraphicFramePr>
          <p:nvPr/>
        </p:nvGraphicFramePr>
        <p:xfrm>
          <a:off x="0" y="2781300"/>
          <a:ext cx="4140200" cy="647700"/>
        </p:xfrm>
        <a:graphic>
          <a:graphicData uri="http://schemas.openxmlformats.org/drawingml/2006/table">
            <a:tbl>
              <a:tblPr/>
              <a:tblGrid>
                <a:gridCol w="414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Рис. 5.6. Силы в косозубой </a:t>
                      </a:r>
                      <a:b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</a:b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цилиндрической передаче.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3789363"/>
            <a:ext cx="9144000" cy="129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r>
              <a:rPr lang="ru-RU" altLang="ru-RU">
                <a:solidFill>
                  <a:schemeClr val="bg1"/>
                </a:solidFill>
              </a:rPr>
              <a:t>;						.	И					 	(5.6)</a:t>
            </a:r>
          </a:p>
          <a:p>
            <a:pPr algn="r"/>
            <a:endParaRPr lang="ru-RU" altLang="ru-RU">
              <a:solidFill>
                <a:schemeClr val="bg1"/>
              </a:solidFill>
            </a:endParaRPr>
          </a:p>
          <a:p>
            <a:pPr algn="just"/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При этом соотношения (5.5), связывающие тангенциальную силу с геометрическими параметрами передачи, остаются теми же самыми.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85" name="Picture 25" descr="ЗП_Эв_косозуб_сил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284663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86" name="Object 26"/>
          <p:cNvGraphicFramePr>
            <a:graphicFrameLocks noChangeAspect="1"/>
          </p:cNvGraphicFramePr>
          <p:nvPr/>
        </p:nvGraphicFramePr>
        <p:xfrm>
          <a:off x="250825" y="3573463"/>
          <a:ext cx="2160588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Формула" r:id="rId5" imgW="1117115" imgH="482391" progId="Equation.3">
                  <p:embed/>
                </p:oleObj>
              </mc:Choice>
              <mc:Fallback>
                <p:oleObj name="Формула" r:id="rId5" imgW="1117115" imgH="482391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573463"/>
                        <a:ext cx="2160588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88" name="Object 28"/>
          <p:cNvGraphicFramePr>
            <a:graphicFrameLocks noChangeAspect="1"/>
          </p:cNvGraphicFramePr>
          <p:nvPr/>
        </p:nvGraphicFramePr>
        <p:xfrm>
          <a:off x="3203575" y="3573463"/>
          <a:ext cx="1873250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Формула" r:id="rId7" imgW="990170" imgH="482391" progId="Equation.3">
                  <p:embed/>
                </p:oleObj>
              </mc:Choice>
              <mc:Fallback>
                <p:oleObj name="Формула" r:id="rId7" imgW="990170" imgH="482391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573463"/>
                        <a:ext cx="1873250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90" name="Object 30"/>
          <p:cNvGraphicFramePr>
            <a:graphicFrameLocks noChangeAspect="1"/>
          </p:cNvGraphicFramePr>
          <p:nvPr/>
        </p:nvGraphicFramePr>
        <p:xfrm>
          <a:off x="6300788" y="3716338"/>
          <a:ext cx="20161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Формула" r:id="rId9" imgW="965200" imgH="241300" progId="Equation.3">
                  <p:embed/>
                </p:oleObj>
              </mc:Choice>
              <mc:Fallback>
                <p:oleObj name="Формула" r:id="rId9" imgW="965200" imgH="2413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3716338"/>
                        <a:ext cx="2016125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en-GB" altLang="ru-RU" sz="2000">
              <a:solidFill>
                <a:schemeClr val="bg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8" name="Picture 14" descr="ЗП_Эв_конич_прямозуб_силы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7350" cy="443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0" y="4581525"/>
            <a:ext cx="4211638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5.7. Силы в прямозубой </a:t>
            </a:r>
            <a:br>
              <a:rPr lang="ru-RU" altLang="ru-RU" b="1"/>
            </a:br>
            <a:r>
              <a:rPr lang="ru-RU" altLang="ru-RU" b="1"/>
              <a:t>конической передаче.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4211638" y="0"/>
            <a:ext cx="4932362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В конической зубчатой передаче как  и в цилиндрической косозубой появляются осевые составляющие силы взаимодействия зубьев, но причиной их возникновения является наклонное расположение зубьев. Силы в конической зубчатой передаче обычно приводятся к плоскости серединного сечения зубчатого венца (рис. 5.7).</a:t>
            </a:r>
          </a:p>
          <a:p>
            <a:pPr algn="just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Соотношения между силами, действующими на зубе шестерни бу­дут следующими</a:t>
            </a:r>
          </a:p>
          <a:p>
            <a:pPr algn="just">
              <a:spcBef>
                <a:spcPct val="500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.	(5.7)</a:t>
            </a:r>
          </a:p>
          <a:p>
            <a:pPr algn="r">
              <a:spcBef>
                <a:spcPct val="500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А силы на колесе выражаются через силы на шестерне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Fr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Fa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и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Fa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= </a:t>
            </a:r>
            <a:r>
              <a:rPr lang="en-US" altLang="ru-RU" b="1" i="1">
                <a:solidFill>
                  <a:schemeClr val="bg1"/>
                </a:solidFill>
                <a:latin typeface="Times New Roman" panose="02020603050405020304" pitchFamily="18" charset="0"/>
              </a:rPr>
              <a:t>Fr</a:t>
            </a:r>
            <a:r>
              <a:rPr lang="ru-RU" altLang="ru-RU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4500563" y="3284538"/>
          <a:ext cx="316071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Формула" r:id="rId7" imgW="2093735" imgH="617823" progId="Equation.3">
                  <p:embed/>
                </p:oleObj>
              </mc:Choice>
              <mc:Fallback>
                <p:oleObj name="Формула" r:id="rId7" imgW="2093735" imgH="617823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284538"/>
                        <a:ext cx="3160712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0" y="5084763"/>
            <a:ext cx="9144000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Тангенциальная составляющая выражается в этом случае с помощью конструктивных параметров передачи следующим образом</a:t>
            </a:r>
          </a:p>
          <a:p>
            <a:pPr>
              <a:spcBef>
                <a:spcPct val="500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r>
              <a:rPr lang="ru-RU" altLang="ru-RU">
                <a:solidFill>
                  <a:schemeClr val="bg1"/>
                </a:solidFill>
              </a:rPr>
              <a:t>.						(5.8)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3203575" y="5661025"/>
          <a:ext cx="24368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Формула" r:id="rId9" imgW="1282700" imgH="495300" progId="Equation.3">
                  <p:embed/>
                </p:oleObj>
              </mc:Choice>
              <mc:Fallback>
                <p:oleObj name="Формула" r:id="rId9" imgW="1282700" imgH="4953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5661025"/>
                        <a:ext cx="24368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540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ru-RU" altLang="ru-RU" sz="2400" b="1">
                <a:solidFill>
                  <a:schemeClr val="bg1"/>
                </a:solidFill>
                <a:latin typeface="Tahoma" panose="020B0604030504040204" pitchFamily="34" charset="0"/>
              </a:rPr>
              <a:t>Расчет ЦКЗП.</a:t>
            </a:r>
            <a:endParaRPr lang="en-GB" altLang="ru-RU" sz="24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0" y="404813"/>
            <a:ext cx="9144000" cy="584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ru-RU" altLang="ru-RU">
                <a:solidFill>
                  <a:schemeClr val="bg1"/>
                </a:solidFill>
              </a:rPr>
              <a:t>Основными критериями работоспособности закрытых зубчатых передач, обеспеченных достаточным количеством смазки является контактная прочность взаимодействующих поверхностей зубьев и прочность зубьев на изгиб.</a:t>
            </a:r>
          </a:p>
          <a:p>
            <a:r>
              <a:rPr lang="ru-RU" altLang="ru-RU">
                <a:solidFill>
                  <a:schemeClr val="bg1"/>
                </a:solidFill>
              </a:rPr>
              <a:t>При недостаточной контактной прочности рабочих поверхностей зубьев на этих поверхностях в области ножки происходит прогрессирующее усталостное выкрашивание металла, нарушающее геометрию зацепления и ослабляющее поперечное сечение зуба по отношению к изгибным напряжениям, что в конечном итоге приводит к усталостному излому зуба.</a:t>
            </a:r>
          </a:p>
          <a:p>
            <a:r>
              <a:rPr lang="ru-RU" altLang="ru-RU">
                <a:solidFill>
                  <a:schemeClr val="bg1"/>
                </a:solidFill>
              </a:rPr>
              <a:t>Таким образом расчет ведется из условия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		и									(5.9)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r>
              <a:rPr lang="ru-RU" altLang="ru-RU">
                <a:solidFill>
                  <a:schemeClr val="bg1"/>
                </a:solidFill>
              </a:rPr>
              <a:t>При проектном расчете цилиндрических передач вначале вычисляется межосевое расстояние передачи</a:t>
            </a:r>
          </a:p>
          <a:p>
            <a:endParaRPr lang="ru-RU" altLang="ru-RU">
              <a:solidFill>
                <a:schemeClr val="bg1"/>
              </a:solidFill>
            </a:endParaRPr>
          </a:p>
          <a:p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;				(5.10)</a:t>
            </a:r>
          </a:p>
          <a:p>
            <a:pPr algn="r"/>
            <a:endParaRPr lang="ru-RU" altLang="ru-RU">
              <a:solidFill>
                <a:schemeClr val="bg1"/>
              </a:solidFill>
            </a:endParaRPr>
          </a:p>
          <a:p>
            <a:pPr algn="just"/>
            <a:endParaRPr lang="ru-RU" altLang="ru-RU">
              <a:solidFill>
                <a:schemeClr val="bg1"/>
              </a:solidFill>
            </a:endParaRPr>
          </a:p>
          <a:p>
            <a:pPr algn="just"/>
            <a:endParaRPr lang="ru-RU" altLang="ru-RU">
              <a:solidFill>
                <a:schemeClr val="bg1"/>
              </a:solidFill>
            </a:endParaRP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где для </a:t>
            </a:r>
            <a:r>
              <a:rPr lang="ru-RU" altLang="ru-RU" b="1" i="1">
                <a:solidFill>
                  <a:schemeClr val="bg1"/>
                </a:solidFill>
              </a:rPr>
              <a:t>прямозубой</a:t>
            </a:r>
            <a:r>
              <a:rPr lang="ru-RU" altLang="ru-RU">
                <a:solidFill>
                  <a:schemeClr val="bg1"/>
                </a:solidFill>
              </a:rPr>
              <a:t> передачи </a:t>
            </a:r>
            <a:r>
              <a:rPr lang="en-US" altLang="ru-RU" b="1">
                <a:solidFill>
                  <a:schemeClr val="bg1"/>
                </a:solidFill>
              </a:rPr>
              <a:t>Ka</a:t>
            </a:r>
            <a:r>
              <a:rPr lang="ru-RU" altLang="ru-RU">
                <a:solidFill>
                  <a:schemeClr val="bg1"/>
                </a:solidFill>
              </a:rPr>
              <a:t> = 450 (Н/мм</a:t>
            </a:r>
            <a:r>
              <a:rPr lang="ru-RU" altLang="ru-RU" baseline="30000">
                <a:solidFill>
                  <a:schemeClr val="bg1"/>
                </a:solidFill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)</a:t>
            </a:r>
            <a:r>
              <a:rPr lang="ru-RU" altLang="ru-RU" baseline="30000">
                <a:solidFill>
                  <a:schemeClr val="bg1"/>
                </a:solidFill>
              </a:rPr>
              <a:t>1/3</a:t>
            </a:r>
            <a:r>
              <a:rPr lang="ru-RU" altLang="ru-RU">
                <a:solidFill>
                  <a:schemeClr val="bg1"/>
                </a:solidFill>
              </a:rPr>
              <a:t>;</a:t>
            </a:r>
            <a:endParaRPr lang="ru-RU" altLang="ru-RU" i="1">
              <a:solidFill>
                <a:schemeClr val="bg1"/>
              </a:solidFill>
            </a:endParaRPr>
          </a:p>
          <a:p>
            <a:endParaRPr lang="ru-RU" altLang="ru-RU" i="1">
              <a:solidFill>
                <a:schemeClr val="bg1"/>
              </a:solidFill>
            </a:endParaRPr>
          </a:p>
          <a:p>
            <a:r>
              <a:rPr lang="ru-RU" altLang="ru-RU" i="1">
                <a:solidFill>
                  <a:schemeClr val="bg1"/>
                </a:solidFill>
              </a:rPr>
              <a:t>		для </a:t>
            </a:r>
            <a:r>
              <a:rPr lang="ru-RU" altLang="ru-RU" b="1" i="1">
                <a:solidFill>
                  <a:schemeClr val="bg1"/>
                </a:solidFill>
              </a:rPr>
              <a:t>косозубой</a:t>
            </a:r>
            <a:r>
              <a:rPr lang="ru-RU" altLang="ru-RU" i="1">
                <a:solidFill>
                  <a:schemeClr val="bg1"/>
                </a:solidFill>
              </a:rPr>
              <a:t> </a:t>
            </a:r>
            <a:r>
              <a:rPr lang="ru-RU" altLang="ru-RU">
                <a:solidFill>
                  <a:schemeClr val="bg1"/>
                </a:solidFill>
              </a:rPr>
              <a:t>передачи</a:t>
            </a:r>
            <a:r>
              <a:rPr lang="ru-RU" altLang="ru-RU" i="1">
                <a:solidFill>
                  <a:schemeClr val="bg1"/>
                </a:solidFill>
              </a:rPr>
              <a:t> </a:t>
            </a:r>
            <a:r>
              <a:rPr lang="en-US" altLang="ru-RU" b="1" i="1">
                <a:solidFill>
                  <a:schemeClr val="bg1"/>
                </a:solidFill>
              </a:rPr>
              <a:t>Ka</a:t>
            </a:r>
            <a:r>
              <a:rPr lang="ru-RU" altLang="ru-RU">
                <a:solidFill>
                  <a:schemeClr val="bg1"/>
                </a:solidFill>
              </a:rPr>
              <a:t> = 410 (Н/мм</a:t>
            </a:r>
            <a:r>
              <a:rPr lang="ru-RU" altLang="ru-RU" baseline="30000">
                <a:solidFill>
                  <a:schemeClr val="bg1"/>
                </a:solidFill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)</a:t>
            </a:r>
            <a:r>
              <a:rPr lang="ru-RU" altLang="ru-RU" baseline="30000">
                <a:solidFill>
                  <a:schemeClr val="bg1"/>
                </a:solidFill>
              </a:rPr>
              <a:t>1/3</a:t>
            </a:r>
            <a:r>
              <a:rPr lang="ru-RU" altLang="ru-RU">
                <a:solidFill>
                  <a:schemeClr val="bg1"/>
                </a:solidFill>
              </a:rPr>
              <a:t>;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339975" y="2997200"/>
          <a:ext cx="18002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Формула" r:id="rId4" imgW="812447" imgH="241195" progId="Equation.3">
                  <p:embed/>
                </p:oleObj>
              </mc:Choice>
              <mc:Fallback>
                <p:oleObj name="Формула" r:id="rId4" imgW="812447" imgH="24119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997200"/>
                        <a:ext cx="18002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5219700" y="2924175"/>
          <a:ext cx="18732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Формула" r:id="rId6" imgW="774364" imgH="241195" progId="Equation.3">
                  <p:embed/>
                </p:oleObj>
              </mc:Choice>
              <mc:Fallback>
                <p:oleObj name="Формула" r:id="rId6" imgW="774364" imgH="241195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2924175"/>
                        <a:ext cx="1873250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1908175" y="4221163"/>
          <a:ext cx="4608513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Формула" r:id="rId8" imgW="2463800" imgH="571500" progId="Equation.3">
                  <p:embed/>
                </p:oleObj>
              </mc:Choice>
              <mc:Fallback>
                <p:oleObj name="Формула" r:id="rId8" imgW="2463800" imgH="571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221163"/>
                        <a:ext cx="4608513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29688" cy="6858000"/>
          </a:xfrm>
        </p:spPr>
        <p:txBody>
          <a:bodyPr/>
          <a:lstStyle/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 i="1"/>
              <a:t>K</a:t>
            </a:r>
            <a:r>
              <a:rPr lang="ru-RU" altLang="ru-RU" sz="1800" b="1" i="1" baseline="-25000"/>
              <a:t>H</a:t>
            </a:r>
            <a:r>
              <a:rPr lang="ru-RU" altLang="ru-RU" sz="1800"/>
              <a:t> – коэффициент нагрузки, учитывающий условия работы зубьев и качество их рабочих поверхностей и состоящий из произведения нескольких других коэффициентов; </a:t>
            </a:r>
            <a:r>
              <a:rPr lang="ru-RU" altLang="ru-RU" sz="1800" b="1" i="1"/>
              <a:t>T</a:t>
            </a:r>
            <a:r>
              <a:rPr lang="ru-RU" altLang="ru-RU" sz="1800" b="1" i="1" baseline="-25000"/>
              <a:t>1</a:t>
            </a:r>
            <a:r>
              <a:rPr lang="ru-RU" altLang="ru-RU" sz="1800"/>
              <a:t> – вращающий момент на шестерне, Нм; </a:t>
            </a:r>
            <a:r>
              <a:rPr lang="ru-RU" altLang="ru-RU" sz="1800" b="1" i="1"/>
              <a:t>u</a:t>
            </a:r>
            <a:r>
              <a:rPr lang="ru-RU" altLang="ru-RU" sz="1800"/>
              <a:t> - передаточное число передачи; </a:t>
            </a:r>
            <a:r>
              <a:rPr lang="ru-RU" altLang="ru-RU" sz="1800" b="1" i="1"/>
              <a:t>[</a:t>
            </a:r>
            <a:r>
              <a:rPr lang="ru-RU" altLang="ru-RU" sz="1800" b="1" i="1">
                <a:sym typeface="Symbol" panose="05050102010706020507" pitchFamily="18" charset="2"/>
              </a:rPr>
              <a:t></a:t>
            </a:r>
            <a:r>
              <a:rPr lang="ru-RU" altLang="ru-RU" sz="1800" b="1" i="1"/>
              <a:t>]</a:t>
            </a:r>
            <a:r>
              <a:rPr lang="ru-RU" altLang="ru-RU" sz="1800" b="1" i="1" baseline="-25000"/>
              <a:t>H</a:t>
            </a:r>
            <a:r>
              <a:rPr lang="ru-RU" altLang="ru-RU" sz="1800"/>
              <a:t> – допускаемые напряжения для материалов, из которых изготовлены зубчатые колеса передачи, МПа </a:t>
            </a:r>
            <a:r>
              <a:rPr lang="ru-RU" altLang="ru-RU" sz="1800" b="1" i="1">
                <a:sym typeface="Symbol" panose="05050102010706020507" pitchFamily="18" charset="2"/>
              </a:rPr>
              <a:t></a:t>
            </a:r>
            <a:r>
              <a:rPr lang="ru-RU" altLang="ru-RU" sz="1800" b="1" i="1" baseline="-25000"/>
              <a:t>ba</a:t>
            </a:r>
            <a:r>
              <a:rPr lang="ru-RU" altLang="ru-RU" sz="1800"/>
              <a:t> – коэффициент ширины зубчатого венца колеса (венец шестерни обычно выполняется на 2…4 мм шире зубчатого венца колеса), изменяющийся обычно в пределах 0,2…0,5 в зависимости от способа закрепления валов, несущих зубчатые колеса. Полученное значение </a:t>
            </a:r>
            <a:r>
              <a:rPr lang="ru-RU" altLang="ru-RU" sz="1800" b="1" i="1"/>
              <a:t>a</a:t>
            </a:r>
            <a:r>
              <a:rPr lang="ru-RU" altLang="ru-RU" sz="1800" b="1" i="1" baseline="-25000"/>
              <a:t>w</a:t>
            </a:r>
            <a:r>
              <a:rPr lang="ru-RU" altLang="ru-RU" sz="1800"/>
              <a:t> округляется до ближайшего большего стандартного значения.</a:t>
            </a:r>
          </a:p>
          <a:p>
            <a:pPr marL="0" indent="357188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Ширина зубчатого венца колеса в этом случае составит</a:t>
            </a:r>
          </a:p>
          <a:p>
            <a:pPr marL="0" indent="357188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r">
              <a:lnSpc>
                <a:spcPct val="74000"/>
              </a:lnSpc>
              <a:buFont typeface="Arial" panose="020B0604020202020204" pitchFamily="34" charset="0"/>
              <a:buNone/>
            </a:pPr>
            <a:r>
              <a:rPr lang="ru-RU" altLang="ru-RU" sz="1800"/>
              <a:t>.					(5.11)</a:t>
            </a:r>
          </a:p>
          <a:p>
            <a:pPr marL="0" indent="357188" algn="r">
              <a:lnSpc>
                <a:spcPct val="74000"/>
              </a:lnSpc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Далее определяется минимально допустимое значение модуля передачи</a:t>
            </a:r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ru-RU" sz="1800"/>
          </a:p>
          <a:p>
            <a:pPr marL="0" indent="357188" algn="r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ru-RU" sz="1800"/>
              <a:t>;				(5.12)</a:t>
            </a:r>
            <a:endParaRPr lang="ru-RU" altLang="ru-RU" sz="1800"/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 где </a:t>
            </a:r>
            <a:r>
              <a:rPr lang="en-US" altLang="ru-RU" sz="1800" b="1" i="1">
                <a:latin typeface="Times New Roman" panose="02020603050405020304" pitchFamily="18" charset="0"/>
              </a:rPr>
              <a:t>K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m</a:t>
            </a:r>
            <a:r>
              <a:rPr lang="ru-RU" altLang="ru-RU" sz="1800"/>
              <a:t> = 3,4</a:t>
            </a:r>
            <a:r>
              <a:rPr lang="ru-RU" altLang="ru-RU" sz="1800">
                <a:sym typeface="Symbol" panose="05050102010706020507" pitchFamily="18" charset="2"/>
              </a:rPr>
              <a:t></a:t>
            </a:r>
            <a:r>
              <a:rPr lang="ru-RU" altLang="ru-RU" sz="1800"/>
              <a:t>10</a:t>
            </a:r>
            <a:r>
              <a:rPr lang="ru-RU" altLang="ru-RU" sz="1800" baseline="30000"/>
              <a:t>3</a:t>
            </a:r>
            <a:r>
              <a:rPr lang="ru-RU" altLang="ru-RU" sz="1800"/>
              <a:t> для прямозубых передач и </a:t>
            </a:r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		</a:t>
            </a:r>
            <a:r>
              <a:rPr lang="en-US" altLang="ru-RU" sz="1800" b="1" i="1">
                <a:latin typeface="Times New Roman" panose="02020603050405020304" pitchFamily="18" charset="0"/>
              </a:rPr>
              <a:t>K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m</a:t>
            </a:r>
            <a:r>
              <a:rPr lang="ru-RU" altLang="ru-RU" sz="1800"/>
              <a:t> = 2,8</a:t>
            </a:r>
            <a:r>
              <a:rPr lang="ru-RU" altLang="ru-RU" sz="1800">
                <a:sym typeface="Symbol" panose="05050102010706020507" pitchFamily="18" charset="2"/>
              </a:rPr>
              <a:t></a:t>
            </a:r>
            <a:r>
              <a:rPr lang="ru-RU" altLang="ru-RU" sz="1800"/>
              <a:t>10</a:t>
            </a:r>
            <a:r>
              <a:rPr lang="ru-RU" altLang="ru-RU" sz="1800" baseline="30000"/>
              <a:t>3</a:t>
            </a:r>
            <a:r>
              <a:rPr lang="ru-RU" altLang="ru-RU" sz="1800"/>
              <a:t> для косозубых передач;</a:t>
            </a:r>
          </a:p>
          <a:p>
            <a:pPr marL="0" indent="357188" algn="just">
              <a:lnSpc>
                <a:spcPct val="9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ru-RU" sz="1800" b="1" i="1">
                <a:latin typeface="Times New Roman" panose="02020603050405020304" pitchFamily="18" charset="0"/>
              </a:rPr>
              <a:t>K</a:t>
            </a:r>
            <a:r>
              <a:rPr lang="en-US" altLang="ru-RU" sz="1800" b="1" i="1" baseline="-25000">
                <a:latin typeface="Times New Roman" panose="02020603050405020304" pitchFamily="18" charset="0"/>
              </a:rPr>
              <a:t>F</a:t>
            </a:r>
            <a:r>
              <a:rPr lang="ru-RU" altLang="ru-RU" sz="1800"/>
              <a:t> – коэффициент нагрузки, зависящий от точности изготовления передачи, режима её работы и качества материалов зубчатых колес.  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3203575" y="3141663"/>
          <a:ext cx="28146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9" name="Формула" r:id="rId3" imgW="939392" imgH="241195" progId="Equation.3">
                  <p:embed/>
                </p:oleObj>
              </mc:Choice>
              <mc:Fallback>
                <p:oleObj name="Формула" r:id="rId3" imgW="939392" imgH="24119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141663"/>
                        <a:ext cx="281463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2682875" y="4416425"/>
          <a:ext cx="33353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Формула" r:id="rId5" imgW="1663560" imgH="444240" progId="Equation.3">
                  <p:embed/>
                </p:oleObj>
              </mc:Choice>
              <mc:Fallback>
                <p:oleObj name="Формула" r:id="rId5" imgW="1663560" imgH="4442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4416425"/>
                        <a:ext cx="3335338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838</Words>
  <Application>Microsoft Office PowerPoint</Application>
  <PresentationFormat>Экран (4:3)</PresentationFormat>
  <Paragraphs>135</Paragraphs>
  <Slides>14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DejaVu Sans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Оформление по умолчанию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Соединения. Лекция № 12. Неразъёмные соединения (НС)</dc:title>
  <dc:creator>MELMASH</dc:creator>
  <cp:lastModifiedBy>admin</cp:lastModifiedBy>
  <cp:revision>38</cp:revision>
  <dcterms:modified xsi:type="dcterms:W3CDTF">2017-02-24T18:42:21Z</dcterms:modified>
</cp:coreProperties>
</file>