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664" autoAdjust="0"/>
    <p:restoredTop sz="94660"/>
  </p:normalViewPr>
  <p:slideViewPr>
    <p:cSldViewPr>
      <p:cViewPr varScale="1">
        <p:scale>
          <a:sx n="107" d="100"/>
          <a:sy n="107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4D5-4602-4B72-BF9E-B00D92A5167E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F352-E2C0-47D7-B56C-FA1AB4FF7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4D5-4602-4B72-BF9E-B00D92A5167E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F352-E2C0-47D7-B56C-FA1AB4FF7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4D5-4602-4B72-BF9E-B00D92A5167E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F352-E2C0-47D7-B56C-FA1AB4FF7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4D5-4602-4B72-BF9E-B00D92A5167E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F352-E2C0-47D7-B56C-FA1AB4FF7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4D5-4602-4B72-BF9E-B00D92A5167E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F352-E2C0-47D7-B56C-FA1AB4FF7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4D5-4602-4B72-BF9E-B00D92A5167E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F352-E2C0-47D7-B56C-FA1AB4FF7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4D5-4602-4B72-BF9E-B00D92A5167E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F352-E2C0-47D7-B56C-FA1AB4FF7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4D5-4602-4B72-BF9E-B00D92A5167E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F352-E2C0-47D7-B56C-FA1AB4FF7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4D5-4602-4B72-BF9E-B00D92A5167E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F352-E2C0-47D7-B56C-FA1AB4FF7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4D5-4602-4B72-BF9E-B00D92A5167E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F352-E2C0-47D7-B56C-FA1AB4FF7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84D5-4602-4B72-BF9E-B00D92A5167E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F352-E2C0-47D7-B56C-FA1AB4FF7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884D5-4602-4B72-BF9E-B00D92A5167E}" type="datetimeFigureOut">
              <a:rPr lang="ru-RU" smtClean="0"/>
              <a:pPr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AF352-E2C0-47D7-B56C-FA1AB4FF7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357298"/>
            <a:ext cx="7772400" cy="1470025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ТРАНСПОРТИРУЮЩИЕ МАШИНЫ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n w="17780" cmpd="sng">
                  <a:solidFill>
                    <a:schemeClr val="tx2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СКРЕБКОВЫЕ ТРАНСПОРТЕРЫ</a:t>
            </a:r>
            <a:endParaRPr lang="ru-RU" sz="4000" b="1" dirty="0">
              <a:ln w="17780" cmpd="sng">
                <a:solidFill>
                  <a:schemeClr val="tx2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42852"/>
            <a:ext cx="7772400" cy="1214446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i="1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СХЕМЫ СКРЕБКОВЫХ ТРАНСПОРТЕРОВ</a:t>
            </a:r>
            <a:endParaRPr lang="ru-RU" b="1" i="1" dirty="0">
              <a:ln w="11430">
                <a:solidFill>
                  <a:schemeClr val="accent2">
                    <a:lumMod val="75000"/>
                  </a:schemeClr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bright="-40000" contrast="80000"/>
          </a:blip>
          <a:srcRect/>
          <a:stretch>
            <a:fillRect/>
          </a:stretch>
        </p:blipFill>
        <p:spPr bwMode="auto">
          <a:xfrm>
            <a:off x="357158" y="1357298"/>
            <a:ext cx="4929222" cy="161073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lum bright="-40000" contrast="60000"/>
          </a:blip>
          <a:srcRect/>
          <a:stretch>
            <a:fillRect/>
          </a:stretch>
        </p:blipFill>
        <p:spPr bwMode="auto">
          <a:xfrm>
            <a:off x="3500430" y="3143248"/>
            <a:ext cx="5372100" cy="12954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lum bright="-20000" contrast="60000"/>
          </a:blip>
          <a:srcRect/>
          <a:stretch>
            <a:fillRect/>
          </a:stretch>
        </p:blipFill>
        <p:spPr bwMode="auto">
          <a:xfrm>
            <a:off x="357158" y="4643446"/>
            <a:ext cx="5672520" cy="207170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500042"/>
            <a:ext cx="5486400" cy="566738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800" b="1" i="1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СХЕМЫ СКРЕБКОВ</a:t>
            </a:r>
            <a:endParaRPr lang="ru-RU" sz="4800" b="1" i="1" dirty="0">
              <a:ln w="11430">
                <a:solidFill>
                  <a:schemeClr val="accent2">
                    <a:lumMod val="75000"/>
                  </a:schemeClr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928662" y="5367338"/>
            <a:ext cx="7000924" cy="804862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Arial" pitchFamily="34" charset="0"/>
                <a:cs typeface="Arial" pitchFamily="34" charset="0"/>
              </a:rPr>
              <a:t>а – прямоугольной формы; б – трапецеидальной формы; в – полукруглой формы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bright="-40000" contrast="60000"/>
          </a:blip>
          <a:srcRect/>
          <a:stretch>
            <a:fillRect/>
          </a:stretch>
        </p:blipFill>
        <p:spPr bwMode="auto">
          <a:xfrm>
            <a:off x="1071538" y="1500174"/>
            <a:ext cx="6806657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14290"/>
            <a:ext cx="7215238" cy="1143008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600" b="1" i="1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ПАРАМЕТРЫ СКРЕБКОВ</a:t>
            </a:r>
            <a:endParaRPr lang="ru-RU" sz="3600" b="1" i="1" dirty="0">
              <a:ln w="11430">
                <a:solidFill>
                  <a:schemeClr val="accent2">
                    <a:lumMod val="75000"/>
                  </a:schemeClr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785786" y="1357298"/>
          <a:ext cx="7858180" cy="5000661"/>
        </p:xfrm>
        <a:graphic>
          <a:graphicData uri="http://schemas.openxmlformats.org/drawingml/2006/table">
            <a:tbl>
              <a:tblPr/>
              <a:tblGrid>
                <a:gridCol w="698101"/>
                <a:gridCol w="682184"/>
                <a:gridCol w="682184"/>
                <a:gridCol w="1555379"/>
                <a:gridCol w="927770"/>
                <a:gridCol w="643527"/>
                <a:gridCol w="916400"/>
                <a:gridCol w="895379"/>
                <a:gridCol w="857256"/>
              </a:tblGrid>
              <a:tr h="659635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Размер скребка, мм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6223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Шаг </a:t>
                      </a:r>
                      <a:r>
                        <a:rPr lang="ru-RU" sz="1200" b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скребка</a:t>
                      </a: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мм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Тип скребка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Шаг звеньев цепи, мм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292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Количество </a:t>
                      </a: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цепей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Производительность</a:t>
                      </a: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м</a:t>
                      </a:r>
                      <a:r>
                        <a:rPr lang="ru-RU" sz="1200" b="1" baseline="30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/ч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Наибольшие размеры кусков груза, мм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97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ширина</a:t>
                      </a:r>
                      <a:endParaRPr lang="ru-RU" sz="12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высота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рядового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сортированного</a:t>
                      </a:r>
                      <a:endParaRPr lang="ru-RU" sz="12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1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Консольный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12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1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125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Консольный</a:t>
                      </a:r>
                      <a:endParaRPr lang="ru-RU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44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1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Консольный</a:t>
                      </a:r>
                      <a:endParaRPr lang="ru-RU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44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0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Консольный и симметричный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1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640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Ящичный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125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155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1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650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640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Ящичный</a:t>
                      </a:r>
                      <a:endParaRPr lang="ru-RU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1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640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Ящичный</a:t>
                      </a:r>
                      <a:endParaRPr lang="ru-RU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1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Ящичный</a:t>
                      </a:r>
                      <a:endParaRPr lang="ru-RU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350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1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Ящичный</a:t>
                      </a:r>
                      <a:endParaRPr lang="ru-RU" sz="1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630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350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rightRoom" dir="t"/>
            </a:scene3d>
            <a:sp3d extrusionH="57150" contourW="6350" prstMaterial="plastic">
              <a:bevelT w="20320" h="20320" prst="artDeco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6000" b="1" cap="all" dirty="0" smtClean="0">
                <a:ln>
                  <a:solidFill>
                    <a:schemeClr val="accent2"/>
                  </a:solidFill>
                </a:ln>
                <a:solidFill>
                  <a:srgbClr val="FFFF00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ТЯГОВЫЕ ЦЕПИ</a:t>
            </a:r>
            <a:endParaRPr lang="ru-RU" sz="6000" b="1" cap="all" dirty="0">
              <a:ln>
                <a:solidFill>
                  <a:schemeClr val="accent2"/>
                </a:solidFill>
              </a:ln>
              <a:solidFill>
                <a:srgbClr val="FFFF00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5143512"/>
            <a:ext cx="3786214" cy="1214446"/>
          </a:xfrm>
        </p:spPr>
        <p:txBody>
          <a:bodyPr>
            <a:noAutofit/>
          </a:bodyPr>
          <a:lstStyle/>
          <a:p>
            <a:pPr algn="ctr"/>
            <a:r>
              <a:rPr lang="ru-RU" sz="1300" i="1" dirty="0">
                <a:latin typeface="Arial" pitchFamily="34" charset="0"/>
                <a:cs typeface="Arial" pitchFamily="34" charset="0"/>
              </a:rPr>
              <a:t>а, б, в и г - роликовые длиннозвенные (а - тип 1 исполнения I; б - тип 2 исполнения 2; в - тип 3; г- тип 4 исполнения 1); </a:t>
            </a:r>
            <a:r>
              <a:rPr lang="ru-RU" sz="1300" i="1" dirty="0" err="1">
                <a:latin typeface="Arial" pitchFamily="34" charset="0"/>
                <a:cs typeface="Arial" pitchFamily="34" charset="0"/>
              </a:rPr>
              <a:t>д</a:t>
            </a:r>
            <a:r>
              <a:rPr lang="en-US" sz="13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300" i="1" dirty="0">
                <a:latin typeface="Arial" pitchFamily="34" charset="0"/>
                <a:cs typeface="Arial" pitchFamily="34" charset="0"/>
              </a:rPr>
              <a:t> -  круглозвенная; е - разборная цепь с цилиндрическим и сферическим валиками, ж - вильчатая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214810" y="5072074"/>
            <a:ext cx="4786346" cy="1643074"/>
          </a:xfrm>
        </p:spPr>
        <p:txBody>
          <a:bodyPr>
            <a:noAutofit/>
          </a:bodyPr>
          <a:lstStyle/>
          <a:p>
            <a:pPr algn="ctr"/>
            <a:r>
              <a:rPr lang="ru-RU" sz="1200" i="1" dirty="0">
                <a:latin typeface="Arial" pitchFamily="34" charset="0"/>
                <a:cs typeface="Arial" pitchFamily="34" charset="0"/>
              </a:rPr>
              <a:t>а — втулочные типа ПВ; б— втулочно-колесные на подшипниках качения типа ПВКП; в — втулочно-роликовые типа ПВР; г – втулочно-колесные с гладкими катками катками типа ПВК; </a:t>
            </a:r>
            <a:r>
              <a:rPr lang="ru-RU" sz="1200" i="1" dirty="0" err="1">
                <a:latin typeface="Arial" pitchFamily="34" charset="0"/>
                <a:cs typeface="Arial" pitchFamily="34" charset="0"/>
              </a:rPr>
              <a:t>д</a:t>
            </a:r>
            <a:r>
              <a:rPr lang="ru-RU" sz="1200" i="1" dirty="0">
                <a:latin typeface="Arial" pitchFamily="34" charset="0"/>
                <a:cs typeface="Arial" pitchFamily="34" charset="0"/>
              </a:rPr>
              <a:t> — втулочно-колесные с ребордными колесами типа ПВКГ; 1— валик; 2— втулка; 3, 4— соответственно внутренняя и наружная пластины; 5— фиксирующая планка; 6—</a:t>
            </a:r>
          </a:p>
          <a:p>
            <a:pPr algn="ctr"/>
            <a:r>
              <a:rPr lang="ru-RU" sz="1200" i="1" dirty="0">
                <a:latin typeface="Arial" pitchFamily="34" charset="0"/>
                <a:cs typeface="Arial" pitchFamily="34" charset="0"/>
              </a:rPr>
              <a:t>ролик; 7— каток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lum bright="-40000" contrast="60000"/>
          </a:blip>
          <a:srcRect/>
          <a:stretch>
            <a:fillRect/>
          </a:stretch>
        </p:blipFill>
        <p:spPr bwMode="auto">
          <a:xfrm>
            <a:off x="142844" y="1571612"/>
            <a:ext cx="4479219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lum bright="-40000" contrast="60000"/>
          </a:blip>
          <a:srcRect/>
          <a:stretch>
            <a:fillRect/>
          </a:stretch>
        </p:blipFill>
        <p:spPr bwMode="auto">
          <a:xfrm>
            <a:off x="4572000" y="1571612"/>
            <a:ext cx="4402168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857256"/>
          </a:xfrm>
        </p:spPr>
        <p:txBody>
          <a:bodyPr>
            <a:normAutofit/>
          </a:bodyPr>
          <a:lstStyle/>
          <a:p>
            <a:r>
              <a:rPr lang="ru-RU" sz="3600" b="1" i="1" dirty="0">
                <a:ln w="11430">
                  <a:solidFill>
                    <a:schemeClr val="accent2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ЦЕПИ ТЯГОВЫЕ ПЛАСТИНЧАТЫЕ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0" y="1214422"/>
          <a:ext cx="7929618" cy="5195813"/>
        </p:xfrm>
        <a:graphic>
          <a:graphicData uri="http://schemas.openxmlformats.org/drawingml/2006/table">
            <a:tbl>
              <a:tblPr/>
              <a:tblGrid>
                <a:gridCol w="882522"/>
                <a:gridCol w="853285"/>
                <a:gridCol w="1044868"/>
                <a:gridCol w="461651"/>
                <a:gridCol w="424718"/>
                <a:gridCol w="428566"/>
                <a:gridCol w="420872"/>
                <a:gridCol w="428566"/>
                <a:gridCol w="424718"/>
                <a:gridCol w="424718"/>
                <a:gridCol w="428566"/>
                <a:gridCol w="428566"/>
                <a:gridCol w="424718"/>
                <a:gridCol w="428566"/>
                <a:gridCol w="424718"/>
              </a:tblGrid>
              <a:tr h="8572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Номер цепи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Разрушающая нагрузка, кН, не менее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Шаг цепи </a:t>
                      </a:r>
                      <a:r>
                        <a:rPr lang="en-US" sz="1100" b="1" i="1" spc="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t*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308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spc="1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</a:t>
                      </a:r>
                      <a:r>
                        <a:rPr lang="ru-RU" sz="1100" b="1" i="1" spc="100" baseline="-25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 более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spc="1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</a:t>
                      </a:r>
                      <a:r>
                        <a:rPr lang="ru-RU" sz="1100" b="1" i="1" spc="100" baseline="-25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r>
                        <a:rPr lang="ru-RU" sz="1100" b="1" i="1" spc="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 более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27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spc="1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</a:t>
                      </a:r>
                      <a:r>
                        <a:rPr lang="ru-RU" sz="1100" b="1" i="1" spc="100" baseline="-25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r>
                        <a:rPr lang="ru-RU" sz="1100" b="1" i="1" spc="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 менее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3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spc="1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</a:t>
                      </a:r>
                      <a:r>
                        <a:rPr lang="ru-RU" sz="1100" b="1" baseline="-25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не более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spc="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spc="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</a:t>
                      </a:r>
                      <a:r>
                        <a:rPr lang="ru-RU" sz="1100" b="1" i="1" spc="100" baseline="-250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ru-RU" sz="11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spc="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</a:t>
                      </a:r>
                      <a:r>
                        <a:rPr lang="ru-RU" sz="1100" b="1" i="1" spc="100" baseline="-25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spc="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</a:t>
                      </a:r>
                      <a:r>
                        <a:rPr lang="ru-RU" sz="1100" b="1" i="1" spc="100" baseline="-25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spc="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</a:t>
                      </a:r>
                      <a:r>
                        <a:rPr lang="ru-RU" sz="1100" b="1" i="1" spc="100" baseline="-25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spc="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</a:t>
                      </a:r>
                      <a:r>
                        <a:rPr lang="ru-RU" sz="1100" b="1" i="1" spc="100" baseline="-25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spc="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h, </a:t>
                      </a: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 более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М20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40**—160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49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spc="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12,5</a:t>
                      </a:r>
                      <a:endParaRPr lang="ru-RU" sz="11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2,5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М28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**—</a:t>
                      </a:r>
                      <a:r>
                        <a:rPr lang="en-US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56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М40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63 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r>
                        <a:rPr lang="en-US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4,5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63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8,5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12,5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36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М56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56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63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**—</a:t>
                      </a:r>
                      <a:r>
                        <a:rPr lang="en-US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52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23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72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8915" algn="l"/>
                        </a:tabLs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42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М80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80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r>
                        <a:rPr lang="en-US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315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62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27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86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М112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112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80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**—</a:t>
                      </a:r>
                      <a:r>
                        <a:rPr lang="en-US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73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101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М160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**—</a:t>
                      </a:r>
                      <a:r>
                        <a:rPr lang="en-US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8,5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36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117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4470" algn="l"/>
                        </a:tabLst>
                      </a:pPr>
                      <a:endParaRPr lang="ru-RU" sz="11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36,0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М224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224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125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**—</a:t>
                      </a:r>
                      <a:r>
                        <a:rPr lang="en-US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630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98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42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134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42,0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56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М315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160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**—</a:t>
                      </a:r>
                      <a:r>
                        <a:rPr lang="en-US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630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112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47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154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36,0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М450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450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r>
                        <a:rPr lang="en-US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800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endParaRPr lang="ru-RU" sz="11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42,0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60,0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М630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630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250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r>
                        <a:rPr lang="en-US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154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214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36,0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70,0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М900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900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250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**—</a:t>
                      </a:r>
                      <a:r>
                        <a:rPr lang="en-US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76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254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60,0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85,0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М1250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1250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315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**—</a:t>
                      </a:r>
                      <a:r>
                        <a:rPr lang="en-US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230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endParaRPr lang="ru-RU" sz="11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71,0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Ml </a:t>
                      </a: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800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1800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400 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r>
                        <a:rPr lang="en-US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260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370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60,0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85,0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118,0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236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276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МС28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63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r>
                        <a:rPr lang="en-US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42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4,5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8,3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17,5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22,5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36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26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МС56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56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80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r>
                        <a:rPr lang="en-US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48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23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4945" algn="l"/>
                        </a:tabLst>
                      </a:pPr>
                      <a:endParaRPr lang="ru-RU" sz="11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10,3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15,5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27,0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36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MCI </a:t>
                      </a: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112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r>
                        <a:rPr lang="en-US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315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67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14,3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29,0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38,0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51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МС224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224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160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  <a:r>
                        <a:rPr lang="en-US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42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—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20,3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41,0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53,0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125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72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8,0</a:t>
                      </a:r>
                    </a:p>
                  </a:txBody>
                  <a:tcPr marL="23660" marR="23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883">
                <a:tc gridSpan="1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* Шаг цепи выбирается из ряда: 40, 50, 63, 80, 100, 125, 160, 200, 250, 315, 400, 500, 630, 800, 1000 мм.</a:t>
                      </a:r>
                    </a:p>
                  </a:txBody>
                  <a:tcPr marL="23660" marR="2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3660" marR="2366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4902">
                <a:tc gridSpan="1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** Применение шагов, отмеченных **, для катковых цепей не допускается.</a:t>
                      </a:r>
                    </a:p>
                  </a:txBody>
                  <a:tcPr marL="23660" marR="2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857256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НАТЯЖНОЕ УСТРОЙСТВО</a:t>
            </a:r>
            <a:endParaRPr lang="ru-RU" sz="3600" b="1" i="1" dirty="0">
              <a:ln w="11430">
                <a:solidFill>
                  <a:schemeClr val="accent2">
                    <a:lumMod val="75000"/>
                  </a:schemeClr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4850" y="1309688"/>
            <a:ext cx="8168840" cy="44767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669</Words>
  <Application>Microsoft Office PowerPoint</Application>
  <PresentationFormat>Экран (4:3)</PresentationFormat>
  <Paragraphs>385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ТРАНСПОРТИРУЮЩИЕ МАШИНЫ</vt:lpstr>
      <vt:lpstr>СХЕМЫ СКРЕБКОВЫХ ТРАНСПОРТЕРОВ</vt:lpstr>
      <vt:lpstr>СХЕМЫ СКРЕБКОВ</vt:lpstr>
      <vt:lpstr>ОСНОВНЫЕ ПАРАМЕТРЫ СКРЕБКОВ</vt:lpstr>
      <vt:lpstr>ТЯГОВЫЕ ЦЕПИ</vt:lpstr>
      <vt:lpstr>ЦЕПИ ТЯГОВЫЕ ПЛАСТИНЧАТЫЕ</vt:lpstr>
      <vt:lpstr>НАТЯЖНОЕ УСТРОЙСТВО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ТРАНСПОРТИРУЮЩИЕ МАШИНЫ</dc:title>
  <dc:creator>Sasha</dc:creator>
  <cp:lastModifiedBy>Sasha</cp:lastModifiedBy>
  <cp:revision>12</cp:revision>
  <dcterms:created xsi:type="dcterms:W3CDTF">2008-11-10T20:21:46Z</dcterms:created>
  <dcterms:modified xsi:type="dcterms:W3CDTF">2008-11-11T14:58:03Z</dcterms:modified>
</cp:coreProperties>
</file>