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753" autoAdjust="0"/>
    <p:restoredTop sz="94693" autoAdjust="0"/>
  </p:normalViewPr>
  <p:slideViewPr>
    <p:cSldViewPr>
      <p:cViewPr>
        <p:scale>
          <a:sx n="124" d="100"/>
          <a:sy n="124" d="100"/>
        </p:scale>
        <p:origin x="-864" y="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856B6-16E6-4BF0-B7CE-45937291D656}" type="datetimeFigureOut">
              <a:rPr lang="ru-RU" smtClean="0"/>
              <a:pPr/>
              <a:t>11.11.2008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9A199-C9D3-44CA-A1A7-101B3A2246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9A199-C9D3-44CA-A1A7-101B3A22465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9A199-C9D3-44CA-A1A7-101B3A22465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9A199-C9D3-44CA-A1A7-101B3A22465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9A199-C9D3-44CA-A1A7-101B3A22465E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9A199-C9D3-44CA-A1A7-101B3A22465E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CA7E-F0A6-4A34-81AF-2CE3002E3DCF}" type="datetimeFigureOut">
              <a:rPr lang="ru-RU" smtClean="0"/>
              <a:pPr/>
              <a:t>11.11.2008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8A78-DF10-4063-BDD2-762F877C40F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CA7E-F0A6-4A34-81AF-2CE3002E3DCF}" type="datetimeFigureOut">
              <a:rPr lang="ru-RU" smtClean="0"/>
              <a:pPr/>
              <a:t>11.11.2008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8A78-DF10-4063-BDD2-762F877C40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CA7E-F0A6-4A34-81AF-2CE3002E3DCF}" type="datetimeFigureOut">
              <a:rPr lang="ru-RU" smtClean="0"/>
              <a:pPr/>
              <a:t>11.11.2008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8A78-DF10-4063-BDD2-762F877C40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CA7E-F0A6-4A34-81AF-2CE3002E3DCF}" type="datetimeFigureOut">
              <a:rPr lang="ru-RU" smtClean="0"/>
              <a:pPr/>
              <a:t>11.11.2008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8A78-DF10-4063-BDD2-762F877C40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CA7E-F0A6-4A34-81AF-2CE3002E3DCF}" type="datetimeFigureOut">
              <a:rPr lang="ru-RU" smtClean="0"/>
              <a:pPr/>
              <a:t>11.11.2008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</p:spPr>
        <p:txBody>
          <a:bodyPr/>
          <a:lstStyle/>
          <a:p>
            <a:fld id="{8B9A8A78-DF10-4063-BDD2-762F877C40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CA7E-F0A6-4A34-81AF-2CE3002E3DCF}" type="datetimeFigureOut">
              <a:rPr lang="ru-RU" smtClean="0"/>
              <a:pPr/>
              <a:t>11.11.2008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8A78-DF10-4063-BDD2-762F877C40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2" y="2362202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362202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CA7E-F0A6-4A34-81AF-2CE3002E3DCF}" type="datetimeFigureOut">
              <a:rPr lang="ru-RU" smtClean="0"/>
              <a:pPr/>
              <a:t>11.11.2008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8A78-DF10-4063-BDD2-762F877C40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CA7E-F0A6-4A34-81AF-2CE3002E3DCF}" type="datetimeFigureOut">
              <a:rPr lang="ru-RU" smtClean="0"/>
              <a:pPr/>
              <a:t>11.11.2008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8A78-DF10-4063-BDD2-762F877C40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CA7E-F0A6-4A34-81AF-2CE3002E3DCF}" type="datetimeFigureOut">
              <a:rPr lang="ru-RU" smtClean="0"/>
              <a:pPr/>
              <a:t>11.11.2008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8A78-DF10-4063-BDD2-762F877C40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2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CA7E-F0A6-4A34-81AF-2CE3002E3DCF}" type="datetimeFigureOut">
              <a:rPr lang="ru-RU" smtClean="0"/>
              <a:pPr/>
              <a:t>11.11.2008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8A78-DF10-4063-BDD2-762F877C40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CA7E-F0A6-4A34-81AF-2CE3002E3DCF}" type="datetimeFigureOut">
              <a:rPr lang="ru-RU" smtClean="0"/>
              <a:pPr/>
              <a:t>11.11.2008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8A78-DF10-4063-BDD2-762F877C40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D42CA7E-F0A6-4A34-81AF-2CE3002E3DCF}" type="datetimeFigureOut">
              <a:rPr lang="ru-RU" smtClean="0"/>
              <a:pPr/>
              <a:t>11.11.2008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9A8A78-DF10-4063-BDD2-762F877C40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ТРАНСПОРТИРУЮЩИЕ МАШИНЫ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ЛЕНТОЧНЫЕ ТРАНСПОРТЕРЫ</a:t>
            </a:r>
            <a:endParaRPr lang="ru-RU" sz="48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ТИПЫ НАТЯЖНЫХ УСТРОЙСТВ</a:t>
            </a:r>
            <a:endParaRPr lang="ru-RU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lum bright="-40000" contrast="60000"/>
          </a:blip>
          <a:srcRect/>
          <a:stretch>
            <a:fillRect/>
          </a:stretch>
        </p:blipFill>
        <p:spPr bwMode="auto">
          <a:xfrm>
            <a:off x="571472" y="2428868"/>
            <a:ext cx="3587588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lum bright="-60000" contrast="80000"/>
          </a:blip>
          <a:srcRect/>
          <a:stretch>
            <a:fillRect/>
          </a:stretch>
        </p:blipFill>
        <p:spPr bwMode="auto">
          <a:xfrm>
            <a:off x="4429124" y="3214686"/>
            <a:ext cx="4220674" cy="10715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СХЕМЫ ТРАНСПОРТЕРОВ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Безимени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357430"/>
            <a:ext cx="8653584" cy="2857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Физико-механические свойства насыпных грузов</a:t>
            </a:r>
            <a:endParaRPr lang="ru-RU" sz="3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42976" y="1022424"/>
          <a:ext cx="6929483" cy="6090864"/>
        </p:xfrm>
        <a:graphic>
          <a:graphicData uri="http://schemas.openxmlformats.org/drawingml/2006/table">
            <a:tbl>
              <a:tblPr/>
              <a:tblGrid>
                <a:gridCol w="2694077"/>
                <a:gridCol w="870527"/>
                <a:gridCol w="880296"/>
                <a:gridCol w="880296"/>
                <a:gridCol w="880296"/>
                <a:gridCol w="723991"/>
              </a:tblGrid>
              <a:tr h="287608">
                <a:tc rowSpan="2">
                  <a:txBody>
                    <a:bodyPr/>
                    <a:lstStyle/>
                    <a:p>
                      <a:pPr marL="2330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груза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8890" indent="-88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Насыпная плотность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5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</a:t>
                      </a:r>
                      <a:r>
                        <a:rPr lang="ru-RU" sz="100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т/м</a:t>
                      </a:r>
                      <a:r>
                        <a:rPr lang="ru-RU" sz="1000" b="1" spc="5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Коэффи­циент </a:t>
                      </a:r>
                      <a:r>
                        <a:rPr lang="ru-RU" sz="1000" b="1" spc="5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внутреннего </a:t>
                      </a:r>
                      <a:r>
                        <a:rPr lang="ru-RU" sz="100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трения </a:t>
                      </a:r>
                      <a:r>
                        <a:rPr lang="en-US" sz="100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</a:t>
                      </a:r>
                      <a:r>
                        <a:rPr lang="ru-RU" sz="1000" b="1" spc="50" baseline="-25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176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Коэффициент внешнего трения </a:t>
                      </a:r>
                      <a:r>
                        <a:rPr lang="en-US" sz="100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</a:t>
                      </a:r>
                      <a:r>
                        <a:rPr lang="ru-RU" sz="1000" b="1" spc="50" baseline="-25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Группа </a:t>
                      </a:r>
                      <a:r>
                        <a:rPr lang="ru-RU" sz="1000" b="1" spc="5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абразивности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35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резине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35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стали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42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Апатит порошкообразный</a:t>
                      </a: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1,6—1,7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0,6—0,7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0,6—0,7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0,5—0,6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142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Гипс</a:t>
                      </a: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0,8—1,6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0,6—0,8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0,7—0,8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0,6—0,8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42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Глина</a:t>
                      </a: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1,0—1,8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0,8—1,0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0,8—1,0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0,7—1,0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42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Глинозем </a:t>
                      </a: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порошкообразный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0,9—1,1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0,5—0,6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0,4—0,5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0,4—0,5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42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Гравий</a:t>
                      </a: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1,5—2,0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0,5—1,0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0,7—1,0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0,6—1,0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42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Гречиха</a:t>
                      </a: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0,6—0,7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0,7—0,8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0,4—0,6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0,3—0,5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42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Земля грунтовая</a:t>
                      </a: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1,1—1,6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0,5—1,0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0,8—1,0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0,7—1,0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42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Земля формовочная</a:t>
                      </a: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0,8—1,3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0,5—0,7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0,4—0,6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0,4—0,7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203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Зола</a:t>
                      </a: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0,4—0,9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0,8—1,2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0,6—0,9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0,6—0,8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203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Известняк</a:t>
                      </a: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1,2-2,0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0,6—1,3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0,6—1,0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0,5—1,0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203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Камень</a:t>
                      </a: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1,3—2,0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0,7—0,8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0,6—0,9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0,5—0,8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203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Карбид кальция</a:t>
                      </a: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1,2—1,6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0,8—0,9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0,4—0,6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0,3—0,5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203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Кокс</a:t>
                      </a: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0,4—0,5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0,5—1,2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0,5—0,6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0,4—0,5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42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Криолит</a:t>
                      </a: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0,8—1,0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0,5—1,1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0,6—0,7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0,5—0,6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42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Мука</a:t>
                      </a: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0,4—0,7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0,6—1,2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0,8—0,9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0,4—0,6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203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Нефелиновый концентрат</a:t>
                      </a: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1,1 — 1,3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0,6—0,9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0,6—0,7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0,3—0,6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42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Опилки древесные</a:t>
                      </a: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0,2—0,3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0,6—1,5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0,5—0,6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0,3—0,5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42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Песок</a:t>
                      </a: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1,2—1,9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0,6—0,8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0,4—0,5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0,3—0,8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42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Подсолнух</a:t>
                      </a: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0,5—0,7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0,6—1,0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0,6—0,7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0,4—0,5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42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Просо</a:t>
                      </a: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0,7—0,8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0,4—0,5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0,3—0,4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0,2—0,3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42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Рожь</a:t>
                      </a: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0,6—0,8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0,5—0,8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0,4—0,5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0,3—0,5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203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Руда</a:t>
                      </a: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1,7—2,4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0,5—0,9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0,7—0,9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0,6-»0,8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203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Сода кальцинированная</a:t>
                      </a: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0,8—1,3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0,7—1,0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0,4—0,6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0,3—0,5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42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Соль поваренная</a:t>
                      </a: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1,5—1,8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0,6—1,2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0,6—0,7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0,5—0,6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42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Спек дробленый</a:t>
                      </a: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1,4—1,5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0,9—1,4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0,6—0,8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0,5-0,7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42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Торф</a:t>
                      </a: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0,3—0,8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0,6—1,2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0,5—0,7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0,4—0,6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42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Уголь каменный</a:t>
                      </a: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0,7—0,9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0,5—1,0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0,5—0,7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0,3—0,6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42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Фосфогипс обожженный</a:t>
                      </a: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0,9—1,0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0,7—0,9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0,7—0,8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0,6—0,7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42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Фтористый алюминий</a:t>
                      </a: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0,8—0,9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0,5—0,7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0,5—0,6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0,4—0,6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203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Цемент</a:t>
                      </a: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0,9—1,6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0,5—0,8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0,6—0,7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0,3—0,6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203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Шлак</a:t>
                      </a: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0,6-1,0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0,6—1,2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0,4—0,6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0,4—0,7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203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Щебень</a:t>
                      </a: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1,3—2,0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0,6—1,0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0,5—0,7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0,4—0,6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203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Штыб</a:t>
                      </a:r>
                    </a:p>
                  </a:txBody>
                  <a:tcPr marL="17684" marR="1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0,8—0,9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0,7—1,0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0,5—0,7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0,4—0,7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68">
                <a:tc gridSpan="6"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Примечание. Обозначение группы </a:t>
                      </a:r>
                      <a:r>
                        <a:rPr lang="ru-RU" sz="10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абразивности</a:t>
                      </a: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 А – неабразивные, В – малоабразивные, </a:t>
                      </a: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</a:t>
                      </a: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абразивные, </a:t>
                      </a:r>
                      <a:r>
                        <a:rPr lang="en-US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</a:t>
                      </a: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– </a:t>
                      </a:r>
                      <a:r>
                        <a:rPr lang="ru-RU" sz="10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высокоабразивные</a:t>
                      </a: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17684" marR="17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7150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ХАРАКТЕРИСТИКА НАСЫПНЫХ ГРУЗОВ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714356"/>
          <a:ext cx="2857521" cy="6044184"/>
        </p:xfrm>
        <a:graphic>
          <a:graphicData uri="http://schemas.openxmlformats.org/drawingml/2006/table">
            <a:tbl>
              <a:tblPr/>
              <a:tblGrid>
                <a:gridCol w="942612"/>
                <a:gridCol w="561988"/>
                <a:gridCol w="329792"/>
                <a:gridCol w="331825"/>
                <a:gridCol w="345652"/>
                <a:gridCol w="345652"/>
              </a:tblGrid>
              <a:tr h="598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Транспортируемый груз</a:t>
                      </a:r>
                      <a:endParaRPr lang="ru-RU" sz="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Плотность, V, т/м</a:t>
                      </a:r>
                      <a:r>
                        <a:rPr lang="ru-RU" sz="600" b="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Группа </a:t>
                      </a:r>
                      <a:r>
                        <a:rPr lang="ru-RU" sz="600" b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абразивности</a:t>
                      </a:r>
                      <a:endParaRPr lang="ru-RU" sz="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Угол </a:t>
                      </a:r>
                      <a:r>
                        <a:rPr lang="ru-RU" sz="6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естественного </a:t>
                      </a:r>
                      <a:r>
                        <a:rPr lang="ru-RU" sz="6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откоса груза в покое,</a:t>
                      </a:r>
                      <a:endParaRPr lang="ru-RU" sz="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Угол </a:t>
                      </a:r>
                      <a:r>
                        <a:rPr lang="ru-RU" sz="6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свободного </a:t>
                      </a:r>
                      <a:r>
                        <a:rPr lang="ru-RU" sz="6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располо­жения груза в попереч­ном </a:t>
                      </a:r>
                      <a:r>
                        <a:rPr lang="ru-RU" sz="6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сечении ленты </a:t>
                      </a:r>
                      <a:r>
                        <a:rPr lang="ru-RU" sz="600" b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</a:t>
                      </a:r>
                      <a:r>
                        <a:rPr lang="ru-RU" sz="6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endParaRPr lang="ru-RU" sz="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Наиболь­ший допу­скаемый угол на­клона конвейера </a:t>
                      </a:r>
                      <a:r>
                        <a:rPr lang="ru-RU" sz="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Р.</a:t>
                      </a:r>
                      <a:endParaRPr lang="ru-RU" sz="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2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Агломерат: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479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железной руды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1,6-2,0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9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свинцовой руды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2,0-3,5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40—50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9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Антрацит рядовой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0,8-1,0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0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Аммофос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0,9-1,1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33—42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9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Апатитовый концентрат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1,8-1,7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30—40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72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Асбест: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72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сорт I—V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0,3-0,6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41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сорт VI—VII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0,4-0,8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40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9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Брикеты из бурого уг-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0,7-1,0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в, с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35—40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40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72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ля, плоские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9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Боксит дробленый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1,3-</a:t>
                      </a:r>
                      <a:r>
                        <a:rPr lang="ru-RU" sz="700" b="1" baseline="-25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1,5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40—50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72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Гранит (крупность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0—80 мм)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9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Галька круглая, сухая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1,5—1,8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9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Гипс     </a:t>
                      </a: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порошкообразный,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1,2-1,4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46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72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воздушно-сухой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72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Глина: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9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кусковая, сухая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1,6--</a:t>
                      </a: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1,8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49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9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кусковая, влажная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1,9--</a:t>
                      </a: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2,1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9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пылевидная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0,4-1,2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47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0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Глинозем порошкообразный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0,9-•</a:t>
                      </a: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1,8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49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72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Гравий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9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рядовой, сухой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1,5-1,8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30—45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79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влажный, мытый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1,8-1,9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40—50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393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Доломит </a:t>
                      </a: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необожженный</a:t>
                      </a: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50—80 мм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1,7-1,9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35—40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Земля: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9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грунтовая, влажная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1,6--</a:t>
                      </a: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35—45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9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грунтовая, сухая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1,1--</a:t>
                      </a: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30—40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9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формовочная, готовая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1,б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40—45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9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формовочная, выбитая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1,2--</a:t>
                      </a: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1,3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30—45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58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9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Зола сухая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0,6--</a:t>
                      </a: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45—50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60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143240" y="714356"/>
          <a:ext cx="2928958" cy="5747926"/>
        </p:xfrm>
        <a:graphic>
          <a:graphicData uri="http://schemas.openxmlformats.org/drawingml/2006/table">
            <a:tbl>
              <a:tblPr/>
              <a:tblGrid>
                <a:gridCol w="981746"/>
                <a:gridCol w="340606"/>
                <a:gridCol w="232497"/>
                <a:gridCol w="340606"/>
                <a:gridCol w="336431"/>
                <a:gridCol w="348536"/>
                <a:gridCol w="348536"/>
              </a:tblGrid>
              <a:tr h="444173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6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Транспортируемый груз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Плотность, V, т/м</a:t>
                      </a:r>
                      <a:r>
                        <a:rPr lang="ru-RU" sz="600" b="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Группа </a:t>
                      </a:r>
                      <a:r>
                        <a:rPr lang="ru-RU" sz="600" b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абразивности</a:t>
                      </a:r>
                      <a:endParaRPr lang="ru-RU" sz="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Угол </a:t>
                      </a:r>
                      <a:r>
                        <a:rPr lang="ru-RU" sz="6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естествен­ного </a:t>
                      </a:r>
                      <a:r>
                        <a:rPr lang="ru-RU" sz="6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откоса груза в покое,</a:t>
                      </a:r>
                      <a:endParaRPr lang="ru-RU" sz="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Угол </a:t>
                      </a:r>
                      <a:r>
                        <a:rPr lang="ru-RU" sz="6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свободного </a:t>
                      </a:r>
                      <a:r>
                        <a:rPr lang="ru-RU" sz="6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располо­жения груза в попереч­ном </a:t>
                      </a:r>
                      <a:r>
                        <a:rPr lang="ru-RU" sz="6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сечении ленты </a:t>
                      </a:r>
                      <a:r>
                        <a:rPr lang="ru-RU" sz="600" b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</a:t>
                      </a:r>
                      <a:r>
                        <a:rPr lang="ru-RU" sz="6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endParaRPr lang="ru-RU" sz="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Наиболь­ший допу­скаемый угол на­клона конвейера </a:t>
                      </a:r>
                      <a:r>
                        <a:rPr lang="ru-RU" sz="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Р.</a:t>
                      </a:r>
                      <a:endParaRPr lang="ru-RU" sz="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Зерно (рожь, пшеница) сухое</a:t>
                      </a:r>
                      <a:endParaRPr kumimoji="0" lang="ru-RU" sz="7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0,7--0,8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6845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Известняк мелкий и среднекусковой</a:t>
                      </a:r>
                      <a:endParaRPr kumimoji="0" lang="ru-RU" sz="7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1,4--1,7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6845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36—40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3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Известь:</a:t>
                      </a:r>
                      <a:endParaRPr kumimoji="0" lang="ru-RU" sz="7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Порошкообразная, воздушно-сухая</a:t>
                      </a:r>
                      <a:endParaRPr kumimoji="0" lang="ru-RU" sz="7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0,5--0,9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6845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3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хлорная, воздушно-сухая</a:t>
                      </a:r>
                      <a:endParaRPr kumimoji="0" lang="ru-RU" sz="7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0,6--0,8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6845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45—50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Калий хлористый</a:t>
                      </a:r>
                      <a:endParaRPr kumimoji="0" lang="ru-RU" sz="7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6845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63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Камень мелко- и среднекусковой, рядовой</a:t>
                      </a:r>
                      <a:endParaRPr kumimoji="0" lang="ru-RU" sz="7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1,3--1,5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6845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spc="-5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37—40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Кокс рядовой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0,4-0,5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6845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spc="-5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8264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Коксик с мелочью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0,6—0,9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56845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spc="-5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Колчедан: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606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серный, рядовой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20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spc="-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флотационный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0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spc="-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38—40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264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Картофель (клубни)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0,6–0,8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264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Кукуруза в зернах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0,7-0,8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4465"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264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Концентрат железных руд,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3,2-5,0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750"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25—50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Мел мелкокусковой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1,4--1,6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Мука: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264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ржаная, отруби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0,5–0,6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750"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фосфоритная для удобрений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spc="-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1,1</a:t>
                      </a: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-1,8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3195"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37-45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264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Окатыши </a:t>
                      </a:r>
                      <a:r>
                        <a:rPr kumimoji="0" lang="ru-RU" sz="7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железнорудные</a:t>
                      </a:r>
                      <a:endParaRPr kumimoji="0" lang="ru-RU" sz="7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1,8-2,2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35—40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264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Опилки древесные, воз-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0,2–0,3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0020"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душно-сухие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264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Огарок колчеданный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1,4-1,8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9225"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Окалина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2,0-2,2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9225"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30—35</a:t>
                      </a:r>
                    </a:p>
                  </a:txBody>
                  <a:tcPr marL="15170" marR="15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15170" marR="15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Песок:</a:t>
                      </a:r>
                      <a:endParaRPr kumimoji="0" lang="ru-RU" sz="7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9225"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карьерный, рядовой, сухой</a:t>
                      </a:r>
                      <a:endParaRPr kumimoji="0" lang="ru-RU" sz="7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1,4-1,6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9225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35-40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6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чистый, формовочный, сухой</a:t>
                      </a:r>
                      <a:endParaRPr kumimoji="0" lang="ru-RU" sz="7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1,3-1,5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9225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30—35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072198" y="714356"/>
          <a:ext cx="2786082" cy="6088444"/>
        </p:xfrm>
        <a:graphic>
          <a:graphicData uri="http://schemas.openxmlformats.org/drawingml/2006/table">
            <a:tbl>
              <a:tblPr/>
              <a:tblGrid>
                <a:gridCol w="973866"/>
                <a:gridCol w="446531"/>
                <a:gridCol w="337528"/>
                <a:gridCol w="339212"/>
                <a:gridCol w="341316"/>
                <a:gridCol w="347629"/>
              </a:tblGrid>
              <a:tr h="71438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6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Транспортируемый груз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Плотность, V, </a:t>
                      </a:r>
                      <a:r>
                        <a:rPr lang="ru-RU" sz="6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т/м</a:t>
                      </a:r>
                      <a:r>
                        <a:rPr lang="ru-RU" sz="600" b="0" baseline="30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Группа </a:t>
                      </a:r>
                      <a:r>
                        <a:rPr lang="ru-RU" sz="600" b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абразивности</a:t>
                      </a:r>
                      <a:endParaRPr lang="ru-RU" sz="6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Угол </a:t>
                      </a:r>
                      <a:r>
                        <a:rPr lang="ru-RU" sz="6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естествен­ного </a:t>
                      </a:r>
                      <a:r>
                        <a:rPr lang="ru-RU" sz="6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откоса груза в покое,</a:t>
                      </a:r>
                      <a:endParaRPr lang="ru-RU" sz="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Угол </a:t>
                      </a:r>
                      <a:r>
                        <a:rPr lang="ru-RU" sz="6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свободного </a:t>
                      </a:r>
                      <a:r>
                        <a:rPr lang="ru-RU" sz="6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располо­жения груза в попереч­ном </a:t>
                      </a:r>
                      <a:r>
                        <a:rPr lang="ru-RU" sz="6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сечении ленты </a:t>
                      </a:r>
                      <a:r>
                        <a:rPr lang="ru-RU" sz="600" b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</a:t>
                      </a:r>
                      <a:r>
                        <a:rPr lang="ru-RU" sz="6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endParaRPr lang="ru-RU" sz="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Наиболь­ший допу­скаемый угол на­клона конвейера </a:t>
                      </a:r>
                      <a:r>
                        <a:rPr lang="ru-RU" sz="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Р.</a:t>
                      </a:r>
                      <a:endParaRPr lang="ru-RU" sz="6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044" marR="12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Песчано-гравийная  смесь</a:t>
                      </a:r>
                      <a:endParaRPr kumimoji="0" lang="ru-RU" sz="7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1,6–1,8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40—45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Порода грунтовая (вскрыша)</a:t>
                      </a:r>
                      <a:endParaRPr kumimoji="0" lang="ru-RU" sz="7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1,6-1,7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45—50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Пыль колошниковая</a:t>
                      </a:r>
                      <a:endParaRPr kumimoji="0" lang="ru-RU" sz="7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1,1-2,0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45—50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Руда:</a:t>
                      </a:r>
                      <a:endParaRPr kumimoji="0" lang="ru-RU" sz="7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крупностью 0–25 мм  и 0—120 мм, рядовая</a:t>
                      </a:r>
                      <a:endParaRPr kumimoji="0" lang="ru-RU" sz="7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2,0-2,4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30—50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крупностью 0–350 мм, рядовая</a:t>
                      </a:r>
                      <a:endParaRPr kumimoji="0" lang="ru-RU" sz="7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2,8—3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spc="-5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Сера:</a:t>
                      </a:r>
                      <a:endParaRPr kumimoji="0" lang="ru-RU" sz="7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гранулированная</a:t>
                      </a:r>
                      <a:endParaRPr kumimoji="0" lang="ru-RU" sz="7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двууглекислая, порошкообразная</a:t>
                      </a:r>
                      <a:endParaRPr kumimoji="0" lang="ru-RU" sz="7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Соль:</a:t>
                      </a:r>
                      <a:endParaRPr kumimoji="0" lang="ru-RU" sz="7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поваренная</a:t>
                      </a:r>
                      <a:r>
                        <a:rPr kumimoji="0" lang="ru-RU" sz="7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зернистая</a:t>
                      </a:r>
                      <a:endParaRPr kumimoji="0" lang="ru-RU" sz="7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1,0-1,2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калийная</a:t>
                      </a:r>
                      <a:endParaRPr kumimoji="0" lang="ru-RU" sz="7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5890" algn="l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</a:p>
                  </a:txBody>
                  <a:tcPr marL="15170" marR="1517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каменная, кусковая</a:t>
                      </a:r>
                      <a:endParaRPr kumimoji="0" lang="ru-RU" sz="7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0,8-1,8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30—50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15170" marR="15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Суперфосфат из </a:t>
                      </a:r>
                      <a:r>
                        <a:rPr kumimoji="0" lang="ru-RU" sz="7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апатита,</a:t>
                      </a:r>
                      <a:endParaRPr kumimoji="0" lang="ru-RU" sz="7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гранулированный</a:t>
                      </a:r>
                      <a:endParaRPr kumimoji="0" lang="ru-RU" sz="7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spc="-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</a:p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Стружки     древесные,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свежие</a:t>
                      </a:r>
                      <a:endParaRPr kumimoji="0" lang="ru-RU" sz="7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0,2—0,5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Торф фрезерный, воз-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0,3-0,5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32—45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душно-сухой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Уголь: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бурый, сухой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0,5—0,6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35—50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бурый, влажный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0,6—0,8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40—50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каменный, рядовой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0,6—0,8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30—45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Угольная пыль с мелочью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0,5—0,7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15—20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Удобрения минеральные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1,0-2,0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35—40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Цемент воздушно-сухой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1,0—1,5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spc="-5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30—40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Шлак каменноугольный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0,6—0,9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spc="-5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35—40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Штыб сухой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30—45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spc="-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Щебень сухой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1,5-1,8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spc="-5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35—45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МАКСИМАЛЬНО ДОПУСТИМАЯ СКОРОСТЬ ЛЕНТЫ, М/С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60" y="1142985"/>
          <a:ext cx="8501119" cy="5572161"/>
        </p:xfrm>
        <a:graphic>
          <a:graphicData uri="http://schemas.openxmlformats.org/drawingml/2006/table">
            <a:tbl>
              <a:tblPr/>
              <a:tblGrid>
                <a:gridCol w="2282871"/>
                <a:gridCol w="788961"/>
                <a:gridCol w="509268"/>
                <a:gridCol w="651109"/>
                <a:gridCol w="853782"/>
                <a:gridCol w="853782"/>
                <a:gridCol w="853782"/>
                <a:gridCol w="853782"/>
                <a:gridCol w="853782"/>
              </a:tblGrid>
              <a:tr h="158969">
                <a:tc rowSpan="2">
                  <a:txBody>
                    <a:bodyPr/>
                    <a:lstStyle/>
                    <a:p>
                      <a:pPr marL="298450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Транспортируемый груз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1888490" algn="ctr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Ширина ленты, мм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400 </a:t>
                      </a: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–500</a:t>
                      </a: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9230" algn="ctr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8435" algn="ctr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1400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1600– 1800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2000– 3000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78">
                <a:tc>
                  <a:txBody>
                    <a:bodyPr/>
                    <a:lstStyle/>
                    <a:p>
                      <a:pPr algn="ctr">
                        <a:lnSpc>
                          <a:spcPts val="81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Пылевидные и порошкообразные сухие, пылящие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5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1,25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78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1,25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46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20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83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Хрупкие, кусковые, крошение которых снижает их качество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1,25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2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44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3,15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041"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Зернистые и порошкообразные, в том числе рыхлые вскрышные </a:t>
                      </a: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породы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3,15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4,0; 5,0 *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5,0; 5,0 *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5,0; 6,3 *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6,3; 8,0 *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78">
                <a:tc>
                  <a:txBody>
                    <a:bodyPr/>
                    <a:lstStyle/>
                    <a:p>
                      <a:pPr algn="ctr">
                        <a:lnSpc>
                          <a:spcPts val="81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Мелкокусковые, </a:t>
                      </a:r>
                      <a:r>
                        <a:rPr lang="ru-RU" sz="1100" b="1" i="1" spc="-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</a:t>
                      </a:r>
                      <a:r>
                        <a:rPr lang="ru-RU" sz="1100" b="1" i="1" spc="-1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'</a:t>
                      </a:r>
                      <a:r>
                        <a:rPr lang="ru-RU" sz="1100" b="1" i="1" spc="-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≤ 60 мм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3,15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44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44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6,3; 8,0*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78">
                <a:tc>
                  <a:txBody>
                    <a:bodyPr/>
                    <a:lstStyle/>
                    <a:p>
                      <a:pPr algn="ctr">
                        <a:lnSpc>
                          <a:spcPts val="83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Среднекусковые, </a:t>
                      </a:r>
                      <a:r>
                        <a:rPr lang="ru-RU" sz="1100" b="1" i="1" spc="-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</a:t>
                      </a:r>
                      <a:r>
                        <a:rPr lang="ru-RU" sz="1100" b="1" i="1" spc="-1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'</a:t>
                      </a:r>
                      <a:r>
                        <a:rPr lang="ru-RU" sz="1100" b="1" i="1" spc="-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≤160 мм: легкие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3,15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78">
                <a:tc>
                  <a:txBody>
                    <a:bodyPr/>
                    <a:lstStyle/>
                    <a:p>
                      <a:pPr marL="324485" algn="ctr">
                        <a:lnSpc>
                          <a:spcPts val="81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тяжелые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95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3,15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3,15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 **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78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78">
                <a:tc>
                  <a:txBody>
                    <a:bodyPr/>
                    <a:lstStyle/>
                    <a:p>
                      <a:pPr algn="ctr">
                        <a:lnSpc>
                          <a:spcPts val="83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Крупнокусковые, </a:t>
                      </a:r>
                      <a:r>
                        <a:rPr lang="ru-RU" sz="1100" b="1" i="1" spc="-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</a:t>
                      </a:r>
                      <a:r>
                        <a:rPr lang="ru-RU" sz="1100" b="1" i="1" spc="-1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'</a:t>
                      </a:r>
                      <a:r>
                        <a:rPr lang="ru-RU" sz="1100" b="1" i="1" spc="-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 170—350: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8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3,15 **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8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3,15 **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78">
                <a:tc>
                  <a:txBody>
                    <a:bodyPr/>
                    <a:lstStyle/>
                    <a:p>
                      <a:pPr algn="ctr">
                        <a:lnSpc>
                          <a:spcPts val="83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легкие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8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8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53">
                <a:tc>
                  <a:txBody>
                    <a:bodyPr/>
                    <a:lstStyle/>
                    <a:p>
                      <a:pPr algn="ctr">
                        <a:lnSpc>
                          <a:spcPts val="81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тяжелые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8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1,25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20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 **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78">
                <a:tc>
                  <a:txBody>
                    <a:bodyPr/>
                    <a:lstStyle/>
                    <a:p>
                      <a:pPr algn="ctr">
                        <a:lnSpc>
                          <a:spcPts val="80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Особокрупнокусковые</a:t>
                      </a: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ru-RU" sz="1100" b="1" i="1" spc="-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</a:t>
                      </a:r>
                      <a:r>
                        <a:rPr lang="ru-RU" sz="1100" b="1" i="1" spc="-1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'</a:t>
                      </a:r>
                      <a:r>
                        <a:rPr lang="ru-RU" sz="1100" b="1" i="1" spc="-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≥ 350 мм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5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5890" algn="ctr">
                        <a:lnSpc>
                          <a:spcPts val="1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 **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 **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33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3,15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78">
                <a:tc>
                  <a:txBody>
                    <a:bodyPr/>
                    <a:lstStyle/>
                    <a:p>
                      <a:pPr algn="ctr">
                        <a:lnSpc>
                          <a:spcPts val="81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Зерновые (рожь и т. п.)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3,15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78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6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78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78">
                <a:tc>
                  <a:txBody>
                    <a:bodyPr/>
                    <a:lstStyle/>
                    <a:p>
                      <a:pPr algn="ctr">
                        <a:lnSpc>
                          <a:spcPts val="81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Овощи, фрукты, корнеплоды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95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78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78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72">
                <a:tc gridSpan="9">
                  <a:txBody>
                    <a:bodyPr/>
                    <a:lstStyle/>
                    <a:p>
                      <a:pPr marL="298450">
                        <a:lnSpc>
                          <a:spcPts val="66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*На 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отвалообразователях. </a:t>
                      </a:r>
                      <a:endParaRPr lang="ru-RU" sz="12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98450">
                        <a:lnSpc>
                          <a:spcPts val="66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98450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** Целесообразно применение податливых роликоопор.</a:t>
                      </a:r>
                    </a:p>
                  </a:txBody>
                  <a:tcPr marL="22887" marR="22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Типы роликоопор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lum bright="-40000" contrast="60000"/>
          </a:blip>
          <a:srcRect/>
          <a:stretch>
            <a:fillRect/>
          </a:stretch>
        </p:blipFill>
        <p:spPr bwMode="auto">
          <a:xfrm>
            <a:off x="1571604" y="1571612"/>
            <a:ext cx="6147357" cy="377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КОНВЕЙЕРНЫЕ ЛЕНТЫ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lum bright="-40000" contrast="60000"/>
          </a:blip>
          <a:srcRect/>
          <a:stretch>
            <a:fillRect/>
          </a:stretch>
        </p:blipFill>
        <p:spPr bwMode="auto">
          <a:xfrm>
            <a:off x="1428728" y="1928802"/>
            <a:ext cx="630605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07157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ПАРАМЕТРЫ ЛЕНТ</a:t>
            </a:r>
            <a:endParaRPr lang="ru-RU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143116"/>
          <a:ext cx="8072494" cy="4424081"/>
        </p:xfrm>
        <a:graphic>
          <a:graphicData uri="http://schemas.openxmlformats.org/drawingml/2006/table">
            <a:tbl>
              <a:tblPr/>
              <a:tblGrid>
                <a:gridCol w="1058992"/>
                <a:gridCol w="1058992"/>
                <a:gridCol w="1058992"/>
                <a:gridCol w="883617"/>
                <a:gridCol w="715662"/>
                <a:gridCol w="719034"/>
                <a:gridCol w="719034"/>
                <a:gridCol w="715163"/>
                <a:gridCol w="285752"/>
                <a:gridCol w="357190"/>
                <a:gridCol w="500066"/>
              </a:tblGrid>
              <a:tr h="226099">
                <a:tc rowSpan="3">
                  <a:txBody>
                    <a:bodyPr/>
                    <a:lstStyle/>
                    <a:p>
                      <a:pPr indent="53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Предел прочности, Н/мм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Ткань резинотканевых лент, ГОСТ 20 –76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Резинотросовые </a:t>
                      </a: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ленты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08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Толщина прокладки, мм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Ширина ленты, мм</a:t>
                      </a:r>
                    </a:p>
                  </a:txBody>
                  <a:tcPr marL="20742" marR="2074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53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Число прокладок</a:t>
                      </a:r>
                    </a:p>
                  </a:txBody>
                  <a:tcPr marL="20742" marR="2074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Д^одуль упругости, Н/мм</a:t>
                      </a:r>
                    </a:p>
                  </a:txBody>
                  <a:tcPr marL="20742" marR="2074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Минимальный диаметр приводного </a:t>
                      </a: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барабана, мм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742" marR="2074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Комбинированные </a:t>
                      </a: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нити (полиэфир/ хлопок)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Полиамидные нити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Полиэфирные нити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резиновой прослойкой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 резиновой прослойки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 </a:t>
                      </a: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синтетических </a:t>
                      </a: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волокон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 </a:t>
                      </a: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комбинированных </a:t>
                      </a: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нитей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984"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БКНЛ-65 БКНЛ-65-2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9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1,4; 1,15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100–2000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3–8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300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5"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БКНЛ-100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ТА-100; ТК-100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1,2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1,6; 1,3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100–3000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3–8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5"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БКНЛ-150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ТА-150; ТК-150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1,3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1,9; 1,6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650–3000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3–8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750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5"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3360"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ТК-200-2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ТЛК-200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46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3–8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5">
                <a:tc rowSpan="2"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300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ТА-300; ТК-300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ТЛК-300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20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1,9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800–3000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3–8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4470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А-10-2-ЗТ К-10-2-ЗТ МК-300/100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МЛК-300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975"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400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319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ТА-400</a:t>
                      </a:r>
                    </a:p>
                    <a:p>
                      <a:pPr marL="163195"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ТК-400 МК-400/120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МЛК-400/120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41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1000–3000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3—10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967">
                <a:tc>
                  <a:txBody>
                    <a:bodyPr/>
                    <a:lstStyle/>
                    <a:p>
                      <a:pPr indent="889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1500 2500 3150 5000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РТЛ-1500 РТЛ-2500 РТЛ-3150 РТЛ-5000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800–2000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630 1000 1250 1600</a:t>
                      </a:r>
                    </a:p>
                  </a:txBody>
                  <a:tcPr marL="20742" marR="20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07157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РЕЗИНОТКАНЕВЫЕ КОНВЕЙЕРНЫЕ ЛЕНТЫ</a:t>
            </a:r>
            <a:endParaRPr lang="ru-RU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571611"/>
          <a:ext cx="8072495" cy="4560315"/>
        </p:xfrm>
        <a:graphic>
          <a:graphicData uri="http://schemas.openxmlformats.org/drawingml/2006/table">
            <a:tbl>
              <a:tblPr/>
              <a:tblGrid>
                <a:gridCol w="772382"/>
                <a:gridCol w="2319785"/>
                <a:gridCol w="1356794"/>
                <a:gridCol w="560492"/>
                <a:gridCol w="968040"/>
                <a:gridCol w="1047501"/>
                <a:gridCol w="1047501"/>
              </a:tblGrid>
              <a:tr h="511852">
                <a:tc rowSpan="2">
                  <a:txBody>
                    <a:bodyPr/>
                    <a:lstStyle/>
                    <a:p>
                      <a:pPr marL="374650" algn="just">
                        <a:lnSpc>
                          <a:spcPts val="6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Тип</a:t>
                      </a:r>
                    </a:p>
                  </a:txBody>
                  <a:tcPr marL="15226" marR="1522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Назначение</a:t>
                      </a:r>
                    </a:p>
                  </a:txBody>
                  <a:tcPr marL="15226" marR="15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58140" algn="ctr">
                        <a:lnSpc>
                          <a:spcPts val="6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Вид</a:t>
                      </a:r>
                    </a:p>
                  </a:txBody>
                  <a:tcPr marL="15226" marR="15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Условное обозначение***</a:t>
                      </a:r>
                    </a:p>
                  </a:txBody>
                  <a:tcPr marL="15226" marR="1522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Класс прочности резины наружных прокладок</a:t>
                      </a:r>
                    </a:p>
                  </a:txBody>
                  <a:tcPr marL="15226" marR="15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Температура транспортируемого материала и окружающего воздуха, °С</a:t>
                      </a:r>
                    </a:p>
                  </a:txBody>
                  <a:tcPr marL="15226" marR="15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</a:t>
                      </a:r>
                    </a:p>
                  </a:txBody>
                  <a:tcPr marL="15226" marR="15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</a:t>
                      </a:r>
                    </a:p>
                  </a:txBody>
                  <a:tcPr marL="15226" marR="15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Транспортирование </a:t>
                      </a: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высокоабразивных </a:t>
                      </a: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крупнокусковых </a:t>
                      </a:r>
                      <a:r>
                        <a:rPr lang="ru-RU" sz="700" b="1" spc="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куски</a:t>
                      </a:r>
                      <a:r>
                        <a:rPr lang="ru-RU" sz="700" b="1" spc="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размером до 500 мм) грузов*</a:t>
                      </a: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Общего назначения</a:t>
                      </a: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Морозостойкая</a:t>
                      </a: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1М</a:t>
                      </a: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А, Б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–45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–60</a:t>
                      </a: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4512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2Р</a:t>
                      </a: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Транспортирование абразивных среднекусковых (куски размером до 350 мм) грузов* Транспортирование крупнокусковых угля (куски размером до 700 мм) и породы (куски раз­мером до 500 мм)  подземными конвейерами угольных шахт*</a:t>
                      </a: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Общего назначения</a:t>
                      </a:r>
                    </a:p>
                    <a:p>
                      <a:pPr indent="7620"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Морозостойкая</a:t>
                      </a:r>
                    </a:p>
                    <a:p>
                      <a:pPr indent="7620"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Негорючая для угольных шахт</a:t>
                      </a: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2Р</a:t>
                      </a:r>
                    </a:p>
                    <a:p>
                      <a:pPr marL="1270" indent="-127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2РМ </a:t>
                      </a:r>
                      <a:endParaRPr lang="ru-RU" sz="7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270" indent="-127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2РШ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А,В,В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Г, С</a:t>
                      </a: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—45</a:t>
                      </a:r>
                    </a:p>
                    <a:p>
                      <a:pPr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—60</a:t>
                      </a:r>
                    </a:p>
                    <a:p>
                      <a:pPr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—25</a:t>
                      </a: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</a:p>
                    <a:p>
                      <a:pPr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</a:p>
                    <a:p>
                      <a:pPr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850"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Транспортирование абразивных, малоабразивных и неабразивных средне- и мелкокусковых грузов (куски размером до 150 мм)</a:t>
                      </a:r>
                    </a:p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Транспортирование среднекусковых угля (куски размером до 500 мм) и породы </a:t>
                      </a:r>
                      <a:r>
                        <a:rPr lang="ru-RU" sz="700" b="1" spc="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куски</a:t>
                      </a:r>
                      <a:r>
                        <a:rPr lang="ru-RU" sz="700" b="1" spc="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размером до 300 мм)  подземными конвейерами угольных шахт</a:t>
                      </a: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" indent="-1397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Общего назначения</a:t>
                      </a:r>
                    </a:p>
                    <a:p>
                      <a:pPr indent="7620"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Морозостойкая</a:t>
                      </a:r>
                    </a:p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Повышенной теплостойкости</a:t>
                      </a:r>
                    </a:p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Теплостойкая</a:t>
                      </a:r>
                    </a:p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Пищевая</a:t>
                      </a:r>
                    </a:p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Негорючая для угольных шахт</a:t>
                      </a: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" indent="-1397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  <a:p>
                      <a:pPr marL="13970" indent="-1397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2М</a:t>
                      </a:r>
                    </a:p>
                    <a:p>
                      <a:pPr marL="13970" indent="-1397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2ПТ</a:t>
                      </a:r>
                    </a:p>
                    <a:p>
                      <a:pPr marL="13970" indent="-1397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2Т</a:t>
                      </a:r>
                    </a:p>
                    <a:p>
                      <a:pPr marL="13970" indent="-1397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2П</a:t>
                      </a:r>
                    </a:p>
                    <a:p>
                      <a:pPr marL="13970" indent="-1397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2Ш</a:t>
                      </a: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" indent="-1397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Б,В С</a:t>
                      </a:r>
                    </a:p>
                    <a:p>
                      <a:pPr marL="13970" indent="-1397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</a:p>
                    <a:p>
                      <a:pPr marL="13970" indent="-1397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Г, С</a:t>
                      </a: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" indent="-1397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—45</a:t>
                      </a:r>
                    </a:p>
                    <a:p>
                      <a:pPr marL="13970" indent="-1397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—25</a:t>
                      </a:r>
                    </a:p>
                    <a:p>
                      <a:pPr marL="13970" indent="-1397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—60</a:t>
                      </a:r>
                    </a:p>
                    <a:p>
                      <a:pPr marL="13970" indent="-1397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—25</a:t>
                      </a:r>
                    </a:p>
                    <a:p>
                      <a:pPr marL="13970" indent="-1397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—25</a:t>
                      </a: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" indent="-1397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</a:p>
                    <a:p>
                      <a:pPr marL="13970" indent="-1397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</a:p>
                    <a:p>
                      <a:pPr marL="13970" indent="-1397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</a:p>
                    <a:p>
                      <a:pPr marL="13970" indent="-1397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более 200**</a:t>
                      </a:r>
                    </a:p>
                    <a:p>
                      <a:pPr marL="13970" indent="-1397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более 100**</a:t>
                      </a:r>
                    </a:p>
                    <a:p>
                      <a:pPr marL="13970" indent="-1397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632"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Транспортирование малоабразив­ных и неабразивных мелкокусковых (куски размером до 80 мм), сыпучих и штучных грузов</a:t>
                      </a: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" indent="-1397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Общего назначения</a:t>
                      </a: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Пищевая</a:t>
                      </a: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ЗП</a:t>
                      </a: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" indent="-1397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—45</a:t>
                      </a:r>
                    </a:p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—25</a:t>
                      </a: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—25</a:t>
                      </a: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94"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Транспортирование мелкокусковых (куски размером до 80 мм), сыпучих и мелкоштучных грузов</a:t>
                      </a: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ts val="83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Общего назначения</a:t>
                      </a: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Пищевая</a:t>
                      </a: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4П</a:t>
                      </a: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  <a:endParaRPr lang="ru-RU" sz="7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504">
                <a:tc gridSpan="7">
                  <a:txBody>
                    <a:bodyPr/>
                    <a:lstStyle/>
                    <a:p>
                      <a:pPr algn="l">
                        <a:lnSpc>
                          <a:spcPts val="61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* Угол перегиба ленты на смежных роликах не должен превышать 36°.</a:t>
                      </a:r>
                    </a:p>
                    <a:p>
                      <a:pPr algn="just">
                        <a:lnSpc>
                          <a:spcPts val="61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** Температура рабочей обкладки теплостойких лент в месте загрузки не должна превышать 80 °С, лент повышенной теплостойкости — 150 °С. Температура окружающего воздуха не регламентируется.</a:t>
                      </a:r>
                    </a:p>
                    <a:p>
                      <a:pPr algn="just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*** Лента 3 — с односторонней резиновой обкладкой. Остальные ленты — с двусторонней резиновой обкладкой. У ленты 1 под резиновой обкладкой рабочей поверхности имеется защитная тканевая прокладка. У ленты 2Р под резиновой обкладкой рабочей поверхности имеется </a:t>
                      </a:r>
                      <a:r>
                        <a:rPr lang="ru-RU" sz="7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брекерная</a:t>
                      </a: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(разреженная) прокладка.</a:t>
                      </a:r>
                    </a:p>
                  </a:txBody>
                  <a:tcPr marL="15226" marR="1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560</TotalTime>
  <Words>1722</Words>
  <Application>Microsoft Office PowerPoint</Application>
  <PresentationFormat>Экран (4:3)</PresentationFormat>
  <Paragraphs>970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ТРАНСПОРТИРУЮЩИЕ МАШИНЫ</vt:lpstr>
      <vt:lpstr>СХЕМЫ ТРАНСПОРТЕРОВ</vt:lpstr>
      <vt:lpstr>Физико-механические свойства насыпных грузов</vt:lpstr>
      <vt:lpstr>ХАРАКТЕРИСТИКА НАСЫПНЫХ ГРУЗОВ</vt:lpstr>
      <vt:lpstr>МАКСИМАЛЬНО ДОПУСТИМАЯ СКОРОСТЬ ЛЕНТЫ, М/С</vt:lpstr>
      <vt:lpstr>Типы роликоопор</vt:lpstr>
      <vt:lpstr>КОНВЕЙЕРНЫЕ ЛЕНТЫ</vt:lpstr>
      <vt:lpstr>ОСНОВНЫЕ ПАРАМЕТРЫ ЛЕНТ</vt:lpstr>
      <vt:lpstr>РЕЗИНОТКАНЕВЫЕ КОНВЕЙЕРНЫЕ ЛЕНТЫ</vt:lpstr>
      <vt:lpstr>ТИПЫ НАТЯЖНЫХ УСТРОЙСТВ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ТРАНСПОРТИРУЮЩИЕ МАШИНЫ</dc:title>
  <dc:creator>Sasha</dc:creator>
  <cp:lastModifiedBy>Sasha</cp:lastModifiedBy>
  <cp:revision>59</cp:revision>
  <dcterms:created xsi:type="dcterms:W3CDTF">2008-11-10T10:04:38Z</dcterms:created>
  <dcterms:modified xsi:type="dcterms:W3CDTF">2008-11-11T15:01:50Z</dcterms:modified>
</cp:coreProperties>
</file>