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84" r:id="rId20"/>
    <p:sldId id="285" r:id="rId21"/>
    <p:sldId id="286" r:id="rId22"/>
    <p:sldId id="273" r:id="rId23"/>
    <p:sldId id="274" r:id="rId24"/>
    <p:sldId id="287" r:id="rId25"/>
    <p:sldId id="275" r:id="rId26"/>
    <p:sldId id="276" r:id="rId27"/>
    <p:sldId id="277" r:id="rId28"/>
    <p:sldId id="288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E706-72B6-4B88-9EEE-E42F9A7EAE99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6F3E-C805-45A4-AE77-0A4B17A86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ГРУЗОПОДЪЁМНЫЕ МАШИНЫ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86124"/>
            <a:ext cx="7786742" cy="278608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ПОДЪЁМА</a:t>
            </a:r>
            <a:endParaRPr lang="ru-RU" sz="8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127739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К РАСЧЕТУ СТЕНКИ БАРАБАНА НА СЖАТИЕ</a:t>
            </a:r>
            <a:endParaRPr lang="ru-RU" sz="48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357158" y="1500174"/>
            <a:ext cx="8650680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715436" cy="127739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ДОПУСКАЕМЫЕ НАПРЯЖЕНИЯ ПРИ РАСЧЕТЕ СТЕНОК БАРАБАНА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500174"/>
          <a:ext cx="7929618" cy="4401510"/>
        </p:xfrm>
        <a:graphic>
          <a:graphicData uri="http://schemas.openxmlformats.org/drawingml/2006/table">
            <a:tbl>
              <a:tblPr/>
              <a:tblGrid>
                <a:gridCol w="2338040"/>
                <a:gridCol w="772640"/>
                <a:gridCol w="869220"/>
                <a:gridCol w="782700"/>
                <a:gridCol w="782700"/>
                <a:gridCol w="782700"/>
                <a:gridCol w="800809"/>
                <a:gridCol w="800809"/>
              </a:tblGrid>
              <a:tr h="428628">
                <a:tc rowSpan="3"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 текучести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σ</a:t>
                      </a:r>
                      <a:r>
                        <a:rPr lang="ru-RU" sz="1400" b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МПа</a:t>
                      </a: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 прочности на изгиб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σ</a:t>
                      </a:r>
                      <a:r>
                        <a:rPr lang="ru-RU" sz="1400" b="1" kern="1200" baseline="-25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МПа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Допускаемые напряжения </a:t>
                      </a:r>
                      <a:r>
                        <a:rPr lang="en-US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σ</a:t>
                      </a:r>
                      <a:r>
                        <a:rPr lang="en-US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МПа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78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Группа режима работы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1М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indent="-50165" algn="ctr">
                        <a:lnSpc>
                          <a:spcPts val="279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2М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4М,</a:t>
                      </a:r>
                    </a:p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5М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8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Сталь: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ВСт3сп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09Г2С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15ХСНД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small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Чугун: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СЧ15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СЧ18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СЧ24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107157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РАСЧЕТНАЯ СХЕМА ДЛЯ ОПРЕДЕЛЕНИЯ ДЛИНЫ БАРАБАНА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1071538" y="1357298"/>
            <a:ext cx="7072362" cy="4893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6357958"/>
            <a:ext cx="8715436" cy="357190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при навивке одной ветви каната;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при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навивке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двух ветвей каната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100013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КРЕПЛЕНИЯ КОНЦА КАНАТА НА БАРАБАНЕ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86446" y="1928802"/>
            <a:ext cx="2857520" cy="271464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а,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прижимными планками;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прижимными планками на торцовой стенке;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клином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142844" y="1285860"/>
            <a:ext cx="5500726" cy="5428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100013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 КАНАВОК НА БАРАБАНЕ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714348" y="1142984"/>
            <a:ext cx="7877835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64294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6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КРАНОВЫЕ КРЮКИ</a:t>
            </a:r>
            <a:endParaRPr lang="ru-RU" sz="6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357158" y="857232"/>
            <a:ext cx="8429684" cy="5392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626" y="6374167"/>
            <a:ext cx="8715436" cy="428604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однорогий;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двурогий;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расчетная схема; г — однорогий крюк в крюковой обойме с развернутыми блоками;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двурогий крюк в крюковой обойме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42862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НАИБОЛЬШАЯ ГРУЗОПОДЪЕМНОСТЬ КРЮКОВ</a:t>
            </a:r>
            <a:endParaRPr lang="ru-RU" sz="3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571480"/>
          <a:ext cx="7715304" cy="6447093"/>
        </p:xfrm>
        <a:graphic>
          <a:graphicData uri="http://schemas.openxmlformats.org/drawingml/2006/table">
            <a:tbl>
              <a:tblPr/>
              <a:tblGrid>
                <a:gridCol w="1817579"/>
                <a:gridCol w="1795441"/>
                <a:gridCol w="2051142"/>
                <a:gridCol w="2051142"/>
              </a:tblGrid>
              <a:tr h="214314">
                <a:tc rowSpan="2"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заготовки крюка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машин и </a:t>
                      </a:r>
                      <a:r>
                        <a:rPr lang="ru-RU" sz="1100" b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меха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низмов </a:t>
                      </a:r>
                      <a:r>
                        <a:rPr lang="ru-RU" sz="11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ручным приводом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Режимы для машин и механизмов с машинным приводом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легкий (Л) и 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(С)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тяжелый (Т) и весьма тяжелый (ВТ)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Крюки однорогие по ГОСТ 6627—74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40">
                <a:tc>
                  <a:txBody>
                    <a:bodyPr/>
                    <a:lstStyle/>
                    <a:p>
                      <a:pPr marL="0" marR="3765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03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0,32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0,25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402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35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797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0,32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403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35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70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403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35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7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97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6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733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97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25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400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70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93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92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7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94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7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93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6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25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400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9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9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6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4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6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8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4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68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1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49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5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68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797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6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49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R="376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3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53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R="376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63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3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Крюки двурогие по ГОСТ 6628—73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84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19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4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70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6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4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7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39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67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16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40">
                <a:tc>
                  <a:txBody>
                    <a:bodyPr/>
                    <a:lstStyle/>
                    <a:p>
                      <a:pPr marR="365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9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R="361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416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L="0" marR="3765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050" b="1" kern="1200" spc="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6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36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L="0" marR="3765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10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352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L="0" marR="3765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10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32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83">
                <a:tc>
                  <a:txBody>
                    <a:bodyPr/>
                    <a:lstStyle/>
                    <a:p>
                      <a:pPr marL="0" marR="3765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spc="5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050" b="1" kern="1200" spc="5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3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2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509" marR="1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42862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ПОДВЕСКИ КРЮКОВЫЕ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714356"/>
          <a:ext cx="5357851" cy="5357845"/>
        </p:xfrm>
        <a:graphic>
          <a:graphicData uri="http://schemas.openxmlformats.org/drawingml/2006/table">
            <a:tbl>
              <a:tblPr/>
              <a:tblGrid>
                <a:gridCol w="881592"/>
                <a:gridCol w="678268"/>
                <a:gridCol w="471020"/>
                <a:gridCol w="636662"/>
                <a:gridCol w="444329"/>
                <a:gridCol w="433338"/>
                <a:gridCol w="467095"/>
                <a:gridCol w="467095"/>
                <a:gridCol w="437263"/>
                <a:gridCol w="441189"/>
              </a:tblGrid>
              <a:tr h="3896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Грузоподъемность</a:t>
                      </a: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Режим </a:t>
                      </a: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Диаметр каната, мм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Размеры,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мм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Масса, кг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r>
                        <a:rPr lang="en-US" sz="105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718"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marL="163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605">
                <a:tc>
                  <a:txBody>
                    <a:bodyPr/>
                    <a:lstStyle/>
                    <a:p>
                      <a:pPr marL="164465"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530" algn="l"/>
                        </a:tabLst>
                        <a:defRPr/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marL="161290"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400.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marL="163195" algn="ctr">
                        <a:lnSpc>
                          <a:spcPts val="62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140" algn="l"/>
                          <a:tab pos="54546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?70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5939161" y="714356"/>
            <a:ext cx="2583402" cy="2882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5929322" y="3714752"/>
            <a:ext cx="2571768" cy="2972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РАСЧЕТНЫЕ СХЕМЫ</a:t>
            </a:r>
            <a:r>
              <a:rPr lang="en-US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КРЮКОВОЙ ПОДВЕСКИ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857224" y="1285860"/>
            <a:ext cx="7215238" cy="4982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6357958"/>
            <a:ext cx="8715436" cy="35719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—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траверсы;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несущей серьги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5715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2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ПОДЪЕМНАЯ ЛЕБЕДКА С ГИДРОПРИВОДОМ</a:t>
            </a:r>
            <a:endParaRPr lang="ru-RU" sz="32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5500702"/>
            <a:ext cx="8858312" cy="121444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конструкция;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кинематическая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схема;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гидродвигатель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барабан;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соединительный вал;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зубчатый обод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барабана;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дисковый тормоз;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пружина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тормоза; 7 —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поршневой толкатель тормоза;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регулировочный болт тормоза;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опоры лебедки</a:t>
            </a:r>
            <a:endParaRPr lang="ru-RU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214282" y="714356"/>
            <a:ext cx="8715436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71438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КРАНОВ</a:t>
            </a:r>
            <a:endParaRPr lang="ru-RU" sz="48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6286519"/>
            <a:ext cx="8643998" cy="513775"/>
          </a:xfrm>
        </p:spPr>
        <p:txBody>
          <a:bodyPr>
            <a:noAutofit/>
          </a:bodyPr>
          <a:lstStyle/>
          <a:p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—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стреловой передвижной;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башенный;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—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портальный;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—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полупортальный;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вантовый: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мачтовый, «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жестконогий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; 7 — консольный на колонне;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поворотный настенный консольный;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—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передвижной консольный;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велосипедный;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мостовой;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козловой;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—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полукозловой;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кабельный;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мостокабельный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—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мостовой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кран-штабелер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2071670" y="785794"/>
            <a:ext cx="4857784" cy="5337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5715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ДВУХДВИГАТЕЛЬНЫЕ ПОДЪЁМНЫЕ ЛЕБЕДКИ</a:t>
            </a:r>
            <a:endParaRPr lang="ru-RU" sz="3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5500702"/>
            <a:ext cx="8858312" cy="121444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а, б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разносторонним размещением двигателей;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в,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с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односторонним;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—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вспомогательный двигатель;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редуктор;  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основной  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электродвигатель;   4 —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тормоз;   5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барабан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1214414" y="714356"/>
            <a:ext cx="6572296" cy="4729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42862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ЛЕБЕДКА С РУЧНЫМ ПРИВОДОМ</a:t>
            </a:r>
            <a:endParaRPr lang="ru-RU" sz="40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6000768"/>
            <a:ext cx="8858312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а, 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 — напольная     (общий  вид  и  кинематическая  схема);   </a:t>
            </a:r>
            <a:r>
              <a:rPr lang="ru-RU" sz="24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настенная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857224" y="714356"/>
            <a:ext cx="7286676" cy="5168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КРАНОВЫЕ ЭЛЕКТРОДВИГАТЕЛИ СЕРИИ </a:t>
            </a:r>
            <a:r>
              <a:rPr lang="en-US" sz="3600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MTF</a:t>
            </a:r>
            <a:endParaRPr lang="ru-RU" sz="36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4429156" cy="5240071"/>
        </p:xfrm>
        <a:graphic>
          <a:graphicData uri="http://schemas.openxmlformats.org/drawingml/2006/table">
            <a:tbl>
              <a:tblPr/>
              <a:tblGrid>
                <a:gridCol w="835468"/>
                <a:gridCol w="360029"/>
                <a:gridCol w="350813"/>
                <a:gridCol w="350813"/>
                <a:gridCol w="347742"/>
                <a:gridCol w="345284"/>
                <a:gridCol w="345284"/>
                <a:gridCol w="342211"/>
                <a:gridCol w="350813"/>
                <a:gridCol w="443509"/>
                <a:gridCol w="357190"/>
              </a:tblGrid>
              <a:tr h="94971">
                <a:tc rowSpan="2"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 </a:t>
                      </a: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электродвигателя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384175"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Мощность на валу, кВт, при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 вращения, мин-1</a:t>
                      </a:r>
                    </a:p>
                  </a:txBody>
                  <a:tcPr marL="20859" marR="2085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7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Максимальный момент, Н«м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3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Момент инерции </a:t>
                      </a: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ротора, кг-м</a:t>
                      </a:r>
                      <a:r>
                        <a:rPr lang="ru-RU" sz="8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 </a:t>
                      </a:r>
                      <a:r>
                        <a:rPr lang="ru-RU" sz="8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</a:t>
                      </a: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двигателя, кг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71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ПВ= 15%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67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ПВ=</a:t>
                      </a:r>
                    </a:p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25%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67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ПВ=</a:t>
                      </a:r>
                    </a:p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ts val="67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ПВ=</a:t>
                      </a:r>
                    </a:p>
                    <a:p>
                      <a:pPr indent="3175" algn="ctr">
                        <a:lnSpc>
                          <a:spcPts val="67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60%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мин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мин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99">
                <a:tc>
                  <a:txBody>
                    <a:bodyPr/>
                    <a:lstStyle/>
                    <a:p>
                      <a:pPr marL="286385"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1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2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4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9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10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Sylfaen"/>
                          <a:ea typeface="Times New Roman"/>
                          <a:cs typeface="Sylfaen"/>
                        </a:rPr>
                        <a:t>11</a:t>
                      </a:r>
                      <a:endParaRPr lang="ru-RU" sz="10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011-6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</a:t>
                      </a:r>
                    </a:p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850 885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0,021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012-6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indent="-4445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785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445" indent="-4445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840 </a:t>
                      </a:r>
                    </a:p>
                    <a:p>
                      <a:pPr marL="4445" indent="-4445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890 </a:t>
                      </a:r>
                    </a:p>
                    <a:p>
                      <a:pPr marL="4445" indent="-4445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0,029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111-6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4,1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850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870 </a:t>
                      </a:r>
                    </a:p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895</a:t>
                      </a:r>
                    </a:p>
                    <a:p>
                      <a:pPr marL="6350" indent="-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920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0,048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112-6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5,8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895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27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915</a:t>
                      </a:r>
                    </a:p>
                    <a:p>
                      <a:pPr indent="127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930</a:t>
                      </a:r>
                    </a:p>
                    <a:p>
                      <a:pPr indent="127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0,068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1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211-6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895 </a:t>
                      </a:r>
                    </a:p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915 </a:t>
                      </a:r>
                    </a:p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930 </a:t>
                      </a:r>
                    </a:p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5334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0,115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311-6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925</a:t>
                      </a:r>
                    </a:p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935</a:t>
                      </a:r>
                    </a:p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 </a:t>
                      </a:r>
                    </a:p>
                    <a:p>
                      <a:pPr marL="0" indent="-127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5334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0,225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312-6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950 </a:t>
                      </a:r>
                    </a:p>
                    <a:p>
                      <a:pPr indent="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955 </a:t>
                      </a:r>
                    </a:p>
                    <a:p>
                      <a:pPr indent="635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0,312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411-6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945 955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2065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965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970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412-6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960 965 </a:t>
                      </a:r>
                      <a:endParaRPr lang="ru-RU" sz="10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1524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970 </a:t>
                      </a: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950</a:t>
                      </a:r>
                    </a:p>
                  </a:txBody>
                  <a:tcPr marL="20859" marR="208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0,675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345</a:t>
                      </a: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28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311-8</a:t>
                      </a:r>
                    </a:p>
                  </a:txBody>
                  <a:tcPr marL="20859" marR="2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665</a:t>
                      </a: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859" marR="2085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6314" y="1214422"/>
          <a:ext cx="4015703" cy="2341324"/>
        </p:xfrm>
        <a:graphic>
          <a:graphicData uri="http://schemas.openxmlformats.org/drawingml/2006/table">
            <a:tbl>
              <a:tblPr/>
              <a:tblGrid>
                <a:gridCol w="714380"/>
                <a:gridCol w="299050"/>
                <a:gridCol w="386708"/>
                <a:gridCol w="409534"/>
                <a:gridCol w="367238"/>
                <a:gridCol w="379994"/>
                <a:gridCol w="316886"/>
                <a:gridCol w="340920"/>
                <a:gridCol w="255209"/>
                <a:gridCol w="336737"/>
                <a:gridCol w="209047"/>
              </a:tblGrid>
              <a:tr h="1781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2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3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4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5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6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7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8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9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10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66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latin typeface="Sylfaen"/>
                          <a:ea typeface="Times New Roman"/>
                          <a:cs typeface="Sylfaen"/>
                        </a:rPr>
                        <a:t>11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311-8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7,5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695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0,275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39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312-8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8,2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8,2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695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705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720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0,387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1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411-8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685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715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0,537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3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412-8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705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715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730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100013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КРАНОВЫЕ ЭЛЕКТРОДВИГАТЕЛИ СЕРИИ </a:t>
            </a:r>
            <a:r>
              <a:rPr lang="en-US" sz="3600" i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MTF</a:t>
            </a:r>
            <a:endParaRPr lang="ru-RU" sz="36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14422"/>
          <a:ext cx="8143929" cy="2812723"/>
        </p:xfrm>
        <a:graphic>
          <a:graphicData uri="http://schemas.openxmlformats.org/drawingml/2006/table">
            <a:tbl>
              <a:tblPr/>
              <a:tblGrid>
                <a:gridCol w="1291027"/>
                <a:gridCol w="347186"/>
                <a:gridCol w="347186"/>
                <a:gridCol w="347186"/>
                <a:gridCol w="347186"/>
                <a:gridCol w="447203"/>
                <a:gridCol w="447203"/>
                <a:gridCol w="650687"/>
                <a:gridCol w="650687"/>
                <a:gridCol w="646088"/>
                <a:gridCol w="646088"/>
                <a:gridCol w="646088"/>
                <a:gridCol w="689774"/>
                <a:gridCol w="640340"/>
              </a:tblGrid>
              <a:tr h="214314">
                <a:tc rowSpan="2"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 двигателя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marL="1005840"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Размеры, мм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7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Концы валов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843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01.1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302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515,5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Цилиндрические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012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58 76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111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132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342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583,5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673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112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623,5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713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43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211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176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444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748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859,5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312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823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934,5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43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411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527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877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1027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Конические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МТР 412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480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952,5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1102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345</a:t>
                      </a:r>
                    </a:p>
                  </a:txBody>
                  <a:tcPr marL="25400" marR="2540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1643042" y="4143380"/>
            <a:ext cx="5786478" cy="2620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5715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ТОРМОЗОВ</a:t>
            </a:r>
            <a:endParaRPr lang="ru-RU" sz="54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357158" y="857232"/>
            <a:ext cx="8429684" cy="5039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44" y="6000768"/>
            <a:ext cx="8858312" cy="85723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колодочный, управляемый клапанным электромагнитом; б —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ленточный, управляемый ножной педалью;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дисковый,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управляемый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электромагнитом</a:t>
            </a:r>
            <a:endParaRPr lang="ru-RU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64294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ТОРМОЗА ЛЕНТОЧНЫЕ</a:t>
            </a:r>
            <a:endParaRPr lang="ru-RU" sz="48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285720" y="857232"/>
            <a:ext cx="3714776" cy="2945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lum bright="-40000" contrast="60000"/>
          </a:blip>
          <a:srcRect/>
          <a:stretch>
            <a:fillRect/>
          </a:stretch>
        </p:blipFill>
        <p:spPr bwMode="auto">
          <a:xfrm>
            <a:off x="214281" y="3929066"/>
            <a:ext cx="4144223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lum bright="-40000" contrast="60000"/>
          </a:blip>
          <a:srcRect/>
          <a:stretch>
            <a:fillRect/>
          </a:stretch>
        </p:blipFill>
        <p:spPr bwMode="auto">
          <a:xfrm>
            <a:off x="4572000" y="857232"/>
            <a:ext cx="4143404" cy="2948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00562" y="4214818"/>
            <a:ext cx="4572032" cy="164307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— </a:t>
            </a:r>
            <a:r>
              <a:rPr lang="ru-RU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простой; </a:t>
            </a:r>
            <a:r>
              <a:rPr lang="ru-RU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дифференциальный; </a:t>
            </a:r>
            <a:r>
              <a:rPr lang="ru-RU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суммирующий</a:t>
            </a:r>
            <a:endParaRPr lang="ru-RU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135732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ДОПУСКАЕМОЕ ДАВЛЕНИЕ В ЛЕНТОЧНЫХ ТОРМОЗАХ</a:t>
            </a:r>
            <a:endParaRPr lang="ru-RU" sz="48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1714488"/>
          <a:ext cx="7072363" cy="3745049"/>
        </p:xfrm>
        <a:graphic>
          <a:graphicData uri="http://schemas.openxmlformats.org/drawingml/2006/table">
            <a:tbl>
              <a:tblPr/>
              <a:tblGrid>
                <a:gridCol w="2289697"/>
                <a:gridCol w="1126944"/>
                <a:gridCol w="1106933"/>
                <a:gridCol w="1400781"/>
                <a:gridCol w="1148008"/>
              </a:tblGrid>
              <a:tr h="785818">
                <a:tc rowSpan="2"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 тормоза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337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 трущихся поверхностей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660">
                <a:tc vMerge="1">
                  <a:txBody>
                    <a:bodyPr/>
                    <a:lstStyle/>
                    <a:p>
                      <a:pPr marL="324485" algn="l">
                        <a:lnSpc>
                          <a:spcPts val="64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стальная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лента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чугунному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стальному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шкиву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тормозная асбестовая лента по стальному или чугунному шкиву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вальцованный и формованный фрикционный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металлическому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шкиву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дерево по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чугунному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шкиву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Стопорный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47"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Спускной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  <a:endParaRPr lang="ru-RU" sz="1400" b="1" spc="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ts val="86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400" b="1" spc="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7495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400" b="1" spc="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400" b="1" spc="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121444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ТОРМОЗА ДИСКОВЫЕ И КОНУСНЫЕ</a:t>
            </a:r>
            <a:endParaRPr lang="ru-RU" sz="48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285720" y="1500173"/>
            <a:ext cx="3571900" cy="2343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285720" y="4000504"/>
            <a:ext cx="3571900" cy="2756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lum bright="-60000" contrast="80000"/>
          </a:blip>
          <a:srcRect/>
          <a:stretch>
            <a:fillRect/>
          </a:stretch>
        </p:blipFill>
        <p:spPr bwMode="auto">
          <a:xfrm>
            <a:off x="4000496" y="1500174"/>
            <a:ext cx="4500594" cy="4557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00496" y="6143644"/>
            <a:ext cx="4929222" cy="64777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—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конусный; б — однодисковый;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многодисковый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5715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ГРУЗОУПОРНЫЙ ТОРМОЗ</a:t>
            </a:r>
            <a:endParaRPr lang="ru-RU" sz="48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00496" y="6143644"/>
            <a:ext cx="4929222" cy="64777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лебедке;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безопасной рукоятке; 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20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червячной тали</a:t>
            </a:r>
            <a:endParaRPr lang="ru-RU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285720" y="785794"/>
            <a:ext cx="3714776" cy="5922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lum bright="-40000" contrast="60000"/>
          </a:blip>
          <a:srcRect/>
          <a:stretch>
            <a:fillRect/>
          </a:stretch>
        </p:blipFill>
        <p:spPr bwMode="auto">
          <a:xfrm>
            <a:off x="4214810" y="785794"/>
            <a:ext cx="4643470" cy="5242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71438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ГРУЗОУПОРНЫЕ ТОРМОЗА</a:t>
            </a:r>
            <a:endParaRPr lang="ru-RU" sz="48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643998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—с неразмыкаемыми рабочими поверхностями трения;  </a:t>
            </a:r>
            <a:r>
              <a:rPr lang="ru-RU" sz="24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 — </a:t>
            </a:r>
            <a:r>
              <a:rPr lang="ru-RU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 размыкаемыми рабочими   поверхностями трения</a:t>
            </a:r>
            <a:endParaRPr lang="ru-RU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142844" y="928670"/>
            <a:ext cx="4429156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4714876" y="928670"/>
            <a:ext cx="4262199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8572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2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КРАНОВ ПО КОНСТРУКЦИИ ГРУЗОЗАХВАТНОГО ОРГАНА</a:t>
            </a:r>
            <a:endParaRPr lang="ru-RU" sz="32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0370" y="6232123"/>
            <a:ext cx="8643998" cy="513775"/>
          </a:xfrm>
        </p:spPr>
        <p:txBody>
          <a:bodyPr>
            <a:no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— крюковой: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грейферный: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магнитный: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траверсный; 5 —траверсный с лапами: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—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мульдомагнитный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7 —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мульдогрейферный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—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мульдозавалочный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—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штыревой;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копровый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11 — литейный;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посадочный;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кран для разделывания слитков;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—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колодцевый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ковочный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15 — контейнерный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214282" y="1071546"/>
            <a:ext cx="2000264" cy="5017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2368801" y="1084712"/>
            <a:ext cx="1936869" cy="5012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60000" contrast="80000"/>
          </a:blip>
          <a:srcRect/>
          <a:stretch>
            <a:fillRect/>
          </a:stretch>
        </p:blipFill>
        <p:spPr bwMode="auto">
          <a:xfrm>
            <a:off x="4429123" y="1071546"/>
            <a:ext cx="2071703" cy="5020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60000" contrast="80000"/>
          </a:blip>
          <a:srcRect/>
          <a:stretch>
            <a:fillRect/>
          </a:stretch>
        </p:blipFill>
        <p:spPr bwMode="auto">
          <a:xfrm>
            <a:off x="6676359" y="1084398"/>
            <a:ext cx="1934981" cy="5007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78581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66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МУФТЫ</a:t>
            </a:r>
            <a:endParaRPr lang="ru-RU" sz="6600" i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643998" cy="785818"/>
          </a:xfrm>
        </p:spPr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3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муфта-тормозной шкив; </a:t>
            </a:r>
            <a:r>
              <a:rPr lang="ru-RU" sz="23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3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—</a:t>
            </a:r>
            <a:r>
              <a:rPr lang="ru-RU" sz="23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соединительная муфта  между валом-вставкой и валом электродвигателя</a:t>
            </a:r>
            <a:endParaRPr lang="ru-RU" sz="23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428596" y="1000108"/>
            <a:ext cx="4105052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4786314" y="1000108"/>
            <a:ext cx="3643338" cy="4107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78581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6600" i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ЗУБЧАТЫЕ МУФТЫ</a:t>
            </a:r>
            <a:endParaRPr lang="ru-RU" sz="6600" i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142984"/>
          <a:ext cx="8143936" cy="4071966"/>
        </p:xfrm>
        <a:graphic>
          <a:graphicData uri="http://schemas.openxmlformats.org/drawingml/2006/table">
            <a:tbl>
              <a:tblPr/>
              <a:tblGrid>
                <a:gridCol w="1088276"/>
                <a:gridCol w="822253"/>
                <a:gridCol w="566307"/>
                <a:gridCol w="566307"/>
                <a:gridCol w="566307"/>
                <a:gridCol w="566307"/>
                <a:gridCol w="566307"/>
                <a:gridCol w="566307"/>
                <a:gridCol w="561268"/>
                <a:gridCol w="702657"/>
                <a:gridCol w="429957"/>
                <a:gridCol w="566307"/>
                <a:gridCol w="575376"/>
              </a:tblGrid>
              <a:tr h="687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Обозначение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муфты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Максимальный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крутящий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момент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муфты,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Н- м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Параметры зубчатого зацепления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Габаритные размеры, мм, 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63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Маховый  момент, Н- м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т,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мм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ru-RU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ru-RU" sz="1100" b="1" i="1" spc="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более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1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lang="ru-RU" sz="1100" b="1" kern="1200" baseline="-25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996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МЗЛ1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160/200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78996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МЗП2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indent="-4445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 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</a:t>
                      </a:r>
                      <a:r>
                        <a:rPr lang="en-U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498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МЗПЗ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5,4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142852"/>
            <a:ext cx="8715436" cy="114300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800" i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ЗУБЧАТЫХ МУФТ</a:t>
            </a:r>
            <a:endParaRPr lang="ru-RU" sz="4800" i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00174"/>
          <a:ext cx="8286804" cy="3546663"/>
        </p:xfrm>
        <a:graphic>
          <a:graphicData uri="http://schemas.openxmlformats.org/drawingml/2006/table">
            <a:tbl>
              <a:tblPr/>
              <a:tblGrid>
                <a:gridCol w="538028"/>
                <a:gridCol w="547775"/>
                <a:gridCol w="547775"/>
                <a:gridCol w="438124"/>
                <a:gridCol w="500066"/>
                <a:gridCol w="500066"/>
                <a:gridCol w="571504"/>
                <a:gridCol w="357190"/>
                <a:gridCol w="420660"/>
                <a:gridCol w="436596"/>
                <a:gridCol w="357190"/>
                <a:gridCol w="428628"/>
                <a:gridCol w="456975"/>
                <a:gridCol w="547775"/>
                <a:gridCol w="547775"/>
                <a:gridCol w="547775"/>
                <a:gridCol w="542902"/>
              </a:tblGrid>
              <a:tr h="7143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муфты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  <a:r>
                        <a:rPr lang="ru-RU" sz="1400" b="1" spc="-10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муфты</a:t>
                      </a:r>
                      <a:r>
                        <a:rPr lang="ru-RU" sz="1400" b="1" spc="-1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Н*м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lang="en-US" sz="1400" b="1" kern="1200" baseline="-25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об/мин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Размеры,</a:t>
                      </a:r>
                      <a:r>
                        <a:rPr lang="ru-RU" sz="1400" b="1" spc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мм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01295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65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Параметры зубчатого зацепления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5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Масса, кг</a:t>
                      </a: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400" b="1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Н*м</a:t>
                      </a:r>
                      <a:r>
                        <a:rPr lang="ru-RU" sz="1400" b="1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en-US" sz="1400" b="1" kern="1200" baseline="-25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4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lang="en-US" sz="1400" b="1" kern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ru-RU" sz="1400" b="1" spc="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., </a:t>
                      </a: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Ь,</a:t>
                      </a:r>
                      <a:r>
                        <a:rPr lang="ru-RU" sz="14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spc="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мм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10,2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,1</a:t>
                      </a: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.2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24,0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4,2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38,0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</a:t>
                      </a:r>
                      <a:endParaRPr lang="ru-RU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8.6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63445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6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СХЕМЫ  ОДИНАРНЫХ  ПОЛИСПАСТОВ</a:t>
            </a:r>
            <a:endParaRPr lang="ru-RU" sz="36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43636" y="2571744"/>
            <a:ext cx="2786082" cy="15001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барабан; 2 — канат ; </a:t>
            </a: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—  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неподвижные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блоки ; </a:t>
            </a: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 6 —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подвижные блоки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214282" y="857232"/>
            <a:ext cx="5643602" cy="5877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42014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6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СХЕМЫ  СДВОЕННЫХ  ПОЛИСПАСТОВ</a:t>
            </a:r>
            <a:endParaRPr lang="ru-RU" sz="36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43636" y="2571744"/>
            <a:ext cx="2786082" cy="278608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— канат;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барабан с правой и левой нарезкой;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узел крепления каната на барабане;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—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неподвижный блок;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—уравнительный блок (или балансир); 6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подвижной блок; 7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траверса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крюком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214282" y="642918"/>
            <a:ext cx="5857916" cy="61212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42014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6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 СКОРОСТНОГО  ПОЛИСПАСТА</a:t>
            </a:r>
            <a:endParaRPr lang="ru-RU" sz="36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714348" y="785794"/>
            <a:ext cx="7500990" cy="4872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5929330"/>
            <a:ext cx="8715436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1, 2, 3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неподвижные блоки;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4, 5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—подвижные блоки;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—канат;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траверса;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гидродомкрат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77733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72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БАРАБАНЫ</a:t>
            </a:r>
            <a:endParaRPr lang="ru-RU" sz="72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6000768"/>
            <a:ext cx="8715436" cy="857232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нарезной с винтовыми канавками   для сварных круглозвенных цепей;  </a:t>
            </a: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литой гладкий для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канатов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—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сварной нарезной для канатов;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 —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мелкой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нарезкой; </a:t>
            </a:r>
            <a:r>
              <a:rPr lang="ru-RU" sz="18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глубокой нарезкой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1928794" y="928670"/>
            <a:ext cx="5429288" cy="5048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63445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72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БАРАБАНЫ</a:t>
            </a:r>
            <a:endParaRPr lang="ru-RU" sz="72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6338656"/>
            <a:ext cx="8715436" cy="452761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при многослойной навивке; б,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в,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при однослойной навивке</a:t>
            </a:r>
            <a:endParaRPr lang="ru-RU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928662" y="857233"/>
            <a:ext cx="4857784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6357950" y="857232"/>
            <a:ext cx="2071702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60000" contrast="80000"/>
          </a:blip>
          <a:srcRect/>
          <a:stretch>
            <a:fillRect/>
          </a:stretch>
        </p:blipFill>
        <p:spPr bwMode="auto">
          <a:xfrm>
            <a:off x="785785" y="3857628"/>
            <a:ext cx="3929091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60000" contrast="80000"/>
          </a:blip>
          <a:srcRect/>
          <a:stretch>
            <a:fillRect/>
          </a:stretch>
        </p:blipFill>
        <p:spPr bwMode="auto">
          <a:xfrm>
            <a:off x="5072066" y="3929066"/>
            <a:ext cx="3571900" cy="2193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21" y="79899"/>
            <a:ext cx="8715436" cy="77733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7200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КАНАТНЫЕ БЛОКИ</a:t>
            </a:r>
            <a:endParaRPr lang="ru-RU" sz="7200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6215082"/>
            <a:ext cx="8715436" cy="585213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 —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подшипниках качения;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 втулкой скольжения;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профиль ручья;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 — </a:t>
            </a:r>
            <a:r>
              <a:rPr lang="ru-RU" sz="1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футерованный ручей блока</a:t>
            </a:r>
            <a:endParaRPr lang="ru-RU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60000" contrast="80000"/>
          </a:blip>
          <a:srcRect/>
          <a:stretch>
            <a:fillRect/>
          </a:stretch>
        </p:blipFill>
        <p:spPr bwMode="auto">
          <a:xfrm>
            <a:off x="1214414" y="1000108"/>
            <a:ext cx="6500858" cy="4966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1778</Words>
  <Application>Microsoft Office PowerPoint</Application>
  <PresentationFormat>Экран (4:3)</PresentationFormat>
  <Paragraphs>1066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ГРУЗОПОДЪЁМНЫЕ МАШИНЫ</vt:lpstr>
      <vt:lpstr>КЛАССИФИКАЦИЯ КРАНОВ</vt:lpstr>
      <vt:lpstr>КЛАССИФИКАЦИЯ КРАНОВ ПО КОНСТРУКЦИИ ГРУЗОЗАХВАТНОГО ОРГАНА</vt:lpstr>
      <vt:lpstr>СХЕМЫ  ОДИНАРНЫХ  ПОЛИСПАСТОВ</vt:lpstr>
      <vt:lpstr>СХЕМЫ  СДВОЕННЫХ  ПОЛИСПАСТОВ</vt:lpstr>
      <vt:lpstr>СХЕМА  СКОРОСТНОГО  ПОЛИСПАСТА</vt:lpstr>
      <vt:lpstr>БАРАБАНЫ</vt:lpstr>
      <vt:lpstr>БАРАБАНЫ</vt:lpstr>
      <vt:lpstr>КАНАТНЫЕ БЛОКИ</vt:lpstr>
      <vt:lpstr>СХЕМА К РАСЧЕТУ СТЕНКИ БАРАБАНА НА СЖАТИЕ</vt:lpstr>
      <vt:lpstr>ДОПУСКАЕМЫЕ НАПРЯЖЕНИЯ ПРИ РАСЧЕТЕ СТЕНОК БАРАБАНА</vt:lpstr>
      <vt:lpstr>РАСЧЕТНАЯ СХЕМА ДЛЯ ОПРЕДЕЛЕНИЯ ДЛИНЫ БАРАБАНА</vt:lpstr>
      <vt:lpstr>СПОСОБЫ КРЕПЛЕНИЯ КОНЦА КАНАТА НА БАРАБАНЕ</vt:lpstr>
      <vt:lpstr>ПРОФИЛЬ КАНАВОК НА БАРАБАНЕ</vt:lpstr>
      <vt:lpstr>КРАНОВЫЕ КРЮКИ</vt:lpstr>
      <vt:lpstr>НАИБОЛЬШАЯ ГРУЗОПОДЪЕМНОСТЬ КРЮКОВ</vt:lpstr>
      <vt:lpstr>ПОДВЕСКИ КРЮКОВЫЕ</vt:lpstr>
      <vt:lpstr>РАСЧЕТНЫЕ СХЕМЫ КРЮКОВОЙ ПОДВЕСКИ</vt:lpstr>
      <vt:lpstr>ПОДЪЕМНАЯ ЛЕБЕДКА С ГИДРОПРИВОДОМ</vt:lpstr>
      <vt:lpstr>ДВУХДВИГАТЕЛЬНЫЕ ПОДЪЁМНЫЕ ЛЕБЕДКИ</vt:lpstr>
      <vt:lpstr>ЛЕБЕДКА С РУЧНЫМ ПРИВОДОМ</vt:lpstr>
      <vt:lpstr> КРАНОВЫЕ ЭЛЕКТРОДВИГАТЕЛИ СЕРИИ MTF</vt:lpstr>
      <vt:lpstr> КРАНОВЫЕ ЭЛЕКТРОДВИГАТЕЛИ СЕРИИ MTF</vt:lpstr>
      <vt:lpstr> ВИДЫ ТОРМОЗОВ</vt:lpstr>
      <vt:lpstr>ТОРМОЗА ЛЕНТОЧНЫЕ</vt:lpstr>
      <vt:lpstr>ДОПУСКАЕМОЕ ДАВЛЕНИЕ В ЛЕНТОЧНЫХ ТОРМОЗАХ</vt:lpstr>
      <vt:lpstr>ТОРМОЗА ДИСКОВЫЕ И КОНУСНЫЕ</vt:lpstr>
      <vt:lpstr>ГРУЗОУПОРНЫЙ ТОРМОЗ</vt:lpstr>
      <vt:lpstr>ГРУЗОУПОРНЫЕ ТОРМОЗА</vt:lpstr>
      <vt:lpstr>МУФТЫ</vt:lpstr>
      <vt:lpstr>ЗУБЧАТЫЕ МУФТЫ</vt:lpstr>
      <vt:lpstr>ОСНОВНЫЕ ПАРАМЕТРЫ ЗУБЧАТЫХ МУФТ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ГРУЗОПОДЪЁМНЫЕ МАШИНЫ</dc:title>
  <dc:creator>Саша</dc:creator>
  <cp:lastModifiedBy>Саша</cp:lastModifiedBy>
  <cp:revision>39</cp:revision>
  <dcterms:created xsi:type="dcterms:W3CDTF">2008-11-24T15:44:38Z</dcterms:created>
  <dcterms:modified xsi:type="dcterms:W3CDTF">2008-11-25T16:50:42Z</dcterms:modified>
</cp:coreProperties>
</file>