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6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6" d="100"/>
          <a:sy n="106" d="100"/>
        </p:scale>
        <p:origin x="-112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33BD4A-3617-407F-A182-F2EA38AE2C52}" type="datetimeFigureOut">
              <a:rPr lang="ru-RU" smtClean="0"/>
              <a:t>17.11.2008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EE602C-D09B-4D88-9EFA-BB16D1FEFCA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E602C-D09B-4D88-9EFA-BB16D1FEFCA1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E602C-D09B-4D88-9EFA-BB16D1FEFCA1}" type="slidenum">
              <a:rPr lang="ru-RU" smtClean="0"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E602C-D09B-4D88-9EFA-BB16D1FEFCA1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E602C-D09B-4D88-9EFA-BB16D1FEFCA1}" type="slidenum">
              <a:rPr lang="ru-RU" smtClean="0"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E602C-D09B-4D88-9EFA-BB16D1FEFCA1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E602C-D09B-4D88-9EFA-BB16D1FEFCA1}" type="slidenum">
              <a:rPr lang="ru-RU" smtClean="0"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E602C-D09B-4D88-9EFA-BB16D1FEFCA1}" type="slidenum">
              <a:rPr lang="ru-RU" smtClean="0"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E602C-D09B-4D88-9EFA-BB16D1FEFCA1}" type="slidenum">
              <a:rPr lang="ru-RU" smtClean="0"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E602C-D09B-4D88-9EFA-BB16D1FEFCA1}" type="slidenum">
              <a:rPr lang="ru-RU" smtClean="0"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E602C-D09B-4D88-9EFA-BB16D1FEFCA1}" type="slidenum">
              <a:rPr lang="ru-RU" smtClean="0"/>
              <a:t>15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8E8B-00D1-4FE4-AE12-E7C7511F039E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C14A9-B380-499A-9725-A397BC956D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8E8B-00D1-4FE4-AE12-E7C7511F039E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C14A9-B380-499A-9725-A397BC956D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8E8B-00D1-4FE4-AE12-E7C7511F039E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C14A9-B380-499A-9725-A397BC956D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8E8B-00D1-4FE4-AE12-E7C7511F039E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C14A9-B380-499A-9725-A397BC956D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8E8B-00D1-4FE4-AE12-E7C7511F039E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C14A9-B380-499A-9725-A397BC956D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8E8B-00D1-4FE4-AE12-E7C7511F039E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C14A9-B380-499A-9725-A397BC956D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8E8B-00D1-4FE4-AE12-E7C7511F039E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C14A9-B380-499A-9725-A397BC956D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8E8B-00D1-4FE4-AE12-E7C7511F039E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C14A9-B380-499A-9725-A397BC956D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8E8B-00D1-4FE4-AE12-E7C7511F039E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C14A9-B380-499A-9725-A397BC956D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8E8B-00D1-4FE4-AE12-E7C7511F039E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C14A9-B380-499A-9725-A397BC956D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8E8B-00D1-4FE4-AE12-E7C7511F039E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C14A9-B380-499A-9725-A397BC956D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18E8B-00D1-4FE4-AE12-E7C7511F039E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C14A9-B380-499A-9725-A397BC956D2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928670"/>
            <a:ext cx="7772400" cy="1470025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ru-RU" sz="6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ГРУЗОПОДЪЁМНЫЕ МАШИНЫ</a:t>
            </a:r>
            <a:endParaRPr lang="ru-RU" sz="6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3286124"/>
            <a:ext cx="6400800" cy="928694"/>
          </a:xfrm>
        </p:spPr>
        <p:txBody>
          <a:bodyPr>
            <a:noAutofit/>
          </a:bodyPr>
          <a:lstStyle/>
          <a:p>
            <a:r>
              <a:rPr lang="ru-RU" sz="8800" b="1" dirty="0" smtClean="0">
                <a:ln w="31550" cmpd="sng">
                  <a:solidFill>
                    <a:srgbClr val="FF0000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КАНАТЫ</a:t>
            </a:r>
            <a:endParaRPr lang="ru-RU" sz="8800" b="1" dirty="0">
              <a:ln w="31550" cmpd="sng">
                <a:solidFill>
                  <a:srgbClr val="FF0000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34" y="171450"/>
            <a:ext cx="9037083" cy="400030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200" b="1" i="1" spc="50" dirty="0" smtClean="0">
                <a:ln w="11430">
                  <a:solidFill>
                    <a:schemeClr val="bg2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продолжение таблицы</a:t>
            </a:r>
            <a:endParaRPr lang="ru-RU" sz="3200" b="1" i="1" spc="50" dirty="0">
              <a:ln w="11430">
                <a:solidFill>
                  <a:schemeClr val="bg2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571481"/>
          <a:ext cx="8715438" cy="5678603"/>
        </p:xfrm>
        <a:graphic>
          <a:graphicData uri="http://schemas.openxmlformats.org/drawingml/2006/table">
            <a:tbl>
              <a:tblPr/>
              <a:tblGrid>
                <a:gridCol w="2282421"/>
                <a:gridCol w="2282421"/>
                <a:gridCol w="584820"/>
                <a:gridCol w="584820"/>
                <a:gridCol w="368466"/>
                <a:gridCol w="368466"/>
                <a:gridCol w="368466"/>
                <a:gridCol w="372158"/>
                <a:gridCol w="372158"/>
                <a:gridCol w="372158"/>
                <a:gridCol w="379542"/>
                <a:gridCol w="379542"/>
              </a:tblGrid>
              <a:tr h="183147">
                <a:tc rowSpan="5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Число несущих проволок в наружных прядях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indent="635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Конструкции канатов по ИСО и государственным стандартам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Тип свивки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indent="5207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ГОСТ на канат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Группа классификации (режима) механизма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31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Ml, </a:t>
                      </a:r>
                      <a:r>
                        <a:rPr lang="ru-RU" sz="1000" b="1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М2, МЗ, М4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М5, Мб, М7, М8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62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крестовая свивка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односторонняя </a:t>
                      </a:r>
                      <a:r>
                        <a:rPr lang="ru-RU" sz="1000" b="1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свивка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крестовая свивка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односторонняя </a:t>
                      </a:r>
                      <a:r>
                        <a:rPr lang="ru-RU" sz="1000" b="1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свивка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31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 участке длиной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08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6d</a:t>
                      </a:r>
                      <a:endParaRPr lang="ru-RU" sz="1000" b="1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30d</a:t>
                      </a:r>
                      <a:endParaRPr lang="ru-RU" sz="1000" b="1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6d</a:t>
                      </a:r>
                      <a:endParaRPr lang="ru-RU" sz="1000" b="1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30d</a:t>
                      </a:r>
                      <a:endParaRPr lang="ru-RU" sz="1000" b="1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6d</a:t>
                      </a:r>
                      <a:endParaRPr lang="ru-RU" sz="1000" b="1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30d</a:t>
                      </a:r>
                      <a:endParaRPr lang="ru-RU" sz="1000" b="1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6d</a:t>
                      </a:r>
                      <a:endParaRPr lang="ru-RU" sz="1000" b="1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30d</a:t>
                      </a:r>
                      <a:endParaRPr lang="ru-RU" sz="1000" b="1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9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121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≤ </a:t>
                      </a:r>
                      <a:r>
                        <a:rPr lang="en-US" sz="11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</a:t>
                      </a:r>
                      <a:r>
                        <a:rPr lang="ru-RU" sz="11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≤ </a:t>
                      </a: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140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 х 16(0+5+11)+9 о.с.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ТК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3097-80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22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826"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141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≤ </a:t>
                      </a:r>
                      <a:r>
                        <a:rPr lang="en-US" sz="11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≤ </a:t>
                      </a: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160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 х </a:t>
                      </a: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19C12/6+6F/1)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26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 х 19(1+6+6/6)+1 о.с.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ЛК-Р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7670-80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0826"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161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≤ </a:t>
                      </a:r>
                      <a:r>
                        <a:rPr lang="en-US" sz="11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≤180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6x36(14/7+7/7/1)*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29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 х 30(0+15+15)+7 о.с.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ЛК-О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3083-80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34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 </a:t>
                      </a:r>
                      <a:r>
                        <a:rPr lang="ru-RU" sz="1100" b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х</a:t>
                      </a: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36(1+7+7/7+14)+1 о.с.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ЛК-РО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7668-80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34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 </a:t>
                      </a:r>
                      <a:r>
                        <a:rPr lang="ru-RU" sz="1100" b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х</a:t>
                      </a: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36( 1+7+7/7+14)+7 </a:t>
                      </a:r>
                      <a:r>
                        <a:rPr lang="ru-RU" sz="1100" b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х</a:t>
                      </a: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7 </a:t>
                      </a:r>
                      <a:r>
                        <a:rPr lang="ru-RU" sz="1100" b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х</a:t>
                      </a: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(1+6)*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ЛК-РО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7669-80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0826">
                <a:tc row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181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≤ </a:t>
                      </a:r>
                      <a:r>
                        <a:rPr lang="en-US" sz="11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≤200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 </a:t>
                      </a:r>
                      <a:r>
                        <a:rPr lang="ru-RU" sz="1100" b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х</a:t>
                      </a: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31(1+6+6/6+12)+1 о.с.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</a:t>
                      </a:r>
                    </a:p>
                  </a:txBody>
                  <a:tcPr marL="20659" marR="20659" marT="0" marB="0" vert="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32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8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 х 31(1+6+6/6+12)+7 х 7(1+6)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34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 х 37(1+6+15+15)+1 о.с.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ТЛК-О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3079-80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082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201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≤ </a:t>
                      </a:r>
                      <a:r>
                        <a:rPr lang="en-US" sz="11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≤ </a:t>
                      </a: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220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 х 41(6/18+8/8/1)*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38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826"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221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≤ </a:t>
                      </a:r>
                      <a:r>
                        <a:rPr lang="en-US" sz="11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≤240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 х 37(18/12/6/1)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19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19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38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19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 х 19(1+6+6/6)+1 о.с.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ЛК-Р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3088-80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082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241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≤ </a:t>
                      </a:r>
                      <a:r>
                        <a:rPr lang="en-US" sz="11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≤ </a:t>
                      </a: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260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21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21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42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21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82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261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≤ </a:t>
                      </a:r>
                      <a:r>
                        <a:rPr lang="en-US" sz="11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≤280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22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22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45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22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82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281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≤ </a:t>
                      </a:r>
                      <a:r>
                        <a:rPr lang="en-US" sz="11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≤ </a:t>
                      </a: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300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48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</a:t>
                      </a: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82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300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≤ </a:t>
                      </a:r>
                      <a:r>
                        <a:rPr lang="en-US" sz="11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0,04</a:t>
                      </a: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0,08 </a:t>
                      </a: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0,02 </a:t>
                      </a: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0.04 n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0,08 </a:t>
                      </a: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0,16 </a:t>
                      </a: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0.04 n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0,08 </a:t>
                      </a: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659" marR="20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106917" y="6286520"/>
            <a:ext cx="9037083" cy="40003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en-US" sz="1600" b="1" i="1" dirty="0" smtClean="0">
                <a:latin typeface="Arial" pitchFamily="34" charset="0"/>
                <a:ea typeface="Times New Roman"/>
                <a:cs typeface="Arial" pitchFamily="34" charset="0"/>
              </a:rPr>
              <a:t>n</a:t>
            </a: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— число несущих проволок в наружных прядях каната; </a:t>
            </a:r>
            <a:r>
              <a:rPr lang="en-US" sz="1600" b="1" i="1" dirty="0" smtClean="0">
                <a:latin typeface="Arial" pitchFamily="34" charset="0"/>
                <a:cs typeface="Arial" pitchFamily="34" charset="0"/>
              </a:rPr>
              <a:t>d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— диаметр каната, мм.</a:t>
            </a:r>
            <a:endParaRPr kumimoji="0" lang="ru-RU" sz="1600" b="1" i="1" u="none" strike="noStrike" kern="1200" cap="none" spc="50" normalizeH="0" baseline="0" noProof="0" dirty="0">
              <a:ln w="11430">
                <a:solidFill>
                  <a:schemeClr val="bg2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9037083" cy="785818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800" b="1" i="1" spc="50" dirty="0" smtClean="0">
                <a:ln w="11430">
                  <a:solidFill>
                    <a:schemeClr val="bg2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НОРМА ВЫБРАКОВКИ КАНАТА В ЗАВИСИМОСТИ ОТ ПОВЕРХНОСТНОГО ИЗНОСА ИЛИ КОРОЗИИ</a:t>
            </a:r>
            <a:endParaRPr lang="ru-RU" sz="2800" b="1" i="1" spc="50" dirty="0">
              <a:ln w="11430">
                <a:solidFill>
                  <a:schemeClr val="bg2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0841" y="2619372"/>
            <a:ext cx="9037083" cy="40003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1500" b="1" dirty="0" smtClean="0">
                <a:latin typeface="Arial" pitchFamily="34" charset="0"/>
                <a:cs typeface="Arial" pitchFamily="34" charset="0"/>
              </a:rPr>
              <a:t>Местное уменьшение диаметра каната на месте разрушения </a:t>
            </a:r>
            <a:r>
              <a:rPr lang="ru-RU" sz="1500" b="1" dirty="0" smtClean="0">
                <a:latin typeface="Arial" pitchFamily="34" charset="0"/>
                <a:cs typeface="Arial" pitchFamily="34" charset="0"/>
              </a:rPr>
              <a:t>органического сердечника</a:t>
            </a:r>
            <a:endParaRPr kumimoji="0" lang="ru-RU" sz="1500" b="1" i="1" u="none" strike="noStrike" kern="1200" cap="none" spc="50" normalizeH="0" baseline="0" noProof="0" dirty="0">
              <a:ln w="11430">
                <a:solidFill>
                  <a:schemeClr val="bg2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lum bright="-40000" contrast="60000"/>
          </a:blip>
          <a:srcRect/>
          <a:stretch>
            <a:fillRect/>
          </a:stretch>
        </p:blipFill>
        <p:spPr bwMode="auto">
          <a:xfrm>
            <a:off x="1571604" y="1142984"/>
            <a:ext cx="5868802" cy="135732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57158" y="3429000"/>
          <a:ext cx="8429684" cy="2626508"/>
        </p:xfrm>
        <a:graphic>
          <a:graphicData uri="http://schemas.openxmlformats.org/drawingml/2006/table">
            <a:tbl>
              <a:tblPr/>
              <a:tblGrid>
                <a:gridCol w="4571678"/>
                <a:gridCol w="3858006"/>
              </a:tblGrid>
              <a:tr h="67678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/>
                          <a:ea typeface="Times New Roman"/>
                          <a:cs typeface="Times New Roman"/>
                        </a:rPr>
                        <a:t>Уменьшение </a:t>
                      </a:r>
                      <a:r>
                        <a:rPr lang="ru-RU" sz="1600" b="1" dirty="0" smtClean="0">
                          <a:latin typeface="Arial"/>
                          <a:ea typeface="Times New Roman"/>
                          <a:cs typeface="Times New Roman"/>
                        </a:rPr>
                        <a:t>диаметра проволок в </a:t>
                      </a:r>
                      <a:r>
                        <a:rPr lang="ru-RU" sz="1600" b="1" dirty="0">
                          <a:latin typeface="Arial"/>
                          <a:ea typeface="Times New Roman"/>
                          <a:cs typeface="Times New Roman"/>
                        </a:rPr>
                        <a:t>результате поверхностного </a:t>
                      </a:r>
                      <a:r>
                        <a:rPr lang="ru-RU" sz="1600" b="1" dirty="0" smtClean="0">
                          <a:latin typeface="Arial"/>
                          <a:ea typeface="Times New Roman"/>
                          <a:cs typeface="Franklin Gothic Medium Cond"/>
                        </a:rPr>
                        <a:t>износа </a:t>
                      </a:r>
                      <a:r>
                        <a:rPr lang="ru-RU" sz="1600" b="1" dirty="0">
                          <a:latin typeface="Arial"/>
                          <a:ea typeface="Times New Roman"/>
                          <a:cs typeface="Franklin Gothic Medium Cond"/>
                        </a:rPr>
                        <a:t>или </a:t>
                      </a:r>
                      <a:r>
                        <a:rPr lang="ru-RU" sz="1600" b="1" dirty="0">
                          <a:latin typeface="Arial"/>
                          <a:ea typeface="Times New Roman"/>
                          <a:cs typeface="Times New Roman"/>
                        </a:rPr>
                        <a:t>коррозии, %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/>
                          <a:ea typeface="Times New Roman"/>
                          <a:cs typeface="Times New Roman"/>
                        </a:rPr>
                        <a:t>Количество обрывов проволок, % от </a:t>
                      </a:r>
                      <a:r>
                        <a:rPr lang="ru-RU" sz="1600" b="1" dirty="0" smtClean="0">
                          <a:latin typeface="Arial"/>
                          <a:ea typeface="Times New Roman"/>
                          <a:cs typeface="Times New Roman"/>
                        </a:rPr>
                        <a:t>норм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39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/>
                          <a:ea typeface="Times New Roman"/>
                          <a:cs typeface="Times New Roman"/>
                        </a:rPr>
                        <a:t>85</a:t>
                      </a:r>
                      <a:endParaRPr lang="ru-RU" sz="1600" b="1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20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/>
                          <a:ea typeface="Times New Roman"/>
                          <a:cs typeface="Franklin Gothic Medium Cond"/>
                        </a:rPr>
                        <a:t>15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/>
                          <a:ea typeface="Times New Roman"/>
                          <a:cs typeface="Times New Roman"/>
                        </a:rPr>
                        <a:t>75</a:t>
                      </a:r>
                      <a:endParaRPr lang="ru-RU" sz="1600" b="1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20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/>
                          <a:ea typeface="Times New Roman"/>
                          <a:cs typeface="Franklin Gothic Medium Cond"/>
                        </a:rPr>
                        <a:t>20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/>
                          <a:ea typeface="Times New Roman"/>
                          <a:cs typeface="Times New Roman"/>
                        </a:rPr>
                        <a:t>70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20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/>
                          <a:ea typeface="Times New Roman"/>
                          <a:cs typeface="Franklin Gothic Medium Cond"/>
                        </a:rPr>
                        <a:t>25</a:t>
                      </a:r>
                      <a:endParaRPr lang="ru-RU" sz="1600" b="1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97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/>
                          <a:ea typeface="Times New Roman"/>
                          <a:cs typeface="Franklin Gothic Medium Cond"/>
                        </a:rPr>
                        <a:t>30 и </a:t>
                      </a:r>
                      <a:r>
                        <a:rPr lang="ru-RU" sz="1600" b="1" dirty="0">
                          <a:latin typeface="Arial"/>
                          <a:ea typeface="Times New Roman"/>
                          <a:cs typeface="Times New Roman"/>
                        </a:rPr>
                        <a:t>более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9037083" cy="785818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800" b="1" i="1" spc="50" dirty="0" smtClean="0">
                <a:ln w="11430">
                  <a:solidFill>
                    <a:schemeClr val="bg2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ДРУГИЕ КРИТЕРИИ, ПРИ КОТОРЫХ КАНАТ ВЫБРАКОВЫВАЕТСЯ</a:t>
            </a:r>
            <a:endParaRPr lang="ru-RU" sz="2800" b="1" i="1" spc="50" dirty="0">
              <a:ln w="11430">
                <a:solidFill>
                  <a:schemeClr val="bg2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3500438"/>
            <a:ext cx="9037083" cy="28575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1500" b="1" dirty="0" smtClean="0">
                <a:latin typeface="Arial" pitchFamily="34" charset="0"/>
                <a:cs typeface="Arial" pitchFamily="34" charset="0"/>
              </a:rPr>
              <a:t>Уменьшение площади поперечного сечения проволок (интенсивная внутренняя коррозия</a:t>
            </a:r>
            <a:r>
              <a:rPr lang="ru-RU" sz="1500" b="1" dirty="0" smtClean="0">
                <a:latin typeface="Arial" pitchFamily="34" charset="0"/>
                <a:cs typeface="Arial" pitchFamily="34" charset="0"/>
              </a:rPr>
              <a:t>)</a:t>
            </a:r>
            <a:endParaRPr kumimoji="0" lang="ru-RU" sz="1500" b="1" i="1" u="none" strike="noStrike" kern="1200" cap="none" spc="50" normalizeH="0" baseline="0" noProof="0" dirty="0">
              <a:ln w="11430">
                <a:solidFill>
                  <a:schemeClr val="bg2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lum bright="-40000" contrast="60000"/>
          </a:blip>
          <a:srcRect/>
          <a:stretch>
            <a:fillRect/>
          </a:stretch>
        </p:blipFill>
        <p:spPr bwMode="auto">
          <a:xfrm>
            <a:off x="2357422" y="1000108"/>
            <a:ext cx="4286280" cy="241344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4">
            <a:lum bright="-40000" contrast="60000"/>
          </a:blip>
          <a:srcRect/>
          <a:stretch>
            <a:fillRect/>
          </a:stretch>
        </p:blipFill>
        <p:spPr bwMode="auto">
          <a:xfrm>
            <a:off x="1571604" y="3857628"/>
            <a:ext cx="6215106" cy="234873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47372" y="6411443"/>
            <a:ext cx="9037083" cy="28575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Волнистость каната</a:t>
            </a:r>
            <a:endParaRPr kumimoji="0" lang="ru-RU" sz="2400" b="1" i="1" u="none" strike="noStrike" kern="1200" cap="none" spc="50" normalizeH="0" baseline="0" noProof="0" dirty="0">
              <a:ln w="11430">
                <a:solidFill>
                  <a:schemeClr val="bg2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0" y="2643182"/>
            <a:ext cx="9037083" cy="28575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Корзинообразная деформация</a:t>
            </a:r>
            <a:endParaRPr kumimoji="0" lang="ru-RU" sz="2800" b="1" i="1" u="none" strike="noStrike" kern="1200" cap="none" spc="50" normalizeH="0" baseline="0" noProof="0" dirty="0">
              <a:ln w="11430">
                <a:solidFill>
                  <a:schemeClr val="bg2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47372" y="6411443"/>
            <a:ext cx="9037083" cy="28575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Выдавливание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сердечника</a:t>
            </a:r>
            <a:endParaRPr kumimoji="0" lang="ru-RU" sz="2400" b="1" i="1" u="none" strike="noStrike" kern="1200" cap="none" spc="50" normalizeH="0" baseline="0" noProof="0" dirty="0">
              <a:ln w="11430">
                <a:solidFill>
                  <a:schemeClr val="bg2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lum bright="-40000" contrast="60000"/>
          </a:blip>
          <a:srcRect/>
          <a:stretch>
            <a:fillRect/>
          </a:stretch>
        </p:blipFill>
        <p:spPr bwMode="auto">
          <a:xfrm>
            <a:off x="714348" y="285728"/>
            <a:ext cx="7602623" cy="221457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4">
            <a:lum bright="-40000" contrast="60000"/>
          </a:blip>
          <a:srcRect/>
          <a:stretch>
            <a:fillRect/>
          </a:stretch>
        </p:blipFill>
        <p:spPr bwMode="auto">
          <a:xfrm>
            <a:off x="642910" y="3071810"/>
            <a:ext cx="7786742" cy="325382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08663" y="6491566"/>
            <a:ext cx="9037083" cy="28575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Местное увеличение диаметра каната</a:t>
            </a:r>
            <a:endParaRPr kumimoji="0" lang="ru-RU" sz="2400" b="1" i="1" u="none" strike="noStrike" kern="1200" cap="none" spc="50" normalizeH="0" baseline="0" noProof="0" dirty="0">
              <a:ln w="11430">
                <a:solidFill>
                  <a:schemeClr val="bg2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0" y="4143380"/>
            <a:ext cx="9037083" cy="28575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1700" b="1" dirty="0" smtClean="0">
                <a:latin typeface="Arial" pitchFamily="34" charset="0"/>
                <a:cs typeface="Arial" pitchFamily="34" charset="0"/>
              </a:rPr>
              <a:t>Выдавливание проволок прядей: </a:t>
            </a:r>
            <a:r>
              <a:rPr lang="ru-RU" sz="1700" b="1" i="1" dirty="0" smtClean="0">
                <a:latin typeface="Arial" pitchFamily="34" charset="0"/>
                <a:cs typeface="Arial" pitchFamily="34" charset="0"/>
              </a:rPr>
              <a:t>а - </a:t>
            </a:r>
            <a:r>
              <a:rPr lang="ru-RU" sz="1700" b="1" dirty="0" smtClean="0">
                <a:latin typeface="Arial" pitchFamily="34" charset="0"/>
                <a:cs typeface="Arial" pitchFamily="34" charset="0"/>
              </a:rPr>
              <a:t>в одной пряди; </a:t>
            </a:r>
            <a:r>
              <a:rPr lang="ru-RU" sz="1700" b="1" i="1" dirty="0" smtClean="0">
                <a:latin typeface="Arial" pitchFamily="34" charset="0"/>
                <a:cs typeface="Arial" pitchFamily="34" charset="0"/>
              </a:rPr>
              <a:t>б </a:t>
            </a:r>
            <a:r>
              <a:rPr lang="ru-RU" sz="1700" b="1" dirty="0" smtClean="0">
                <a:latin typeface="Arial" pitchFamily="34" charset="0"/>
                <a:cs typeface="Arial" pitchFamily="34" charset="0"/>
              </a:rPr>
              <a:t>— в нескольких прядях</a:t>
            </a:r>
            <a:endParaRPr kumimoji="0" lang="ru-RU" sz="1700" b="1" i="1" u="none" strike="noStrike" kern="1200" cap="none" spc="50" normalizeH="0" baseline="0" noProof="0" dirty="0">
              <a:ln w="11430">
                <a:solidFill>
                  <a:schemeClr val="bg2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3">
            <a:lum bright="-40000" contrast="60000"/>
          </a:blip>
          <a:srcRect/>
          <a:stretch>
            <a:fillRect/>
          </a:stretch>
        </p:blipFill>
        <p:spPr bwMode="auto">
          <a:xfrm>
            <a:off x="1714480" y="214290"/>
            <a:ext cx="5786478" cy="388566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4">
            <a:lum bright="-40000" contrast="60000"/>
          </a:blip>
          <a:srcRect/>
          <a:stretch>
            <a:fillRect/>
          </a:stretch>
        </p:blipFill>
        <p:spPr bwMode="auto">
          <a:xfrm>
            <a:off x="1142976" y="4500570"/>
            <a:ext cx="7000924" cy="189641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9659" y="6149485"/>
            <a:ext cx="9037083" cy="28575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Перекручивание каната</a:t>
            </a:r>
            <a:endParaRPr kumimoji="0" lang="ru-RU" sz="2400" b="1" i="1" u="none" strike="noStrike" kern="1200" cap="none" spc="50" normalizeH="0" baseline="0" noProof="0" dirty="0">
              <a:ln w="11430">
                <a:solidFill>
                  <a:schemeClr val="bg2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54348" y="2537012"/>
            <a:ext cx="9037083" cy="28575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Раздавливание каната</a:t>
            </a:r>
            <a:endParaRPr kumimoji="0" lang="ru-RU" sz="2400" b="1" i="1" u="none" strike="noStrike" kern="1200" cap="none" spc="50" normalizeH="0" baseline="0" noProof="0" dirty="0">
              <a:ln w="11430">
                <a:solidFill>
                  <a:schemeClr val="bg2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3">
            <a:lum bright="-40000" contrast="60000"/>
          </a:blip>
          <a:srcRect/>
          <a:stretch>
            <a:fillRect/>
          </a:stretch>
        </p:blipFill>
        <p:spPr bwMode="auto">
          <a:xfrm>
            <a:off x="357158" y="428604"/>
            <a:ext cx="8327335" cy="192882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4">
            <a:lum bright="-40000" contrast="60000"/>
          </a:blip>
          <a:srcRect/>
          <a:stretch>
            <a:fillRect/>
          </a:stretch>
        </p:blipFill>
        <p:spPr bwMode="auto">
          <a:xfrm>
            <a:off x="285720" y="3000372"/>
            <a:ext cx="8501122" cy="297307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75633" y="6523182"/>
            <a:ext cx="9037083" cy="28575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Перегиб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каната</a:t>
            </a:r>
            <a:endParaRPr kumimoji="0" lang="ru-RU" sz="2400" b="1" i="1" u="none" strike="noStrike" kern="1200" cap="none" spc="50" normalizeH="0" baseline="0" noProof="0" dirty="0">
              <a:ln w="11430">
                <a:solidFill>
                  <a:schemeClr val="bg2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0" y="2714620"/>
            <a:ext cx="9037083" cy="21431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Залом каната</a:t>
            </a:r>
            <a:endParaRPr kumimoji="0" lang="ru-RU" sz="2400" b="1" i="1" u="none" strike="noStrike" kern="1200" cap="none" spc="50" normalizeH="0" baseline="0" noProof="0" dirty="0">
              <a:ln w="11430">
                <a:solidFill>
                  <a:schemeClr val="bg2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3">
            <a:lum bright="-40000" contrast="60000"/>
          </a:blip>
          <a:srcRect/>
          <a:stretch>
            <a:fillRect/>
          </a:stretch>
        </p:blipFill>
        <p:spPr bwMode="auto">
          <a:xfrm>
            <a:off x="357158" y="142851"/>
            <a:ext cx="8429684" cy="241395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4">
            <a:lum bright="-40000" contrast="60000"/>
          </a:blip>
          <a:srcRect/>
          <a:stretch>
            <a:fillRect/>
          </a:stretch>
        </p:blipFill>
        <p:spPr bwMode="auto">
          <a:xfrm>
            <a:off x="571472" y="3071810"/>
            <a:ext cx="8072494" cy="33206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83" y="70605"/>
            <a:ext cx="9037083" cy="929503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300" b="1" i="1" spc="50" dirty="0" smtClean="0">
                <a:ln w="11430">
                  <a:solidFill>
                    <a:schemeClr val="bg2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СПОСОБЫ КРЕПЛЕНИЯ КОНЦА КАНАТА К БАРАБАНУ </a:t>
            </a:r>
            <a:endParaRPr lang="ru-RU" sz="3300" b="1" i="1" spc="50" dirty="0">
              <a:ln w="11430">
                <a:solidFill>
                  <a:schemeClr val="bg2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lum bright="-60000" contrast="80000"/>
          </a:blip>
          <a:srcRect/>
          <a:stretch>
            <a:fillRect/>
          </a:stretch>
        </p:blipFill>
        <p:spPr bwMode="auto">
          <a:xfrm>
            <a:off x="214282" y="1071545"/>
            <a:ext cx="4643470" cy="569323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5072066" y="2428868"/>
            <a:ext cx="3929090" cy="221457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а, б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—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прижимными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планками; </a:t>
            </a:r>
          </a:p>
          <a:p>
            <a:pPr lvl="0" algn="ctr">
              <a:spcBef>
                <a:spcPct val="0"/>
              </a:spcBef>
            </a:pP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— прижимными планками на торцовой стенке; 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 lvl="0" algn="ctr">
              <a:spcBef>
                <a:spcPct val="0"/>
              </a:spcBef>
            </a:pP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г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— клином</a:t>
            </a:r>
            <a:endParaRPr kumimoji="0" lang="ru-RU" sz="2400" b="1" i="1" u="none" strike="noStrike" kern="1200" cap="none" spc="50" normalizeH="0" baseline="0" noProof="0" dirty="0">
              <a:ln w="11430">
                <a:solidFill>
                  <a:schemeClr val="bg2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214290"/>
            <a:ext cx="8643998" cy="857257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600" b="1" i="1" spc="50" dirty="0" smtClean="0">
                <a:ln w="11430">
                  <a:solidFill>
                    <a:schemeClr val="bg2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ТИПЫ СТАЛЬНЫХ КАНАТОВ</a:t>
            </a:r>
            <a:endParaRPr lang="ru-RU" sz="4600" b="1" i="1" spc="50" dirty="0">
              <a:ln w="11430">
                <a:solidFill>
                  <a:schemeClr val="bg2"/>
                </a:solidFill>
              </a:ln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6000768"/>
            <a:ext cx="8215370" cy="714380"/>
          </a:xfrm>
        </p:spPr>
        <p:txBody>
          <a:bodyPr>
            <a:noAutofit/>
          </a:bodyPr>
          <a:lstStyle/>
          <a:p>
            <a:r>
              <a:rPr lang="ru-RU" sz="14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 — </a:t>
            </a:r>
            <a:r>
              <a:rPr lang="ru-RU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одинарной свивки; </a:t>
            </a:r>
            <a:r>
              <a:rPr lang="ru-RU" sz="14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 — </a:t>
            </a:r>
            <a:r>
              <a:rPr lang="ru-RU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двойной свивки из отдельных прядей; </a:t>
            </a:r>
            <a:r>
              <a:rPr lang="ru-RU" sz="14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 — </a:t>
            </a:r>
            <a:r>
              <a:rPr lang="ru-RU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тройной свивки из канатов двойной свивки; </a:t>
            </a:r>
            <a:r>
              <a:rPr lang="ru-RU" sz="14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 — </a:t>
            </a:r>
            <a:r>
              <a:rPr lang="ru-RU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односторонней свивки; </a:t>
            </a:r>
            <a:r>
              <a:rPr lang="ru-RU" sz="14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</a:t>
            </a:r>
            <a:r>
              <a:rPr lang="ru-RU" sz="14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— </a:t>
            </a:r>
            <a:r>
              <a:rPr lang="ru-RU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крестовой свивки; </a:t>
            </a:r>
            <a:r>
              <a:rPr lang="ru-RU" sz="14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 — </a:t>
            </a:r>
            <a:r>
              <a:rPr lang="ru-RU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типа ЛК-О; </a:t>
            </a:r>
            <a:r>
              <a:rPr lang="ru-RU" sz="14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 — </a:t>
            </a:r>
            <a:r>
              <a:rPr lang="ru-RU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типа 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ЛК-Р</a:t>
            </a:r>
            <a:r>
              <a:rPr lang="ru-RU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ru-RU" sz="14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ru-RU" sz="14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— </a:t>
            </a:r>
            <a:r>
              <a:rPr lang="ru-RU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типа 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ЛК-РО</a:t>
            </a:r>
            <a:endParaRPr lang="ru-RU" sz="1400" b="1" dirty="0">
              <a:ln w="31550" cmpd="sng">
                <a:solidFill>
                  <a:srgbClr val="FF0000"/>
                </a:solidFill>
                <a:prstDash val="solid"/>
              </a:ln>
              <a:solidFill>
                <a:schemeClr val="tx1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lum bright="-40000" contrast="60000"/>
          </a:blip>
          <a:srcRect/>
          <a:stretch>
            <a:fillRect/>
          </a:stretch>
        </p:blipFill>
        <p:spPr bwMode="auto">
          <a:xfrm>
            <a:off x="229005" y="1147007"/>
            <a:ext cx="8707764" cy="471490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929750" cy="642943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500" b="1" i="1" spc="50" dirty="0" smtClean="0">
                <a:ln w="11430">
                  <a:solidFill>
                    <a:schemeClr val="bg2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КАНАТЫ ДВОЙНОЙ СВИВКИ (ТРОСЫ)</a:t>
            </a:r>
            <a:endParaRPr lang="ru-RU" sz="3500" b="1" i="1" spc="50" dirty="0">
              <a:ln w="11430">
                <a:solidFill>
                  <a:schemeClr val="bg2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5715016"/>
            <a:ext cx="8215370" cy="100013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а)-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ТК6</a:t>
            </a: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19 [1+6+121 + 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 О.С 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ГОСТ 3070-88; </a:t>
            </a:r>
            <a:r>
              <a:rPr lang="ru-RU" sz="1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б) 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ЛК-06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19 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[1+9+9] + 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 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[1+6], ГОСТ 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3081-80; в)- ЛК-Р6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19 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[1+6+6/6]+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 О.С. 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ГОСТ 2688-80; </a:t>
            </a:r>
            <a:r>
              <a:rPr lang="ru-RU" sz="1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г) 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ЛК-Р06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36 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[1+7+7/7+14] + 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 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[1+6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] 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ГОСТ 7669-80; </a:t>
            </a:r>
            <a:r>
              <a:rPr lang="ru-RU" sz="1600" b="1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</a:t>
            </a:r>
            <a:r>
              <a:rPr lang="ru-RU" sz="1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ЛК-36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25 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[1+6+12/6]+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 0.С 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ГОСТ 7665- 80; </a:t>
            </a:r>
            <a:r>
              <a:rPr lang="ru-RU" sz="1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е) 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ТЛК-06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27 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[1 +6+10+10]+ 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 О.С. 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ГОСТ 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3079-80</a:t>
            </a:r>
            <a:endParaRPr lang="ru-RU" sz="1600" b="1" dirty="0">
              <a:ln w="31550" cmpd="sng">
                <a:solidFill>
                  <a:srgbClr val="FF0000"/>
                </a:solidFill>
                <a:prstDash val="solid"/>
              </a:ln>
              <a:solidFill>
                <a:schemeClr val="tx1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lum bright="-40000" contrast="60000"/>
          </a:blip>
          <a:srcRect/>
          <a:stretch>
            <a:fillRect/>
          </a:stretch>
        </p:blipFill>
        <p:spPr bwMode="auto">
          <a:xfrm>
            <a:off x="1142976" y="785794"/>
            <a:ext cx="7143800" cy="4762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83" y="70605"/>
            <a:ext cx="9037083" cy="571505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300" b="1" i="1" spc="50" dirty="0" smtClean="0">
                <a:ln w="11430">
                  <a:solidFill>
                    <a:schemeClr val="bg2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ТИПЫ КАСАНИЯ ПРОВОЛОЧЕК В КАНАТЕ</a:t>
            </a:r>
            <a:endParaRPr lang="ru-RU" sz="3300" b="1" i="1" spc="50" dirty="0">
              <a:ln w="11430">
                <a:solidFill>
                  <a:schemeClr val="bg2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6143644"/>
            <a:ext cx="8215370" cy="571504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а)-линейное; </a:t>
            </a:r>
            <a:r>
              <a:rPr lang="ru-RU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б) </a:t>
            </a:r>
            <a:r>
              <a: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точечное</a:t>
            </a:r>
            <a:endParaRPr lang="ru-RU" b="1" dirty="0">
              <a:ln w="31550" cmpd="sng">
                <a:solidFill>
                  <a:srgbClr val="FF0000"/>
                </a:solidFill>
                <a:prstDash val="solid"/>
              </a:ln>
              <a:solidFill>
                <a:schemeClr val="tx1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lum bright="-60000" contrast="80000"/>
          </a:blip>
          <a:srcRect/>
          <a:stretch>
            <a:fillRect/>
          </a:stretch>
        </p:blipFill>
        <p:spPr bwMode="auto">
          <a:xfrm>
            <a:off x="357158" y="1000108"/>
            <a:ext cx="8421301" cy="492922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83" y="70605"/>
            <a:ext cx="9037083" cy="571505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300" b="1" i="1" spc="50" dirty="0" smtClean="0">
                <a:ln w="11430">
                  <a:solidFill>
                    <a:schemeClr val="bg2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ПАРАМЕТРЫ КАНАТА </a:t>
            </a:r>
            <a:endParaRPr lang="ru-RU" sz="3300" b="1" i="1" spc="50" dirty="0">
              <a:ln w="11430">
                <a:solidFill>
                  <a:schemeClr val="bg2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6357958"/>
            <a:ext cx="8215370" cy="357190"/>
          </a:xfrm>
        </p:spPr>
        <p:txBody>
          <a:bodyPr>
            <a:noAutofit/>
          </a:bodyPr>
          <a:lstStyle/>
          <a:p>
            <a:r>
              <a:rPr lang="ru-RU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Примечание. Канаты, значения разрывного усилия которых приведены с правой стороны линии, изготовляются из проволоки без покрытия.</a:t>
            </a:r>
            <a:endParaRPr lang="ru-RU" sz="1200" b="1" dirty="0">
              <a:ln w="31550" cmpd="sng">
                <a:solidFill>
                  <a:srgbClr val="FF0000"/>
                </a:solidFill>
                <a:prstDash val="solid"/>
              </a:ln>
              <a:solidFill>
                <a:schemeClr val="tx1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71471" y="642918"/>
          <a:ext cx="8286809" cy="5667048"/>
        </p:xfrm>
        <a:graphic>
          <a:graphicData uri="http://schemas.openxmlformats.org/drawingml/2006/table">
            <a:tbl>
              <a:tblPr/>
              <a:tblGrid>
                <a:gridCol w="1521439"/>
                <a:gridCol w="1850111"/>
                <a:gridCol w="1405007"/>
                <a:gridCol w="1194140"/>
                <a:gridCol w="1194140"/>
                <a:gridCol w="1044872"/>
                <a:gridCol w="38550"/>
                <a:gridCol w="38550"/>
              </a:tblGrid>
              <a:tr h="123788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Arial"/>
                          <a:ea typeface="Times New Roman"/>
                          <a:cs typeface="Times New Roman"/>
                        </a:rPr>
                        <a:t>Диаметр каната, мм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11499" marR="114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Arial"/>
                          <a:ea typeface="Times New Roman"/>
                          <a:cs typeface="Times New Roman"/>
                        </a:rPr>
                        <a:t>Ориентировочная масса 1000 м </a:t>
                      </a:r>
                      <a:r>
                        <a:rPr lang="ru-RU" sz="1300" b="1" dirty="0" smtClean="0">
                          <a:latin typeface="Arial"/>
                          <a:ea typeface="Times New Roman"/>
                          <a:cs typeface="Times New Roman"/>
                        </a:rPr>
                        <a:t>смазанного </a:t>
                      </a:r>
                      <a:r>
                        <a:rPr lang="ru-RU" sz="1300" b="1" dirty="0">
                          <a:latin typeface="Arial"/>
                          <a:ea typeface="Times New Roman"/>
                          <a:cs typeface="Times New Roman"/>
                        </a:rPr>
                        <a:t>каната, кг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11499" marR="114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83947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Arial"/>
                          <a:ea typeface="Times New Roman"/>
                          <a:cs typeface="Times New Roman"/>
                        </a:rPr>
                        <a:t>Маркировочная группа, МПа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11499" marR="114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2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949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Arial"/>
                          <a:ea typeface="Times New Roman"/>
                          <a:cs typeface="Times New Roman"/>
                        </a:rPr>
                        <a:t>1372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11499" marR="114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Arial"/>
                          <a:ea typeface="Times New Roman"/>
                          <a:cs typeface="Times New Roman"/>
                        </a:rPr>
                        <a:t>1568|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11499" marR="114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Arial"/>
                          <a:ea typeface="Times New Roman"/>
                          <a:cs typeface="Times New Roman"/>
                        </a:rPr>
                        <a:t>1764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11499" marR="114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860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Arial"/>
                          <a:ea typeface="Times New Roman"/>
                          <a:cs typeface="Times New Roman"/>
                        </a:rPr>
                        <a:t>1960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11499" marR="114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54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194945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kern="12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разрывное усилие каната в целом, Н, не менее</a:t>
                      </a:r>
                    </a:p>
                  </a:txBody>
                  <a:tcPr marL="11499" marR="114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8,3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256,0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34 800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38 150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41 600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6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9,1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305,0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41 550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45 450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49 600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6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9,9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356,6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48 850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53 450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58 350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11,0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461,6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62 850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66 800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75 150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12,0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527,0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71 750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78 550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85 750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13,0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596,6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71 050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81 250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89 000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97 000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14,0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728,0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86 700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98 950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108 000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118 000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15,0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844,0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100 000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114 500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125 500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137 000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16,5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1025,0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121 500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139 000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152 000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166 000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18,0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1220,0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145 000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166 000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181 500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198 000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12">
                <a:tc>
                  <a:txBody>
                    <a:bodyPr/>
                    <a:lstStyle/>
                    <a:p>
                      <a:pPr marL="2178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spc="5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19,5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1405,0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167 000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191 000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209 000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228 000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21,0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1635,0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194 500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222 000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243 500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265 500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22,5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1850,0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220 000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251 000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275 000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303 500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24,0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2110,0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250 500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287 000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314 000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343 000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25,5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2390,0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284 000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324 500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355 500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388 500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27,0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2685,0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319 000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365 000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399 500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346 500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28,0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2910,0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346 500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396 000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434 000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473 500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30,5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3490,0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415 500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475 000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520 000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567 500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32,0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3845,0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458 000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523 500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573 000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625 500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33,5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4220,0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502 500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574 000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748 000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686 000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37,0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5015,0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597 500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683 000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629 000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816 000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39,5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5740,0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684 000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781 500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856 000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938 000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42,0</a:t>
                      </a:r>
                      <a:endParaRPr lang="ru-RU" sz="12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6335,0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779 000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890 000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975 000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1 060 000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499" marR="1149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5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83" y="70605"/>
            <a:ext cx="9037083" cy="929503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300" b="1" i="1" spc="50" dirty="0" smtClean="0">
                <a:ln w="11430">
                  <a:solidFill>
                    <a:schemeClr val="bg2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ОБОЗНАЧЕНИЕ ОСНОВНЫХ ПРИЗНАКОВ СТАЛЬНОГО КАНАТА </a:t>
            </a:r>
            <a:endParaRPr lang="ru-RU" sz="3300" b="1" i="1" spc="50" dirty="0">
              <a:ln w="11430">
                <a:solidFill>
                  <a:schemeClr val="bg2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85720" y="1071546"/>
          <a:ext cx="8429684" cy="5724552"/>
        </p:xfrm>
        <a:graphic>
          <a:graphicData uri="http://schemas.openxmlformats.org/drawingml/2006/table">
            <a:tbl>
              <a:tblPr/>
              <a:tblGrid>
                <a:gridCol w="6991739"/>
                <a:gridCol w="1437945"/>
              </a:tblGrid>
              <a:tr h="2434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spc="50" dirty="0">
                          <a:latin typeface="Arial"/>
                          <a:ea typeface="Times New Roman"/>
                          <a:cs typeface="Times New Roman"/>
                        </a:rPr>
                        <a:t>Признаки, по которым подразделяются канаты</a:t>
                      </a:r>
                      <a:endParaRPr lang="ru-RU" sz="1200" dirty="0">
                        <a:latin typeface="Constantia"/>
                        <a:ea typeface="Times New Roman"/>
                        <a:cs typeface="Times New Roman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spc="50" dirty="0">
                          <a:latin typeface="Arial"/>
                          <a:ea typeface="Times New Roman"/>
                          <a:cs typeface="Times New Roman"/>
                        </a:rPr>
                        <a:t>Обозначение</a:t>
                      </a:r>
                      <a:endParaRPr lang="ru-RU" sz="1200" dirty="0">
                        <a:latin typeface="Constantia"/>
                        <a:ea typeface="Times New Roman"/>
                        <a:cs typeface="Times New Roman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4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Назначение:</a:t>
                      </a: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96850"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000" b="1" spc="5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ГЛ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989">
                <a:tc>
                  <a:txBody>
                    <a:bodyPr/>
                    <a:lstStyle/>
                    <a:p>
                      <a:pPr marL="1860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грузолюдские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9685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7788">
                <a:tc>
                  <a:txBody>
                    <a:bodyPr/>
                    <a:lstStyle/>
                    <a:p>
                      <a:pPr marL="1828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грузовые</a:t>
                      </a: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93675"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000" b="1" spc="5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14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Механические свойства проволок:</a:t>
                      </a: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0701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731">
                <a:tc>
                  <a:txBody>
                    <a:bodyPr/>
                    <a:lstStyle/>
                    <a:p>
                      <a:pPr marL="18415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spc="5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высшей марки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0701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01442">
                <a:tc>
                  <a:txBody>
                    <a:bodyPr/>
                    <a:lstStyle/>
                    <a:p>
                      <a:pPr marL="18415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spc="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первой </a:t>
                      </a: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марки</a:t>
                      </a: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marL="2012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spc="5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</a:t>
                      </a:r>
                      <a:endParaRPr lang="ru-RU" sz="1000" b="1" spc="5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2012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spc="5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II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1442">
                <a:tc>
                  <a:txBody>
                    <a:bodyPr/>
                    <a:lstStyle/>
                    <a:p>
                      <a:pPr marL="1873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второй марки (с </a:t>
                      </a:r>
                      <a:r>
                        <a:rPr lang="ru-RU" sz="1000" b="1" spc="5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согласия </a:t>
                      </a: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потреби геля)</a:t>
                      </a: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17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Вид покрытия поверхности проволок:</a:t>
                      </a: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1442">
                <a:tc>
                  <a:txBody>
                    <a:bodyPr/>
                    <a:lstStyle/>
                    <a:p>
                      <a:pPr marL="1784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из проволоки без покрытия</a:t>
                      </a: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94945"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884">
                <a:tc>
                  <a:txBody>
                    <a:bodyPr/>
                    <a:lstStyle/>
                    <a:p>
                      <a:pPr marL="179705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из оцинкованной проволоки </a:t>
                      </a: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без </a:t>
                      </a: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особо жестких агрессивных </a:t>
                      </a: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условий работы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94945" marR="0" indent="0" algn="ct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spc="5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ОЖ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2884">
                <a:tc>
                  <a:txBody>
                    <a:bodyPr/>
                    <a:lstStyle/>
                    <a:p>
                      <a:pPr marL="18288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из оцинкованной проволоки для жестких агрессивных </a:t>
                      </a: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условий работы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99390" marR="0" indent="0" algn="ct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spc="5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Ж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2884">
                <a:tc>
                  <a:txBody>
                    <a:bodyPr/>
                    <a:lstStyle/>
                    <a:p>
                      <a:pPr marL="186055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из оцинкованной проволоки для средних агрессивных </a:t>
                      </a: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условий работы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08915" marR="0" indent="0" algn="ct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spc="5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217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Направление свивки прядей:</a:t>
                      </a: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1442">
                <a:tc>
                  <a:txBody>
                    <a:bodyPr/>
                    <a:lstStyle/>
                    <a:p>
                      <a:pPr marL="1905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правая</a:t>
                      </a: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05740"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442">
                <a:tc>
                  <a:txBody>
                    <a:bodyPr/>
                    <a:lstStyle/>
                    <a:p>
                      <a:pPr marL="1905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левая</a:t>
                      </a: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05740"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000" b="1" spc="5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7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Сочетание направлений свивки элементов каната:</a:t>
                      </a: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1442">
                <a:tc>
                  <a:txBody>
                    <a:bodyPr/>
                    <a:lstStyle/>
                    <a:p>
                      <a:pPr marL="2012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крестовая</a:t>
                      </a: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1336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_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442">
                <a:tc>
                  <a:txBody>
                    <a:bodyPr/>
                    <a:lstStyle/>
                    <a:p>
                      <a:pPr marL="1949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spc="5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односторонняя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1336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10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комбинированная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17805"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000" b="1" spc="5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003">
                <a:tc>
                  <a:txBody>
                    <a:bodyPr/>
                    <a:lstStyle/>
                    <a:p>
                      <a:pPr marL="20701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Способ свивки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14630" indent="6350"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003">
                <a:tc>
                  <a:txBody>
                    <a:bodyPr/>
                    <a:lstStyle/>
                    <a:p>
                      <a:pPr marL="20701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нераскручивающиеся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14630" indent="6350"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21731">
                <a:tc>
                  <a:txBody>
                    <a:bodyPr/>
                    <a:lstStyle/>
                    <a:p>
                      <a:pPr marL="21018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spc="5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раскручивающиеся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101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spc="5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</a:t>
                      </a:r>
                      <a:endParaRPr lang="ru-RU" sz="1000" b="1" spc="5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14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Род свивки:</a:t>
                      </a: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17805"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884">
                <a:tc>
                  <a:txBody>
                    <a:bodyPr/>
                    <a:lstStyle/>
                    <a:p>
                      <a:pPr marL="2012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spc="5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 </a:t>
                      </a: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точечным касанием проволок одинакового диаметра</a:t>
                      </a: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17805"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ТК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884">
                <a:tc>
                  <a:txBody>
                    <a:bodyPr/>
                    <a:lstStyle/>
                    <a:p>
                      <a:pPr marL="202565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 линейным касанием проволок одинакового диаметра в </a:t>
                      </a: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отдельных слоях пряди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17805"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ЛК-О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2884">
                <a:tc>
                  <a:txBody>
                    <a:bodyPr/>
                    <a:lstStyle/>
                    <a:p>
                      <a:pPr marL="20447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  линейным   </a:t>
                      </a:r>
                      <a:r>
                        <a:rPr lang="ru-RU" sz="1000" b="1" spc="5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касанием  </a:t>
                      </a: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проволок  разных диаметров в </a:t>
                      </a: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верхнем слое пряди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733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ЛК-Р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2884">
                <a:tc>
                  <a:txBody>
                    <a:bodyPr/>
                    <a:lstStyle/>
                    <a:p>
                      <a:pPr marL="210185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 линейным </a:t>
                      </a:r>
                      <a:r>
                        <a:rPr lang="ru-RU" sz="1000" b="1" spc="5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касанием </a:t>
                      </a: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проволок разного и одинакового </a:t>
                      </a: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диаметра по отдельным слоям пряди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22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ЛК-РО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2884">
                <a:tc>
                  <a:txBody>
                    <a:bodyPr/>
                    <a:lstStyle/>
                    <a:p>
                      <a:pPr marL="208915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 линейным </a:t>
                      </a:r>
                      <a:r>
                        <a:rPr lang="ru-RU" sz="1000" b="1" spc="5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касанием </a:t>
                      </a: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 заполняющими проволоками </a:t>
                      </a: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меньшего диаметра между двумя слоями проволок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2250"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ЛК-З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2884">
                <a:tc>
                  <a:txBody>
                    <a:bodyPr/>
                    <a:lstStyle/>
                    <a:p>
                      <a:pPr marL="2120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 точечным и линейным касанием проволок в пряди</a:t>
                      </a:r>
                    </a:p>
                  </a:txBody>
                  <a:tcPr marL="11370" marR="11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20980"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ТЛК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1370" marR="113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cxnSp>
        <p:nvCxnSpPr>
          <p:cNvPr id="11" name="Прямая соединительная линия 10"/>
          <p:cNvCxnSpPr/>
          <p:nvPr/>
        </p:nvCxnSpPr>
        <p:spPr>
          <a:xfrm>
            <a:off x="285720" y="6572272"/>
            <a:ext cx="842968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83" y="70605"/>
            <a:ext cx="9037083" cy="929503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300" b="1" i="1" spc="50" dirty="0" smtClean="0">
                <a:ln w="11430">
                  <a:solidFill>
                    <a:schemeClr val="bg2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НОРМЫ БРАКОВКИ КАНАТОВ ГРУЗОПОДЪЕМНЫХ КРАНОВ </a:t>
            </a:r>
            <a:endParaRPr lang="ru-RU" sz="3300" b="1" i="1" spc="50" dirty="0">
              <a:ln w="11430">
                <a:solidFill>
                  <a:schemeClr val="bg2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28596" y="1071546"/>
            <a:ext cx="8572560" cy="78581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just">
              <a:spcBef>
                <a:spcPct val="0"/>
              </a:spcBef>
            </a:pPr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Для оценки безопасности использования канатов применяют </a:t>
            </a:r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следующие </a:t>
            </a:r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критерии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kumimoji="0" lang="ru-RU" sz="2400" b="1" i="1" u="none" strike="noStrike" kern="1200" cap="none" spc="50" normalizeH="0" baseline="0" noProof="0" dirty="0">
              <a:ln w="11430">
                <a:solidFill>
                  <a:schemeClr val="bg2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19046" y="1824047"/>
            <a:ext cx="8572560" cy="49053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t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457200" lvl="0" indent="-457200" algn="just">
              <a:spcBef>
                <a:spcPct val="0"/>
              </a:spcBef>
              <a:buFont typeface="Wingdings" pitchFamily="2" charset="2"/>
              <a:buChar char="Ø"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Характер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и число обрывов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проволок,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в том числе наличие обрывов проволок у концевых заделок, наличие мест сосредоточения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обрывов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проволок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, интенсивность возрастания числа обрывов проволок;</a:t>
            </a:r>
          </a:p>
          <a:p>
            <a:pPr marL="457200" lvl="0" indent="-457200" algn="just">
              <a:spcBef>
                <a:spcPct val="0"/>
              </a:spcBef>
              <a:buFont typeface="Wingdings" pitchFamily="2" charset="2"/>
              <a:buChar char="Ø"/>
            </a:pPr>
            <a:r>
              <a:rPr kumimoji="0" lang="ru-RU" sz="2000" b="1" i="1" u="none" strike="noStrike" kern="1200" cap="none" spc="50" normalizeH="0" baseline="0" noProof="0" dirty="0" smtClean="0">
                <a:ln w="11430">
                  <a:solidFill>
                    <a:schemeClr val="bg2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разрыв пряди;</a:t>
            </a:r>
          </a:p>
          <a:p>
            <a:pPr marL="457200" indent="-457200" algn="just">
              <a:spcBef>
                <a:spcPct val="0"/>
              </a:spcBef>
              <a:buFont typeface="Wingdings" pitchFamily="2" charset="2"/>
              <a:buChar char="Ø"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поверхностный и внутренний износ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457200" indent="-457200" algn="just">
              <a:spcBef>
                <a:spcPct val="0"/>
              </a:spcBef>
              <a:buFont typeface="Wingdings" pitchFamily="2" charset="2"/>
              <a:buChar char="Ø"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поверхностная и внутренняя коррозия;</a:t>
            </a:r>
          </a:p>
          <a:p>
            <a:pPr marL="457200" indent="-457200" algn="just">
              <a:spcBef>
                <a:spcPct val="0"/>
              </a:spcBef>
              <a:buFont typeface="Wingdings" pitchFamily="2" charset="2"/>
              <a:buChar char="Ø"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местное уменьшение диаметра каната, включая разрыв сердечника;</a:t>
            </a:r>
          </a:p>
          <a:p>
            <a:pPr marL="457200" indent="-457200" algn="just">
              <a:spcBef>
                <a:spcPct val="0"/>
              </a:spcBef>
              <a:buFont typeface="Wingdings" pitchFamily="2" charset="2"/>
              <a:buChar char="Ø"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уменьшение площади поперечного сечения проволок каната (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потери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внутреннего сечения);</a:t>
            </a:r>
          </a:p>
          <a:p>
            <a:pPr marL="457200" indent="-457200" algn="just">
              <a:spcBef>
                <a:spcPct val="0"/>
              </a:spcBef>
              <a:buFont typeface="Wingdings" pitchFamily="2" charset="2"/>
              <a:buChar char="Ø"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деформация в виде волнистости,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корзинообразности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, выдавливания проволок и прядей, раздавливания прядей, заломов, перегибов и т.п.;</a:t>
            </a:r>
          </a:p>
          <a:p>
            <a:pPr marL="457200" indent="-457200" algn="just">
              <a:spcBef>
                <a:spcPct val="0"/>
              </a:spcBef>
              <a:buFont typeface="Wingdings" pitchFamily="2" charset="2"/>
              <a:buChar char="Ø"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повреждение в результате температурного воздействия или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электрического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разряда.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marL="457200" lvl="0" indent="-457200" algn="just">
              <a:spcBef>
                <a:spcPct val="0"/>
              </a:spcBef>
            </a:pPr>
            <a:endParaRPr kumimoji="0" lang="ru-RU" sz="2000" b="1" i="1" u="none" strike="noStrike" kern="1200" cap="none" spc="50" normalizeH="0" baseline="0" noProof="0" dirty="0">
              <a:ln w="11430">
                <a:solidFill>
                  <a:schemeClr val="bg2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83" y="70605"/>
            <a:ext cx="9037083" cy="929503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300" b="1" i="1" spc="50" dirty="0" smtClean="0">
                <a:ln w="11430">
                  <a:solidFill>
                    <a:schemeClr val="bg2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НОРМЫ БРАКОВКИ КАНАТОВ ГРУЗОПОДЪЕМНЫХ КРАНОВ </a:t>
            </a:r>
            <a:endParaRPr lang="ru-RU" sz="3300" b="1" i="1" spc="50" dirty="0">
              <a:ln w="11430">
                <a:solidFill>
                  <a:schemeClr val="bg2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lum bright="-40000" contrast="60000"/>
          </a:blip>
          <a:srcRect/>
          <a:stretch>
            <a:fillRect/>
          </a:stretch>
        </p:blipFill>
        <p:spPr bwMode="auto">
          <a:xfrm>
            <a:off x="2285984" y="1214422"/>
            <a:ext cx="4286280" cy="107157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0" y="2285993"/>
            <a:ext cx="9037083" cy="35719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Обрывы и смещения проволок каната крестовой свивки</a:t>
            </a:r>
            <a:endParaRPr kumimoji="0" lang="ru-RU" sz="2400" b="1" i="1" u="none" strike="noStrike" kern="1200" cap="none" spc="50" normalizeH="0" baseline="0" noProof="0" dirty="0">
              <a:ln w="11430">
                <a:solidFill>
                  <a:schemeClr val="bg2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lum bright="-20000" contrast="40000"/>
          </a:blip>
          <a:srcRect/>
          <a:stretch>
            <a:fillRect/>
          </a:stretch>
        </p:blipFill>
        <p:spPr bwMode="auto">
          <a:xfrm>
            <a:off x="4643438" y="2714620"/>
            <a:ext cx="4037702" cy="278608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4357686" y="5643578"/>
            <a:ext cx="4786315" cy="121442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Обрывы проволок в зоне уравнительного блока: 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а —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в нескольких прядях каната; 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б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— в двух прядях в сочетании с местным износом</a:t>
            </a:r>
            <a:endParaRPr kumimoji="0" lang="ru-RU" b="1" i="1" u="none" strike="noStrike" kern="1200" cap="none" spc="50" normalizeH="0" baseline="0" noProof="0" dirty="0">
              <a:ln w="11430">
                <a:solidFill>
                  <a:schemeClr val="bg2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lum bright="-20000" contrast="40000"/>
          </a:blip>
          <a:srcRect/>
          <a:stretch>
            <a:fillRect/>
          </a:stretch>
        </p:blipFill>
        <p:spPr bwMode="auto">
          <a:xfrm>
            <a:off x="214282" y="2714620"/>
            <a:ext cx="4143404" cy="278608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3" name="Заголовок 1"/>
          <p:cNvSpPr txBox="1">
            <a:spLocks/>
          </p:cNvSpPr>
          <p:nvPr/>
        </p:nvSpPr>
        <p:spPr>
          <a:xfrm>
            <a:off x="1" y="5643578"/>
            <a:ext cx="4500562" cy="107157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Сочетание обрывов проволок с их износом: а —   в канате крестовой свивки; б — в канате односторонней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свивки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34" y="171450"/>
            <a:ext cx="9037083" cy="900096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200" b="1" i="1" spc="50" dirty="0" smtClean="0">
                <a:ln w="11430">
                  <a:solidFill>
                    <a:schemeClr val="bg2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Число обрывов проволок, при наличии которых канаты двойной свивки выбраковываются</a:t>
            </a:r>
            <a:endParaRPr lang="ru-RU" sz="3200" b="1" i="1" spc="50" dirty="0">
              <a:ln w="11430">
                <a:solidFill>
                  <a:schemeClr val="bg2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14280" y="1214420"/>
          <a:ext cx="8715440" cy="5429289"/>
        </p:xfrm>
        <a:graphic>
          <a:graphicData uri="http://schemas.openxmlformats.org/drawingml/2006/table">
            <a:tbl>
              <a:tblPr/>
              <a:tblGrid>
                <a:gridCol w="2238559"/>
                <a:gridCol w="2238559"/>
                <a:gridCol w="693518"/>
                <a:gridCol w="693518"/>
                <a:gridCol w="305291"/>
                <a:gridCol w="356769"/>
                <a:gridCol w="360343"/>
                <a:gridCol w="360343"/>
                <a:gridCol w="356769"/>
                <a:gridCol w="356769"/>
                <a:gridCol w="377501"/>
                <a:gridCol w="377501"/>
              </a:tblGrid>
              <a:tr h="199576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Число несущих проволок в наружных прядях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160020"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Конструкции канатов по ИСО и государственным стандартам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indent="59690"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Тип свивки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ГОСТ на канат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Группа классификации (режима)механизма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8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Ml, </a:t>
                      </a:r>
                      <a:r>
                        <a:rPr lang="ru-RU" sz="1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М2, МЗ, М4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1358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М5, Мб, М7, М8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48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815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крестовая </a:t>
                      </a:r>
                      <a:r>
                        <a:rPr lang="ru-RU" sz="10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свивка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815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односторонняя </a:t>
                      </a:r>
                      <a:r>
                        <a:rPr lang="ru-RU" sz="10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свивка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805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крестовая </a:t>
                      </a:r>
                      <a:r>
                        <a:rPr lang="ru-RU" sz="10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свивка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815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односторонняя </a:t>
                      </a:r>
                      <a:r>
                        <a:rPr lang="ru-RU" sz="10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свивка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95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L="685800" algn="ctr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 участке длиной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27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6d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30d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6d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30d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6d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30d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6d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30d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196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</a:t>
                      </a:r>
                      <a:r>
                        <a:rPr lang="ru-RU" sz="12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≤ 50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5168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|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6x7(6/1)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ru-RU" sz="12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ru-RU" sz="12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ru-RU" sz="12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8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68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6х7(1+6)+1 </a:t>
                      </a:r>
                      <a:r>
                        <a:rPr lang="ru-RU" sz="12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х</a:t>
                      </a: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7(1+6)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ЛК-О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3066-80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8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6x7(1+6)+1 </a:t>
                      </a:r>
                      <a:r>
                        <a:rPr lang="ru-RU" sz="1200" b="1" spc="5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ос.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ЛК-О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3069-80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8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 </a:t>
                      </a:r>
                      <a:r>
                        <a:rPr lang="ru-RU" sz="12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х</a:t>
                      </a: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6(0+6)+9 </a:t>
                      </a:r>
                      <a:r>
                        <a:rPr lang="ru-RU" sz="1200" b="1" spc="5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ос.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ЛК-О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3097-80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9196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51 ≤ </a:t>
                      </a:r>
                      <a:r>
                        <a:rPr lang="en-US" sz="12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</a:t>
                      </a:r>
                      <a:r>
                        <a:rPr lang="ru-RU" sz="12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200" b="1" spc="15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≤75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 х 19(9/9/1)*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spc="-5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ru-RU" sz="12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ru-RU" sz="12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8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 х 19(1+9+9)+1</a:t>
                      </a:r>
                      <a:r>
                        <a:rPr lang="ru-RU" sz="1200" b="1" spc="5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ос.</a:t>
                      </a:r>
                      <a:endParaRPr lang="ru-RU" sz="12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ЛК-О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3077-80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8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 х 19(1+9+9)+7 х 7(1+6)*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ЛК-О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3081-80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3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76 ≤ </a:t>
                      </a:r>
                      <a:r>
                        <a:rPr lang="en-US" sz="12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</a:t>
                      </a:r>
                      <a:r>
                        <a:rPr lang="ru-RU" sz="12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≤ 100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 х 7(1+6)+1 </a:t>
                      </a:r>
                      <a:r>
                        <a:rPr lang="ru-RU" sz="1200" b="1" spc="5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о.с.</a:t>
                      </a:r>
                      <a:endParaRPr lang="ru-RU" sz="12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ЛК-О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7681-80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196"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101 ≤ </a:t>
                      </a:r>
                      <a:r>
                        <a:rPr lang="en-US" sz="12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</a:t>
                      </a:r>
                      <a:r>
                        <a:rPr lang="ru-RU" sz="12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≤ 120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 х 19(9/9/1)*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19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1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 х 19(12/6/1)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91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 х </a:t>
                      </a:r>
                      <a:r>
                        <a:rPr lang="en-US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19(12/6+6F/l)</a:t>
                      </a:r>
                      <a:endParaRPr lang="ru-RU" sz="12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91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 х </a:t>
                      </a:r>
                      <a:r>
                        <a:rPr lang="en-US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25FS(12/12</a:t>
                      </a:r>
                      <a:r>
                        <a:rPr lang="en-US" sz="1200" b="1" spc="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/D*</a:t>
                      </a:r>
                      <a:endParaRPr lang="ru-RU" sz="12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8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 х 19(1+6+6/6)+7 х 7(1+6)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ЛК-Р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14954-80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8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 х 19(1+6+6/6)+1 </a:t>
                      </a:r>
                      <a:r>
                        <a:rPr lang="ru-RU" sz="1200" b="1" spc="5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ос.</a:t>
                      </a:r>
                      <a:endParaRPr lang="ru-RU" sz="12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ЛК-Р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2688-80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91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 </a:t>
                      </a:r>
                      <a:r>
                        <a:rPr lang="ru-RU" sz="12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х</a:t>
                      </a: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25(1+6; 6+12)+1 </a:t>
                      </a:r>
                      <a:r>
                        <a:rPr lang="ru-RU" sz="1200" b="1" spc="5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ос.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spc="5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ЛК-З</a:t>
                      </a:r>
                      <a:endParaRPr lang="ru-RU" sz="12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7665-80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91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 х 25(1+6; 6</a:t>
                      </a:r>
                      <a:r>
                        <a:rPr lang="ru-RU" sz="1200" b="1" spc="5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+12)</a:t>
                      </a: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+7 х 7(1+6)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spc="5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ЛК-З</a:t>
                      </a:r>
                      <a:endParaRPr lang="ru-RU" sz="12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7667-80</a:t>
                      </a:r>
                    </a:p>
                  </a:txBody>
                  <a:tcPr marL="20003" marR="200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1438</Words>
  <Application>Microsoft Office PowerPoint</Application>
  <PresentationFormat>Экран (4:3)</PresentationFormat>
  <Paragraphs>521</Paragraphs>
  <Slides>17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ГРУЗОПОДЪЁМНЫЕ МАШИНЫ</vt:lpstr>
      <vt:lpstr>ТИПЫ СТАЛЬНЫХ КАНАТОВ</vt:lpstr>
      <vt:lpstr>КАНАТЫ ДВОЙНОЙ СВИВКИ (ТРОСЫ)</vt:lpstr>
      <vt:lpstr>ТИПЫ КАСАНИЯ ПРОВОЛОЧЕК В КАНАТЕ</vt:lpstr>
      <vt:lpstr>ОСНОВНЫЕ ПАРАМЕТРЫ КАНАТА </vt:lpstr>
      <vt:lpstr>ОБОЗНАЧЕНИЕ ОСНОВНЫХ ПРИЗНАКОВ СТАЛЬНОГО КАНАТА </vt:lpstr>
      <vt:lpstr>НОРМЫ БРАКОВКИ КАНАТОВ ГРУЗОПОДЪЕМНЫХ КРАНОВ </vt:lpstr>
      <vt:lpstr>НОРМЫ БРАКОВКИ КАНАТОВ ГРУЗОПОДЪЕМНЫХ КРАНОВ </vt:lpstr>
      <vt:lpstr>Число обрывов проволок, при наличии которых канаты двойной свивки выбраковываются</vt:lpstr>
      <vt:lpstr>продолжение таблицы</vt:lpstr>
      <vt:lpstr>НОРМА ВЫБРАКОВКИ КАНАТА В ЗАВИСИМОСТИ ОТ ПОВЕРХНОСТНОГО ИЗНОСА ИЛИ КОРОЗИИ</vt:lpstr>
      <vt:lpstr>ДРУГИЕ КРИТЕРИИ, ПРИ КОТОРЫХ КАНАТ ВЫБРАКОВЫВАЕТСЯ</vt:lpstr>
      <vt:lpstr>Слайд 13</vt:lpstr>
      <vt:lpstr>Слайд 14</vt:lpstr>
      <vt:lpstr>Слайд 15</vt:lpstr>
      <vt:lpstr>Слайд 16</vt:lpstr>
      <vt:lpstr>СПОСОБЫ КРЕПЛЕНИЯ КОНЦА КАНАТА К БАРАБАНУ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ГРУЗОПОДЪЁМНЫЕ МАШИНЫ</dc:title>
  <dc:creator>Sasha</dc:creator>
  <cp:lastModifiedBy>Sasha</cp:lastModifiedBy>
  <cp:revision>26</cp:revision>
  <dcterms:created xsi:type="dcterms:W3CDTF">2008-11-11T16:54:01Z</dcterms:created>
  <dcterms:modified xsi:type="dcterms:W3CDTF">2008-11-17T12:33:35Z</dcterms:modified>
</cp:coreProperties>
</file>