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9" r:id="rId1"/>
  </p:sldMasterIdLst>
  <p:notesMasterIdLst>
    <p:notesMasterId r:id="rId2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8" r:id="rId23"/>
  </p:sldIdLst>
  <p:sldSz cx="9144000" cy="6858000" type="screen4x3"/>
  <p:notesSz cx="6858000" cy="9144000"/>
  <p:embeddedFontLst>
    <p:embeddedFont>
      <p:font typeface="Lucida Sans Unicode" panose="020B0602030504020204" pitchFamily="34" charset="0"/>
      <p:regular r:id="rId25"/>
    </p:embeddedFont>
    <p:embeddedFont>
      <p:font typeface="Tahoma" panose="020B0604030504040204" pitchFamily="34" charset="0"/>
      <p:regular r:id="rId26"/>
      <p:bold r:id="rId27"/>
    </p:embeddedFont>
  </p:embeddedFontLst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46464"/>
    <a:srgbClr val="4B4B4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5644" autoAdjust="0"/>
  </p:normalViewPr>
  <p:slideViewPr>
    <p:cSldViewPr>
      <p:cViewPr varScale="1">
        <p:scale>
          <a:sx n="111" d="100"/>
          <a:sy n="111" d="100"/>
        </p:scale>
        <p:origin x="161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font" Target="fonts/font2.fntdata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font" Target="fonts/font1.fntdata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font" Target="fonts/font3.fntdata"/><Relationship Id="rId30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6.wmf"/><Relationship Id="rId1" Type="http://schemas.openxmlformats.org/officeDocument/2006/relationships/image" Target="../media/image5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13.wmf"/><Relationship Id="rId1" Type="http://schemas.openxmlformats.org/officeDocument/2006/relationships/image" Target="../media/image12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15.wmf"/><Relationship Id="rId1" Type="http://schemas.openxmlformats.org/officeDocument/2006/relationships/image" Target="../media/image14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20.wmf"/><Relationship Id="rId2" Type="http://schemas.openxmlformats.org/officeDocument/2006/relationships/image" Target="../media/image19.wmf"/><Relationship Id="rId1" Type="http://schemas.openxmlformats.org/officeDocument/2006/relationships/image" Target="../media/image18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21.wmf"/></Relationships>
</file>

<file path=ppt/drawings/_rels/vmlDrawing8.vml.rels><?xml version="1.0" encoding="UTF-8" standalone="yes"?>
<Relationships xmlns="http://schemas.openxmlformats.org/package/2006/relationships"><Relationship Id="rId2" Type="http://schemas.openxmlformats.org/officeDocument/2006/relationships/image" Target="../media/image25.wmf"/><Relationship Id="rId1" Type="http://schemas.openxmlformats.org/officeDocument/2006/relationships/image" Target="../media/image24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panose="020B0604020202020204" pitchFamily="34" charset="0"/>
              </a:defRPr>
            </a:lvl1pPr>
          </a:lstStyle>
          <a:p>
            <a:endParaRPr lang="ru-RU" altLang="ru-RU"/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anose="020B0604020202020204" pitchFamily="34" charset="0"/>
              </a:defRPr>
            </a:lvl1pPr>
          </a:lstStyle>
          <a:p>
            <a:endParaRPr lang="ru-RU" altLang="ru-RU"/>
          </a:p>
        </p:txBody>
      </p:sp>
      <p:sp>
        <p:nvSpPr>
          <p:cNvPr id="399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994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/>
              <a:t>Образец текста</a:t>
            </a:r>
          </a:p>
          <a:p>
            <a:pPr lvl="1"/>
            <a:r>
              <a:rPr lang="ru-RU" altLang="ru-RU"/>
              <a:t>Второй уровень</a:t>
            </a:r>
          </a:p>
          <a:p>
            <a:pPr lvl="2"/>
            <a:r>
              <a:rPr lang="ru-RU" altLang="ru-RU"/>
              <a:t>Третий уровень</a:t>
            </a:r>
          </a:p>
          <a:p>
            <a:pPr lvl="3"/>
            <a:r>
              <a:rPr lang="ru-RU" altLang="ru-RU"/>
              <a:t>Четвертый уровень</a:t>
            </a:r>
          </a:p>
          <a:p>
            <a:pPr lvl="4"/>
            <a:r>
              <a:rPr lang="ru-RU" altLang="ru-RU"/>
              <a:t>Пятый уровень</a:t>
            </a:r>
          </a:p>
        </p:txBody>
      </p:sp>
      <p:sp>
        <p:nvSpPr>
          <p:cNvPr id="3994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panose="020B0604020202020204" pitchFamily="34" charset="0"/>
              </a:defRPr>
            </a:lvl1pPr>
          </a:lstStyle>
          <a:p>
            <a:endParaRPr lang="ru-RU" altLang="ru-RU"/>
          </a:p>
        </p:txBody>
      </p:sp>
      <p:sp>
        <p:nvSpPr>
          <p:cNvPr id="3994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anose="020B0604020202020204" pitchFamily="34" charset="0"/>
              </a:defRPr>
            </a:lvl1pPr>
          </a:lstStyle>
          <a:p>
            <a:fld id="{AF4D0161-433B-4134-BE6B-FF6F51AFC209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09578292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AE74288-E0D0-46CA-AA48-21BAEEB91F35}" type="slidenum">
              <a:rPr lang="ru-RU" altLang="ru-RU"/>
              <a:pPr/>
              <a:t>22</a:t>
            </a:fld>
            <a:endParaRPr lang="ru-RU" altLang="ru-RU"/>
          </a:p>
        </p:txBody>
      </p:sp>
      <p:sp>
        <p:nvSpPr>
          <p:cNvPr id="40962" name="Text Box 2"/>
          <p:cNvSpPr txBox="1">
            <a:spLocks noChangeArrowheads="1"/>
          </p:cNvSpPr>
          <p:nvPr/>
        </p:nvSpPr>
        <p:spPr bwMode="auto">
          <a:xfrm>
            <a:off x="1143000" y="695325"/>
            <a:ext cx="4572000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40963" name="Rectangle 3"/>
          <p:cNvSpPr txBox="1">
            <a:spLocks noGrp="1" noChangeArrowheads="1"/>
          </p:cNvSpPr>
          <p:nvPr>
            <p:ph type="body"/>
          </p:nvPr>
        </p:nvSpPr>
        <p:spPr>
          <a:xfrm>
            <a:off x="685800" y="4343400"/>
            <a:ext cx="5481638" cy="4114800"/>
          </a:xfrm>
          <a:ln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0633907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122" name="Group 2"/>
          <p:cNvGrpSpPr>
            <a:grpSpLocks/>
          </p:cNvGrpSpPr>
          <p:nvPr/>
        </p:nvGrpSpPr>
        <p:grpSpPr bwMode="auto">
          <a:xfrm>
            <a:off x="0" y="1422400"/>
            <a:ext cx="9147175" cy="5435600"/>
            <a:chOff x="0" y="896"/>
            <a:chExt cx="5762" cy="3424"/>
          </a:xfrm>
        </p:grpSpPr>
        <p:grpSp>
          <p:nvGrpSpPr>
            <p:cNvPr id="5123" name="Group 3"/>
            <p:cNvGrpSpPr>
              <a:grpSpLocks/>
            </p:cNvGrpSpPr>
            <p:nvPr userDrawn="1"/>
          </p:nvGrpSpPr>
          <p:grpSpPr bwMode="auto">
            <a:xfrm>
              <a:off x="20" y="896"/>
              <a:ext cx="5742" cy="3424"/>
              <a:chOff x="20" y="896"/>
              <a:chExt cx="5742" cy="3424"/>
            </a:xfrm>
          </p:grpSpPr>
          <p:sp>
            <p:nvSpPr>
              <p:cNvPr id="5124" name="Freeform 4"/>
              <p:cNvSpPr>
                <a:spLocks/>
              </p:cNvSpPr>
              <p:nvPr userDrawn="1"/>
            </p:nvSpPr>
            <p:spPr bwMode="hidden">
              <a:xfrm>
                <a:off x="1399" y="1116"/>
                <a:ext cx="2815" cy="2110"/>
              </a:xfrm>
              <a:custGeom>
                <a:avLst/>
                <a:gdLst>
                  <a:gd name="T0" fmla="*/ 950 w 2815"/>
                  <a:gd name="T1" fmla="*/ 85 h 2110"/>
                  <a:gd name="T2" fmla="*/ 628 w 2815"/>
                  <a:gd name="T3" fmla="*/ 438 h 2110"/>
                  <a:gd name="T4" fmla="*/ 66 w 2815"/>
                  <a:gd name="T5" fmla="*/ 471 h 2110"/>
                  <a:gd name="T6" fmla="*/ 0 w 2815"/>
                  <a:gd name="T7" fmla="*/ 627 h 2110"/>
                  <a:gd name="T8" fmla="*/ 372 w 2815"/>
                  <a:gd name="T9" fmla="*/ 1026 h 2110"/>
                  <a:gd name="T10" fmla="*/ 611 w 2815"/>
                  <a:gd name="T11" fmla="*/ 902 h 2110"/>
                  <a:gd name="T12" fmla="*/ 992 w 2815"/>
                  <a:gd name="T13" fmla="*/ 1085 h 2110"/>
                  <a:gd name="T14" fmla="*/ 1116 w 2815"/>
                  <a:gd name="T15" fmla="*/ 1339 h 2110"/>
                  <a:gd name="T16" fmla="*/ 1083 w 2815"/>
                  <a:gd name="T17" fmla="*/ 1450 h 2110"/>
                  <a:gd name="T18" fmla="*/ 1124 w 2815"/>
                  <a:gd name="T19" fmla="*/ 1659 h 2110"/>
                  <a:gd name="T20" fmla="*/ 1149 w 2815"/>
                  <a:gd name="T21" fmla="*/ 1999 h 2110"/>
                  <a:gd name="T22" fmla="*/ 1463 w 2815"/>
                  <a:gd name="T23" fmla="*/ 2110 h 2110"/>
                  <a:gd name="T24" fmla="*/ 1686 w 2815"/>
                  <a:gd name="T25" fmla="*/ 2025 h 2110"/>
                  <a:gd name="T26" fmla="*/ 1603 w 2815"/>
                  <a:gd name="T27" fmla="*/ 1777 h 2110"/>
                  <a:gd name="T28" fmla="*/ 1991 w 2815"/>
                  <a:gd name="T29" fmla="*/ 1555 h 2110"/>
                  <a:gd name="T30" fmla="*/ 2281 w 2815"/>
                  <a:gd name="T31" fmla="*/ 1542 h 2110"/>
                  <a:gd name="T32" fmla="*/ 2446 w 2815"/>
                  <a:gd name="T33" fmla="*/ 1359 h 2110"/>
                  <a:gd name="T34" fmla="*/ 2361 w 2815"/>
                  <a:gd name="T35" fmla="*/ 1001 h 2110"/>
                  <a:gd name="T36" fmla="*/ 2606 w 2815"/>
                  <a:gd name="T37" fmla="*/ 893 h 2110"/>
                  <a:gd name="T38" fmla="*/ 2815 w 2815"/>
                  <a:gd name="T39" fmla="*/ 454 h 2110"/>
                  <a:gd name="T40" fmla="*/ 2518 w 2815"/>
                  <a:gd name="T41" fmla="*/ 0 h 21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</a:cxnLst>
                <a:rect l="0" t="0" r="r" b="b"/>
                <a:pathLst>
                  <a:path w="2815" h="2110">
                    <a:moveTo>
                      <a:pt x="950" y="85"/>
                    </a:moveTo>
                    <a:lnTo>
                      <a:pt x="628" y="438"/>
                    </a:lnTo>
                    <a:lnTo>
                      <a:pt x="66" y="471"/>
                    </a:lnTo>
                    <a:lnTo>
                      <a:pt x="0" y="627"/>
                    </a:lnTo>
                    <a:lnTo>
                      <a:pt x="372" y="1026"/>
                    </a:lnTo>
                    <a:lnTo>
                      <a:pt x="611" y="902"/>
                    </a:lnTo>
                    <a:lnTo>
                      <a:pt x="992" y="1085"/>
                    </a:lnTo>
                    <a:lnTo>
                      <a:pt x="1116" y="1339"/>
                    </a:lnTo>
                    <a:lnTo>
                      <a:pt x="1083" y="1450"/>
                    </a:lnTo>
                    <a:lnTo>
                      <a:pt x="1124" y="1659"/>
                    </a:lnTo>
                    <a:lnTo>
                      <a:pt x="1149" y="1999"/>
                    </a:lnTo>
                    <a:lnTo>
                      <a:pt x="1463" y="2110"/>
                    </a:lnTo>
                    <a:lnTo>
                      <a:pt x="1686" y="2025"/>
                    </a:lnTo>
                    <a:lnTo>
                      <a:pt x="1603" y="1777"/>
                    </a:lnTo>
                    <a:lnTo>
                      <a:pt x="1991" y="1555"/>
                    </a:lnTo>
                    <a:lnTo>
                      <a:pt x="2281" y="1542"/>
                    </a:lnTo>
                    <a:lnTo>
                      <a:pt x="2446" y="1359"/>
                    </a:lnTo>
                    <a:lnTo>
                      <a:pt x="2361" y="1001"/>
                    </a:lnTo>
                    <a:lnTo>
                      <a:pt x="2606" y="893"/>
                    </a:lnTo>
                    <a:lnTo>
                      <a:pt x="2815" y="454"/>
                    </a:lnTo>
                    <a:lnTo>
                      <a:pt x="2518" y="0"/>
                    </a:lnTo>
                  </a:path>
                </a:pathLst>
              </a:custGeom>
              <a:noFill/>
              <a:ln w="1524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125" name="Freeform 5"/>
              <p:cNvSpPr>
                <a:spLocks/>
              </p:cNvSpPr>
              <p:nvPr userDrawn="1"/>
            </p:nvSpPr>
            <p:spPr bwMode="hidden">
              <a:xfrm>
                <a:off x="672" y="1116"/>
                <a:ext cx="3966" cy="2366"/>
              </a:xfrm>
              <a:custGeom>
                <a:avLst/>
                <a:gdLst>
                  <a:gd name="T0" fmla="*/ 1423 w 3966"/>
                  <a:gd name="T1" fmla="*/ 65 h 2366"/>
                  <a:gd name="T2" fmla="*/ 1148 w 3966"/>
                  <a:gd name="T3" fmla="*/ 262 h 2366"/>
                  <a:gd name="T4" fmla="*/ 934 w 3966"/>
                  <a:gd name="T5" fmla="*/ 216 h 2366"/>
                  <a:gd name="T6" fmla="*/ 529 w 3966"/>
                  <a:gd name="T7" fmla="*/ 314 h 2366"/>
                  <a:gd name="T8" fmla="*/ 174 w 3966"/>
                  <a:gd name="T9" fmla="*/ 327 h 2366"/>
                  <a:gd name="T10" fmla="*/ 0 w 3966"/>
                  <a:gd name="T11" fmla="*/ 628 h 2366"/>
                  <a:gd name="T12" fmla="*/ 91 w 3966"/>
                  <a:gd name="T13" fmla="*/ 726 h 2366"/>
                  <a:gd name="T14" fmla="*/ 231 w 3966"/>
                  <a:gd name="T15" fmla="*/ 654 h 2366"/>
                  <a:gd name="T16" fmla="*/ 430 w 3966"/>
                  <a:gd name="T17" fmla="*/ 687 h 2366"/>
                  <a:gd name="T18" fmla="*/ 504 w 3966"/>
                  <a:gd name="T19" fmla="*/ 850 h 2366"/>
                  <a:gd name="T20" fmla="*/ 347 w 3966"/>
                  <a:gd name="T21" fmla="*/ 1020 h 2366"/>
                  <a:gd name="T22" fmla="*/ 529 w 3966"/>
                  <a:gd name="T23" fmla="*/ 1144 h 2366"/>
                  <a:gd name="T24" fmla="*/ 727 w 3966"/>
                  <a:gd name="T25" fmla="*/ 1105 h 2366"/>
                  <a:gd name="T26" fmla="*/ 901 w 3966"/>
                  <a:gd name="T27" fmla="*/ 1216 h 2366"/>
                  <a:gd name="T28" fmla="*/ 1256 w 3966"/>
                  <a:gd name="T29" fmla="*/ 1229 h 2366"/>
                  <a:gd name="T30" fmla="*/ 1611 w 3966"/>
                  <a:gd name="T31" fmla="*/ 1425 h 2366"/>
                  <a:gd name="T32" fmla="*/ 1694 w 3966"/>
                  <a:gd name="T33" fmla="*/ 1673 h 2366"/>
                  <a:gd name="T34" fmla="*/ 1619 w 3966"/>
                  <a:gd name="T35" fmla="*/ 2118 h 2366"/>
                  <a:gd name="T36" fmla="*/ 1694 w 3966"/>
                  <a:gd name="T37" fmla="*/ 2268 h 2366"/>
                  <a:gd name="T38" fmla="*/ 2132 w 3966"/>
                  <a:gd name="T39" fmla="*/ 2242 h 2366"/>
                  <a:gd name="T40" fmla="*/ 2289 w 3966"/>
                  <a:gd name="T41" fmla="*/ 2366 h 2366"/>
                  <a:gd name="T42" fmla="*/ 2594 w 3966"/>
                  <a:gd name="T43" fmla="*/ 2046 h 2366"/>
                  <a:gd name="T44" fmla="*/ 2537 w 3966"/>
                  <a:gd name="T45" fmla="*/ 1817 h 2366"/>
                  <a:gd name="T46" fmla="*/ 2818 w 3966"/>
                  <a:gd name="T47" fmla="*/ 1673 h 2366"/>
                  <a:gd name="T48" fmla="*/ 3016 w 3966"/>
                  <a:gd name="T49" fmla="*/ 1719 h 2366"/>
                  <a:gd name="T50" fmla="*/ 3280 w 3966"/>
                  <a:gd name="T51" fmla="*/ 1615 h 2366"/>
                  <a:gd name="T52" fmla="*/ 3405 w 3966"/>
                  <a:gd name="T53" fmla="*/ 1174 h 2366"/>
                  <a:gd name="T54" fmla="*/ 3643 w 3966"/>
                  <a:gd name="T55" fmla="*/ 922 h 2366"/>
                  <a:gd name="T56" fmla="*/ 3966 w 3966"/>
                  <a:gd name="T57" fmla="*/ 896 h 2366"/>
                  <a:gd name="T58" fmla="*/ 3908 w 3966"/>
                  <a:gd name="T59" fmla="*/ 733 h 2366"/>
                  <a:gd name="T60" fmla="*/ 3669 w 3966"/>
                  <a:gd name="T61" fmla="*/ 563 h 2366"/>
                  <a:gd name="T62" fmla="*/ 3817 w 3966"/>
                  <a:gd name="T63" fmla="*/ 210 h 2366"/>
                  <a:gd name="T64" fmla="*/ 3590 w 3966"/>
                  <a:gd name="T65" fmla="*/ 0 h 23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</a:cxnLst>
                <a:rect l="0" t="0" r="r" b="b"/>
                <a:pathLst>
                  <a:path w="3966" h="2366">
                    <a:moveTo>
                      <a:pt x="1423" y="65"/>
                    </a:moveTo>
                    <a:lnTo>
                      <a:pt x="1148" y="262"/>
                    </a:lnTo>
                    <a:lnTo>
                      <a:pt x="934" y="216"/>
                    </a:lnTo>
                    <a:lnTo>
                      <a:pt x="529" y="314"/>
                    </a:lnTo>
                    <a:lnTo>
                      <a:pt x="174" y="327"/>
                    </a:lnTo>
                    <a:lnTo>
                      <a:pt x="0" y="628"/>
                    </a:lnTo>
                    <a:lnTo>
                      <a:pt x="91" y="726"/>
                    </a:lnTo>
                    <a:lnTo>
                      <a:pt x="231" y="654"/>
                    </a:lnTo>
                    <a:lnTo>
                      <a:pt x="430" y="687"/>
                    </a:lnTo>
                    <a:lnTo>
                      <a:pt x="504" y="850"/>
                    </a:lnTo>
                    <a:lnTo>
                      <a:pt x="347" y="1020"/>
                    </a:lnTo>
                    <a:lnTo>
                      <a:pt x="529" y="1144"/>
                    </a:lnTo>
                    <a:lnTo>
                      <a:pt x="727" y="1105"/>
                    </a:lnTo>
                    <a:lnTo>
                      <a:pt x="901" y="1216"/>
                    </a:lnTo>
                    <a:lnTo>
                      <a:pt x="1256" y="1229"/>
                    </a:lnTo>
                    <a:lnTo>
                      <a:pt x="1611" y="1425"/>
                    </a:lnTo>
                    <a:lnTo>
                      <a:pt x="1694" y="1673"/>
                    </a:lnTo>
                    <a:lnTo>
                      <a:pt x="1619" y="2118"/>
                    </a:lnTo>
                    <a:lnTo>
                      <a:pt x="1694" y="2268"/>
                    </a:lnTo>
                    <a:lnTo>
                      <a:pt x="2132" y="2242"/>
                    </a:lnTo>
                    <a:lnTo>
                      <a:pt x="2289" y="2366"/>
                    </a:lnTo>
                    <a:lnTo>
                      <a:pt x="2594" y="2046"/>
                    </a:lnTo>
                    <a:lnTo>
                      <a:pt x="2537" y="1817"/>
                    </a:lnTo>
                    <a:lnTo>
                      <a:pt x="2818" y="1673"/>
                    </a:lnTo>
                    <a:lnTo>
                      <a:pt x="3016" y="1719"/>
                    </a:lnTo>
                    <a:lnTo>
                      <a:pt x="3280" y="1615"/>
                    </a:lnTo>
                    <a:lnTo>
                      <a:pt x="3405" y="1174"/>
                    </a:lnTo>
                    <a:lnTo>
                      <a:pt x="3643" y="922"/>
                    </a:lnTo>
                    <a:lnTo>
                      <a:pt x="3966" y="896"/>
                    </a:lnTo>
                    <a:lnTo>
                      <a:pt x="3908" y="733"/>
                    </a:lnTo>
                    <a:lnTo>
                      <a:pt x="3669" y="563"/>
                    </a:lnTo>
                    <a:lnTo>
                      <a:pt x="3817" y="210"/>
                    </a:lnTo>
                    <a:lnTo>
                      <a:pt x="3590" y="0"/>
                    </a:lnTo>
                  </a:path>
                </a:pathLst>
              </a:custGeom>
              <a:noFill/>
              <a:ln w="1651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126" name="Freeform 6"/>
              <p:cNvSpPr>
                <a:spLocks/>
              </p:cNvSpPr>
              <p:nvPr userDrawn="1"/>
            </p:nvSpPr>
            <p:spPr bwMode="hidden">
              <a:xfrm>
                <a:off x="20" y="1069"/>
                <a:ext cx="5732" cy="3107"/>
              </a:xfrm>
              <a:custGeom>
                <a:avLst/>
                <a:gdLst>
                  <a:gd name="T0" fmla="*/ 81 w 5732"/>
                  <a:gd name="T1" fmla="*/ 0 h 3107"/>
                  <a:gd name="T2" fmla="*/ 133 w 5732"/>
                  <a:gd name="T3" fmla="*/ 328 h 3107"/>
                  <a:gd name="T4" fmla="*/ 0 w 5732"/>
                  <a:gd name="T5" fmla="*/ 666 h 3107"/>
                  <a:gd name="T6" fmla="*/ 83 w 5732"/>
                  <a:gd name="T7" fmla="*/ 1221 h 3107"/>
                  <a:gd name="T8" fmla="*/ 413 w 5732"/>
                  <a:gd name="T9" fmla="*/ 1515 h 3107"/>
                  <a:gd name="T10" fmla="*/ 881 w 5732"/>
                  <a:gd name="T11" fmla="*/ 1700 h 3107"/>
                  <a:gd name="T12" fmla="*/ 1440 w 5732"/>
                  <a:gd name="T13" fmla="*/ 1651 h 3107"/>
                  <a:gd name="T14" fmla="*/ 1755 w 5732"/>
                  <a:gd name="T15" fmla="*/ 1940 h 3107"/>
                  <a:gd name="T16" fmla="*/ 1653 w 5732"/>
                  <a:gd name="T17" fmla="*/ 2126 h 3107"/>
                  <a:gd name="T18" fmla="*/ 1136 w 5732"/>
                  <a:gd name="T19" fmla="*/ 2142 h 3107"/>
                  <a:gd name="T20" fmla="*/ 911 w 5732"/>
                  <a:gd name="T21" fmla="*/ 2021 h 3107"/>
                  <a:gd name="T22" fmla="*/ 739 w 5732"/>
                  <a:gd name="T23" fmla="*/ 2142 h 3107"/>
                  <a:gd name="T24" fmla="*/ 954 w 5732"/>
                  <a:gd name="T25" fmla="*/ 2524 h 3107"/>
                  <a:gd name="T26" fmla="*/ 973 w 5732"/>
                  <a:gd name="T27" fmla="*/ 2905 h 3107"/>
                  <a:gd name="T28" fmla="*/ 1511 w 5732"/>
                  <a:gd name="T29" fmla="*/ 3107 h 3107"/>
                  <a:gd name="T30" fmla="*/ 1644 w 5732"/>
                  <a:gd name="T31" fmla="*/ 2922 h 3107"/>
                  <a:gd name="T32" fmla="*/ 2077 w 5732"/>
                  <a:gd name="T33" fmla="*/ 2797 h 3107"/>
                  <a:gd name="T34" fmla="*/ 2610 w 5732"/>
                  <a:gd name="T35" fmla="*/ 2962 h 3107"/>
                  <a:gd name="T36" fmla="*/ 3222 w 5732"/>
                  <a:gd name="T37" fmla="*/ 2812 h 3107"/>
                  <a:gd name="T38" fmla="*/ 3443 w 5732"/>
                  <a:gd name="T39" fmla="*/ 2922 h 3107"/>
                  <a:gd name="T40" fmla="*/ 3861 w 5732"/>
                  <a:gd name="T41" fmla="*/ 2648 h 3107"/>
                  <a:gd name="T42" fmla="*/ 4125 w 5732"/>
                  <a:gd name="T43" fmla="*/ 2311 h 3107"/>
                  <a:gd name="T44" fmla="*/ 4369 w 5732"/>
                  <a:gd name="T45" fmla="*/ 2318 h 3107"/>
                  <a:gd name="T46" fmla="*/ 4554 w 5732"/>
                  <a:gd name="T47" fmla="*/ 2445 h 3107"/>
                  <a:gd name="T48" fmla="*/ 5015 w 5732"/>
                  <a:gd name="T49" fmla="*/ 2142 h 3107"/>
                  <a:gd name="T50" fmla="*/ 5404 w 5732"/>
                  <a:gd name="T51" fmla="*/ 2185 h 3107"/>
                  <a:gd name="T52" fmla="*/ 5732 w 5732"/>
                  <a:gd name="T53" fmla="*/ 2069 h 310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0" t="0" r="r" b="b"/>
                <a:pathLst>
                  <a:path w="5732" h="3107">
                    <a:moveTo>
                      <a:pt x="81" y="0"/>
                    </a:moveTo>
                    <a:lnTo>
                      <a:pt x="133" y="328"/>
                    </a:lnTo>
                    <a:lnTo>
                      <a:pt x="0" y="666"/>
                    </a:lnTo>
                    <a:lnTo>
                      <a:pt x="83" y="1221"/>
                    </a:lnTo>
                    <a:lnTo>
                      <a:pt x="413" y="1515"/>
                    </a:lnTo>
                    <a:lnTo>
                      <a:pt x="881" y="1700"/>
                    </a:lnTo>
                    <a:lnTo>
                      <a:pt x="1440" y="1651"/>
                    </a:lnTo>
                    <a:lnTo>
                      <a:pt x="1755" y="1940"/>
                    </a:lnTo>
                    <a:lnTo>
                      <a:pt x="1653" y="2126"/>
                    </a:lnTo>
                    <a:lnTo>
                      <a:pt x="1136" y="2142"/>
                    </a:lnTo>
                    <a:lnTo>
                      <a:pt x="911" y="2021"/>
                    </a:lnTo>
                    <a:lnTo>
                      <a:pt x="739" y="2142"/>
                    </a:lnTo>
                    <a:lnTo>
                      <a:pt x="954" y="2524"/>
                    </a:lnTo>
                    <a:lnTo>
                      <a:pt x="973" y="2905"/>
                    </a:lnTo>
                    <a:lnTo>
                      <a:pt x="1511" y="3107"/>
                    </a:lnTo>
                    <a:lnTo>
                      <a:pt x="1644" y="2922"/>
                    </a:lnTo>
                    <a:lnTo>
                      <a:pt x="2077" y="2797"/>
                    </a:lnTo>
                    <a:lnTo>
                      <a:pt x="2610" y="2962"/>
                    </a:lnTo>
                    <a:lnTo>
                      <a:pt x="3222" y="2812"/>
                    </a:lnTo>
                    <a:lnTo>
                      <a:pt x="3443" y="2922"/>
                    </a:lnTo>
                    <a:lnTo>
                      <a:pt x="3861" y="2648"/>
                    </a:lnTo>
                    <a:lnTo>
                      <a:pt x="4125" y="2311"/>
                    </a:lnTo>
                    <a:lnTo>
                      <a:pt x="4369" y="2318"/>
                    </a:lnTo>
                    <a:lnTo>
                      <a:pt x="4554" y="2445"/>
                    </a:lnTo>
                    <a:lnTo>
                      <a:pt x="5015" y="2142"/>
                    </a:lnTo>
                    <a:lnTo>
                      <a:pt x="5404" y="2185"/>
                    </a:lnTo>
                    <a:lnTo>
                      <a:pt x="5732" y="2069"/>
                    </a:lnTo>
                  </a:path>
                </a:pathLst>
              </a:custGeom>
              <a:noFill/>
              <a:ln w="1651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127" name="Freeform 7"/>
              <p:cNvSpPr>
                <a:spLocks/>
              </p:cNvSpPr>
              <p:nvPr userDrawn="1"/>
            </p:nvSpPr>
            <p:spPr bwMode="hidden">
              <a:xfrm>
                <a:off x="242" y="1145"/>
                <a:ext cx="5512" cy="2760"/>
              </a:xfrm>
              <a:custGeom>
                <a:avLst/>
                <a:gdLst>
                  <a:gd name="T0" fmla="*/ 240 w 5512"/>
                  <a:gd name="T1" fmla="*/ 0 h 2760"/>
                  <a:gd name="T2" fmla="*/ 0 w 5512"/>
                  <a:gd name="T3" fmla="*/ 336 h 2760"/>
                  <a:gd name="T4" fmla="*/ 82 w 5512"/>
                  <a:gd name="T5" fmla="*/ 821 h 2760"/>
                  <a:gd name="T6" fmla="*/ 243 w 5512"/>
                  <a:gd name="T7" fmla="*/ 873 h 2760"/>
                  <a:gd name="T8" fmla="*/ 473 w 5512"/>
                  <a:gd name="T9" fmla="*/ 1087 h 2760"/>
                  <a:gd name="T10" fmla="*/ 557 w 5512"/>
                  <a:gd name="T11" fmla="*/ 1441 h 2760"/>
                  <a:gd name="T12" fmla="*/ 839 w 5512"/>
                  <a:gd name="T13" fmla="*/ 1499 h 2760"/>
                  <a:gd name="T14" fmla="*/ 1258 w 5512"/>
                  <a:gd name="T15" fmla="*/ 1349 h 2760"/>
                  <a:gd name="T16" fmla="*/ 1307 w 5512"/>
                  <a:gd name="T17" fmla="*/ 1493 h 2760"/>
                  <a:gd name="T18" fmla="*/ 1621 w 5512"/>
                  <a:gd name="T19" fmla="*/ 1513 h 2760"/>
                  <a:gd name="T20" fmla="*/ 1862 w 5512"/>
                  <a:gd name="T21" fmla="*/ 1865 h 2760"/>
                  <a:gd name="T22" fmla="*/ 1668 w 5512"/>
                  <a:gd name="T23" fmla="*/ 2166 h 2760"/>
                  <a:gd name="T24" fmla="*/ 1308 w 5512"/>
                  <a:gd name="T25" fmla="*/ 2217 h 2760"/>
                  <a:gd name="T26" fmla="*/ 992 w 5512"/>
                  <a:gd name="T27" fmla="*/ 2172 h 2760"/>
                  <a:gd name="T28" fmla="*/ 903 w 5512"/>
                  <a:gd name="T29" fmla="*/ 2244 h 2760"/>
                  <a:gd name="T30" fmla="*/ 1008 w 5512"/>
                  <a:gd name="T31" fmla="*/ 2415 h 2760"/>
                  <a:gd name="T32" fmla="*/ 992 w 5512"/>
                  <a:gd name="T33" fmla="*/ 2538 h 2760"/>
                  <a:gd name="T34" fmla="*/ 1137 w 5512"/>
                  <a:gd name="T35" fmla="*/ 2760 h 2760"/>
                  <a:gd name="T36" fmla="*/ 1661 w 5512"/>
                  <a:gd name="T37" fmla="*/ 2623 h 2760"/>
                  <a:gd name="T38" fmla="*/ 1725 w 5512"/>
                  <a:gd name="T39" fmla="*/ 2492 h 2760"/>
                  <a:gd name="T40" fmla="*/ 1895 w 5512"/>
                  <a:gd name="T41" fmla="*/ 2551 h 2760"/>
                  <a:gd name="T42" fmla="*/ 2338 w 5512"/>
                  <a:gd name="T43" fmla="*/ 2448 h 2760"/>
                  <a:gd name="T44" fmla="*/ 2443 w 5512"/>
                  <a:gd name="T45" fmla="*/ 2714 h 2760"/>
                  <a:gd name="T46" fmla="*/ 2870 w 5512"/>
                  <a:gd name="T47" fmla="*/ 2541 h 2760"/>
                  <a:gd name="T48" fmla="*/ 3264 w 5512"/>
                  <a:gd name="T49" fmla="*/ 2591 h 2760"/>
                  <a:gd name="T50" fmla="*/ 3522 w 5512"/>
                  <a:gd name="T51" fmla="*/ 2427 h 2760"/>
                  <a:gd name="T52" fmla="*/ 3594 w 5512"/>
                  <a:gd name="T53" fmla="*/ 2081 h 2760"/>
                  <a:gd name="T54" fmla="*/ 4013 w 5512"/>
                  <a:gd name="T55" fmla="*/ 2087 h 2760"/>
                  <a:gd name="T56" fmla="*/ 4070 w 5512"/>
                  <a:gd name="T57" fmla="*/ 1924 h 2760"/>
                  <a:gd name="T58" fmla="*/ 4239 w 5512"/>
                  <a:gd name="T59" fmla="*/ 1931 h 2760"/>
                  <a:gd name="T60" fmla="*/ 4465 w 5512"/>
                  <a:gd name="T61" fmla="*/ 2094 h 2760"/>
                  <a:gd name="T62" fmla="*/ 4836 w 5512"/>
                  <a:gd name="T63" fmla="*/ 1814 h 2760"/>
                  <a:gd name="T64" fmla="*/ 5225 w 5512"/>
                  <a:gd name="T65" fmla="*/ 1785 h 2760"/>
                  <a:gd name="T66" fmla="*/ 5367 w 5512"/>
                  <a:gd name="T67" fmla="*/ 1571 h 2760"/>
                  <a:gd name="T68" fmla="*/ 5512 w 5512"/>
                  <a:gd name="T69" fmla="*/ 1585 h 27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</a:cxnLst>
                <a:rect l="0" t="0" r="r" b="b"/>
                <a:pathLst>
                  <a:path w="5512" h="2760">
                    <a:moveTo>
                      <a:pt x="240" y="0"/>
                    </a:moveTo>
                    <a:lnTo>
                      <a:pt x="0" y="336"/>
                    </a:lnTo>
                    <a:lnTo>
                      <a:pt x="82" y="821"/>
                    </a:lnTo>
                    <a:lnTo>
                      <a:pt x="243" y="873"/>
                    </a:lnTo>
                    <a:lnTo>
                      <a:pt x="473" y="1087"/>
                    </a:lnTo>
                    <a:lnTo>
                      <a:pt x="557" y="1441"/>
                    </a:lnTo>
                    <a:lnTo>
                      <a:pt x="839" y="1499"/>
                    </a:lnTo>
                    <a:lnTo>
                      <a:pt x="1258" y="1349"/>
                    </a:lnTo>
                    <a:lnTo>
                      <a:pt x="1307" y="1493"/>
                    </a:lnTo>
                    <a:lnTo>
                      <a:pt x="1621" y="1513"/>
                    </a:lnTo>
                    <a:lnTo>
                      <a:pt x="1862" y="1865"/>
                    </a:lnTo>
                    <a:lnTo>
                      <a:pt x="1668" y="2166"/>
                    </a:lnTo>
                    <a:lnTo>
                      <a:pt x="1308" y="2217"/>
                    </a:lnTo>
                    <a:lnTo>
                      <a:pt x="992" y="2172"/>
                    </a:lnTo>
                    <a:lnTo>
                      <a:pt x="903" y="2244"/>
                    </a:lnTo>
                    <a:lnTo>
                      <a:pt x="1008" y="2415"/>
                    </a:lnTo>
                    <a:lnTo>
                      <a:pt x="992" y="2538"/>
                    </a:lnTo>
                    <a:lnTo>
                      <a:pt x="1137" y="2760"/>
                    </a:lnTo>
                    <a:lnTo>
                      <a:pt x="1661" y="2623"/>
                    </a:lnTo>
                    <a:lnTo>
                      <a:pt x="1725" y="2492"/>
                    </a:lnTo>
                    <a:lnTo>
                      <a:pt x="1895" y="2551"/>
                    </a:lnTo>
                    <a:lnTo>
                      <a:pt x="2338" y="2448"/>
                    </a:lnTo>
                    <a:lnTo>
                      <a:pt x="2443" y="2714"/>
                    </a:lnTo>
                    <a:lnTo>
                      <a:pt x="2870" y="2541"/>
                    </a:lnTo>
                    <a:lnTo>
                      <a:pt x="3264" y="2591"/>
                    </a:lnTo>
                    <a:lnTo>
                      <a:pt x="3522" y="2427"/>
                    </a:lnTo>
                    <a:lnTo>
                      <a:pt x="3594" y="2081"/>
                    </a:lnTo>
                    <a:lnTo>
                      <a:pt x="4013" y="2087"/>
                    </a:lnTo>
                    <a:lnTo>
                      <a:pt x="4070" y="1924"/>
                    </a:lnTo>
                    <a:lnTo>
                      <a:pt x="4239" y="1931"/>
                    </a:lnTo>
                    <a:lnTo>
                      <a:pt x="4465" y="2094"/>
                    </a:lnTo>
                    <a:lnTo>
                      <a:pt x="4836" y="1814"/>
                    </a:lnTo>
                    <a:lnTo>
                      <a:pt x="5225" y="1785"/>
                    </a:lnTo>
                    <a:lnTo>
                      <a:pt x="5367" y="1571"/>
                    </a:lnTo>
                    <a:lnTo>
                      <a:pt x="5512" y="1585"/>
                    </a:lnTo>
                  </a:path>
                </a:pathLst>
              </a:custGeom>
              <a:noFill/>
              <a:ln w="1524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128" name="Freeform 8"/>
              <p:cNvSpPr>
                <a:spLocks/>
              </p:cNvSpPr>
              <p:nvPr userDrawn="1"/>
            </p:nvSpPr>
            <p:spPr bwMode="hidden">
              <a:xfrm>
                <a:off x="4840" y="984"/>
                <a:ext cx="790" cy="1189"/>
              </a:xfrm>
              <a:custGeom>
                <a:avLst/>
                <a:gdLst>
                  <a:gd name="T0" fmla="*/ 139 w 790"/>
                  <a:gd name="T1" fmla="*/ 0 h 1189"/>
                  <a:gd name="T2" fmla="*/ 210 w 790"/>
                  <a:gd name="T3" fmla="*/ 233 h 1189"/>
                  <a:gd name="T4" fmla="*/ 159 w 790"/>
                  <a:gd name="T5" fmla="*/ 643 h 1189"/>
                  <a:gd name="T6" fmla="*/ 454 w 790"/>
                  <a:gd name="T7" fmla="*/ 771 h 1189"/>
                  <a:gd name="T8" fmla="*/ 605 w 790"/>
                  <a:gd name="T9" fmla="*/ 1046 h 1189"/>
                  <a:gd name="T10" fmla="*/ 790 w 790"/>
                  <a:gd name="T11" fmla="*/ 1189 h 1189"/>
                  <a:gd name="T12" fmla="*/ 540 w 790"/>
                  <a:gd name="T13" fmla="*/ 1111 h 1189"/>
                  <a:gd name="T14" fmla="*/ 363 w 790"/>
                  <a:gd name="T15" fmla="*/ 883 h 1189"/>
                  <a:gd name="T16" fmla="*/ 139 w 790"/>
                  <a:gd name="T17" fmla="*/ 852 h 1189"/>
                  <a:gd name="T18" fmla="*/ 0 w 790"/>
                  <a:gd name="T19" fmla="*/ 499 h 1189"/>
                  <a:gd name="T20" fmla="*/ 48 w 790"/>
                  <a:gd name="T21" fmla="*/ 209 h 11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790" h="1189">
                    <a:moveTo>
                      <a:pt x="139" y="0"/>
                    </a:moveTo>
                    <a:lnTo>
                      <a:pt x="210" y="233"/>
                    </a:lnTo>
                    <a:lnTo>
                      <a:pt x="159" y="643"/>
                    </a:lnTo>
                    <a:lnTo>
                      <a:pt x="454" y="771"/>
                    </a:lnTo>
                    <a:lnTo>
                      <a:pt x="605" y="1046"/>
                    </a:lnTo>
                    <a:lnTo>
                      <a:pt x="790" y="1189"/>
                    </a:lnTo>
                    <a:lnTo>
                      <a:pt x="540" y="1111"/>
                    </a:lnTo>
                    <a:lnTo>
                      <a:pt x="363" y="883"/>
                    </a:lnTo>
                    <a:lnTo>
                      <a:pt x="139" y="852"/>
                    </a:lnTo>
                    <a:lnTo>
                      <a:pt x="0" y="499"/>
                    </a:lnTo>
                    <a:lnTo>
                      <a:pt x="48" y="209"/>
                    </a:lnTo>
                  </a:path>
                </a:pathLst>
              </a:custGeom>
              <a:noFill/>
              <a:ln w="1524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129" name="Freeform 9"/>
              <p:cNvSpPr>
                <a:spLocks/>
              </p:cNvSpPr>
              <p:nvPr userDrawn="1"/>
            </p:nvSpPr>
            <p:spPr bwMode="hidden">
              <a:xfrm>
                <a:off x="5173" y="896"/>
                <a:ext cx="579" cy="1117"/>
              </a:xfrm>
              <a:custGeom>
                <a:avLst/>
                <a:gdLst>
                  <a:gd name="T0" fmla="*/ 0 w 579"/>
                  <a:gd name="T1" fmla="*/ 0 h 1117"/>
                  <a:gd name="T2" fmla="*/ 128 w 579"/>
                  <a:gd name="T3" fmla="*/ 328 h 1117"/>
                  <a:gd name="T4" fmla="*/ 9 w 579"/>
                  <a:gd name="T5" fmla="*/ 659 h 1117"/>
                  <a:gd name="T6" fmla="*/ 40 w 579"/>
                  <a:gd name="T7" fmla="*/ 763 h 1117"/>
                  <a:gd name="T8" fmla="*/ 234 w 579"/>
                  <a:gd name="T9" fmla="*/ 739 h 1117"/>
                  <a:gd name="T10" fmla="*/ 344 w 579"/>
                  <a:gd name="T11" fmla="*/ 1055 h 1117"/>
                  <a:gd name="T12" fmla="*/ 579 w 579"/>
                  <a:gd name="T13" fmla="*/ 1117 h 11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579" h="1117">
                    <a:moveTo>
                      <a:pt x="0" y="0"/>
                    </a:moveTo>
                    <a:lnTo>
                      <a:pt x="128" y="328"/>
                    </a:lnTo>
                    <a:lnTo>
                      <a:pt x="9" y="659"/>
                    </a:lnTo>
                    <a:lnTo>
                      <a:pt x="40" y="763"/>
                    </a:lnTo>
                    <a:lnTo>
                      <a:pt x="234" y="739"/>
                    </a:lnTo>
                    <a:lnTo>
                      <a:pt x="344" y="1055"/>
                    </a:lnTo>
                    <a:lnTo>
                      <a:pt x="579" y="1117"/>
                    </a:lnTo>
                  </a:path>
                </a:pathLst>
              </a:custGeom>
              <a:noFill/>
              <a:ln w="1651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130" name="Freeform 10"/>
              <p:cNvSpPr>
                <a:spLocks/>
              </p:cNvSpPr>
              <p:nvPr userDrawn="1"/>
            </p:nvSpPr>
            <p:spPr bwMode="hidden">
              <a:xfrm>
                <a:off x="3291" y="968"/>
                <a:ext cx="2471" cy="2396"/>
              </a:xfrm>
              <a:custGeom>
                <a:avLst/>
                <a:gdLst>
                  <a:gd name="T0" fmla="*/ 1118 w 2471"/>
                  <a:gd name="T1" fmla="*/ 0 h 2396"/>
                  <a:gd name="T2" fmla="*/ 1179 w 2471"/>
                  <a:gd name="T3" fmla="*/ 225 h 2396"/>
                  <a:gd name="T4" fmla="*/ 1393 w 2471"/>
                  <a:gd name="T5" fmla="*/ 339 h 2396"/>
                  <a:gd name="T6" fmla="*/ 1404 w 2471"/>
                  <a:gd name="T7" fmla="*/ 548 h 2396"/>
                  <a:gd name="T8" fmla="*/ 1342 w 2471"/>
                  <a:gd name="T9" fmla="*/ 732 h 2396"/>
                  <a:gd name="T10" fmla="*/ 1434 w 2471"/>
                  <a:gd name="T11" fmla="*/ 925 h 2396"/>
                  <a:gd name="T12" fmla="*/ 1455 w 2471"/>
                  <a:gd name="T13" fmla="*/ 1109 h 2396"/>
                  <a:gd name="T14" fmla="*/ 1311 w 2471"/>
                  <a:gd name="T15" fmla="*/ 1142 h 2396"/>
                  <a:gd name="T16" fmla="*/ 926 w 2471"/>
                  <a:gd name="T17" fmla="*/ 1384 h 2396"/>
                  <a:gd name="T18" fmla="*/ 975 w 2471"/>
                  <a:gd name="T19" fmla="*/ 1456 h 2396"/>
                  <a:gd name="T20" fmla="*/ 956 w 2471"/>
                  <a:gd name="T21" fmla="*/ 1624 h 2396"/>
                  <a:gd name="T22" fmla="*/ 782 w 2471"/>
                  <a:gd name="T23" fmla="*/ 1817 h 2396"/>
                  <a:gd name="T24" fmla="*/ 539 w 2471"/>
                  <a:gd name="T25" fmla="*/ 1978 h 2396"/>
                  <a:gd name="T26" fmla="*/ 152 w 2471"/>
                  <a:gd name="T27" fmla="*/ 2026 h 2396"/>
                  <a:gd name="T28" fmla="*/ 19 w 2471"/>
                  <a:gd name="T29" fmla="*/ 2251 h 2396"/>
                  <a:gd name="T30" fmla="*/ 0 w 2471"/>
                  <a:gd name="T31" fmla="*/ 2396 h 2396"/>
                  <a:gd name="T32" fmla="*/ 213 w 2471"/>
                  <a:gd name="T33" fmla="*/ 2179 h 2396"/>
                  <a:gd name="T34" fmla="*/ 629 w 2471"/>
                  <a:gd name="T35" fmla="*/ 2090 h 2396"/>
                  <a:gd name="T36" fmla="*/ 894 w 2471"/>
                  <a:gd name="T37" fmla="*/ 1906 h 2396"/>
                  <a:gd name="T38" fmla="*/ 1230 w 2471"/>
                  <a:gd name="T39" fmla="*/ 1986 h 2396"/>
                  <a:gd name="T40" fmla="*/ 1668 w 2471"/>
                  <a:gd name="T41" fmla="*/ 1906 h 2396"/>
                  <a:gd name="T42" fmla="*/ 1983 w 2471"/>
                  <a:gd name="T43" fmla="*/ 1745 h 2396"/>
                  <a:gd name="T44" fmla="*/ 2014 w 2471"/>
                  <a:gd name="T45" fmla="*/ 1600 h 2396"/>
                  <a:gd name="T46" fmla="*/ 2237 w 2471"/>
                  <a:gd name="T47" fmla="*/ 1496 h 2396"/>
                  <a:gd name="T48" fmla="*/ 2359 w 2471"/>
                  <a:gd name="T49" fmla="*/ 1552 h 2396"/>
                  <a:gd name="T50" fmla="*/ 2471 w 2471"/>
                  <a:gd name="T51" fmla="*/ 1479 h 239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</a:cxnLst>
                <a:rect l="0" t="0" r="r" b="b"/>
                <a:pathLst>
                  <a:path w="2471" h="2396">
                    <a:moveTo>
                      <a:pt x="1118" y="0"/>
                    </a:moveTo>
                    <a:lnTo>
                      <a:pt x="1179" y="225"/>
                    </a:lnTo>
                    <a:lnTo>
                      <a:pt x="1393" y="339"/>
                    </a:lnTo>
                    <a:lnTo>
                      <a:pt x="1404" y="548"/>
                    </a:lnTo>
                    <a:lnTo>
                      <a:pt x="1342" y="732"/>
                    </a:lnTo>
                    <a:lnTo>
                      <a:pt x="1434" y="925"/>
                    </a:lnTo>
                    <a:lnTo>
                      <a:pt x="1455" y="1109"/>
                    </a:lnTo>
                    <a:lnTo>
                      <a:pt x="1311" y="1142"/>
                    </a:lnTo>
                    <a:lnTo>
                      <a:pt x="926" y="1384"/>
                    </a:lnTo>
                    <a:lnTo>
                      <a:pt x="975" y="1456"/>
                    </a:lnTo>
                    <a:lnTo>
                      <a:pt x="956" y="1624"/>
                    </a:lnTo>
                    <a:lnTo>
                      <a:pt x="782" y="1817"/>
                    </a:lnTo>
                    <a:lnTo>
                      <a:pt x="539" y="1978"/>
                    </a:lnTo>
                    <a:lnTo>
                      <a:pt x="152" y="2026"/>
                    </a:lnTo>
                    <a:lnTo>
                      <a:pt x="19" y="2251"/>
                    </a:lnTo>
                    <a:lnTo>
                      <a:pt x="0" y="2396"/>
                    </a:lnTo>
                    <a:lnTo>
                      <a:pt x="213" y="2179"/>
                    </a:lnTo>
                    <a:lnTo>
                      <a:pt x="629" y="2090"/>
                    </a:lnTo>
                    <a:lnTo>
                      <a:pt x="894" y="1906"/>
                    </a:lnTo>
                    <a:lnTo>
                      <a:pt x="1230" y="1986"/>
                    </a:lnTo>
                    <a:lnTo>
                      <a:pt x="1668" y="1906"/>
                    </a:lnTo>
                    <a:lnTo>
                      <a:pt x="1983" y="1745"/>
                    </a:lnTo>
                    <a:lnTo>
                      <a:pt x="2014" y="1600"/>
                    </a:lnTo>
                    <a:lnTo>
                      <a:pt x="2237" y="1496"/>
                    </a:lnTo>
                    <a:lnTo>
                      <a:pt x="2359" y="1552"/>
                    </a:lnTo>
                    <a:lnTo>
                      <a:pt x="2471" y="1479"/>
                    </a:lnTo>
                  </a:path>
                </a:pathLst>
              </a:custGeom>
              <a:noFill/>
              <a:ln w="1651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131" name="Freeform 11"/>
              <p:cNvSpPr>
                <a:spLocks/>
              </p:cNvSpPr>
              <p:nvPr userDrawn="1"/>
            </p:nvSpPr>
            <p:spPr bwMode="hidden">
              <a:xfrm>
                <a:off x="2366" y="1067"/>
                <a:ext cx="1399" cy="1349"/>
              </a:xfrm>
              <a:custGeom>
                <a:avLst/>
                <a:gdLst>
                  <a:gd name="T0" fmla="*/ 620 w 1399"/>
                  <a:gd name="T1" fmla="*/ 155 h 1349"/>
                  <a:gd name="T2" fmla="*/ 421 w 1399"/>
                  <a:gd name="T3" fmla="*/ 155 h 1349"/>
                  <a:gd name="T4" fmla="*/ 205 w 1399"/>
                  <a:gd name="T5" fmla="*/ 507 h 1349"/>
                  <a:gd name="T6" fmla="*/ 0 w 1399"/>
                  <a:gd name="T7" fmla="*/ 673 h 1349"/>
                  <a:gd name="T8" fmla="*/ 487 w 1399"/>
                  <a:gd name="T9" fmla="*/ 783 h 1349"/>
                  <a:gd name="T10" fmla="*/ 425 w 1399"/>
                  <a:gd name="T11" fmla="*/ 1009 h 1349"/>
                  <a:gd name="T12" fmla="*/ 617 w 1399"/>
                  <a:gd name="T13" fmla="*/ 1086 h 1349"/>
                  <a:gd name="T14" fmla="*/ 498 w 1399"/>
                  <a:gd name="T15" fmla="*/ 1349 h 1349"/>
                  <a:gd name="T16" fmla="*/ 961 w 1399"/>
                  <a:gd name="T17" fmla="*/ 1035 h 1349"/>
                  <a:gd name="T18" fmla="*/ 926 w 1399"/>
                  <a:gd name="T19" fmla="*/ 776 h 1349"/>
                  <a:gd name="T20" fmla="*/ 1181 w 1399"/>
                  <a:gd name="T21" fmla="*/ 749 h 1349"/>
                  <a:gd name="T22" fmla="*/ 1399 w 1399"/>
                  <a:gd name="T23" fmla="*/ 601 h 1349"/>
                  <a:gd name="T24" fmla="*/ 1315 w 1399"/>
                  <a:gd name="T25" fmla="*/ 416 h 1349"/>
                  <a:gd name="T26" fmla="*/ 1341 w 1399"/>
                  <a:gd name="T27" fmla="*/ 196 h 1349"/>
                  <a:gd name="T28" fmla="*/ 1171 w 1399"/>
                  <a:gd name="T29" fmla="*/ 164 h 1349"/>
                  <a:gd name="T30" fmla="*/ 928 w 1399"/>
                  <a:gd name="T31" fmla="*/ 0 h 1349"/>
                  <a:gd name="T32" fmla="*/ 620 w 1399"/>
                  <a:gd name="T33" fmla="*/ 155 h 13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1399" h="1349">
                    <a:moveTo>
                      <a:pt x="620" y="155"/>
                    </a:moveTo>
                    <a:lnTo>
                      <a:pt x="421" y="155"/>
                    </a:lnTo>
                    <a:lnTo>
                      <a:pt x="205" y="507"/>
                    </a:lnTo>
                    <a:lnTo>
                      <a:pt x="0" y="673"/>
                    </a:lnTo>
                    <a:lnTo>
                      <a:pt x="487" y="783"/>
                    </a:lnTo>
                    <a:lnTo>
                      <a:pt x="425" y="1009"/>
                    </a:lnTo>
                    <a:lnTo>
                      <a:pt x="617" y="1086"/>
                    </a:lnTo>
                    <a:lnTo>
                      <a:pt x="498" y="1349"/>
                    </a:lnTo>
                    <a:lnTo>
                      <a:pt x="961" y="1035"/>
                    </a:lnTo>
                    <a:lnTo>
                      <a:pt x="926" y="776"/>
                    </a:lnTo>
                    <a:lnTo>
                      <a:pt x="1181" y="749"/>
                    </a:lnTo>
                    <a:lnTo>
                      <a:pt x="1399" y="601"/>
                    </a:lnTo>
                    <a:lnTo>
                      <a:pt x="1315" y="416"/>
                    </a:lnTo>
                    <a:lnTo>
                      <a:pt x="1341" y="196"/>
                    </a:lnTo>
                    <a:lnTo>
                      <a:pt x="1171" y="164"/>
                    </a:lnTo>
                    <a:lnTo>
                      <a:pt x="928" y="0"/>
                    </a:lnTo>
                    <a:lnTo>
                      <a:pt x="620" y="155"/>
                    </a:lnTo>
                    <a:close/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132" name="Freeform 12"/>
              <p:cNvSpPr>
                <a:spLocks/>
              </p:cNvSpPr>
              <p:nvPr userDrawn="1"/>
            </p:nvSpPr>
            <p:spPr bwMode="hidden">
              <a:xfrm>
                <a:off x="4275" y="2031"/>
                <a:ext cx="1256" cy="810"/>
              </a:xfrm>
              <a:custGeom>
                <a:avLst/>
                <a:gdLst>
                  <a:gd name="T0" fmla="*/ 719 w 1256"/>
                  <a:gd name="T1" fmla="*/ 183 h 810"/>
                  <a:gd name="T2" fmla="*/ 760 w 1256"/>
                  <a:gd name="T3" fmla="*/ 33 h 810"/>
                  <a:gd name="T4" fmla="*/ 884 w 1256"/>
                  <a:gd name="T5" fmla="*/ 0 h 810"/>
                  <a:gd name="T6" fmla="*/ 983 w 1256"/>
                  <a:gd name="T7" fmla="*/ 78 h 810"/>
                  <a:gd name="T8" fmla="*/ 1082 w 1256"/>
                  <a:gd name="T9" fmla="*/ 248 h 810"/>
                  <a:gd name="T10" fmla="*/ 1256 w 1256"/>
                  <a:gd name="T11" fmla="*/ 229 h 810"/>
                  <a:gd name="T12" fmla="*/ 1248 w 1256"/>
                  <a:gd name="T13" fmla="*/ 359 h 810"/>
                  <a:gd name="T14" fmla="*/ 1016 w 1256"/>
                  <a:gd name="T15" fmla="*/ 431 h 810"/>
                  <a:gd name="T16" fmla="*/ 879 w 1256"/>
                  <a:gd name="T17" fmla="*/ 417 h 810"/>
                  <a:gd name="T18" fmla="*/ 719 w 1256"/>
                  <a:gd name="T19" fmla="*/ 481 h 810"/>
                  <a:gd name="T20" fmla="*/ 591 w 1256"/>
                  <a:gd name="T21" fmla="*/ 633 h 810"/>
                  <a:gd name="T22" fmla="*/ 423 w 1256"/>
                  <a:gd name="T23" fmla="*/ 537 h 810"/>
                  <a:gd name="T24" fmla="*/ 256 w 1256"/>
                  <a:gd name="T25" fmla="*/ 810 h 810"/>
                  <a:gd name="T26" fmla="*/ 66 w 1256"/>
                  <a:gd name="T27" fmla="*/ 764 h 810"/>
                  <a:gd name="T28" fmla="*/ 0 w 1256"/>
                  <a:gd name="T29" fmla="*/ 601 h 810"/>
                  <a:gd name="T30" fmla="*/ 157 w 1256"/>
                  <a:gd name="T31" fmla="*/ 483 h 810"/>
                  <a:gd name="T32" fmla="*/ 248 w 1256"/>
                  <a:gd name="T33" fmla="*/ 281 h 810"/>
                  <a:gd name="T34" fmla="*/ 438 w 1256"/>
                  <a:gd name="T35" fmla="*/ 150 h 810"/>
                  <a:gd name="T36" fmla="*/ 719 w 1256"/>
                  <a:gd name="T37" fmla="*/ 189 h 8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1256" h="810">
                    <a:moveTo>
                      <a:pt x="719" y="183"/>
                    </a:moveTo>
                    <a:lnTo>
                      <a:pt x="760" y="33"/>
                    </a:lnTo>
                    <a:lnTo>
                      <a:pt x="884" y="0"/>
                    </a:lnTo>
                    <a:lnTo>
                      <a:pt x="983" y="78"/>
                    </a:lnTo>
                    <a:lnTo>
                      <a:pt x="1082" y="248"/>
                    </a:lnTo>
                    <a:lnTo>
                      <a:pt x="1256" y="229"/>
                    </a:lnTo>
                    <a:lnTo>
                      <a:pt x="1248" y="359"/>
                    </a:lnTo>
                    <a:lnTo>
                      <a:pt x="1016" y="431"/>
                    </a:lnTo>
                    <a:lnTo>
                      <a:pt x="879" y="417"/>
                    </a:lnTo>
                    <a:lnTo>
                      <a:pt x="719" y="481"/>
                    </a:lnTo>
                    <a:lnTo>
                      <a:pt x="591" y="633"/>
                    </a:lnTo>
                    <a:lnTo>
                      <a:pt x="423" y="537"/>
                    </a:lnTo>
                    <a:lnTo>
                      <a:pt x="256" y="810"/>
                    </a:lnTo>
                    <a:lnTo>
                      <a:pt x="66" y="764"/>
                    </a:lnTo>
                    <a:lnTo>
                      <a:pt x="0" y="601"/>
                    </a:lnTo>
                    <a:lnTo>
                      <a:pt x="157" y="483"/>
                    </a:lnTo>
                    <a:lnTo>
                      <a:pt x="248" y="281"/>
                    </a:lnTo>
                    <a:lnTo>
                      <a:pt x="438" y="150"/>
                    </a:lnTo>
                    <a:lnTo>
                      <a:pt x="719" y="189"/>
                    </a:lnTo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133" name="Freeform 13"/>
              <p:cNvSpPr>
                <a:spLocks/>
              </p:cNvSpPr>
              <p:nvPr userDrawn="1"/>
            </p:nvSpPr>
            <p:spPr bwMode="hidden">
              <a:xfrm>
                <a:off x="2914" y="3476"/>
                <a:ext cx="2848" cy="788"/>
              </a:xfrm>
              <a:custGeom>
                <a:avLst/>
                <a:gdLst>
                  <a:gd name="T0" fmla="*/ 2838 w 2848"/>
                  <a:gd name="T1" fmla="*/ 16 h 788"/>
                  <a:gd name="T2" fmla="*/ 2493 w 2848"/>
                  <a:gd name="T3" fmla="*/ 0 h 788"/>
                  <a:gd name="T4" fmla="*/ 2278 w 2848"/>
                  <a:gd name="T5" fmla="*/ 81 h 788"/>
                  <a:gd name="T6" fmla="*/ 1936 w 2848"/>
                  <a:gd name="T7" fmla="*/ 44 h 788"/>
                  <a:gd name="T8" fmla="*/ 1739 w 2848"/>
                  <a:gd name="T9" fmla="*/ 354 h 788"/>
                  <a:gd name="T10" fmla="*/ 1600 w 2848"/>
                  <a:gd name="T11" fmla="*/ 212 h 788"/>
                  <a:gd name="T12" fmla="*/ 1352 w 2848"/>
                  <a:gd name="T13" fmla="*/ 308 h 788"/>
                  <a:gd name="T14" fmla="*/ 1445 w 2848"/>
                  <a:gd name="T15" fmla="*/ 515 h 788"/>
                  <a:gd name="T16" fmla="*/ 1072 w 2848"/>
                  <a:gd name="T17" fmla="*/ 412 h 788"/>
                  <a:gd name="T18" fmla="*/ 888 w 2848"/>
                  <a:gd name="T19" fmla="*/ 540 h 788"/>
                  <a:gd name="T20" fmla="*/ 0 w 2848"/>
                  <a:gd name="T21" fmla="*/ 660 h 788"/>
                  <a:gd name="T22" fmla="*/ 288 w 2848"/>
                  <a:gd name="T23" fmla="*/ 788 h 788"/>
                  <a:gd name="T24" fmla="*/ 1040 w 2848"/>
                  <a:gd name="T25" fmla="*/ 676 h 788"/>
                  <a:gd name="T26" fmla="*/ 1272 w 2848"/>
                  <a:gd name="T27" fmla="*/ 748 h 788"/>
                  <a:gd name="T28" fmla="*/ 2096 w 2848"/>
                  <a:gd name="T29" fmla="*/ 691 h 788"/>
                  <a:gd name="T30" fmla="*/ 2320 w 2848"/>
                  <a:gd name="T31" fmla="*/ 748 h 788"/>
                  <a:gd name="T32" fmla="*/ 2456 w 2848"/>
                  <a:gd name="T33" fmla="*/ 596 h 788"/>
                  <a:gd name="T34" fmla="*/ 2712 w 2848"/>
                  <a:gd name="T35" fmla="*/ 716 h 788"/>
                  <a:gd name="T36" fmla="*/ 2716 w 2848"/>
                  <a:gd name="T37" fmla="*/ 339 h 788"/>
                  <a:gd name="T38" fmla="*/ 2848 w 2848"/>
                  <a:gd name="T39" fmla="*/ 258 h 7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2848" h="788">
                    <a:moveTo>
                      <a:pt x="2838" y="16"/>
                    </a:moveTo>
                    <a:lnTo>
                      <a:pt x="2493" y="0"/>
                    </a:lnTo>
                    <a:lnTo>
                      <a:pt x="2278" y="81"/>
                    </a:lnTo>
                    <a:lnTo>
                      <a:pt x="1936" y="44"/>
                    </a:lnTo>
                    <a:lnTo>
                      <a:pt x="1739" y="354"/>
                    </a:lnTo>
                    <a:lnTo>
                      <a:pt x="1600" y="212"/>
                    </a:lnTo>
                    <a:lnTo>
                      <a:pt x="1352" y="308"/>
                    </a:lnTo>
                    <a:lnTo>
                      <a:pt x="1445" y="515"/>
                    </a:lnTo>
                    <a:lnTo>
                      <a:pt x="1072" y="412"/>
                    </a:lnTo>
                    <a:lnTo>
                      <a:pt x="888" y="540"/>
                    </a:lnTo>
                    <a:lnTo>
                      <a:pt x="0" y="660"/>
                    </a:lnTo>
                    <a:lnTo>
                      <a:pt x="288" y="788"/>
                    </a:lnTo>
                    <a:lnTo>
                      <a:pt x="1040" y="676"/>
                    </a:lnTo>
                    <a:lnTo>
                      <a:pt x="1272" y="748"/>
                    </a:lnTo>
                    <a:lnTo>
                      <a:pt x="2096" y="691"/>
                    </a:lnTo>
                    <a:lnTo>
                      <a:pt x="2320" y="748"/>
                    </a:lnTo>
                    <a:lnTo>
                      <a:pt x="2456" y="596"/>
                    </a:lnTo>
                    <a:lnTo>
                      <a:pt x="2712" y="716"/>
                    </a:lnTo>
                    <a:lnTo>
                      <a:pt x="2716" y="339"/>
                    </a:lnTo>
                    <a:lnTo>
                      <a:pt x="2848" y="258"/>
                    </a:lnTo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134" name="Freeform 14"/>
              <p:cNvSpPr>
                <a:spLocks/>
              </p:cNvSpPr>
              <p:nvPr userDrawn="1"/>
            </p:nvSpPr>
            <p:spPr bwMode="hidden">
              <a:xfrm>
                <a:off x="5443" y="922"/>
                <a:ext cx="319" cy="854"/>
              </a:xfrm>
              <a:custGeom>
                <a:avLst/>
                <a:gdLst>
                  <a:gd name="T0" fmla="*/ 0 w 319"/>
                  <a:gd name="T1" fmla="*/ 0 h 854"/>
                  <a:gd name="T2" fmla="*/ 106 w 319"/>
                  <a:gd name="T3" fmla="*/ 313 h 854"/>
                  <a:gd name="T4" fmla="*/ 106 w 319"/>
                  <a:gd name="T5" fmla="*/ 634 h 854"/>
                  <a:gd name="T6" fmla="*/ 268 w 319"/>
                  <a:gd name="T7" fmla="*/ 854 h 854"/>
                  <a:gd name="T8" fmla="*/ 278 w 319"/>
                  <a:gd name="T9" fmla="*/ 577 h 854"/>
                  <a:gd name="T10" fmla="*/ 238 w 319"/>
                  <a:gd name="T11" fmla="*/ 400 h 854"/>
                  <a:gd name="T12" fmla="*/ 319 w 319"/>
                  <a:gd name="T13" fmla="*/ 240 h 8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19" h="854">
                    <a:moveTo>
                      <a:pt x="0" y="0"/>
                    </a:moveTo>
                    <a:lnTo>
                      <a:pt x="106" y="313"/>
                    </a:lnTo>
                    <a:lnTo>
                      <a:pt x="106" y="634"/>
                    </a:lnTo>
                    <a:lnTo>
                      <a:pt x="268" y="854"/>
                    </a:lnTo>
                    <a:lnTo>
                      <a:pt x="278" y="577"/>
                    </a:lnTo>
                    <a:lnTo>
                      <a:pt x="238" y="400"/>
                    </a:lnTo>
                    <a:lnTo>
                      <a:pt x="319" y="240"/>
                    </a:lnTo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135" name="Freeform 15"/>
              <p:cNvSpPr>
                <a:spLocks/>
              </p:cNvSpPr>
              <p:nvPr userDrawn="1"/>
            </p:nvSpPr>
            <p:spPr bwMode="hidden">
              <a:xfrm>
                <a:off x="4954" y="3568"/>
                <a:ext cx="646" cy="392"/>
              </a:xfrm>
              <a:custGeom>
                <a:avLst/>
                <a:gdLst>
                  <a:gd name="T0" fmla="*/ 504 w 646"/>
                  <a:gd name="T1" fmla="*/ 0 h 392"/>
                  <a:gd name="T2" fmla="*/ 320 w 646"/>
                  <a:gd name="T3" fmla="*/ 61 h 392"/>
                  <a:gd name="T4" fmla="*/ 238 w 646"/>
                  <a:gd name="T5" fmla="*/ 109 h 392"/>
                  <a:gd name="T6" fmla="*/ 144 w 646"/>
                  <a:gd name="T7" fmla="*/ 216 h 392"/>
                  <a:gd name="T8" fmla="*/ 0 w 646"/>
                  <a:gd name="T9" fmla="*/ 392 h 392"/>
                  <a:gd name="T10" fmla="*/ 360 w 646"/>
                  <a:gd name="T11" fmla="*/ 263 h 392"/>
                  <a:gd name="T12" fmla="*/ 432 w 646"/>
                  <a:gd name="T13" fmla="*/ 182 h 392"/>
                  <a:gd name="T14" fmla="*/ 646 w 646"/>
                  <a:gd name="T15" fmla="*/ 142 h 392"/>
                  <a:gd name="T16" fmla="*/ 504 w 646"/>
                  <a:gd name="T17" fmla="*/ 0 h 3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646" h="392">
                    <a:moveTo>
                      <a:pt x="504" y="0"/>
                    </a:moveTo>
                    <a:lnTo>
                      <a:pt x="320" y="61"/>
                    </a:lnTo>
                    <a:lnTo>
                      <a:pt x="238" y="109"/>
                    </a:lnTo>
                    <a:lnTo>
                      <a:pt x="144" y="216"/>
                    </a:lnTo>
                    <a:lnTo>
                      <a:pt x="0" y="392"/>
                    </a:lnTo>
                    <a:lnTo>
                      <a:pt x="360" y="263"/>
                    </a:lnTo>
                    <a:lnTo>
                      <a:pt x="432" y="182"/>
                    </a:lnTo>
                    <a:lnTo>
                      <a:pt x="646" y="142"/>
                    </a:lnTo>
                    <a:lnTo>
                      <a:pt x="504" y="0"/>
                    </a:lnTo>
                    <a:close/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136" name="Freeform 16"/>
              <p:cNvSpPr>
                <a:spLocks/>
              </p:cNvSpPr>
              <p:nvPr userDrawn="1"/>
            </p:nvSpPr>
            <p:spPr bwMode="hidden">
              <a:xfrm>
                <a:off x="50" y="2400"/>
                <a:ext cx="2736" cy="1920"/>
              </a:xfrm>
              <a:custGeom>
                <a:avLst/>
                <a:gdLst>
                  <a:gd name="T0" fmla="*/ 0 w 2736"/>
                  <a:gd name="T1" fmla="*/ 0 h 1920"/>
                  <a:gd name="T2" fmla="*/ 96 w 2736"/>
                  <a:gd name="T3" fmla="*/ 336 h 1920"/>
                  <a:gd name="T4" fmla="*/ 384 w 2736"/>
                  <a:gd name="T5" fmla="*/ 384 h 1920"/>
                  <a:gd name="T6" fmla="*/ 576 w 2736"/>
                  <a:gd name="T7" fmla="*/ 720 h 1920"/>
                  <a:gd name="T8" fmla="*/ 528 w 2736"/>
                  <a:gd name="T9" fmla="*/ 960 h 1920"/>
                  <a:gd name="T10" fmla="*/ 672 w 2736"/>
                  <a:gd name="T11" fmla="*/ 1104 h 1920"/>
                  <a:gd name="T12" fmla="*/ 576 w 2736"/>
                  <a:gd name="T13" fmla="*/ 1392 h 1920"/>
                  <a:gd name="T14" fmla="*/ 624 w 2736"/>
                  <a:gd name="T15" fmla="*/ 1632 h 1920"/>
                  <a:gd name="T16" fmla="*/ 1488 w 2736"/>
                  <a:gd name="T17" fmla="*/ 1872 h 1920"/>
                  <a:gd name="T18" fmla="*/ 1680 w 2736"/>
                  <a:gd name="T19" fmla="*/ 1728 h 1920"/>
                  <a:gd name="T20" fmla="*/ 2208 w 2736"/>
                  <a:gd name="T21" fmla="*/ 1728 h 1920"/>
                  <a:gd name="T22" fmla="*/ 2304 w 2736"/>
                  <a:gd name="T23" fmla="*/ 1632 h 1920"/>
                  <a:gd name="T24" fmla="*/ 2736 w 2736"/>
                  <a:gd name="T25" fmla="*/ 1872 h 1920"/>
                  <a:gd name="T26" fmla="*/ 2640 w 2736"/>
                  <a:gd name="T27" fmla="*/ 1920 h 1920"/>
                  <a:gd name="T28" fmla="*/ 2304 w 2736"/>
                  <a:gd name="T29" fmla="*/ 1824 h 1920"/>
                  <a:gd name="T30" fmla="*/ 2160 w 2736"/>
                  <a:gd name="T31" fmla="*/ 1872 h 1920"/>
                  <a:gd name="T32" fmla="*/ 1632 w 2736"/>
                  <a:gd name="T33" fmla="*/ 1920 h 1920"/>
                  <a:gd name="T34" fmla="*/ 1440 w 2736"/>
                  <a:gd name="T35" fmla="*/ 1920 h 1920"/>
                  <a:gd name="T36" fmla="*/ 480 w 2736"/>
                  <a:gd name="T37" fmla="*/ 1824 h 1920"/>
                  <a:gd name="T38" fmla="*/ 192 w 2736"/>
                  <a:gd name="T39" fmla="*/ 1872 h 1920"/>
                  <a:gd name="T40" fmla="*/ 96 w 2736"/>
                  <a:gd name="T41" fmla="*/ 1680 h 1920"/>
                  <a:gd name="T42" fmla="*/ 288 w 2736"/>
                  <a:gd name="T43" fmla="*/ 1440 h 1920"/>
                  <a:gd name="T44" fmla="*/ 336 w 2736"/>
                  <a:gd name="T45" fmla="*/ 1104 h 1920"/>
                  <a:gd name="T46" fmla="*/ 144 w 2736"/>
                  <a:gd name="T47" fmla="*/ 864 h 1920"/>
                  <a:gd name="T48" fmla="*/ 240 w 2736"/>
                  <a:gd name="T49" fmla="*/ 624 h 1920"/>
                  <a:gd name="T50" fmla="*/ 48 w 2736"/>
                  <a:gd name="T51" fmla="*/ 528 h 1920"/>
                  <a:gd name="T52" fmla="*/ 0 w 2736"/>
                  <a:gd name="T53" fmla="*/ 0 h 192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0" t="0" r="r" b="b"/>
                <a:pathLst>
                  <a:path w="2736" h="1920">
                    <a:moveTo>
                      <a:pt x="0" y="0"/>
                    </a:moveTo>
                    <a:lnTo>
                      <a:pt x="96" y="336"/>
                    </a:lnTo>
                    <a:lnTo>
                      <a:pt x="384" y="384"/>
                    </a:lnTo>
                    <a:lnTo>
                      <a:pt x="576" y="720"/>
                    </a:lnTo>
                    <a:lnTo>
                      <a:pt x="528" y="960"/>
                    </a:lnTo>
                    <a:lnTo>
                      <a:pt x="672" y="1104"/>
                    </a:lnTo>
                    <a:lnTo>
                      <a:pt x="576" y="1392"/>
                    </a:lnTo>
                    <a:lnTo>
                      <a:pt x="624" y="1632"/>
                    </a:lnTo>
                    <a:lnTo>
                      <a:pt x="1488" y="1872"/>
                    </a:lnTo>
                    <a:lnTo>
                      <a:pt x="1680" y="1728"/>
                    </a:lnTo>
                    <a:lnTo>
                      <a:pt x="2208" y="1728"/>
                    </a:lnTo>
                    <a:lnTo>
                      <a:pt x="2304" y="1632"/>
                    </a:lnTo>
                    <a:lnTo>
                      <a:pt x="2736" y="1872"/>
                    </a:lnTo>
                    <a:lnTo>
                      <a:pt x="2640" y="1920"/>
                    </a:lnTo>
                    <a:lnTo>
                      <a:pt x="2304" y="1824"/>
                    </a:lnTo>
                    <a:lnTo>
                      <a:pt x="2160" y="1872"/>
                    </a:lnTo>
                    <a:lnTo>
                      <a:pt x="1632" y="1920"/>
                    </a:lnTo>
                    <a:lnTo>
                      <a:pt x="1440" y="1920"/>
                    </a:lnTo>
                    <a:lnTo>
                      <a:pt x="480" y="1824"/>
                    </a:lnTo>
                    <a:lnTo>
                      <a:pt x="192" y="1872"/>
                    </a:lnTo>
                    <a:lnTo>
                      <a:pt x="96" y="1680"/>
                    </a:lnTo>
                    <a:lnTo>
                      <a:pt x="288" y="1440"/>
                    </a:lnTo>
                    <a:lnTo>
                      <a:pt x="336" y="1104"/>
                    </a:lnTo>
                    <a:lnTo>
                      <a:pt x="144" y="864"/>
                    </a:lnTo>
                    <a:lnTo>
                      <a:pt x="240" y="624"/>
                    </a:lnTo>
                    <a:lnTo>
                      <a:pt x="48" y="528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9525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gradFill rotWithShape="0">
                      <a:gsLst>
                        <a:gs pos="0">
                          <a:schemeClr val="bg2"/>
                        </a:gs>
                        <a:gs pos="100000">
                          <a:schemeClr val="bg1"/>
                        </a:gs>
                      </a:gsLst>
                      <a:lin ang="18900000" scaled="1"/>
                    </a:gra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5137" name="Group 17"/>
            <p:cNvGrpSpPr>
              <a:grpSpLocks/>
            </p:cNvGrpSpPr>
            <p:nvPr userDrawn="1"/>
          </p:nvGrpSpPr>
          <p:grpSpPr bwMode="auto">
            <a:xfrm>
              <a:off x="0" y="2291"/>
              <a:ext cx="1385" cy="1702"/>
              <a:chOff x="0" y="2291"/>
              <a:chExt cx="1385" cy="1702"/>
            </a:xfrm>
          </p:grpSpPr>
          <p:sp>
            <p:nvSpPr>
              <p:cNvPr id="5138" name="Rectangle 18"/>
              <p:cNvSpPr>
                <a:spLocks noChangeArrowheads="1"/>
              </p:cNvSpPr>
              <p:nvPr userDrawn="1"/>
            </p:nvSpPr>
            <p:spPr bwMode="ltGray">
              <a:xfrm rot="6798887">
                <a:off x="62" y="3883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5139" name="Rectangle 19"/>
              <p:cNvSpPr>
                <a:spLocks noChangeArrowheads="1"/>
              </p:cNvSpPr>
              <p:nvPr userDrawn="1"/>
            </p:nvSpPr>
            <p:spPr bwMode="ltGray">
              <a:xfrm rot="6798887">
                <a:off x="33" y="3880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5140" name="Rectangle 20"/>
              <p:cNvSpPr>
                <a:spLocks noChangeArrowheads="1"/>
              </p:cNvSpPr>
              <p:nvPr userDrawn="1"/>
            </p:nvSpPr>
            <p:spPr bwMode="ltGray">
              <a:xfrm rot="6798887">
                <a:off x="6" y="3875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5141" name="Rectangle 21"/>
              <p:cNvSpPr>
                <a:spLocks noChangeArrowheads="1"/>
              </p:cNvSpPr>
              <p:nvPr userDrawn="1"/>
            </p:nvSpPr>
            <p:spPr bwMode="ltGray">
              <a:xfrm rot="5999912">
                <a:off x="209" y="388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5142" name="Rectangle 22"/>
              <p:cNvSpPr>
                <a:spLocks noChangeArrowheads="1"/>
              </p:cNvSpPr>
              <p:nvPr userDrawn="1"/>
            </p:nvSpPr>
            <p:spPr bwMode="ltGray">
              <a:xfrm rot="5999912">
                <a:off x="182" y="3889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5143" name="Rectangle 23"/>
              <p:cNvSpPr>
                <a:spLocks noChangeArrowheads="1"/>
              </p:cNvSpPr>
              <p:nvPr userDrawn="1"/>
            </p:nvSpPr>
            <p:spPr bwMode="ltGray">
              <a:xfrm rot="6250138">
                <a:off x="152" y="3888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5144" name="Rectangle 24"/>
              <p:cNvSpPr>
                <a:spLocks noChangeArrowheads="1"/>
              </p:cNvSpPr>
              <p:nvPr userDrawn="1"/>
            </p:nvSpPr>
            <p:spPr bwMode="ltGray">
              <a:xfrm rot="6238076">
                <a:off x="123" y="3886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5145" name="Rectangle 25"/>
              <p:cNvSpPr>
                <a:spLocks noChangeArrowheads="1"/>
              </p:cNvSpPr>
              <p:nvPr userDrawn="1"/>
            </p:nvSpPr>
            <p:spPr bwMode="ltGray">
              <a:xfrm rot="5380717">
                <a:off x="363" y="3869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5146" name="Rectangle 26"/>
              <p:cNvSpPr>
                <a:spLocks noChangeArrowheads="1"/>
              </p:cNvSpPr>
              <p:nvPr userDrawn="1"/>
            </p:nvSpPr>
            <p:spPr bwMode="ltGray">
              <a:xfrm rot="5380717">
                <a:off x="332" y="3872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5147" name="Rectangle 27"/>
              <p:cNvSpPr>
                <a:spLocks noChangeArrowheads="1"/>
              </p:cNvSpPr>
              <p:nvPr userDrawn="1"/>
            </p:nvSpPr>
            <p:spPr bwMode="ltGray">
              <a:xfrm rot="5583200">
                <a:off x="302" y="3877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5148" name="Rectangle 28"/>
              <p:cNvSpPr>
                <a:spLocks noChangeArrowheads="1"/>
              </p:cNvSpPr>
              <p:nvPr userDrawn="1"/>
            </p:nvSpPr>
            <p:spPr bwMode="ltGray">
              <a:xfrm rot="5737625">
                <a:off x="270" y="3882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5149" name="Rectangle 29"/>
              <p:cNvSpPr>
                <a:spLocks noChangeArrowheads="1"/>
              </p:cNvSpPr>
              <p:nvPr userDrawn="1"/>
            </p:nvSpPr>
            <p:spPr bwMode="ltGray">
              <a:xfrm rot="4715477">
                <a:off x="516" y="3829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5150" name="Rectangle 30"/>
              <p:cNvSpPr>
                <a:spLocks noChangeArrowheads="1"/>
              </p:cNvSpPr>
              <p:nvPr userDrawn="1"/>
            </p:nvSpPr>
            <p:spPr bwMode="ltGray">
              <a:xfrm rot="4924949">
                <a:off x="486" y="3834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5151" name="Rectangle 31"/>
              <p:cNvSpPr>
                <a:spLocks noChangeArrowheads="1"/>
              </p:cNvSpPr>
              <p:nvPr userDrawn="1"/>
            </p:nvSpPr>
            <p:spPr bwMode="ltGray">
              <a:xfrm rot="4924949">
                <a:off x="456" y="384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5152" name="Rectangle 32"/>
              <p:cNvSpPr>
                <a:spLocks noChangeArrowheads="1"/>
              </p:cNvSpPr>
              <p:nvPr userDrawn="1"/>
            </p:nvSpPr>
            <p:spPr bwMode="ltGray">
              <a:xfrm rot="5041352">
                <a:off x="426" y="3851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5153" name="Rectangle 33"/>
              <p:cNvSpPr>
                <a:spLocks noChangeArrowheads="1"/>
              </p:cNvSpPr>
              <p:nvPr userDrawn="1"/>
            </p:nvSpPr>
            <p:spPr bwMode="ltGray">
              <a:xfrm rot="3816889">
                <a:off x="664" y="3762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5154" name="Rectangle 34"/>
              <p:cNvSpPr>
                <a:spLocks noChangeArrowheads="1"/>
              </p:cNvSpPr>
              <p:nvPr userDrawn="1"/>
            </p:nvSpPr>
            <p:spPr bwMode="ltGray">
              <a:xfrm rot="3816889">
                <a:off x="634" y="3780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5155" name="Rectangle 35"/>
              <p:cNvSpPr>
                <a:spLocks noChangeArrowheads="1"/>
              </p:cNvSpPr>
              <p:nvPr userDrawn="1"/>
            </p:nvSpPr>
            <p:spPr bwMode="ltGray">
              <a:xfrm rot="4104184">
                <a:off x="605" y="3791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5156" name="Rectangle 36"/>
              <p:cNvSpPr>
                <a:spLocks noChangeArrowheads="1"/>
              </p:cNvSpPr>
              <p:nvPr userDrawn="1"/>
            </p:nvSpPr>
            <p:spPr bwMode="ltGray">
              <a:xfrm rot="4325343">
                <a:off x="575" y="3804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5157" name="Rectangle 37"/>
              <p:cNvSpPr>
                <a:spLocks noChangeArrowheads="1"/>
              </p:cNvSpPr>
              <p:nvPr userDrawn="1"/>
            </p:nvSpPr>
            <p:spPr bwMode="ltGray">
              <a:xfrm rot="3368036">
                <a:off x="799" y="3683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5158" name="Rectangle 38"/>
              <p:cNvSpPr>
                <a:spLocks noChangeArrowheads="1"/>
              </p:cNvSpPr>
              <p:nvPr userDrawn="1"/>
            </p:nvSpPr>
            <p:spPr bwMode="ltGray">
              <a:xfrm rot="3368036">
                <a:off x="772" y="3699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5159" name="Rectangle 39"/>
              <p:cNvSpPr>
                <a:spLocks noChangeArrowheads="1"/>
              </p:cNvSpPr>
              <p:nvPr userDrawn="1"/>
            </p:nvSpPr>
            <p:spPr bwMode="ltGray">
              <a:xfrm rot="3368036">
                <a:off x="745" y="3717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5160" name="Rectangle 40"/>
              <p:cNvSpPr>
                <a:spLocks noChangeArrowheads="1"/>
              </p:cNvSpPr>
              <p:nvPr userDrawn="1"/>
            </p:nvSpPr>
            <p:spPr bwMode="ltGray">
              <a:xfrm rot="3816889">
                <a:off x="717" y="3734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5161" name="Rectangle 41"/>
              <p:cNvSpPr>
                <a:spLocks noChangeArrowheads="1"/>
              </p:cNvSpPr>
              <p:nvPr userDrawn="1"/>
            </p:nvSpPr>
            <p:spPr bwMode="ltGray">
              <a:xfrm rot="2302266">
                <a:off x="923" y="3587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5162" name="Rectangle 42"/>
              <p:cNvSpPr>
                <a:spLocks noChangeArrowheads="1"/>
              </p:cNvSpPr>
              <p:nvPr userDrawn="1"/>
            </p:nvSpPr>
            <p:spPr bwMode="ltGray">
              <a:xfrm rot="2302266">
                <a:off x="899" y="3606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5163" name="Rectangle 43"/>
              <p:cNvSpPr>
                <a:spLocks noChangeArrowheads="1"/>
              </p:cNvSpPr>
              <p:nvPr userDrawn="1"/>
            </p:nvSpPr>
            <p:spPr bwMode="ltGray">
              <a:xfrm rot="2707562">
                <a:off x="876" y="3626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5164" name="Rectangle 44"/>
              <p:cNvSpPr>
                <a:spLocks noChangeArrowheads="1"/>
              </p:cNvSpPr>
              <p:nvPr userDrawn="1"/>
            </p:nvSpPr>
            <p:spPr bwMode="ltGray">
              <a:xfrm rot="2707562">
                <a:off x="850" y="3644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5165" name="Rectangle 45"/>
              <p:cNvSpPr>
                <a:spLocks noChangeArrowheads="1"/>
              </p:cNvSpPr>
              <p:nvPr userDrawn="1"/>
            </p:nvSpPr>
            <p:spPr bwMode="ltGray">
              <a:xfrm rot="1525830">
                <a:off x="1027" y="3473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5166" name="Rectangle 46"/>
              <p:cNvSpPr>
                <a:spLocks noChangeArrowheads="1"/>
              </p:cNvSpPr>
              <p:nvPr userDrawn="1"/>
            </p:nvSpPr>
            <p:spPr bwMode="ltGray">
              <a:xfrm rot="1525830">
                <a:off x="1009" y="3497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5167" name="Rectangle 47"/>
              <p:cNvSpPr>
                <a:spLocks noChangeArrowheads="1"/>
              </p:cNvSpPr>
              <p:nvPr userDrawn="1"/>
            </p:nvSpPr>
            <p:spPr bwMode="ltGray">
              <a:xfrm rot="1788117">
                <a:off x="990" y="3519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5168" name="Rectangle 48"/>
              <p:cNvSpPr>
                <a:spLocks noChangeArrowheads="1"/>
              </p:cNvSpPr>
              <p:nvPr userDrawn="1"/>
            </p:nvSpPr>
            <p:spPr bwMode="ltGray">
              <a:xfrm rot="1788117">
                <a:off x="969" y="354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5169" name="Rectangle 49"/>
              <p:cNvSpPr>
                <a:spLocks noChangeArrowheads="1"/>
              </p:cNvSpPr>
              <p:nvPr userDrawn="1"/>
            </p:nvSpPr>
            <p:spPr bwMode="ltGray">
              <a:xfrm rot="841630">
                <a:off x="1113" y="3355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5170" name="Rectangle 50"/>
              <p:cNvSpPr>
                <a:spLocks noChangeArrowheads="1"/>
              </p:cNvSpPr>
              <p:nvPr userDrawn="1"/>
            </p:nvSpPr>
            <p:spPr bwMode="ltGray">
              <a:xfrm rot="841630">
                <a:off x="1100" y="3378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5171" name="Rectangle 51"/>
              <p:cNvSpPr>
                <a:spLocks noChangeArrowheads="1"/>
              </p:cNvSpPr>
              <p:nvPr userDrawn="1"/>
            </p:nvSpPr>
            <p:spPr bwMode="ltGray">
              <a:xfrm rot="1308689">
                <a:off x="1086" y="340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5172" name="Rectangle 52"/>
              <p:cNvSpPr>
                <a:spLocks noChangeArrowheads="1"/>
              </p:cNvSpPr>
              <p:nvPr userDrawn="1"/>
            </p:nvSpPr>
            <p:spPr bwMode="ltGray">
              <a:xfrm rot="1308689">
                <a:off x="1064" y="3425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5173" name="Rectangle 53"/>
              <p:cNvSpPr>
                <a:spLocks noChangeArrowheads="1"/>
              </p:cNvSpPr>
              <p:nvPr userDrawn="1"/>
            </p:nvSpPr>
            <p:spPr bwMode="ltGray">
              <a:xfrm rot="469913">
                <a:off x="1172" y="3225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5174" name="Rectangle 54"/>
              <p:cNvSpPr>
                <a:spLocks noChangeArrowheads="1"/>
              </p:cNvSpPr>
              <p:nvPr userDrawn="1"/>
            </p:nvSpPr>
            <p:spPr bwMode="ltGray">
              <a:xfrm rot="559869">
                <a:off x="1162" y="3250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5175" name="Rectangle 55"/>
              <p:cNvSpPr>
                <a:spLocks noChangeArrowheads="1"/>
              </p:cNvSpPr>
              <p:nvPr userDrawn="1"/>
            </p:nvSpPr>
            <p:spPr bwMode="ltGray">
              <a:xfrm rot="734079">
                <a:off x="1154" y="3276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5176" name="Rectangle 56"/>
              <p:cNvSpPr>
                <a:spLocks noChangeArrowheads="1"/>
              </p:cNvSpPr>
              <p:nvPr userDrawn="1"/>
            </p:nvSpPr>
            <p:spPr bwMode="ltGray">
              <a:xfrm rot="734079">
                <a:off x="1141" y="3304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5177" name="Rectangle 57"/>
              <p:cNvSpPr>
                <a:spLocks noChangeArrowheads="1"/>
              </p:cNvSpPr>
              <p:nvPr userDrawn="1"/>
            </p:nvSpPr>
            <p:spPr bwMode="ltGray">
              <a:xfrm rot="-293905">
                <a:off x="1211" y="3096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5178" name="Rectangle 58"/>
              <p:cNvSpPr>
                <a:spLocks noChangeArrowheads="1"/>
              </p:cNvSpPr>
              <p:nvPr userDrawn="1"/>
            </p:nvSpPr>
            <p:spPr bwMode="ltGray">
              <a:xfrm rot="-8">
                <a:off x="1201" y="3122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5179" name="Rectangle 59"/>
              <p:cNvSpPr>
                <a:spLocks noChangeArrowheads="1"/>
              </p:cNvSpPr>
              <p:nvPr userDrawn="1"/>
            </p:nvSpPr>
            <p:spPr bwMode="ltGray">
              <a:xfrm rot="-8">
                <a:off x="1200" y="3147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5180" name="Rectangle 60"/>
              <p:cNvSpPr>
                <a:spLocks noChangeArrowheads="1"/>
              </p:cNvSpPr>
              <p:nvPr userDrawn="1"/>
            </p:nvSpPr>
            <p:spPr bwMode="ltGray">
              <a:xfrm rot="214188">
                <a:off x="1189" y="3173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5181" name="Rectangle 61"/>
              <p:cNvSpPr>
                <a:spLocks noChangeArrowheads="1"/>
              </p:cNvSpPr>
              <p:nvPr userDrawn="1"/>
            </p:nvSpPr>
            <p:spPr bwMode="ltGray">
              <a:xfrm rot="-682388">
                <a:off x="1219" y="296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5182" name="Rectangle 62"/>
              <p:cNvSpPr>
                <a:spLocks noChangeArrowheads="1"/>
              </p:cNvSpPr>
              <p:nvPr userDrawn="1"/>
            </p:nvSpPr>
            <p:spPr bwMode="ltGray">
              <a:xfrm rot="-480400">
                <a:off x="1220" y="2991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5183" name="Rectangle 63"/>
              <p:cNvSpPr>
                <a:spLocks noChangeArrowheads="1"/>
              </p:cNvSpPr>
              <p:nvPr userDrawn="1"/>
            </p:nvSpPr>
            <p:spPr bwMode="ltGray">
              <a:xfrm rot="-480400">
                <a:off x="1220" y="301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5184" name="Rectangle 64"/>
              <p:cNvSpPr>
                <a:spLocks noChangeArrowheads="1"/>
              </p:cNvSpPr>
              <p:nvPr userDrawn="1"/>
            </p:nvSpPr>
            <p:spPr bwMode="ltGray">
              <a:xfrm rot="-270546">
                <a:off x="1219" y="3041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5185" name="Rectangle 65"/>
              <p:cNvSpPr>
                <a:spLocks noChangeArrowheads="1"/>
              </p:cNvSpPr>
              <p:nvPr userDrawn="1"/>
            </p:nvSpPr>
            <p:spPr bwMode="ltGray">
              <a:xfrm rot="-1132286">
                <a:off x="1207" y="2843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5186" name="Rectangle 66"/>
              <p:cNvSpPr>
                <a:spLocks noChangeArrowheads="1"/>
              </p:cNvSpPr>
              <p:nvPr userDrawn="1"/>
            </p:nvSpPr>
            <p:spPr bwMode="ltGray">
              <a:xfrm rot="-969272">
                <a:off x="1213" y="2864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5187" name="Rectangle 67"/>
              <p:cNvSpPr>
                <a:spLocks noChangeArrowheads="1"/>
              </p:cNvSpPr>
              <p:nvPr userDrawn="1"/>
            </p:nvSpPr>
            <p:spPr bwMode="ltGray">
              <a:xfrm rot="-969272">
                <a:off x="1216" y="2888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5188" name="Rectangle 68"/>
              <p:cNvSpPr>
                <a:spLocks noChangeArrowheads="1"/>
              </p:cNvSpPr>
              <p:nvPr userDrawn="1"/>
            </p:nvSpPr>
            <p:spPr bwMode="ltGray">
              <a:xfrm rot="-806259">
                <a:off x="1219" y="291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5189" name="Rectangle 69"/>
              <p:cNvSpPr>
                <a:spLocks noChangeArrowheads="1"/>
              </p:cNvSpPr>
              <p:nvPr userDrawn="1"/>
            </p:nvSpPr>
            <p:spPr bwMode="ltGray">
              <a:xfrm rot="-1543941">
                <a:off x="1165" y="2727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5190" name="Rectangle 70"/>
              <p:cNvSpPr>
                <a:spLocks noChangeArrowheads="1"/>
              </p:cNvSpPr>
              <p:nvPr userDrawn="1"/>
            </p:nvSpPr>
            <p:spPr bwMode="ltGray">
              <a:xfrm rot="-1341953">
                <a:off x="1176" y="2752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5191" name="Rectangle 71"/>
              <p:cNvSpPr>
                <a:spLocks noChangeArrowheads="1"/>
              </p:cNvSpPr>
              <p:nvPr userDrawn="1"/>
            </p:nvSpPr>
            <p:spPr bwMode="ltGray">
              <a:xfrm rot="-1341953">
                <a:off x="1184" y="277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5192" name="Rectangle 72"/>
              <p:cNvSpPr>
                <a:spLocks noChangeArrowheads="1"/>
              </p:cNvSpPr>
              <p:nvPr userDrawn="1"/>
            </p:nvSpPr>
            <p:spPr bwMode="ltGray">
              <a:xfrm rot="-1341953">
                <a:off x="1194" y="279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5193" name="Rectangle 73"/>
              <p:cNvSpPr>
                <a:spLocks noChangeArrowheads="1"/>
              </p:cNvSpPr>
              <p:nvPr userDrawn="1"/>
            </p:nvSpPr>
            <p:spPr bwMode="ltGray">
              <a:xfrm rot="-1928746">
                <a:off x="1101" y="2628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5194" name="Rectangle 74"/>
              <p:cNvSpPr>
                <a:spLocks noChangeArrowheads="1"/>
              </p:cNvSpPr>
              <p:nvPr userDrawn="1"/>
            </p:nvSpPr>
            <p:spPr bwMode="ltGray">
              <a:xfrm rot="-1844175">
                <a:off x="1114" y="264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5195" name="Rectangle 75"/>
              <p:cNvSpPr>
                <a:spLocks noChangeArrowheads="1"/>
              </p:cNvSpPr>
              <p:nvPr userDrawn="1"/>
            </p:nvSpPr>
            <p:spPr bwMode="ltGray">
              <a:xfrm rot="-1752383">
                <a:off x="1129" y="2667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5196" name="Rectangle 76"/>
              <p:cNvSpPr>
                <a:spLocks noChangeArrowheads="1"/>
              </p:cNvSpPr>
              <p:nvPr userDrawn="1"/>
            </p:nvSpPr>
            <p:spPr bwMode="ltGray">
              <a:xfrm rot="-1752383">
                <a:off x="1142" y="2684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5197" name="Rectangle 77"/>
              <p:cNvSpPr>
                <a:spLocks noChangeArrowheads="1"/>
              </p:cNvSpPr>
              <p:nvPr userDrawn="1"/>
            </p:nvSpPr>
            <p:spPr bwMode="ltGray">
              <a:xfrm rot="-2466736">
                <a:off x="1014" y="2538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5198" name="Rectangle 78"/>
              <p:cNvSpPr>
                <a:spLocks noChangeArrowheads="1"/>
              </p:cNvSpPr>
              <p:nvPr userDrawn="1"/>
            </p:nvSpPr>
            <p:spPr bwMode="ltGray">
              <a:xfrm rot="-2466736">
                <a:off x="1035" y="2557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5199" name="Rectangle 79"/>
              <p:cNvSpPr>
                <a:spLocks noChangeArrowheads="1"/>
              </p:cNvSpPr>
              <p:nvPr userDrawn="1"/>
            </p:nvSpPr>
            <p:spPr bwMode="ltGray">
              <a:xfrm rot="-2466736">
                <a:off x="1050" y="2574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5200" name="Rectangle 80"/>
              <p:cNvSpPr>
                <a:spLocks noChangeArrowheads="1"/>
              </p:cNvSpPr>
              <p:nvPr userDrawn="1"/>
            </p:nvSpPr>
            <p:spPr bwMode="ltGray">
              <a:xfrm rot="-2342866">
                <a:off x="1068" y="2590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5201" name="Freeform 81"/>
              <p:cNvSpPr>
                <a:spLocks/>
              </p:cNvSpPr>
              <p:nvPr userDrawn="1"/>
            </p:nvSpPr>
            <p:spPr bwMode="ltGray">
              <a:xfrm>
                <a:off x="486" y="2563"/>
                <a:ext cx="180" cy="151"/>
              </a:xfrm>
              <a:custGeom>
                <a:avLst/>
                <a:gdLst>
                  <a:gd name="T0" fmla="*/ 0 w 180"/>
                  <a:gd name="T1" fmla="*/ 144 h 151"/>
                  <a:gd name="T2" fmla="*/ 28 w 180"/>
                  <a:gd name="T3" fmla="*/ 147 h 151"/>
                  <a:gd name="T4" fmla="*/ 64 w 180"/>
                  <a:gd name="T5" fmla="*/ 46 h 151"/>
                  <a:gd name="T6" fmla="*/ 94 w 180"/>
                  <a:gd name="T7" fmla="*/ 151 h 151"/>
                  <a:gd name="T8" fmla="*/ 129 w 180"/>
                  <a:gd name="T9" fmla="*/ 151 h 151"/>
                  <a:gd name="T10" fmla="*/ 180 w 180"/>
                  <a:gd name="T11" fmla="*/ 9 h 151"/>
                  <a:gd name="T12" fmla="*/ 148 w 180"/>
                  <a:gd name="T13" fmla="*/ 10 h 151"/>
                  <a:gd name="T14" fmla="*/ 112 w 180"/>
                  <a:gd name="T15" fmla="*/ 112 h 151"/>
                  <a:gd name="T16" fmla="*/ 79 w 180"/>
                  <a:gd name="T17" fmla="*/ 0 h 151"/>
                  <a:gd name="T18" fmla="*/ 48 w 180"/>
                  <a:gd name="T19" fmla="*/ 0 h 151"/>
                  <a:gd name="T20" fmla="*/ 0 w 180"/>
                  <a:gd name="T21" fmla="*/ 144 h 1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180" h="151">
                    <a:moveTo>
                      <a:pt x="0" y="144"/>
                    </a:moveTo>
                    <a:lnTo>
                      <a:pt x="28" y="147"/>
                    </a:lnTo>
                    <a:lnTo>
                      <a:pt x="64" y="46"/>
                    </a:lnTo>
                    <a:lnTo>
                      <a:pt x="94" y="151"/>
                    </a:lnTo>
                    <a:lnTo>
                      <a:pt x="129" y="151"/>
                    </a:lnTo>
                    <a:lnTo>
                      <a:pt x="180" y="9"/>
                    </a:lnTo>
                    <a:lnTo>
                      <a:pt x="148" y="10"/>
                    </a:lnTo>
                    <a:lnTo>
                      <a:pt x="112" y="112"/>
                    </a:lnTo>
                    <a:lnTo>
                      <a:pt x="79" y="0"/>
                    </a:lnTo>
                    <a:lnTo>
                      <a:pt x="48" y="0"/>
                    </a:lnTo>
                    <a:lnTo>
                      <a:pt x="0" y="144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202" name="Rectangle 82"/>
              <p:cNvSpPr>
                <a:spLocks noChangeArrowheads="1"/>
              </p:cNvSpPr>
              <p:nvPr userDrawn="1"/>
            </p:nvSpPr>
            <p:spPr bwMode="ltGray">
              <a:xfrm rot="6575641">
                <a:off x="-217" y="3138"/>
                <a:ext cx="122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5203" name="Rectangle 83"/>
              <p:cNvSpPr>
                <a:spLocks noChangeArrowheads="1"/>
              </p:cNvSpPr>
              <p:nvPr userDrawn="1"/>
            </p:nvSpPr>
            <p:spPr bwMode="ltGray">
              <a:xfrm rot="238799">
                <a:off x="4" y="3146"/>
                <a:ext cx="103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5204" name="Rectangle 84"/>
              <p:cNvSpPr>
                <a:spLocks noChangeArrowheads="1"/>
              </p:cNvSpPr>
              <p:nvPr userDrawn="1"/>
            </p:nvSpPr>
            <p:spPr bwMode="ltGray">
              <a:xfrm rot="-2957028">
                <a:off x="907" y="2473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5205" name="Rectangle 85"/>
              <p:cNvSpPr>
                <a:spLocks noChangeArrowheads="1"/>
              </p:cNvSpPr>
              <p:nvPr userDrawn="1"/>
            </p:nvSpPr>
            <p:spPr bwMode="ltGray">
              <a:xfrm rot="-2957028">
                <a:off x="930" y="2486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5206" name="Rectangle 86"/>
              <p:cNvSpPr>
                <a:spLocks noChangeArrowheads="1"/>
              </p:cNvSpPr>
              <p:nvPr userDrawn="1"/>
            </p:nvSpPr>
            <p:spPr bwMode="ltGray">
              <a:xfrm rot="-2957028">
                <a:off x="954" y="2497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5207" name="Rectangle 87"/>
              <p:cNvSpPr>
                <a:spLocks noChangeArrowheads="1"/>
              </p:cNvSpPr>
              <p:nvPr userDrawn="1"/>
            </p:nvSpPr>
            <p:spPr bwMode="ltGray">
              <a:xfrm rot="-2661033">
                <a:off x="974" y="2509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5208" name="Rectangle 88"/>
              <p:cNvSpPr>
                <a:spLocks noChangeArrowheads="1"/>
              </p:cNvSpPr>
              <p:nvPr userDrawn="1"/>
            </p:nvSpPr>
            <p:spPr bwMode="ltGray">
              <a:xfrm rot="-3638503">
                <a:off x="788" y="2426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5209" name="Rectangle 89"/>
              <p:cNvSpPr>
                <a:spLocks noChangeArrowheads="1"/>
              </p:cNvSpPr>
              <p:nvPr userDrawn="1"/>
            </p:nvSpPr>
            <p:spPr bwMode="ltGray">
              <a:xfrm rot="-3638503">
                <a:off x="815" y="2434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5210" name="Rectangle 90"/>
              <p:cNvSpPr>
                <a:spLocks noChangeArrowheads="1"/>
              </p:cNvSpPr>
              <p:nvPr userDrawn="1"/>
            </p:nvSpPr>
            <p:spPr bwMode="ltGray">
              <a:xfrm rot="-3514633">
                <a:off x="837" y="2441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5211" name="Rectangle 91"/>
              <p:cNvSpPr>
                <a:spLocks noChangeArrowheads="1"/>
              </p:cNvSpPr>
              <p:nvPr userDrawn="1"/>
            </p:nvSpPr>
            <p:spPr bwMode="ltGray">
              <a:xfrm rot="-3220799">
                <a:off x="862" y="2453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5212" name="Rectangle 92"/>
              <p:cNvSpPr>
                <a:spLocks noChangeArrowheads="1"/>
              </p:cNvSpPr>
              <p:nvPr userDrawn="1"/>
            </p:nvSpPr>
            <p:spPr bwMode="ltGray">
              <a:xfrm rot="-4338250">
                <a:off x="649" y="2396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5213" name="Rectangle 93"/>
              <p:cNvSpPr>
                <a:spLocks noChangeArrowheads="1"/>
              </p:cNvSpPr>
              <p:nvPr userDrawn="1"/>
            </p:nvSpPr>
            <p:spPr bwMode="ltGray">
              <a:xfrm rot="-4250359">
                <a:off x="677" y="2402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5214" name="Rectangle 94"/>
              <p:cNvSpPr>
                <a:spLocks noChangeArrowheads="1"/>
              </p:cNvSpPr>
              <p:nvPr userDrawn="1"/>
            </p:nvSpPr>
            <p:spPr bwMode="ltGray">
              <a:xfrm rot="-4250359">
                <a:off x="707" y="2407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5215" name="Rectangle 95"/>
              <p:cNvSpPr>
                <a:spLocks noChangeArrowheads="1"/>
              </p:cNvSpPr>
              <p:nvPr userDrawn="1"/>
            </p:nvSpPr>
            <p:spPr bwMode="ltGray">
              <a:xfrm rot="-3989246">
                <a:off x="737" y="2411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5216" name="Rectangle 96"/>
              <p:cNvSpPr>
                <a:spLocks noChangeArrowheads="1"/>
              </p:cNvSpPr>
              <p:nvPr userDrawn="1"/>
            </p:nvSpPr>
            <p:spPr bwMode="ltGray">
              <a:xfrm rot="-4862215">
                <a:off x="503" y="2395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5217" name="Rectangle 97"/>
              <p:cNvSpPr>
                <a:spLocks noChangeArrowheads="1"/>
              </p:cNvSpPr>
              <p:nvPr userDrawn="1"/>
            </p:nvSpPr>
            <p:spPr bwMode="ltGray">
              <a:xfrm rot="-4673370">
                <a:off x="533" y="2393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5218" name="Rectangle 98"/>
              <p:cNvSpPr>
                <a:spLocks noChangeArrowheads="1"/>
              </p:cNvSpPr>
              <p:nvPr userDrawn="1"/>
            </p:nvSpPr>
            <p:spPr bwMode="ltGray">
              <a:xfrm rot="-4646721">
                <a:off x="563" y="2390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5219" name="Rectangle 99"/>
              <p:cNvSpPr>
                <a:spLocks noChangeArrowheads="1"/>
              </p:cNvSpPr>
              <p:nvPr userDrawn="1"/>
            </p:nvSpPr>
            <p:spPr bwMode="ltGray">
              <a:xfrm rot="-4580623">
                <a:off x="594" y="2391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5220" name="Rectangle 100"/>
              <p:cNvSpPr>
                <a:spLocks noChangeArrowheads="1"/>
              </p:cNvSpPr>
              <p:nvPr userDrawn="1"/>
            </p:nvSpPr>
            <p:spPr bwMode="ltGray">
              <a:xfrm rot="-5195129">
                <a:off x="355" y="241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5221" name="Rectangle 101"/>
              <p:cNvSpPr>
                <a:spLocks noChangeArrowheads="1"/>
              </p:cNvSpPr>
              <p:nvPr userDrawn="1"/>
            </p:nvSpPr>
            <p:spPr bwMode="ltGray">
              <a:xfrm rot="-5360484">
                <a:off x="385" y="2409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5222" name="Rectangle 102"/>
              <p:cNvSpPr>
                <a:spLocks noChangeArrowheads="1"/>
              </p:cNvSpPr>
              <p:nvPr userDrawn="1"/>
            </p:nvSpPr>
            <p:spPr bwMode="ltGray">
              <a:xfrm rot="-5288939">
                <a:off x="418" y="2405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5223" name="Rectangle 103"/>
              <p:cNvSpPr>
                <a:spLocks noChangeArrowheads="1"/>
              </p:cNvSpPr>
              <p:nvPr userDrawn="1"/>
            </p:nvSpPr>
            <p:spPr bwMode="ltGray">
              <a:xfrm rot="-5164854">
                <a:off x="449" y="2400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5224" name="Rectangle 104"/>
              <p:cNvSpPr>
                <a:spLocks noChangeArrowheads="1"/>
              </p:cNvSpPr>
              <p:nvPr userDrawn="1"/>
            </p:nvSpPr>
            <p:spPr bwMode="ltGray">
              <a:xfrm rot="-6132163">
                <a:off x="206" y="245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5225" name="Rectangle 105"/>
              <p:cNvSpPr>
                <a:spLocks noChangeArrowheads="1"/>
              </p:cNvSpPr>
              <p:nvPr userDrawn="1"/>
            </p:nvSpPr>
            <p:spPr bwMode="ltGray">
              <a:xfrm rot="-6220433">
                <a:off x="237" y="244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5226" name="Rectangle 106"/>
              <p:cNvSpPr>
                <a:spLocks noChangeArrowheads="1"/>
              </p:cNvSpPr>
              <p:nvPr userDrawn="1"/>
            </p:nvSpPr>
            <p:spPr bwMode="ltGray">
              <a:xfrm rot="-6110943">
                <a:off x="266" y="243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5227" name="Rectangle 107"/>
              <p:cNvSpPr>
                <a:spLocks noChangeArrowheads="1"/>
              </p:cNvSpPr>
              <p:nvPr userDrawn="1"/>
            </p:nvSpPr>
            <p:spPr bwMode="ltGray">
              <a:xfrm rot="-5919570">
                <a:off x="292" y="2427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5228" name="Rectangle 108"/>
              <p:cNvSpPr>
                <a:spLocks noChangeArrowheads="1"/>
              </p:cNvSpPr>
              <p:nvPr userDrawn="1"/>
            </p:nvSpPr>
            <p:spPr bwMode="ltGray">
              <a:xfrm rot="-7376291">
                <a:off x="5" y="2549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5229" name="Rectangle 109"/>
              <p:cNvSpPr>
                <a:spLocks noChangeArrowheads="1"/>
              </p:cNvSpPr>
              <p:nvPr userDrawn="1"/>
            </p:nvSpPr>
            <p:spPr bwMode="ltGray">
              <a:xfrm rot="-7168347">
                <a:off x="64" y="2517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5230" name="Rectangle 110"/>
              <p:cNvSpPr>
                <a:spLocks noChangeArrowheads="1"/>
              </p:cNvSpPr>
              <p:nvPr userDrawn="1"/>
            </p:nvSpPr>
            <p:spPr bwMode="ltGray">
              <a:xfrm rot="-6802416">
                <a:off x="92" y="2502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5231" name="Rectangle 111"/>
              <p:cNvSpPr>
                <a:spLocks noChangeArrowheads="1"/>
              </p:cNvSpPr>
              <p:nvPr userDrawn="1"/>
            </p:nvSpPr>
            <p:spPr bwMode="ltGray">
              <a:xfrm rot="-6802416">
                <a:off x="119" y="2492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5232" name="Rectangle 112"/>
              <p:cNvSpPr>
                <a:spLocks noChangeArrowheads="1"/>
              </p:cNvSpPr>
              <p:nvPr userDrawn="1"/>
            </p:nvSpPr>
            <p:spPr bwMode="ltGray">
              <a:xfrm rot="-6457704">
                <a:off x="150" y="247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5233" name="Rectangle 113"/>
              <p:cNvSpPr>
                <a:spLocks noChangeArrowheads="1"/>
              </p:cNvSpPr>
              <p:nvPr userDrawn="1"/>
            </p:nvSpPr>
            <p:spPr bwMode="ltGray">
              <a:xfrm rot="-1876771">
                <a:off x="0" y="3363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5234" name="Rectangle 114"/>
              <p:cNvSpPr>
                <a:spLocks noChangeArrowheads="1"/>
              </p:cNvSpPr>
              <p:nvPr userDrawn="1"/>
            </p:nvSpPr>
            <p:spPr bwMode="ltGray">
              <a:xfrm rot="3283992">
                <a:off x="511" y="3478"/>
                <a:ext cx="24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5235" name="Rectangle 115"/>
              <p:cNvSpPr>
                <a:spLocks noChangeArrowheads="1"/>
              </p:cNvSpPr>
              <p:nvPr userDrawn="1"/>
            </p:nvSpPr>
            <p:spPr bwMode="ltGray">
              <a:xfrm rot="3283992">
                <a:off x="35" y="2798"/>
                <a:ext cx="24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5236" name="Rectangle 116"/>
              <p:cNvSpPr>
                <a:spLocks noChangeArrowheads="1"/>
              </p:cNvSpPr>
              <p:nvPr userDrawn="1"/>
            </p:nvSpPr>
            <p:spPr bwMode="ltGray">
              <a:xfrm rot="-1876771">
                <a:off x="700" y="2851"/>
                <a:ext cx="317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5237" name="Rectangle 117"/>
              <p:cNvSpPr>
                <a:spLocks noChangeArrowheads="1"/>
              </p:cNvSpPr>
              <p:nvPr userDrawn="1"/>
            </p:nvSpPr>
            <p:spPr bwMode="ltGray">
              <a:xfrm rot="5908516">
                <a:off x="200" y="3915"/>
                <a:ext cx="138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5238" name="Rectangle 118"/>
              <p:cNvSpPr>
                <a:spLocks noChangeArrowheads="1"/>
              </p:cNvSpPr>
              <p:nvPr userDrawn="1"/>
            </p:nvSpPr>
            <p:spPr bwMode="ltGray">
              <a:xfrm rot="6683973">
                <a:off x="45" y="3915"/>
                <a:ext cx="144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5239" name="Rectangle 119"/>
              <p:cNvSpPr>
                <a:spLocks noChangeArrowheads="1"/>
              </p:cNvSpPr>
              <p:nvPr userDrawn="1"/>
            </p:nvSpPr>
            <p:spPr bwMode="ltGray">
              <a:xfrm rot="5245609">
                <a:off x="361" y="3893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5240" name="Rectangle 120"/>
              <p:cNvSpPr>
                <a:spLocks noChangeArrowheads="1"/>
              </p:cNvSpPr>
              <p:nvPr userDrawn="1"/>
            </p:nvSpPr>
            <p:spPr bwMode="ltGray">
              <a:xfrm rot="4500520">
                <a:off x="522" y="3847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5241" name="Rectangle 121"/>
              <p:cNvSpPr>
                <a:spLocks noChangeArrowheads="1"/>
              </p:cNvSpPr>
              <p:nvPr userDrawn="1"/>
            </p:nvSpPr>
            <p:spPr bwMode="ltGray">
              <a:xfrm rot="3805227">
                <a:off x="670" y="3778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5242" name="Rectangle 122"/>
              <p:cNvSpPr>
                <a:spLocks noChangeArrowheads="1"/>
              </p:cNvSpPr>
              <p:nvPr userDrawn="1"/>
            </p:nvSpPr>
            <p:spPr bwMode="ltGray">
              <a:xfrm rot="3060138">
                <a:off x="813" y="3688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5243" name="Rectangle 123"/>
              <p:cNvSpPr>
                <a:spLocks noChangeArrowheads="1"/>
              </p:cNvSpPr>
              <p:nvPr userDrawn="1"/>
            </p:nvSpPr>
            <p:spPr bwMode="ltGray">
              <a:xfrm rot="2090281">
                <a:off x="938" y="3582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5244" name="Rectangle 124"/>
              <p:cNvSpPr>
                <a:spLocks noChangeArrowheads="1"/>
              </p:cNvSpPr>
              <p:nvPr userDrawn="1"/>
            </p:nvSpPr>
            <p:spPr bwMode="ltGray">
              <a:xfrm rot="-7168347">
                <a:off x="-18" y="2506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5245" name="Rectangle 125"/>
              <p:cNvSpPr>
                <a:spLocks noChangeArrowheads="1"/>
              </p:cNvSpPr>
              <p:nvPr userDrawn="1"/>
            </p:nvSpPr>
            <p:spPr bwMode="ltGray">
              <a:xfrm rot="-6406501">
                <a:off x="136" y="2433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5246" name="Rectangle 126"/>
              <p:cNvSpPr>
                <a:spLocks noChangeArrowheads="1"/>
              </p:cNvSpPr>
              <p:nvPr userDrawn="1"/>
            </p:nvSpPr>
            <p:spPr bwMode="ltGray">
              <a:xfrm rot="-4970620">
                <a:off x="447" y="2364"/>
                <a:ext cx="138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5247" name="Rectangle 127"/>
              <p:cNvSpPr>
                <a:spLocks noChangeArrowheads="1"/>
              </p:cNvSpPr>
              <p:nvPr userDrawn="1"/>
            </p:nvSpPr>
            <p:spPr bwMode="ltGray">
              <a:xfrm rot="-4298502">
                <a:off x="597" y="2360"/>
                <a:ext cx="150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5248" name="Rectangle 128"/>
              <p:cNvSpPr>
                <a:spLocks noChangeArrowheads="1"/>
              </p:cNvSpPr>
              <p:nvPr userDrawn="1"/>
            </p:nvSpPr>
            <p:spPr bwMode="ltGray">
              <a:xfrm rot="-3676305">
                <a:off x="739" y="2386"/>
                <a:ext cx="15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5249" name="Rectangle 129"/>
              <p:cNvSpPr>
                <a:spLocks noChangeArrowheads="1"/>
              </p:cNvSpPr>
              <p:nvPr userDrawn="1"/>
            </p:nvSpPr>
            <p:spPr bwMode="ltGray">
              <a:xfrm rot="-3188616">
                <a:off x="869" y="2430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5250" name="Rectangle 130"/>
              <p:cNvSpPr>
                <a:spLocks noChangeArrowheads="1"/>
              </p:cNvSpPr>
              <p:nvPr userDrawn="1"/>
            </p:nvSpPr>
            <p:spPr bwMode="ltGray">
              <a:xfrm rot="-2610246">
                <a:off x="984" y="2497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5251" name="Rectangle 131"/>
              <p:cNvSpPr>
                <a:spLocks noChangeArrowheads="1"/>
              </p:cNvSpPr>
              <p:nvPr userDrawn="1"/>
            </p:nvSpPr>
            <p:spPr bwMode="ltGray">
              <a:xfrm rot="-2190008">
                <a:off x="1075" y="2585"/>
                <a:ext cx="17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5252" name="Rectangle 132"/>
              <p:cNvSpPr>
                <a:spLocks noChangeArrowheads="1"/>
              </p:cNvSpPr>
              <p:nvPr userDrawn="1"/>
            </p:nvSpPr>
            <p:spPr bwMode="ltGray">
              <a:xfrm rot="-1728558">
                <a:off x="1147" y="2688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5253" name="Rectangle 133"/>
              <p:cNvSpPr>
                <a:spLocks noChangeArrowheads="1"/>
              </p:cNvSpPr>
              <p:nvPr userDrawn="1"/>
            </p:nvSpPr>
            <p:spPr bwMode="ltGray">
              <a:xfrm rot="-1172118">
                <a:off x="1198" y="2805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5254" name="Rectangle 134"/>
              <p:cNvSpPr>
                <a:spLocks noChangeArrowheads="1"/>
              </p:cNvSpPr>
              <p:nvPr userDrawn="1"/>
            </p:nvSpPr>
            <p:spPr bwMode="ltGray">
              <a:xfrm rot="-753845">
                <a:off x="1218" y="2930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5255" name="Rectangle 135"/>
              <p:cNvSpPr>
                <a:spLocks noChangeArrowheads="1"/>
              </p:cNvSpPr>
              <p:nvPr userDrawn="1"/>
            </p:nvSpPr>
            <p:spPr bwMode="ltGray">
              <a:xfrm rot="-287823">
                <a:off x="1213" y="3066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5256" name="Rectangle 136"/>
              <p:cNvSpPr>
                <a:spLocks noChangeArrowheads="1"/>
              </p:cNvSpPr>
              <p:nvPr userDrawn="1"/>
            </p:nvSpPr>
            <p:spPr bwMode="ltGray">
              <a:xfrm rot="696741">
                <a:off x="1126" y="3337"/>
                <a:ext cx="150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5257" name="Rectangle 137"/>
              <p:cNvSpPr>
                <a:spLocks noChangeArrowheads="1"/>
              </p:cNvSpPr>
              <p:nvPr userDrawn="1"/>
            </p:nvSpPr>
            <p:spPr bwMode="ltGray">
              <a:xfrm rot="1529990">
                <a:off x="1041" y="3465"/>
                <a:ext cx="140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5258" name="Freeform 138"/>
              <p:cNvSpPr>
                <a:spLocks/>
              </p:cNvSpPr>
              <p:nvPr userDrawn="1"/>
            </p:nvSpPr>
            <p:spPr bwMode="ltGray">
              <a:xfrm>
                <a:off x="850" y="3136"/>
                <a:ext cx="204" cy="120"/>
              </a:xfrm>
              <a:custGeom>
                <a:avLst/>
                <a:gdLst>
                  <a:gd name="T0" fmla="*/ 168 w 204"/>
                  <a:gd name="T1" fmla="*/ 120 h 120"/>
                  <a:gd name="T2" fmla="*/ 204 w 204"/>
                  <a:gd name="T3" fmla="*/ 12 h 120"/>
                  <a:gd name="T4" fmla="*/ 42 w 204"/>
                  <a:gd name="T5" fmla="*/ 0 h 120"/>
                  <a:gd name="T6" fmla="*/ 0 w 204"/>
                  <a:gd name="T7" fmla="*/ 108 h 120"/>
                  <a:gd name="T8" fmla="*/ 30 w 204"/>
                  <a:gd name="T9" fmla="*/ 114 h 120"/>
                  <a:gd name="T10" fmla="*/ 60 w 204"/>
                  <a:gd name="T11" fmla="*/ 30 h 120"/>
                  <a:gd name="T12" fmla="*/ 102 w 204"/>
                  <a:gd name="T13" fmla="*/ 36 h 120"/>
                  <a:gd name="T14" fmla="*/ 78 w 204"/>
                  <a:gd name="T15" fmla="*/ 108 h 120"/>
                  <a:gd name="T16" fmla="*/ 102 w 204"/>
                  <a:gd name="T17" fmla="*/ 108 h 120"/>
                  <a:gd name="T18" fmla="*/ 132 w 204"/>
                  <a:gd name="T19" fmla="*/ 36 h 120"/>
                  <a:gd name="T20" fmla="*/ 162 w 204"/>
                  <a:gd name="T21" fmla="*/ 36 h 120"/>
                  <a:gd name="T22" fmla="*/ 138 w 204"/>
                  <a:gd name="T23" fmla="*/ 114 h 120"/>
                  <a:gd name="T24" fmla="*/ 168 w 204"/>
                  <a:gd name="T25" fmla="*/ 120 h 12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204" h="120">
                    <a:moveTo>
                      <a:pt x="168" y="120"/>
                    </a:moveTo>
                    <a:lnTo>
                      <a:pt x="204" y="12"/>
                    </a:lnTo>
                    <a:lnTo>
                      <a:pt x="42" y="0"/>
                    </a:lnTo>
                    <a:lnTo>
                      <a:pt x="0" y="108"/>
                    </a:lnTo>
                    <a:lnTo>
                      <a:pt x="30" y="114"/>
                    </a:lnTo>
                    <a:lnTo>
                      <a:pt x="60" y="30"/>
                    </a:lnTo>
                    <a:lnTo>
                      <a:pt x="102" y="36"/>
                    </a:lnTo>
                    <a:lnTo>
                      <a:pt x="78" y="108"/>
                    </a:lnTo>
                    <a:lnTo>
                      <a:pt x="102" y="108"/>
                    </a:lnTo>
                    <a:lnTo>
                      <a:pt x="132" y="36"/>
                    </a:lnTo>
                    <a:lnTo>
                      <a:pt x="162" y="36"/>
                    </a:lnTo>
                    <a:lnTo>
                      <a:pt x="138" y="114"/>
                    </a:lnTo>
                    <a:lnTo>
                      <a:pt x="168" y="12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259" name="Freeform 139"/>
              <p:cNvSpPr>
                <a:spLocks/>
              </p:cNvSpPr>
              <p:nvPr userDrawn="1"/>
            </p:nvSpPr>
            <p:spPr bwMode="ltGray">
              <a:xfrm>
                <a:off x="19" y="2722"/>
                <a:ext cx="90" cy="78"/>
              </a:xfrm>
              <a:custGeom>
                <a:avLst/>
                <a:gdLst>
                  <a:gd name="T0" fmla="*/ 66 w 90"/>
                  <a:gd name="T1" fmla="*/ 36 h 78"/>
                  <a:gd name="T2" fmla="*/ 66 w 90"/>
                  <a:gd name="T3" fmla="*/ 36 h 78"/>
                  <a:gd name="T4" fmla="*/ 18 w 90"/>
                  <a:gd name="T5" fmla="*/ 24 h 78"/>
                  <a:gd name="T6" fmla="*/ 0 w 90"/>
                  <a:gd name="T7" fmla="*/ 30 h 78"/>
                  <a:gd name="T8" fmla="*/ 36 w 90"/>
                  <a:gd name="T9" fmla="*/ 78 h 78"/>
                  <a:gd name="T10" fmla="*/ 48 w 90"/>
                  <a:gd name="T11" fmla="*/ 72 h 78"/>
                  <a:gd name="T12" fmla="*/ 24 w 90"/>
                  <a:gd name="T13" fmla="*/ 36 h 78"/>
                  <a:gd name="T14" fmla="*/ 24 w 90"/>
                  <a:gd name="T15" fmla="*/ 36 h 78"/>
                  <a:gd name="T16" fmla="*/ 72 w 90"/>
                  <a:gd name="T17" fmla="*/ 54 h 78"/>
                  <a:gd name="T18" fmla="*/ 90 w 90"/>
                  <a:gd name="T19" fmla="*/ 42 h 78"/>
                  <a:gd name="T20" fmla="*/ 54 w 90"/>
                  <a:gd name="T21" fmla="*/ 0 h 78"/>
                  <a:gd name="T22" fmla="*/ 42 w 90"/>
                  <a:gd name="T23" fmla="*/ 6 h 78"/>
                  <a:gd name="T24" fmla="*/ 66 w 90"/>
                  <a:gd name="T25" fmla="*/ 36 h 7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90" h="78">
                    <a:moveTo>
                      <a:pt x="66" y="36"/>
                    </a:moveTo>
                    <a:lnTo>
                      <a:pt x="66" y="36"/>
                    </a:lnTo>
                    <a:lnTo>
                      <a:pt x="18" y="24"/>
                    </a:lnTo>
                    <a:lnTo>
                      <a:pt x="0" y="30"/>
                    </a:lnTo>
                    <a:lnTo>
                      <a:pt x="36" y="78"/>
                    </a:lnTo>
                    <a:lnTo>
                      <a:pt x="48" y="72"/>
                    </a:lnTo>
                    <a:lnTo>
                      <a:pt x="24" y="36"/>
                    </a:lnTo>
                    <a:lnTo>
                      <a:pt x="24" y="36"/>
                    </a:lnTo>
                    <a:lnTo>
                      <a:pt x="72" y="54"/>
                    </a:lnTo>
                    <a:lnTo>
                      <a:pt x="90" y="42"/>
                    </a:lnTo>
                    <a:lnTo>
                      <a:pt x="54" y="0"/>
                    </a:lnTo>
                    <a:lnTo>
                      <a:pt x="42" y="6"/>
                    </a:lnTo>
                    <a:lnTo>
                      <a:pt x="66" y="36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260" name="Freeform 140"/>
              <p:cNvSpPr>
                <a:spLocks/>
              </p:cNvSpPr>
              <p:nvPr userDrawn="1"/>
            </p:nvSpPr>
            <p:spPr bwMode="ltGray">
              <a:xfrm>
                <a:off x="97" y="2651"/>
                <a:ext cx="101" cy="89"/>
              </a:xfrm>
              <a:custGeom>
                <a:avLst/>
                <a:gdLst>
                  <a:gd name="T0" fmla="*/ 54 w 101"/>
                  <a:gd name="T1" fmla="*/ 89 h 89"/>
                  <a:gd name="T2" fmla="*/ 65 w 101"/>
                  <a:gd name="T3" fmla="*/ 83 h 89"/>
                  <a:gd name="T4" fmla="*/ 48 w 101"/>
                  <a:gd name="T5" fmla="*/ 35 h 89"/>
                  <a:gd name="T6" fmla="*/ 89 w 101"/>
                  <a:gd name="T7" fmla="*/ 65 h 89"/>
                  <a:gd name="T8" fmla="*/ 101 w 101"/>
                  <a:gd name="T9" fmla="*/ 59 h 89"/>
                  <a:gd name="T10" fmla="*/ 83 w 101"/>
                  <a:gd name="T11" fmla="*/ 0 h 89"/>
                  <a:gd name="T12" fmla="*/ 71 w 101"/>
                  <a:gd name="T13" fmla="*/ 12 h 89"/>
                  <a:gd name="T14" fmla="*/ 83 w 101"/>
                  <a:gd name="T15" fmla="*/ 41 h 89"/>
                  <a:gd name="T16" fmla="*/ 48 w 101"/>
                  <a:gd name="T17" fmla="*/ 23 h 89"/>
                  <a:gd name="T18" fmla="*/ 36 w 101"/>
                  <a:gd name="T19" fmla="*/ 29 h 89"/>
                  <a:gd name="T20" fmla="*/ 45 w 101"/>
                  <a:gd name="T21" fmla="*/ 68 h 89"/>
                  <a:gd name="T22" fmla="*/ 18 w 101"/>
                  <a:gd name="T23" fmla="*/ 41 h 89"/>
                  <a:gd name="T24" fmla="*/ 0 w 101"/>
                  <a:gd name="T25" fmla="*/ 53 h 89"/>
                  <a:gd name="T26" fmla="*/ 54 w 101"/>
                  <a:gd name="T27" fmla="*/ 89 h 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101" h="89">
                    <a:moveTo>
                      <a:pt x="54" y="89"/>
                    </a:moveTo>
                    <a:lnTo>
                      <a:pt x="65" y="83"/>
                    </a:lnTo>
                    <a:lnTo>
                      <a:pt x="48" y="35"/>
                    </a:lnTo>
                    <a:lnTo>
                      <a:pt x="89" y="65"/>
                    </a:lnTo>
                    <a:lnTo>
                      <a:pt x="101" y="59"/>
                    </a:lnTo>
                    <a:lnTo>
                      <a:pt x="83" y="0"/>
                    </a:lnTo>
                    <a:lnTo>
                      <a:pt x="71" y="12"/>
                    </a:lnTo>
                    <a:lnTo>
                      <a:pt x="83" y="41"/>
                    </a:lnTo>
                    <a:lnTo>
                      <a:pt x="48" y="23"/>
                    </a:lnTo>
                    <a:lnTo>
                      <a:pt x="36" y="29"/>
                    </a:lnTo>
                    <a:lnTo>
                      <a:pt x="45" y="68"/>
                    </a:lnTo>
                    <a:lnTo>
                      <a:pt x="18" y="41"/>
                    </a:lnTo>
                    <a:lnTo>
                      <a:pt x="0" y="53"/>
                    </a:lnTo>
                    <a:lnTo>
                      <a:pt x="54" y="89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261" name="Freeform 141"/>
              <p:cNvSpPr>
                <a:spLocks/>
              </p:cNvSpPr>
              <p:nvPr userDrawn="1"/>
            </p:nvSpPr>
            <p:spPr bwMode="ltGray">
              <a:xfrm>
                <a:off x="677" y="3502"/>
                <a:ext cx="83" cy="78"/>
              </a:xfrm>
              <a:custGeom>
                <a:avLst/>
                <a:gdLst>
                  <a:gd name="T0" fmla="*/ 36 w 83"/>
                  <a:gd name="T1" fmla="*/ 78 h 78"/>
                  <a:gd name="T2" fmla="*/ 83 w 83"/>
                  <a:gd name="T3" fmla="*/ 48 h 78"/>
                  <a:gd name="T4" fmla="*/ 54 w 83"/>
                  <a:gd name="T5" fmla="*/ 0 h 78"/>
                  <a:gd name="T6" fmla="*/ 0 w 83"/>
                  <a:gd name="T7" fmla="*/ 30 h 78"/>
                  <a:gd name="T8" fmla="*/ 6 w 83"/>
                  <a:gd name="T9" fmla="*/ 36 h 78"/>
                  <a:gd name="T10" fmla="*/ 42 w 83"/>
                  <a:gd name="T11" fmla="*/ 18 h 78"/>
                  <a:gd name="T12" fmla="*/ 54 w 83"/>
                  <a:gd name="T13" fmla="*/ 30 h 78"/>
                  <a:gd name="T14" fmla="*/ 24 w 83"/>
                  <a:gd name="T15" fmla="*/ 48 h 78"/>
                  <a:gd name="T16" fmla="*/ 30 w 83"/>
                  <a:gd name="T17" fmla="*/ 54 h 78"/>
                  <a:gd name="T18" fmla="*/ 60 w 83"/>
                  <a:gd name="T19" fmla="*/ 36 h 78"/>
                  <a:gd name="T20" fmla="*/ 66 w 83"/>
                  <a:gd name="T21" fmla="*/ 48 h 78"/>
                  <a:gd name="T22" fmla="*/ 30 w 83"/>
                  <a:gd name="T23" fmla="*/ 66 h 78"/>
                  <a:gd name="T24" fmla="*/ 36 w 83"/>
                  <a:gd name="T25" fmla="*/ 78 h 7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83" h="78">
                    <a:moveTo>
                      <a:pt x="36" y="78"/>
                    </a:moveTo>
                    <a:lnTo>
                      <a:pt x="83" y="48"/>
                    </a:lnTo>
                    <a:lnTo>
                      <a:pt x="54" y="0"/>
                    </a:lnTo>
                    <a:lnTo>
                      <a:pt x="0" y="30"/>
                    </a:lnTo>
                    <a:lnTo>
                      <a:pt x="6" y="36"/>
                    </a:lnTo>
                    <a:lnTo>
                      <a:pt x="42" y="18"/>
                    </a:lnTo>
                    <a:lnTo>
                      <a:pt x="54" y="30"/>
                    </a:lnTo>
                    <a:lnTo>
                      <a:pt x="24" y="48"/>
                    </a:lnTo>
                    <a:lnTo>
                      <a:pt x="30" y="54"/>
                    </a:lnTo>
                    <a:lnTo>
                      <a:pt x="60" y="36"/>
                    </a:lnTo>
                    <a:lnTo>
                      <a:pt x="66" y="48"/>
                    </a:lnTo>
                    <a:lnTo>
                      <a:pt x="30" y="66"/>
                    </a:lnTo>
                    <a:lnTo>
                      <a:pt x="36" y="7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262" name="Freeform 142"/>
              <p:cNvSpPr>
                <a:spLocks/>
              </p:cNvSpPr>
              <p:nvPr userDrawn="1"/>
            </p:nvSpPr>
            <p:spPr bwMode="ltGray">
              <a:xfrm>
                <a:off x="940" y="2782"/>
                <a:ext cx="90" cy="72"/>
              </a:xfrm>
              <a:custGeom>
                <a:avLst/>
                <a:gdLst>
                  <a:gd name="T0" fmla="*/ 90 w 90"/>
                  <a:gd name="T1" fmla="*/ 30 h 72"/>
                  <a:gd name="T2" fmla="*/ 66 w 90"/>
                  <a:gd name="T3" fmla="*/ 0 h 72"/>
                  <a:gd name="T4" fmla="*/ 0 w 90"/>
                  <a:gd name="T5" fmla="*/ 36 h 72"/>
                  <a:gd name="T6" fmla="*/ 24 w 90"/>
                  <a:gd name="T7" fmla="*/ 72 h 72"/>
                  <a:gd name="T8" fmla="*/ 36 w 90"/>
                  <a:gd name="T9" fmla="*/ 66 h 72"/>
                  <a:gd name="T10" fmla="*/ 18 w 90"/>
                  <a:gd name="T11" fmla="*/ 42 h 72"/>
                  <a:gd name="T12" fmla="*/ 36 w 90"/>
                  <a:gd name="T13" fmla="*/ 30 h 72"/>
                  <a:gd name="T14" fmla="*/ 54 w 90"/>
                  <a:gd name="T15" fmla="*/ 54 h 72"/>
                  <a:gd name="T16" fmla="*/ 60 w 90"/>
                  <a:gd name="T17" fmla="*/ 48 h 72"/>
                  <a:gd name="T18" fmla="*/ 48 w 90"/>
                  <a:gd name="T19" fmla="*/ 24 h 72"/>
                  <a:gd name="T20" fmla="*/ 60 w 90"/>
                  <a:gd name="T21" fmla="*/ 12 h 72"/>
                  <a:gd name="T22" fmla="*/ 78 w 90"/>
                  <a:gd name="T23" fmla="*/ 42 h 72"/>
                  <a:gd name="T24" fmla="*/ 90 w 90"/>
                  <a:gd name="T25" fmla="*/ 30 h 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90" h="72">
                    <a:moveTo>
                      <a:pt x="90" y="30"/>
                    </a:moveTo>
                    <a:lnTo>
                      <a:pt x="66" y="0"/>
                    </a:lnTo>
                    <a:lnTo>
                      <a:pt x="0" y="36"/>
                    </a:lnTo>
                    <a:lnTo>
                      <a:pt x="24" y="72"/>
                    </a:lnTo>
                    <a:lnTo>
                      <a:pt x="36" y="66"/>
                    </a:lnTo>
                    <a:lnTo>
                      <a:pt x="18" y="42"/>
                    </a:lnTo>
                    <a:lnTo>
                      <a:pt x="36" y="30"/>
                    </a:lnTo>
                    <a:lnTo>
                      <a:pt x="54" y="54"/>
                    </a:lnTo>
                    <a:lnTo>
                      <a:pt x="60" y="48"/>
                    </a:lnTo>
                    <a:lnTo>
                      <a:pt x="48" y="24"/>
                    </a:lnTo>
                    <a:lnTo>
                      <a:pt x="60" y="12"/>
                    </a:lnTo>
                    <a:lnTo>
                      <a:pt x="78" y="42"/>
                    </a:lnTo>
                    <a:lnTo>
                      <a:pt x="90" y="3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263" name="Freeform 143"/>
              <p:cNvSpPr>
                <a:spLocks/>
              </p:cNvSpPr>
              <p:nvPr userDrawn="1"/>
            </p:nvSpPr>
            <p:spPr bwMode="ltGray">
              <a:xfrm>
                <a:off x="898" y="2716"/>
                <a:ext cx="90" cy="84"/>
              </a:xfrm>
              <a:custGeom>
                <a:avLst/>
                <a:gdLst>
                  <a:gd name="T0" fmla="*/ 42 w 90"/>
                  <a:gd name="T1" fmla="*/ 60 h 84"/>
                  <a:gd name="T2" fmla="*/ 42 w 90"/>
                  <a:gd name="T3" fmla="*/ 60 h 84"/>
                  <a:gd name="T4" fmla="*/ 72 w 90"/>
                  <a:gd name="T5" fmla="*/ 12 h 84"/>
                  <a:gd name="T6" fmla="*/ 66 w 90"/>
                  <a:gd name="T7" fmla="*/ 0 h 84"/>
                  <a:gd name="T8" fmla="*/ 0 w 90"/>
                  <a:gd name="T9" fmla="*/ 42 h 84"/>
                  <a:gd name="T10" fmla="*/ 6 w 90"/>
                  <a:gd name="T11" fmla="*/ 54 h 84"/>
                  <a:gd name="T12" fmla="*/ 54 w 90"/>
                  <a:gd name="T13" fmla="*/ 24 h 84"/>
                  <a:gd name="T14" fmla="*/ 54 w 90"/>
                  <a:gd name="T15" fmla="*/ 24 h 84"/>
                  <a:gd name="T16" fmla="*/ 18 w 90"/>
                  <a:gd name="T17" fmla="*/ 72 h 84"/>
                  <a:gd name="T18" fmla="*/ 24 w 90"/>
                  <a:gd name="T19" fmla="*/ 84 h 84"/>
                  <a:gd name="T20" fmla="*/ 90 w 90"/>
                  <a:gd name="T21" fmla="*/ 42 h 84"/>
                  <a:gd name="T22" fmla="*/ 84 w 90"/>
                  <a:gd name="T23" fmla="*/ 30 h 84"/>
                  <a:gd name="T24" fmla="*/ 42 w 90"/>
                  <a:gd name="T25" fmla="*/ 60 h 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90" h="84">
                    <a:moveTo>
                      <a:pt x="42" y="60"/>
                    </a:moveTo>
                    <a:lnTo>
                      <a:pt x="42" y="60"/>
                    </a:lnTo>
                    <a:lnTo>
                      <a:pt x="72" y="12"/>
                    </a:lnTo>
                    <a:lnTo>
                      <a:pt x="66" y="0"/>
                    </a:lnTo>
                    <a:lnTo>
                      <a:pt x="0" y="42"/>
                    </a:lnTo>
                    <a:lnTo>
                      <a:pt x="6" y="54"/>
                    </a:lnTo>
                    <a:lnTo>
                      <a:pt x="54" y="24"/>
                    </a:lnTo>
                    <a:lnTo>
                      <a:pt x="54" y="24"/>
                    </a:lnTo>
                    <a:lnTo>
                      <a:pt x="18" y="72"/>
                    </a:lnTo>
                    <a:lnTo>
                      <a:pt x="24" y="84"/>
                    </a:lnTo>
                    <a:lnTo>
                      <a:pt x="90" y="42"/>
                    </a:lnTo>
                    <a:lnTo>
                      <a:pt x="84" y="30"/>
                    </a:lnTo>
                    <a:lnTo>
                      <a:pt x="42" y="6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264" name="Freeform 144"/>
              <p:cNvSpPr>
                <a:spLocks/>
              </p:cNvSpPr>
              <p:nvPr userDrawn="1"/>
            </p:nvSpPr>
            <p:spPr bwMode="ltGray">
              <a:xfrm>
                <a:off x="7" y="3837"/>
                <a:ext cx="6" cy="12"/>
              </a:xfrm>
              <a:custGeom>
                <a:avLst/>
                <a:gdLst>
                  <a:gd name="T0" fmla="*/ 6 w 6"/>
                  <a:gd name="T1" fmla="*/ 0 h 12"/>
                  <a:gd name="T2" fmla="*/ 6 w 6"/>
                  <a:gd name="T3" fmla="*/ 0 h 12"/>
                  <a:gd name="T4" fmla="*/ 0 w 6"/>
                  <a:gd name="T5" fmla="*/ 0 h 12"/>
                  <a:gd name="T6" fmla="*/ 0 w 6"/>
                  <a:gd name="T7" fmla="*/ 0 h 12"/>
                  <a:gd name="T8" fmla="*/ 0 w 6"/>
                  <a:gd name="T9" fmla="*/ 12 h 12"/>
                  <a:gd name="T10" fmla="*/ 6 w 6"/>
                  <a:gd name="T11" fmla="*/ 0 h 12"/>
                  <a:gd name="T12" fmla="*/ 6 w 6"/>
                  <a:gd name="T13" fmla="*/ 0 h 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6" h="12">
                    <a:moveTo>
                      <a:pt x="6" y="0"/>
                    </a:moveTo>
                    <a:lnTo>
                      <a:pt x="6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12"/>
                    </a:lnTo>
                    <a:lnTo>
                      <a:pt x="6" y="0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265" name="Freeform 145"/>
              <p:cNvSpPr>
                <a:spLocks/>
              </p:cNvSpPr>
              <p:nvPr userDrawn="1"/>
            </p:nvSpPr>
            <p:spPr bwMode="ltGray">
              <a:xfrm>
                <a:off x="7" y="2555"/>
                <a:ext cx="30" cy="48"/>
              </a:xfrm>
              <a:custGeom>
                <a:avLst/>
                <a:gdLst>
                  <a:gd name="T0" fmla="*/ 18 w 30"/>
                  <a:gd name="T1" fmla="*/ 48 h 48"/>
                  <a:gd name="T2" fmla="*/ 18 w 30"/>
                  <a:gd name="T3" fmla="*/ 48 h 48"/>
                  <a:gd name="T4" fmla="*/ 30 w 30"/>
                  <a:gd name="T5" fmla="*/ 42 h 48"/>
                  <a:gd name="T6" fmla="*/ 0 w 30"/>
                  <a:gd name="T7" fmla="*/ 0 h 48"/>
                  <a:gd name="T8" fmla="*/ 0 w 30"/>
                  <a:gd name="T9" fmla="*/ 24 h 48"/>
                  <a:gd name="T10" fmla="*/ 18 w 30"/>
                  <a:gd name="T11" fmla="*/ 48 h 48"/>
                  <a:gd name="T12" fmla="*/ 18 w 30"/>
                  <a:gd name="T13" fmla="*/ 48 h 4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0" h="48">
                    <a:moveTo>
                      <a:pt x="18" y="48"/>
                    </a:moveTo>
                    <a:lnTo>
                      <a:pt x="18" y="48"/>
                    </a:lnTo>
                    <a:lnTo>
                      <a:pt x="30" y="42"/>
                    </a:lnTo>
                    <a:lnTo>
                      <a:pt x="0" y="0"/>
                    </a:lnTo>
                    <a:lnTo>
                      <a:pt x="0" y="24"/>
                    </a:lnTo>
                    <a:lnTo>
                      <a:pt x="18" y="48"/>
                    </a:lnTo>
                    <a:lnTo>
                      <a:pt x="18" y="4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266" name="Freeform 146"/>
              <p:cNvSpPr>
                <a:spLocks/>
              </p:cNvSpPr>
              <p:nvPr userDrawn="1"/>
            </p:nvSpPr>
            <p:spPr bwMode="ltGray">
              <a:xfrm>
                <a:off x="7" y="3843"/>
                <a:ext cx="36" cy="66"/>
              </a:xfrm>
              <a:custGeom>
                <a:avLst/>
                <a:gdLst>
                  <a:gd name="T0" fmla="*/ 36 w 36"/>
                  <a:gd name="T1" fmla="*/ 0 h 66"/>
                  <a:gd name="T2" fmla="*/ 24 w 36"/>
                  <a:gd name="T3" fmla="*/ 0 h 66"/>
                  <a:gd name="T4" fmla="*/ 24 w 36"/>
                  <a:gd name="T5" fmla="*/ 0 h 66"/>
                  <a:gd name="T6" fmla="*/ 0 w 36"/>
                  <a:gd name="T7" fmla="*/ 36 h 66"/>
                  <a:gd name="T8" fmla="*/ 0 w 36"/>
                  <a:gd name="T9" fmla="*/ 66 h 66"/>
                  <a:gd name="T10" fmla="*/ 36 w 36"/>
                  <a:gd name="T11" fmla="*/ 0 h 66"/>
                  <a:gd name="T12" fmla="*/ 36 w 36"/>
                  <a:gd name="T13" fmla="*/ 0 h 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6" h="66">
                    <a:moveTo>
                      <a:pt x="36" y="0"/>
                    </a:moveTo>
                    <a:lnTo>
                      <a:pt x="24" y="0"/>
                    </a:lnTo>
                    <a:lnTo>
                      <a:pt x="24" y="0"/>
                    </a:lnTo>
                    <a:lnTo>
                      <a:pt x="0" y="36"/>
                    </a:lnTo>
                    <a:lnTo>
                      <a:pt x="0" y="66"/>
                    </a:lnTo>
                    <a:lnTo>
                      <a:pt x="36" y="0"/>
                    </a:lnTo>
                    <a:lnTo>
                      <a:pt x="36" y="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267" name="Rectangle 147"/>
              <p:cNvSpPr>
                <a:spLocks noChangeArrowheads="1"/>
              </p:cNvSpPr>
              <p:nvPr userDrawn="1"/>
            </p:nvSpPr>
            <p:spPr bwMode="ltGray">
              <a:xfrm rot="244926">
                <a:off x="1177" y="3201"/>
                <a:ext cx="16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5268" name="Rectangle 148"/>
              <p:cNvSpPr>
                <a:spLocks noChangeArrowheads="1"/>
              </p:cNvSpPr>
              <p:nvPr userDrawn="1"/>
            </p:nvSpPr>
            <p:spPr bwMode="ltGray">
              <a:xfrm rot="-5598588">
                <a:off x="290" y="2386"/>
                <a:ext cx="138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5269" name="Freeform 149"/>
              <p:cNvSpPr>
                <a:spLocks/>
              </p:cNvSpPr>
              <p:nvPr userDrawn="1"/>
            </p:nvSpPr>
            <p:spPr bwMode="ltGray">
              <a:xfrm>
                <a:off x="139" y="3573"/>
                <a:ext cx="144" cy="154"/>
              </a:xfrm>
              <a:custGeom>
                <a:avLst/>
                <a:gdLst>
                  <a:gd name="T0" fmla="*/ 0 w 144"/>
                  <a:gd name="T1" fmla="*/ 102 h 154"/>
                  <a:gd name="T2" fmla="*/ 59 w 144"/>
                  <a:gd name="T3" fmla="*/ 154 h 154"/>
                  <a:gd name="T4" fmla="*/ 117 w 144"/>
                  <a:gd name="T5" fmla="*/ 120 h 154"/>
                  <a:gd name="T6" fmla="*/ 62 w 144"/>
                  <a:gd name="T7" fmla="*/ 55 h 154"/>
                  <a:gd name="T8" fmla="*/ 104 w 144"/>
                  <a:gd name="T9" fmla="*/ 34 h 154"/>
                  <a:gd name="T10" fmla="*/ 117 w 144"/>
                  <a:gd name="T11" fmla="*/ 53 h 154"/>
                  <a:gd name="T12" fmla="*/ 141 w 144"/>
                  <a:gd name="T13" fmla="*/ 47 h 154"/>
                  <a:gd name="T14" fmla="*/ 97 w 144"/>
                  <a:gd name="T15" fmla="*/ 2 h 154"/>
                  <a:gd name="T16" fmla="*/ 36 w 144"/>
                  <a:gd name="T17" fmla="*/ 33 h 154"/>
                  <a:gd name="T18" fmla="*/ 90 w 144"/>
                  <a:gd name="T19" fmla="*/ 107 h 154"/>
                  <a:gd name="T20" fmla="*/ 28 w 144"/>
                  <a:gd name="T21" fmla="*/ 101 h 154"/>
                  <a:gd name="T22" fmla="*/ 0 w 144"/>
                  <a:gd name="T23" fmla="*/ 102 h 1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144" h="154">
                    <a:moveTo>
                      <a:pt x="0" y="102"/>
                    </a:moveTo>
                    <a:cubicBezTo>
                      <a:pt x="6" y="140"/>
                      <a:pt x="25" y="154"/>
                      <a:pt x="59" y="154"/>
                    </a:cubicBezTo>
                    <a:cubicBezTo>
                      <a:pt x="111" y="152"/>
                      <a:pt x="106" y="130"/>
                      <a:pt x="117" y="120"/>
                    </a:cubicBezTo>
                    <a:cubicBezTo>
                      <a:pt x="119" y="61"/>
                      <a:pt x="84" y="84"/>
                      <a:pt x="62" y="55"/>
                    </a:cubicBezTo>
                    <a:cubicBezTo>
                      <a:pt x="59" y="42"/>
                      <a:pt x="78" y="11"/>
                      <a:pt x="104" y="34"/>
                    </a:cubicBezTo>
                    <a:cubicBezTo>
                      <a:pt x="108" y="41"/>
                      <a:pt x="111" y="51"/>
                      <a:pt x="117" y="53"/>
                    </a:cubicBezTo>
                    <a:cubicBezTo>
                      <a:pt x="123" y="55"/>
                      <a:pt x="144" y="55"/>
                      <a:pt x="141" y="47"/>
                    </a:cubicBezTo>
                    <a:cubicBezTo>
                      <a:pt x="138" y="39"/>
                      <a:pt x="126" y="5"/>
                      <a:pt x="97" y="2"/>
                    </a:cubicBezTo>
                    <a:cubicBezTo>
                      <a:pt x="77" y="0"/>
                      <a:pt x="48" y="0"/>
                      <a:pt x="36" y="33"/>
                    </a:cubicBezTo>
                    <a:cubicBezTo>
                      <a:pt x="15" y="89"/>
                      <a:pt x="83" y="79"/>
                      <a:pt x="90" y="107"/>
                    </a:cubicBezTo>
                    <a:cubicBezTo>
                      <a:pt x="96" y="130"/>
                      <a:pt x="34" y="147"/>
                      <a:pt x="28" y="101"/>
                    </a:cubicBezTo>
                    <a:cubicBezTo>
                      <a:pt x="12" y="104"/>
                      <a:pt x="15" y="98"/>
                      <a:pt x="0" y="102"/>
                    </a:cubicBez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270" name="Freeform 150"/>
              <p:cNvSpPr>
                <a:spLocks/>
              </p:cNvSpPr>
              <p:nvPr userDrawn="1"/>
            </p:nvSpPr>
            <p:spPr bwMode="ltGray">
              <a:xfrm rot="-2857037">
                <a:off x="619" y="3550"/>
                <a:ext cx="68" cy="69"/>
              </a:xfrm>
              <a:custGeom>
                <a:avLst/>
                <a:gdLst>
                  <a:gd name="T0" fmla="*/ 0 w 144"/>
                  <a:gd name="T1" fmla="*/ 102 h 154"/>
                  <a:gd name="T2" fmla="*/ 59 w 144"/>
                  <a:gd name="T3" fmla="*/ 154 h 154"/>
                  <a:gd name="T4" fmla="*/ 117 w 144"/>
                  <a:gd name="T5" fmla="*/ 120 h 154"/>
                  <a:gd name="T6" fmla="*/ 62 w 144"/>
                  <a:gd name="T7" fmla="*/ 55 h 154"/>
                  <a:gd name="T8" fmla="*/ 104 w 144"/>
                  <a:gd name="T9" fmla="*/ 34 h 154"/>
                  <a:gd name="T10" fmla="*/ 117 w 144"/>
                  <a:gd name="T11" fmla="*/ 53 h 154"/>
                  <a:gd name="T12" fmla="*/ 141 w 144"/>
                  <a:gd name="T13" fmla="*/ 47 h 154"/>
                  <a:gd name="T14" fmla="*/ 97 w 144"/>
                  <a:gd name="T15" fmla="*/ 2 h 154"/>
                  <a:gd name="T16" fmla="*/ 36 w 144"/>
                  <a:gd name="T17" fmla="*/ 33 h 154"/>
                  <a:gd name="T18" fmla="*/ 90 w 144"/>
                  <a:gd name="T19" fmla="*/ 107 h 154"/>
                  <a:gd name="T20" fmla="*/ 28 w 144"/>
                  <a:gd name="T21" fmla="*/ 101 h 154"/>
                  <a:gd name="T22" fmla="*/ 0 w 144"/>
                  <a:gd name="T23" fmla="*/ 102 h 1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144" h="154">
                    <a:moveTo>
                      <a:pt x="0" y="102"/>
                    </a:moveTo>
                    <a:cubicBezTo>
                      <a:pt x="6" y="140"/>
                      <a:pt x="25" y="154"/>
                      <a:pt x="59" y="154"/>
                    </a:cubicBezTo>
                    <a:cubicBezTo>
                      <a:pt x="111" y="152"/>
                      <a:pt x="106" y="130"/>
                      <a:pt x="117" y="120"/>
                    </a:cubicBezTo>
                    <a:cubicBezTo>
                      <a:pt x="113" y="47"/>
                      <a:pt x="84" y="84"/>
                      <a:pt x="62" y="55"/>
                    </a:cubicBezTo>
                    <a:cubicBezTo>
                      <a:pt x="59" y="42"/>
                      <a:pt x="78" y="11"/>
                      <a:pt x="104" y="34"/>
                    </a:cubicBezTo>
                    <a:cubicBezTo>
                      <a:pt x="108" y="41"/>
                      <a:pt x="111" y="51"/>
                      <a:pt x="117" y="53"/>
                    </a:cubicBezTo>
                    <a:cubicBezTo>
                      <a:pt x="123" y="55"/>
                      <a:pt x="144" y="55"/>
                      <a:pt x="141" y="47"/>
                    </a:cubicBezTo>
                    <a:cubicBezTo>
                      <a:pt x="138" y="39"/>
                      <a:pt x="126" y="5"/>
                      <a:pt x="97" y="2"/>
                    </a:cubicBezTo>
                    <a:cubicBezTo>
                      <a:pt x="77" y="0"/>
                      <a:pt x="48" y="0"/>
                      <a:pt x="36" y="33"/>
                    </a:cubicBezTo>
                    <a:cubicBezTo>
                      <a:pt x="15" y="89"/>
                      <a:pt x="83" y="79"/>
                      <a:pt x="90" y="107"/>
                    </a:cubicBezTo>
                    <a:cubicBezTo>
                      <a:pt x="96" y="130"/>
                      <a:pt x="34" y="147"/>
                      <a:pt x="28" y="101"/>
                    </a:cubicBezTo>
                    <a:cubicBezTo>
                      <a:pt x="12" y="104"/>
                      <a:pt x="15" y="98"/>
                      <a:pt x="0" y="102"/>
                    </a:cubicBez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271" name="Freeform 151"/>
              <p:cNvSpPr>
                <a:spLocks/>
              </p:cNvSpPr>
              <p:nvPr userDrawn="1"/>
            </p:nvSpPr>
            <p:spPr bwMode="ltGray">
              <a:xfrm>
                <a:off x="235" y="2503"/>
                <a:ext cx="348" cy="1272"/>
              </a:xfrm>
              <a:custGeom>
                <a:avLst/>
                <a:gdLst>
                  <a:gd name="T0" fmla="*/ 0 w 348"/>
                  <a:gd name="T1" fmla="*/ 0 h 1272"/>
                  <a:gd name="T2" fmla="*/ 287 w 348"/>
                  <a:gd name="T3" fmla="*/ 582 h 1272"/>
                  <a:gd name="T4" fmla="*/ 348 w 348"/>
                  <a:gd name="T5" fmla="*/ 1272 h 1272"/>
                  <a:gd name="T6" fmla="*/ 54 w 348"/>
                  <a:gd name="T7" fmla="*/ 676 h 1272"/>
                  <a:gd name="T8" fmla="*/ 0 w 348"/>
                  <a:gd name="T9" fmla="*/ 0 h 12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48" h="1272">
                    <a:moveTo>
                      <a:pt x="0" y="0"/>
                    </a:moveTo>
                    <a:lnTo>
                      <a:pt x="287" y="582"/>
                    </a:lnTo>
                    <a:lnTo>
                      <a:pt x="348" y="1272"/>
                    </a:lnTo>
                    <a:lnTo>
                      <a:pt x="54" y="676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2">
                      <a:gamma/>
                      <a:shade val="96863"/>
                      <a:invGamma/>
                    </a:schemeClr>
                  </a:gs>
                </a:gsLst>
                <a:lin ang="189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272" name="Oval 152"/>
              <p:cNvSpPr>
                <a:spLocks noChangeArrowheads="1"/>
              </p:cNvSpPr>
              <p:nvPr userDrawn="1"/>
            </p:nvSpPr>
            <p:spPr bwMode="ltGray">
              <a:xfrm rot="-1684349">
                <a:off x="296" y="3047"/>
                <a:ext cx="221" cy="174"/>
              </a:xfrm>
              <a:prstGeom prst="ellipse">
                <a:avLst/>
              </a:pr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50000">
                    <a:schemeClr val="bg2"/>
                  </a:gs>
                  <a:gs pos="100000">
                    <a:schemeClr val="bg2">
                      <a:gamma/>
                      <a:shade val="90980"/>
                      <a:invGamma/>
                    </a:schemeClr>
                  </a:gs>
                </a:gsLst>
                <a:lin ang="189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</p:grpSp>
      <p:sp>
        <p:nvSpPr>
          <p:cNvPr id="5273" name="Rectangle 153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768475"/>
            <a:ext cx="7772400" cy="1736725"/>
          </a:xfrm>
        </p:spPr>
        <p:txBody>
          <a:bodyPr anchor="b" anchorCtr="1"/>
          <a:lstStyle>
            <a:lvl1pPr>
              <a:defRPr sz="5400"/>
            </a:lvl1pPr>
          </a:lstStyle>
          <a:p>
            <a:pPr lvl="0"/>
            <a:r>
              <a:rPr lang="ru-RU" altLang="ru-RU" noProof="0"/>
              <a:t>Образец заголовка</a:t>
            </a:r>
          </a:p>
        </p:txBody>
      </p:sp>
      <p:sp>
        <p:nvSpPr>
          <p:cNvPr id="5274" name="Rectangle 154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Arial" panose="020B0604020202020204" pitchFamily="34" charset="0"/>
              <a:buNone/>
              <a:defRPr/>
            </a:lvl1pPr>
          </a:lstStyle>
          <a:p>
            <a:pPr lvl="0"/>
            <a:r>
              <a:rPr lang="ru-RU" altLang="ru-RU" noProof="0"/>
              <a:t>Образец подзаголовка</a:t>
            </a:r>
          </a:p>
        </p:txBody>
      </p:sp>
      <p:sp>
        <p:nvSpPr>
          <p:cNvPr id="5275" name="Rectangle 155"/>
          <p:cNvSpPr>
            <a:spLocks noGrp="1" noChangeArrowheads="1"/>
          </p:cNvSpPr>
          <p:nvPr>
            <p:ph type="dt" sz="quarter" idx="2"/>
          </p:nvPr>
        </p:nvSpPr>
        <p:spPr>
          <a:xfrm>
            <a:off x="304800" y="6248400"/>
            <a:ext cx="2286000" cy="457200"/>
          </a:xfrm>
        </p:spPr>
        <p:txBody>
          <a:bodyPr/>
          <a:lstStyle>
            <a:lvl1pPr>
              <a:defRPr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endParaRPr lang="ru-RU" altLang="ru-RU"/>
          </a:p>
        </p:txBody>
      </p:sp>
      <p:sp>
        <p:nvSpPr>
          <p:cNvPr id="5276" name="Rectangle 156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endParaRPr lang="ru-RU" altLang="ru-RU"/>
          </a:p>
        </p:txBody>
      </p:sp>
      <p:sp>
        <p:nvSpPr>
          <p:cNvPr id="5277" name="Rectangle 157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48400"/>
            <a:ext cx="2286000" cy="457200"/>
          </a:xfrm>
        </p:spPr>
        <p:txBody>
          <a:bodyPr/>
          <a:lstStyle>
            <a:lvl1pPr>
              <a:defRPr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fld id="{4881530D-A0F8-4B8C-A3A4-0B29F543438A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41CC16F-477C-4A73-8124-28365DB45A11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8531354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07188" y="228600"/>
            <a:ext cx="2135187" cy="587057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01625" y="228600"/>
            <a:ext cx="6253163" cy="587057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6D32EA7-3D81-438C-A296-117F0C6B6CD7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05312866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/>
          </p:nvPr>
        </p:nvSpPr>
        <p:spPr>
          <a:xfrm>
            <a:off x="301625" y="228600"/>
            <a:ext cx="8540750" cy="587057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301625" y="6245225"/>
            <a:ext cx="2289175" cy="476250"/>
          </a:xfrm>
        </p:spPr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289175" cy="476250"/>
          </a:xfrm>
        </p:spPr>
        <p:txBody>
          <a:bodyPr/>
          <a:lstStyle>
            <a:lvl1pPr>
              <a:defRPr/>
            </a:lvl1pPr>
          </a:lstStyle>
          <a:p>
            <a:fld id="{40D81E5A-B504-4B8A-9C3A-F5519A590FCB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8703682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16C571-F311-4E77-8DFA-ACCD7DE27730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7336582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1CE5906-E459-4897-BB4C-CDF6BAF8841F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89573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301625" y="1600200"/>
            <a:ext cx="4194175" cy="449897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194175" cy="449897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18DC5C4-03D9-4873-A4D1-642FB84AABD7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4498010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B56B839-FDC0-4F67-878F-18E05436E22E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0604958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865F814-6D7C-4F3E-977F-9FFC658E3683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3183478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1929381-1747-4017-B43B-50530E190989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9999153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98340E1-8ECC-4C62-B5A4-49412AEC4AF9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7149519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2BC6470-8EB8-43ED-BEC0-4415E8DE769C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6800764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bg1">
                <a:gamma/>
                <a:shade val="90980"/>
                <a:invGamma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98" name="Group 2"/>
          <p:cNvGrpSpPr>
            <a:grpSpLocks/>
          </p:cNvGrpSpPr>
          <p:nvPr/>
        </p:nvGrpSpPr>
        <p:grpSpPr bwMode="auto">
          <a:xfrm>
            <a:off x="0" y="1422400"/>
            <a:ext cx="9147175" cy="5435600"/>
            <a:chOff x="0" y="896"/>
            <a:chExt cx="5762" cy="3424"/>
          </a:xfrm>
        </p:grpSpPr>
        <p:grpSp>
          <p:nvGrpSpPr>
            <p:cNvPr id="4099" name="Group 3"/>
            <p:cNvGrpSpPr>
              <a:grpSpLocks/>
            </p:cNvGrpSpPr>
            <p:nvPr userDrawn="1"/>
          </p:nvGrpSpPr>
          <p:grpSpPr bwMode="auto">
            <a:xfrm>
              <a:off x="20" y="896"/>
              <a:ext cx="5742" cy="3424"/>
              <a:chOff x="20" y="896"/>
              <a:chExt cx="5742" cy="3424"/>
            </a:xfrm>
          </p:grpSpPr>
          <p:sp>
            <p:nvSpPr>
              <p:cNvPr id="4100" name="Freeform 4"/>
              <p:cNvSpPr>
                <a:spLocks/>
              </p:cNvSpPr>
              <p:nvPr userDrawn="1"/>
            </p:nvSpPr>
            <p:spPr bwMode="hidden">
              <a:xfrm>
                <a:off x="1399" y="1116"/>
                <a:ext cx="2815" cy="2110"/>
              </a:xfrm>
              <a:custGeom>
                <a:avLst/>
                <a:gdLst>
                  <a:gd name="T0" fmla="*/ 950 w 2815"/>
                  <a:gd name="T1" fmla="*/ 85 h 2110"/>
                  <a:gd name="T2" fmla="*/ 628 w 2815"/>
                  <a:gd name="T3" fmla="*/ 438 h 2110"/>
                  <a:gd name="T4" fmla="*/ 66 w 2815"/>
                  <a:gd name="T5" fmla="*/ 471 h 2110"/>
                  <a:gd name="T6" fmla="*/ 0 w 2815"/>
                  <a:gd name="T7" fmla="*/ 627 h 2110"/>
                  <a:gd name="T8" fmla="*/ 372 w 2815"/>
                  <a:gd name="T9" fmla="*/ 1026 h 2110"/>
                  <a:gd name="T10" fmla="*/ 611 w 2815"/>
                  <a:gd name="T11" fmla="*/ 902 h 2110"/>
                  <a:gd name="T12" fmla="*/ 992 w 2815"/>
                  <a:gd name="T13" fmla="*/ 1085 h 2110"/>
                  <a:gd name="T14" fmla="*/ 1116 w 2815"/>
                  <a:gd name="T15" fmla="*/ 1339 h 2110"/>
                  <a:gd name="T16" fmla="*/ 1083 w 2815"/>
                  <a:gd name="T17" fmla="*/ 1450 h 2110"/>
                  <a:gd name="T18" fmla="*/ 1124 w 2815"/>
                  <a:gd name="T19" fmla="*/ 1659 h 2110"/>
                  <a:gd name="T20" fmla="*/ 1149 w 2815"/>
                  <a:gd name="T21" fmla="*/ 1999 h 2110"/>
                  <a:gd name="T22" fmla="*/ 1463 w 2815"/>
                  <a:gd name="T23" fmla="*/ 2110 h 2110"/>
                  <a:gd name="T24" fmla="*/ 1686 w 2815"/>
                  <a:gd name="T25" fmla="*/ 2025 h 2110"/>
                  <a:gd name="T26" fmla="*/ 1603 w 2815"/>
                  <a:gd name="T27" fmla="*/ 1777 h 2110"/>
                  <a:gd name="T28" fmla="*/ 1991 w 2815"/>
                  <a:gd name="T29" fmla="*/ 1555 h 2110"/>
                  <a:gd name="T30" fmla="*/ 2281 w 2815"/>
                  <a:gd name="T31" fmla="*/ 1542 h 2110"/>
                  <a:gd name="T32" fmla="*/ 2446 w 2815"/>
                  <a:gd name="T33" fmla="*/ 1359 h 2110"/>
                  <a:gd name="T34" fmla="*/ 2361 w 2815"/>
                  <a:gd name="T35" fmla="*/ 1001 h 2110"/>
                  <a:gd name="T36" fmla="*/ 2606 w 2815"/>
                  <a:gd name="T37" fmla="*/ 893 h 2110"/>
                  <a:gd name="T38" fmla="*/ 2815 w 2815"/>
                  <a:gd name="T39" fmla="*/ 454 h 2110"/>
                  <a:gd name="T40" fmla="*/ 2518 w 2815"/>
                  <a:gd name="T41" fmla="*/ 0 h 21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</a:cxnLst>
                <a:rect l="0" t="0" r="r" b="b"/>
                <a:pathLst>
                  <a:path w="2815" h="2110">
                    <a:moveTo>
                      <a:pt x="950" y="85"/>
                    </a:moveTo>
                    <a:lnTo>
                      <a:pt x="628" y="438"/>
                    </a:lnTo>
                    <a:lnTo>
                      <a:pt x="66" y="471"/>
                    </a:lnTo>
                    <a:lnTo>
                      <a:pt x="0" y="627"/>
                    </a:lnTo>
                    <a:lnTo>
                      <a:pt x="372" y="1026"/>
                    </a:lnTo>
                    <a:lnTo>
                      <a:pt x="611" y="902"/>
                    </a:lnTo>
                    <a:lnTo>
                      <a:pt x="992" y="1085"/>
                    </a:lnTo>
                    <a:lnTo>
                      <a:pt x="1116" y="1339"/>
                    </a:lnTo>
                    <a:lnTo>
                      <a:pt x="1083" y="1450"/>
                    </a:lnTo>
                    <a:lnTo>
                      <a:pt x="1124" y="1659"/>
                    </a:lnTo>
                    <a:lnTo>
                      <a:pt x="1149" y="1999"/>
                    </a:lnTo>
                    <a:lnTo>
                      <a:pt x="1463" y="2110"/>
                    </a:lnTo>
                    <a:lnTo>
                      <a:pt x="1686" y="2025"/>
                    </a:lnTo>
                    <a:lnTo>
                      <a:pt x="1603" y="1777"/>
                    </a:lnTo>
                    <a:lnTo>
                      <a:pt x="1991" y="1555"/>
                    </a:lnTo>
                    <a:lnTo>
                      <a:pt x="2281" y="1542"/>
                    </a:lnTo>
                    <a:lnTo>
                      <a:pt x="2446" y="1359"/>
                    </a:lnTo>
                    <a:lnTo>
                      <a:pt x="2361" y="1001"/>
                    </a:lnTo>
                    <a:lnTo>
                      <a:pt x="2606" y="893"/>
                    </a:lnTo>
                    <a:lnTo>
                      <a:pt x="2815" y="454"/>
                    </a:lnTo>
                    <a:lnTo>
                      <a:pt x="2518" y="0"/>
                    </a:lnTo>
                  </a:path>
                </a:pathLst>
              </a:custGeom>
              <a:noFill/>
              <a:ln w="1524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101" name="Freeform 5"/>
              <p:cNvSpPr>
                <a:spLocks/>
              </p:cNvSpPr>
              <p:nvPr userDrawn="1"/>
            </p:nvSpPr>
            <p:spPr bwMode="hidden">
              <a:xfrm>
                <a:off x="672" y="1116"/>
                <a:ext cx="3966" cy="2366"/>
              </a:xfrm>
              <a:custGeom>
                <a:avLst/>
                <a:gdLst>
                  <a:gd name="T0" fmla="*/ 1423 w 3966"/>
                  <a:gd name="T1" fmla="*/ 65 h 2366"/>
                  <a:gd name="T2" fmla="*/ 1148 w 3966"/>
                  <a:gd name="T3" fmla="*/ 262 h 2366"/>
                  <a:gd name="T4" fmla="*/ 934 w 3966"/>
                  <a:gd name="T5" fmla="*/ 216 h 2366"/>
                  <a:gd name="T6" fmla="*/ 529 w 3966"/>
                  <a:gd name="T7" fmla="*/ 314 h 2366"/>
                  <a:gd name="T8" fmla="*/ 174 w 3966"/>
                  <a:gd name="T9" fmla="*/ 327 h 2366"/>
                  <a:gd name="T10" fmla="*/ 0 w 3966"/>
                  <a:gd name="T11" fmla="*/ 628 h 2366"/>
                  <a:gd name="T12" fmla="*/ 91 w 3966"/>
                  <a:gd name="T13" fmla="*/ 726 h 2366"/>
                  <a:gd name="T14" fmla="*/ 231 w 3966"/>
                  <a:gd name="T15" fmla="*/ 654 h 2366"/>
                  <a:gd name="T16" fmla="*/ 430 w 3966"/>
                  <a:gd name="T17" fmla="*/ 687 h 2366"/>
                  <a:gd name="T18" fmla="*/ 504 w 3966"/>
                  <a:gd name="T19" fmla="*/ 850 h 2366"/>
                  <a:gd name="T20" fmla="*/ 347 w 3966"/>
                  <a:gd name="T21" fmla="*/ 1020 h 2366"/>
                  <a:gd name="T22" fmla="*/ 529 w 3966"/>
                  <a:gd name="T23" fmla="*/ 1144 h 2366"/>
                  <a:gd name="T24" fmla="*/ 727 w 3966"/>
                  <a:gd name="T25" fmla="*/ 1105 h 2366"/>
                  <a:gd name="T26" fmla="*/ 901 w 3966"/>
                  <a:gd name="T27" fmla="*/ 1216 h 2366"/>
                  <a:gd name="T28" fmla="*/ 1256 w 3966"/>
                  <a:gd name="T29" fmla="*/ 1229 h 2366"/>
                  <a:gd name="T30" fmla="*/ 1611 w 3966"/>
                  <a:gd name="T31" fmla="*/ 1425 h 2366"/>
                  <a:gd name="T32" fmla="*/ 1694 w 3966"/>
                  <a:gd name="T33" fmla="*/ 1673 h 2366"/>
                  <a:gd name="T34" fmla="*/ 1619 w 3966"/>
                  <a:gd name="T35" fmla="*/ 2118 h 2366"/>
                  <a:gd name="T36" fmla="*/ 1694 w 3966"/>
                  <a:gd name="T37" fmla="*/ 2268 h 2366"/>
                  <a:gd name="T38" fmla="*/ 2132 w 3966"/>
                  <a:gd name="T39" fmla="*/ 2242 h 2366"/>
                  <a:gd name="T40" fmla="*/ 2289 w 3966"/>
                  <a:gd name="T41" fmla="*/ 2366 h 2366"/>
                  <a:gd name="T42" fmla="*/ 2594 w 3966"/>
                  <a:gd name="T43" fmla="*/ 2046 h 2366"/>
                  <a:gd name="T44" fmla="*/ 2537 w 3966"/>
                  <a:gd name="T45" fmla="*/ 1817 h 2366"/>
                  <a:gd name="T46" fmla="*/ 2818 w 3966"/>
                  <a:gd name="T47" fmla="*/ 1673 h 2366"/>
                  <a:gd name="T48" fmla="*/ 3016 w 3966"/>
                  <a:gd name="T49" fmla="*/ 1719 h 2366"/>
                  <a:gd name="T50" fmla="*/ 3280 w 3966"/>
                  <a:gd name="T51" fmla="*/ 1615 h 2366"/>
                  <a:gd name="T52" fmla="*/ 3405 w 3966"/>
                  <a:gd name="T53" fmla="*/ 1174 h 2366"/>
                  <a:gd name="T54" fmla="*/ 3643 w 3966"/>
                  <a:gd name="T55" fmla="*/ 922 h 2366"/>
                  <a:gd name="T56" fmla="*/ 3966 w 3966"/>
                  <a:gd name="T57" fmla="*/ 896 h 2366"/>
                  <a:gd name="T58" fmla="*/ 3908 w 3966"/>
                  <a:gd name="T59" fmla="*/ 733 h 2366"/>
                  <a:gd name="T60" fmla="*/ 3669 w 3966"/>
                  <a:gd name="T61" fmla="*/ 563 h 2366"/>
                  <a:gd name="T62" fmla="*/ 3817 w 3966"/>
                  <a:gd name="T63" fmla="*/ 210 h 2366"/>
                  <a:gd name="T64" fmla="*/ 3590 w 3966"/>
                  <a:gd name="T65" fmla="*/ 0 h 23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</a:cxnLst>
                <a:rect l="0" t="0" r="r" b="b"/>
                <a:pathLst>
                  <a:path w="3966" h="2366">
                    <a:moveTo>
                      <a:pt x="1423" y="65"/>
                    </a:moveTo>
                    <a:lnTo>
                      <a:pt x="1148" y="262"/>
                    </a:lnTo>
                    <a:lnTo>
                      <a:pt x="934" y="216"/>
                    </a:lnTo>
                    <a:lnTo>
                      <a:pt x="529" y="314"/>
                    </a:lnTo>
                    <a:lnTo>
                      <a:pt x="174" y="327"/>
                    </a:lnTo>
                    <a:lnTo>
                      <a:pt x="0" y="628"/>
                    </a:lnTo>
                    <a:lnTo>
                      <a:pt x="91" y="726"/>
                    </a:lnTo>
                    <a:lnTo>
                      <a:pt x="231" y="654"/>
                    </a:lnTo>
                    <a:lnTo>
                      <a:pt x="430" y="687"/>
                    </a:lnTo>
                    <a:lnTo>
                      <a:pt x="504" y="850"/>
                    </a:lnTo>
                    <a:lnTo>
                      <a:pt x="347" y="1020"/>
                    </a:lnTo>
                    <a:lnTo>
                      <a:pt x="529" y="1144"/>
                    </a:lnTo>
                    <a:lnTo>
                      <a:pt x="727" y="1105"/>
                    </a:lnTo>
                    <a:lnTo>
                      <a:pt x="901" y="1216"/>
                    </a:lnTo>
                    <a:lnTo>
                      <a:pt x="1256" y="1229"/>
                    </a:lnTo>
                    <a:lnTo>
                      <a:pt x="1611" y="1425"/>
                    </a:lnTo>
                    <a:lnTo>
                      <a:pt x="1694" y="1673"/>
                    </a:lnTo>
                    <a:lnTo>
                      <a:pt x="1619" y="2118"/>
                    </a:lnTo>
                    <a:lnTo>
                      <a:pt x="1694" y="2268"/>
                    </a:lnTo>
                    <a:lnTo>
                      <a:pt x="2132" y="2242"/>
                    </a:lnTo>
                    <a:lnTo>
                      <a:pt x="2289" y="2366"/>
                    </a:lnTo>
                    <a:lnTo>
                      <a:pt x="2594" y="2046"/>
                    </a:lnTo>
                    <a:lnTo>
                      <a:pt x="2537" y="1817"/>
                    </a:lnTo>
                    <a:lnTo>
                      <a:pt x="2818" y="1673"/>
                    </a:lnTo>
                    <a:lnTo>
                      <a:pt x="3016" y="1719"/>
                    </a:lnTo>
                    <a:lnTo>
                      <a:pt x="3280" y="1615"/>
                    </a:lnTo>
                    <a:lnTo>
                      <a:pt x="3405" y="1174"/>
                    </a:lnTo>
                    <a:lnTo>
                      <a:pt x="3643" y="922"/>
                    </a:lnTo>
                    <a:lnTo>
                      <a:pt x="3966" y="896"/>
                    </a:lnTo>
                    <a:lnTo>
                      <a:pt x="3908" y="733"/>
                    </a:lnTo>
                    <a:lnTo>
                      <a:pt x="3669" y="563"/>
                    </a:lnTo>
                    <a:lnTo>
                      <a:pt x="3817" y="210"/>
                    </a:lnTo>
                    <a:lnTo>
                      <a:pt x="3590" y="0"/>
                    </a:lnTo>
                  </a:path>
                </a:pathLst>
              </a:custGeom>
              <a:noFill/>
              <a:ln w="1651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102" name="Freeform 6"/>
              <p:cNvSpPr>
                <a:spLocks/>
              </p:cNvSpPr>
              <p:nvPr userDrawn="1"/>
            </p:nvSpPr>
            <p:spPr bwMode="hidden">
              <a:xfrm>
                <a:off x="20" y="1069"/>
                <a:ext cx="5732" cy="3107"/>
              </a:xfrm>
              <a:custGeom>
                <a:avLst/>
                <a:gdLst>
                  <a:gd name="T0" fmla="*/ 81 w 5732"/>
                  <a:gd name="T1" fmla="*/ 0 h 3107"/>
                  <a:gd name="T2" fmla="*/ 133 w 5732"/>
                  <a:gd name="T3" fmla="*/ 328 h 3107"/>
                  <a:gd name="T4" fmla="*/ 0 w 5732"/>
                  <a:gd name="T5" fmla="*/ 666 h 3107"/>
                  <a:gd name="T6" fmla="*/ 83 w 5732"/>
                  <a:gd name="T7" fmla="*/ 1221 h 3107"/>
                  <a:gd name="T8" fmla="*/ 413 w 5732"/>
                  <a:gd name="T9" fmla="*/ 1515 h 3107"/>
                  <a:gd name="T10" fmla="*/ 881 w 5732"/>
                  <a:gd name="T11" fmla="*/ 1700 h 3107"/>
                  <a:gd name="T12" fmla="*/ 1440 w 5732"/>
                  <a:gd name="T13" fmla="*/ 1651 h 3107"/>
                  <a:gd name="T14" fmla="*/ 1755 w 5732"/>
                  <a:gd name="T15" fmla="*/ 1940 h 3107"/>
                  <a:gd name="T16" fmla="*/ 1653 w 5732"/>
                  <a:gd name="T17" fmla="*/ 2126 h 3107"/>
                  <a:gd name="T18" fmla="*/ 1136 w 5732"/>
                  <a:gd name="T19" fmla="*/ 2142 h 3107"/>
                  <a:gd name="T20" fmla="*/ 911 w 5732"/>
                  <a:gd name="T21" fmla="*/ 2021 h 3107"/>
                  <a:gd name="T22" fmla="*/ 739 w 5732"/>
                  <a:gd name="T23" fmla="*/ 2142 h 3107"/>
                  <a:gd name="T24" fmla="*/ 954 w 5732"/>
                  <a:gd name="T25" fmla="*/ 2524 h 3107"/>
                  <a:gd name="T26" fmla="*/ 973 w 5732"/>
                  <a:gd name="T27" fmla="*/ 2905 h 3107"/>
                  <a:gd name="T28" fmla="*/ 1511 w 5732"/>
                  <a:gd name="T29" fmla="*/ 3107 h 3107"/>
                  <a:gd name="T30" fmla="*/ 1644 w 5732"/>
                  <a:gd name="T31" fmla="*/ 2922 h 3107"/>
                  <a:gd name="T32" fmla="*/ 2077 w 5732"/>
                  <a:gd name="T33" fmla="*/ 2797 h 3107"/>
                  <a:gd name="T34" fmla="*/ 2610 w 5732"/>
                  <a:gd name="T35" fmla="*/ 2962 h 3107"/>
                  <a:gd name="T36" fmla="*/ 3222 w 5732"/>
                  <a:gd name="T37" fmla="*/ 2812 h 3107"/>
                  <a:gd name="T38" fmla="*/ 3443 w 5732"/>
                  <a:gd name="T39" fmla="*/ 2922 h 3107"/>
                  <a:gd name="T40" fmla="*/ 3861 w 5732"/>
                  <a:gd name="T41" fmla="*/ 2648 h 3107"/>
                  <a:gd name="T42" fmla="*/ 4125 w 5732"/>
                  <a:gd name="T43" fmla="*/ 2311 h 3107"/>
                  <a:gd name="T44" fmla="*/ 4369 w 5732"/>
                  <a:gd name="T45" fmla="*/ 2318 h 3107"/>
                  <a:gd name="T46" fmla="*/ 4554 w 5732"/>
                  <a:gd name="T47" fmla="*/ 2445 h 3107"/>
                  <a:gd name="T48" fmla="*/ 5015 w 5732"/>
                  <a:gd name="T49" fmla="*/ 2142 h 3107"/>
                  <a:gd name="T50" fmla="*/ 5404 w 5732"/>
                  <a:gd name="T51" fmla="*/ 2185 h 3107"/>
                  <a:gd name="T52" fmla="*/ 5732 w 5732"/>
                  <a:gd name="T53" fmla="*/ 2069 h 310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0" t="0" r="r" b="b"/>
                <a:pathLst>
                  <a:path w="5732" h="3107">
                    <a:moveTo>
                      <a:pt x="81" y="0"/>
                    </a:moveTo>
                    <a:lnTo>
                      <a:pt x="133" y="328"/>
                    </a:lnTo>
                    <a:lnTo>
                      <a:pt x="0" y="666"/>
                    </a:lnTo>
                    <a:lnTo>
                      <a:pt x="83" y="1221"/>
                    </a:lnTo>
                    <a:lnTo>
                      <a:pt x="413" y="1515"/>
                    </a:lnTo>
                    <a:lnTo>
                      <a:pt x="881" y="1700"/>
                    </a:lnTo>
                    <a:lnTo>
                      <a:pt x="1440" y="1651"/>
                    </a:lnTo>
                    <a:lnTo>
                      <a:pt x="1755" y="1940"/>
                    </a:lnTo>
                    <a:lnTo>
                      <a:pt x="1653" y="2126"/>
                    </a:lnTo>
                    <a:lnTo>
                      <a:pt x="1136" y="2142"/>
                    </a:lnTo>
                    <a:lnTo>
                      <a:pt x="911" y="2021"/>
                    </a:lnTo>
                    <a:lnTo>
                      <a:pt x="739" y="2142"/>
                    </a:lnTo>
                    <a:lnTo>
                      <a:pt x="954" y="2524"/>
                    </a:lnTo>
                    <a:lnTo>
                      <a:pt x="973" y="2905"/>
                    </a:lnTo>
                    <a:lnTo>
                      <a:pt x="1511" y="3107"/>
                    </a:lnTo>
                    <a:lnTo>
                      <a:pt x="1644" y="2922"/>
                    </a:lnTo>
                    <a:lnTo>
                      <a:pt x="2077" y="2797"/>
                    </a:lnTo>
                    <a:lnTo>
                      <a:pt x="2610" y="2962"/>
                    </a:lnTo>
                    <a:lnTo>
                      <a:pt x="3222" y="2812"/>
                    </a:lnTo>
                    <a:lnTo>
                      <a:pt x="3443" y="2922"/>
                    </a:lnTo>
                    <a:lnTo>
                      <a:pt x="3861" y="2648"/>
                    </a:lnTo>
                    <a:lnTo>
                      <a:pt x="4125" y="2311"/>
                    </a:lnTo>
                    <a:lnTo>
                      <a:pt x="4369" y="2318"/>
                    </a:lnTo>
                    <a:lnTo>
                      <a:pt x="4554" y="2445"/>
                    </a:lnTo>
                    <a:lnTo>
                      <a:pt x="5015" y="2142"/>
                    </a:lnTo>
                    <a:lnTo>
                      <a:pt x="5404" y="2185"/>
                    </a:lnTo>
                    <a:lnTo>
                      <a:pt x="5732" y="2069"/>
                    </a:lnTo>
                  </a:path>
                </a:pathLst>
              </a:custGeom>
              <a:noFill/>
              <a:ln w="1651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103" name="Freeform 7"/>
              <p:cNvSpPr>
                <a:spLocks/>
              </p:cNvSpPr>
              <p:nvPr userDrawn="1"/>
            </p:nvSpPr>
            <p:spPr bwMode="hidden">
              <a:xfrm>
                <a:off x="242" y="1145"/>
                <a:ext cx="5512" cy="2760"/>
              </a:xfrm>
              <a:custGeom>
                <a:avLst/>
                <a:gdLst>
                  <a:gd name="T0" fmla="*/ 240 w 5512"/>
                  <a:gd name="T1" fmla="*/ 0 h 2760"/>
                  <a:gd name="T2" fmla="*/ 0 w 5512"/>
                  <a:gd name="T3" fmla="*/ 336 h 2760"/>
                  <a:gd name="T4" fmla="*/ 82 w 5512"/>
                  <a:gd name="T5" fmla="*/ 821 h 2760"/>
                  <a:gd name="T6" fmla="*/ 243 w 5512"/>
                  <a:gd name="T7" fmla="*/ 873 h 2760"/>
                  <a:gd name="T8" fmla="*/ 473 w 5512"/>
                  <a:gd name="T9" fmla="*/ 1087 h 2760"/>
                  <a:gd name="T10" fmla="*/ 557 w 5512"/>
                  <a:gd name="T11" fmla="*/ 1441 h 2760"/>
                  <a:gd name="T12" fmla="*/ 839 w 5512"/>
                  <a:gd name="T13" fmla="*/ 1499 h 2760"/>
                  <a:gd name="T14" fmla="*/ 1258 w 5512"/>
                  <a:gd name="T15" fmla="*/ 1349 h 2760"/>
                  <a:gd name="T16" fmla="*/ 1307 w 5512"/>
                  <a:gd name="T17" fmla="*/ 1493 h 2760"/>
                  <a:gd name="T18" fmla="*/ 1621 w 5512"/>
                  <a:gd name="T19" fmla="*/ 1513 h 2760"/>
                  <a:gd name="T20" fmla="*/ 1862 w 5512"/>
                  <a:gd name="T21" fmla="*/ 1865 h 2760"/>
                  <a:gd name="T22" fmla="*/ 1668 w 5512"/>
                  <a:gd name="T23" fmla="*/ 2166 h 2760"/>
                  <a:gd name="T24" fmla="*/ 1308 w 5512"/>
                  <a:gd name="T25" fmla="*/ 2217 h 2760"/>
                  <a:gd name="T26" fmla="*/ 992 w 5512"/>
                  <a:gd name="T27" fmla="*/ 2172 h 2760"/>
                  <a:gd name="T28" fmla="*/ 903 w 5512"/>
                  <a:gd name="T29" fmla="*/ 2244 h 2760"/>
                  <a:gd name="T30" fmla="*/ 1008 w 5512"/>
                  <a:gd name="T31" fmla="*/ 2415 h 2760"/>
                  <a:gd name="T32" fmla="*/ 992 w 5512"/>
                  <a:gd name="T33" fmla="*/ 2538 h 2760"/>
                  <a:gd name="T34" fmla="*/ 1137 w 5512"/>
                  <a:gd name="T35" fmla="*/ 2760 h 2760"/>
                  <a:gd name="T36" fmla="*/ 1661 w 5512"/>
                  <a:gd name="T37" fmla="*/ 2623 h 2760"/>
                  <a:gd name="T38" fmla="*/ 1725 w 5512"/>
                  <a:gd name="T39" fmla="*/ 2492 h 2760"/>
                  <a:gd name="T40" fmla="*/ 1895 w 5512"/>
                  <a:gd name="T41" fmla="*/ 2551 h 2760"/>
                  <a:gd name="T42" fmla="*/ 2338 w 5512"/>
                  <a:gd name="T43" fmla="*/ 2448 h 2760"/>
                  <a:gd name="T44" fmla="*/ 2443 w 5512"/>
                  <a:gd name="T45" fmla="*/ 2714 h 2760"/>
                  <a:gd name="T46" fmla="*/ 2870 w 5512"/>
                  <a:gd name="T47" fmla="*/ 2541 h 2760"/>
                  <a:gd name="T48" fmla="*/ 3264 w 5512"/>
                  <a:gd name="T49" fmla="*/ 2591 h 2760"/>
                  <a:gd name="T50" fmla="*/ 3522 w 5512"/>
                  <a:gd name="T51" fmla="*/ 2427 h 2760"/>
                  <a:gd name="T52" fmla="*/ 3594 w 5512"/>
                  <a:gd name="T53" fmla="*/ 2081 h 2760"/>
                  <a:gd name="T54" fmla="*/ 4013 w 5512"/>
                  <a:gd name="T55" fmla="*/ 2087 h 2760"/>
                  <a:gd name="T56" fmla="*/ 4070 w 5512"/>
                  <a:gd name="T57" fmla="*/ 1924 h 2760"/>
                  <a:gd name="T58" fmla="*/ 4239 w 5512"/>
                  <a:gd name="T59" fmla="*/ 1931 h 2760"/>
                  <a:gd name="T60" fmla="*/ 4465 w 5512"/>
                  <a:gd name="T61" fmla="*/ 2094 h 2760"/>
                  <a:gd name="T62" fmla="*/ 4836 w 5512"/>
                  <a:gd name="T63" fmla="*/ 1814 h 2760"/>
                  <a:gd name="T64" fmla="*/ 5225 w 5512"/>
                  <a:gd name="T65" fmla="*/ 1785 h 2760"/>
                  <a:gd name="T66" fmla="*/ 5367 w 5512"/>
                  <a:gd name="T67" fmla="*/ 1571 h 2760"/>
                  <a:gd name="T68" fmla="*/ 5512 w 5512"/>
                  <a:gd name="T69" fmla="*/ 1585 h 27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</a:cxnLst>
                <a:rect l="0" t="0" r="r" b="b"/>
                <a:pathLst>
                  <a:path w="5512" h="2760">
                    <a:moveTo>
                      <a:pt x="240" y="0"/>
                    </a:moveTo>
                    <a:lnTo>
                      <a:pt x="0" y="336"/>
                    </a:lnTo>
                    <a:lnTo>
                      <a:pt x="82" y="821"/>
                    </a:lnTo>
                    <a:lnTo>
                      <a:pt x="243" y="873"/>
                    </a:lnTo>
                    <a:lnTo>
                      <a:pt x="473" y="1087"/>
                    </a:lnTo>
                    <a:lnTo>
                      <a:pt x="557" y="1441"/>
                    </a:lnTo>
                    <a:lnTo>
                      <a:pt x="839" y="1499"/>
                    </a:lnTo>
                    <a:lnTo>
                      <a:pt x="1258" y="1349"/>
                    </a:lnTo>
                    <a:lnTo>
                      <a:pt x="1307" y="1493"/>
                    </a:lnTo>
                    <a:lnTo>
                      <a:pt x="1621" y="1513"/>
                    </a:lnTo>
                    <a:lnTo>
                      <a:pt x="1862" y="1865"/>
                    </a:lnTo>
                    <a:lnTo>
                      <a:pt x="1668" y="2166"/>
                    </a:lnTo>
                    <a:lnTo>
                      <a:pt x="1308" y="2217"/>
                    </a:lnTo>
                    <a:lnTo>
                      <a:pt x="992" y="2172"/>
                    </a:lnTo>
                    <a:lnTo>
                      <a:pt x="903" y="2244"/>
                    </a:lnTo>
                    <a:lnTo>
                      <a:pt x="1008" y="2415"/>
                    </a:lnTo>
                    <a:lnTo>
                      <a:pt x="992" y="2538"/>
                    </a:lnTo>
                    <a:lnTo>
                      <a:pt x="1137" y="2760"/>
                    </a:lnTo>
                    <a:lnTo>
                      <a:pt x="1661" y="2623"/>
                    </a:lnTo>
                    <a:lnTo>
                      <a:pt x="1725" y="2492"/>
                    </a:lnTo>
                    <a:lnTo>
                      <a:pt x="1895" y="2551"/>
                    </a:lnTo>
                    <a:lnTo>
                      <a:pt x="2338" y="2448"/>
                    </a:lnTo>
                    <a:lnTo>
                      <a:pt x="2443" y="2714"/>
                    </a:lnTo>
                    <a:lnTo>
                      <a:pt x="2870" y="2541"/>
                    </a:lnTo>
                    <a:lnTo>
                      <a:pt x="3264" y="2591"/>
                    </a:lnTo>
                    <a:lnTo>
                      <a:pt x="3522" y="2427"/>
                    </a:lnTo>
                    <a:lnTo>
                      <a:pt x="3594" y="2081"/>
                    </a:lnTo>
                    <a:lnTo>
                      <a:pt x="4013" y="2087"/>
                    </a:lnTo>
                    <a:lnTo>
                      <a:pt x="4070" y="1924"/>
                    </a:lnTo>
                    <a:lnTo>
                      <a:pt x="4239" y="1931"/>
                    </a:lnTo>
                    <a:lnTo>
                      <a:pt x="4465" y="2094"/>
                    </a:lnTo>
                    <a:lnTo>
                      <a:pt x="4836" y="1814"/>
                    </a:lnTo>
                    <a:lnTo>
                      <a:pt x="5225" y="1785"/>
                    </a:lnTo>
                    <a:lnTo>
                      <a:pt x="5367" y="1571"/>
                    </a:lnTo>
                    <a:lnTo>
                      <a:pt x="5512" y="1585"/>
                    </a:lnTo>
                  </a:path>
                </a:pathLst>
              </a:custGeom>
              <a:noFill/>
              <a:ln w="1524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104" name="Freeform 8"/>
              <p:cNvSpPr>
                <a:spLocks/>
              </p:cNvSpPr>
              <p:nvPr userDrawn="1"/>
            </p:nvSpPr>
            <p:spPr bwMode="hidden">
              <a:xfrm>
                <a:off x="4840" y="984"/>
                <a:ext cx="790" cy="1189"/>
              </a:xfrm>
              <a:custGeom>
                <a:avLst/>
                <a:gdLst>
                  <a:gd name="T0" fmla="*/ 139 w 790"/>
                  <a:gd name="T1" fmla="*/ 0 h 1189"/>
                  <a:gd name="T2" fmla="*/ 210 w 790"/>
                  <a:gd name="T3" fmla="*/ 233 h 1189"/>
                  <a:gd name="T4" fmla="*/ 159 w 790"/>
                  <a:gd name="T5" fmla="*/ 643 h 1189"/>
                  <a:gd name="T6" fmla="*/ 454 w 790"/>
                  <a:gd name="T7" fmla="*/ 771 h 1189"/>
                  <a:gd name="T8" fmla="*/ 605 w 790"/>
                  <a:gd name="T9" fmla="*/ 1046 h 1189"/>
                  <a:gd name="T10" fmla="*/ 790 w 790"/>
                  <a:gd name="T11" fmla="*/ 1189 h 1189"/>
                  <a:gd name="T12" fmla="*/ 540 w 790"/>
                  <a:gd name="T13" fmla="*/ 1111 h 1189"/>
                  <a:gd name="T14" fmla="*/ 363 w 790"/>
                  <a:gd name="T15" fmla="*/ 883 h 1189"/>
                  <a:gd name="T16" fmla="*/ 139 w 790"/>
                  <a:gd name="T17" fmla="*/ 852 h 1189"/>
                  <a:gd name="T18" fmla="*/ 0 w 790"/>
                  <a:gd name="T19" fmla="*/ 499 h 1189"/>
                  <a:gd name="T20" fmla="*/ 48 w 790"/>
                  <a:gd name="T21" fmla="*/ 209 h 11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790" h="1189">
                    <a:moveTo>
                      <a:pt x="139" y="0"/>
                    </a:moveTo>
                    <a:lnTo>
                      <a:pt x="210" y="233"/>
                    </a:lnTo>
                    <a:lnTo>
                      <a:pt x="159" y="643"/>
                    </a:lnTo>
                    <a:lnTo>
                      <a:pt x="454" y="771"/>
                    </a:lnTo>
                    <a:lnTo>
                      <a:pt x="605" y="1046"/>
                    </a:lnTo>
                    <a:lnTo>
                      <a:pt x="790" y="1189"/>
                    </a:lnTo>
                    <a:lnTo>
                      <a:pt x="540" y="1111"/>
                    </a:lnTo>
                    <a:lnTo>
                      <a:pt x="363" y="883"/>
                    </a:lnTo>
                    <a:lnTo>
                      <a:pt x="139" y="852"/>
                    </a:lnTo>
                    <a:lnTo>
                      <a:pt x="0" y="499"/>
                    </a:lnTo>
                    <a:lnTo>
                      <a:pt x="48" y="209"/>
                    </a:lnTo>
                  </a:path>
                </a:pathLst>
              </a:custGeom>
              <a:noFill/>
              <a:ln w="1524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105" name="Freeform 9"/>
              <p:cNvSpPr>
                <a:spLocks/>
              </p:cNvSpPr>
              <p:nvPr userDrawn="1"/>
            </p:nvSpPr>
            <p:spPr bwMode="hidden">
              <a:xfrm>
                <a:off x="5173" y="896"/>
                <a:ext cx="579" cy="1117"/>
              </a:xfrm>
              <a:custGeom>
                <a:avLst/>
                <a:gdLst>
                  <a:gd name="T0" fmla="*/ 0 w 579"/>
                  <a:gd name="T1" fmla="*/ 0 h 1117"/>
                  <a:gd name="T2" fmla="*/ 128 w 579"/>
                  <a:gd name="T3" fmla="*/ 328 h 1117"/>
                  <a:gd name="T4" fmla="*/ 9 w 579"/>
                  <a:gd name="T5" fmla="*/ 659 h 1117"/>
                  <a:gd name="T6" fmla="*/ 40 w 579"/>
                  <a:gd name="T7" fmla="*/ 763 h 1117"/>
                  <a:gd name="T8" fmla="*/ 234 w 579"/>
                  <a:gd name="T9" fmla="*/ 739 h 1117"/>
                  <a:gd name="T10" fmla="*/ 344 w 579"/>
                  <a:gd name="T11" fmla="*/ 1055 h 1117"/>
                  <a:gd name="T12" fmla="*/ 579 w 579"/>
                  <a:gd name="T13" fmla="*/ 1117 h 11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579" h="1117">
                    <a:moveTo>
                      <a:pt x="0" y="0"/>
                    </a:moveTo>
                    <a:lnTo>
                      <a:pt x="128" y="328"/>
                    </a:lnTo>
                    <a:lnTo>
                      <a:pt x="9" y="659"/>
                    </a:lnTo>
                    <a:lnTo>
                      <a:pt x="40" y="763"/>
                    </a:lnTo>
                    <a:lnTo>
                      <a:pt x="234" y="739"/>
                    </a:lnTo>
                    <a:lnTo>
                      <a:pt x="344" y="1055"/>
                    </a:lnTo>
                    <a:lnTo>
                      <a:pt x="579" y="1117"/>
                    </a:lnTo>
                  </a:path>
                </a:pathLst>
              </a:custGeom>
              <a:noFill/>
              <a:ln w="1651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106" name="Freeform 10"/>
              <p:cNvSpPr>
                <a:spLocks/>
              </p:cNvSpPr>
              <p:nvPr userDrawn="1"/>
            </p:nvSpPr>
            <p:spPr bwMode="hidden">
              <a:xfrm>
                <a:off x="3291" y="968"/>
                <a:ext cx="2471" cy="2396"/>
              </a:xfrm>
              <a:custGeom>
                <a:avLst/>
                <a:gdLst>
                  <a:gd name="T0" fmla="*/ 1118 w 2471"/>
                  <a:gd name="T1" fmla="*/ 0 h 2396"/>
                  <a:gd name="T2" fmla="*/ 1179 w 2471"/>
                  <a:gd name="T3" fmla="*/ 225 h 2396"/>
                  <a:gd name="T4" fmla="*/ 1393 w 2471"/>
                  <a:gd name="T5" fmla="*/ 339 h 2396"/>
                  <a:gd name="T6" fmla="*/ 1404 w 2471"/>
                  <a:gd name="T7" fmla="*/ 548 h 2396"/>
                  <a:gd name="T8" fmla="*/ 1342 w 2471"/>
                  <a:gd name="T9" fmla="*/ 732 h 2396"/>
                  <a:gd name="T10" fmla="*/ 1434 w 2471"/>
                  <a:gd name="T11" fmla="*/ 925 h 2396"/>
                  <a:gd name="T12" fmla="*/ 1455 w 2471"/>
                  <a:gd name="T13" fmla="*/ 1109 h 2396"/>
                  <a:gd name="T14" fmla="*/ 1311 w 2471"/>
                  <a:gd name="T15" fmla="*/ 1142 h 2396"/>
                  <a:gd name="T16" fmla="*/ 926 w 2471"/>
                  <a:gd name="T17" fmla="*/ 1384 h 2396"/>
                  <a:gd name="T18" fmla="*/ 975 w 2471"/>
                  <a:gd name="T19" fmla="*/ 1456 h 2396"/>
                  <a:gd name="T20" fmla="*/ 956 w 2471"/>
                  <a:gd name="T21" fmla="*/ 1624 h 2396"/>
                  <a:gd name="T22" fmla="*/ 782 w 2471"/>
                  <a:gd name="T23" fmla="*/ 1817 h 2396"/>
                  <a:gd name="T24" fmla="*/ 539 w 2471"/>
                  <a:gd name="T25" fmla="*/ 1978 h 2396"/>
                  <a:gd name="T26" fmla="*/ 152 w 2471"/>
                  <a:gd name="T27" fmla="*/ 2026 h 2396"/>
                  <a:gd name="T28" fmla="*/ 19 w 2471"/>
                  <a:gd name="T29" fmla="*/ 2251 h 2396"/>
                  <a:gd name="T30" fmla="*/ 0 w 2471"/>
                  <a:gd name="T31" fmla="*/ 2396 h 2396"/>
                  <a:gd name="T32" fmla="*/ 213 w 2471"/>
                  <a:gd name="T33" fmla="*/ 2179 h 2396"/>
                  <a:gd name="T34" fmla="*/ 629 w 2471"/>
                  <a:gd name="T35" fmla="*/ 2090 h 2396"/>
                  <a:gd name="T36" fmla="*/ 894 w 2471"/>
                  <a:gd name="T37" fmla="*/ 1906 h 2396"/>
                  <a:gd name="T38" fmla="*/ 1230 w 2471"/>
                  <a:gd name="T39" fmla="*/ 1986 h 2396"/>
                  <a:gd name="T40" fmla="*/ 1668 w 2471"/>
                  <a:gd name="T41" fmla="*/ 1906 h 2396"/>
                  <a:gd name="T42" fmla="*/ 1983 w 2471"/>
                  <a:gd name="T43" fmla="*/ 1745 h 2396"/>
                  <a:gd name="T44" fmla="*/ 2014 w 2471"/>
                  <a:gd name="T45" fmla="*/ 1600 h 2396"/>
                  <a:gd name="T46" fmla="*/ 2237 w 2471"/>
                  <a:gd name="T47" fmla="*/ 1496 h 2396"/>
                  <a:gd name="T48" fmla="*/ 2359 w 2471"/>
                  <a:gd name="T49" fmla="*/ 1552 h 2396"/>
                  <a:gd name="T50" fmla="*/ 2471 w 2471"/>
                  <a:gd name="T51" fmla="*/ 1479 h 239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</a:cxnLst>
                <a:rect l="0" t="0" r="r" b="b"/>
                <a:pathLst>
                  <a:path w="2471" h="2396">
                    <a:moveTo>
                      <a:pt x="1118" y="0"/>
                    </a:moveTo>
                    <a:lnTo>
                      <a:pt x="1179" y="225"/>
                    </a:lnTo>
                    <a:lnTo>
                      <a:pt x="1393" y="339"/>
                    </a:lnTo>
                    <a:lnTo>
                      <a:pt x="1404" y="548"/>
                    </a:lnTo>
                    <a:lnTo>
                      <a:pt x="1342" y="732"/>
                    </a:lnTo>
                    <a:lnTo>
                      <a:pt x="1434" y="925"/>
                    </a:lnTo>
                    <a:lnTo>
                      <a:pt x="1455" y="1109"/>
                    </a:lnTo>
                    <a:lnTo>
                      <a:pt x="1311" y="1142"/>
                    </a:lnTo>
                    <a:lnTo>
                      <a:pt x="926" y="1384"/>
                    </a:lnTo>
                    <a:lnTo>
                      <a:pt x="975" y="1456"/>
                    </a:lnTo>
                    <a:lnTo>
                      <a:pt x="956" y="1624"/>
                    </a:lnTo>
                    <a:lnTo>
                      <a:pt x="782" y="1817"/>
                    </a:lnTo>
                    <a:lnTo>
                      <a:pt x="539" y="1978"/>
                    </a:lnTo>
                    <a:lnTo>
                      <a:pt x="152" y="2026"/>
                    </a:lnTo>
                    <a:lnTo>
                      <a:pt x="19" y="2251"/>
                    </a:lnTo>
                    <a:lnTo>
                      <a:pt x="0" y="2396"/>
                    </a:lnTo>
                    <a:lnTo>
                      <a:pt x="213" y="2179"/>
                    </a:lnTo>
                    <a:lnTo>
                      <a:pt x="629" y="2090"/>
                    </a:lnTo>
                    <a:lnTo>
                      <a:pt x="894" y="1906"/>
                    </a:lnTo>
                    <a:lnTo>
                      <a:pt x="1230" y="1986"/>
                    </a:lnTo>
                    <a:lnTo>
                      <a:pt x="1668" y="1906"/>
                    </a:lnTo>
                    <a:lnTo>
                      <a:pt x="1983" y="1745"/>
                    </a:lnTo>
                    <a:lnTo>
                      <a:pt x="2014" y="1600"/>
                    </a:lnTo>
                    <a:lnTo>
                      <a:pt x="2237" y="1496"/>
                    </a:lnTo>
                    <a:lnTo>
                      <a:pt x="2359" y="1552"/>
                    </a:lnTo>
                    <a:lnTo>
                      <a:pt x="2471" y="1479"/>
                    </a:lnTo>
                  </a:path>
                </a:pathLst>
              </a:custGeom>
              <a:noFill/>
              <a:ln w="1651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107" name="Freeform 11"/>
              <p:cNvSpPr>
                <a:spLocks/>
              </p:cNvSpPr>
              <p:nvPr userDrawn="1"/>
            </p:nvSpPr>
            <p:spPr bwMode="hidden">
              <a:xfrm>
                <a:off x="2366" y="1067"/>
                <a:ext cx="1399" cy="1349"/>
              </a:xfrm>
              <a:custGeom>
                <a:avLst/>
                <a:gdLst>
                  <a:gd name="T0" fmla="*/ 620 w 1399"/>
                  <a:gd name="T1" fmla="*/ 155 h 1349"/>
                  <a:gd name="T2" fmla="*/ 421 w 1399"/>
                  <a:gd name="T3" fmla="*/ 155 h 1349"/>
                  <a:gd name="T4" fmla="*/ 205 w 1399"/>
                  <a:gd name="T5" fmla="*/ 507 h 1349"/>
                  <a:gd name="T6" fmla="*/ 0 w 1399"/>
                  <a:gd name="T7" fmla="*/ 673 h 1349"/>
                  <a:gd name="T8" fmla="*/ 487 w 1399"/>
                  <a:gd name="T9" fmla="*/ 783 h 1349"/>
                  <a:gd name="T10" fmla="*/ 425 w 1399"/>
                  <a:gd name="T11" fmla="*/ 1009 h 1349"/>
                  <a:gd name="T12" fmla="*/ 617 w 1399"/>
                  <a:gd name="T13" fmla="*/ 1086 h 1349"/>
                  <a:gd name="T14" fmla="*/ 498 w 1399"/>
                  <a:gd name="T15" fmla="*/ 1349 h 1349"/>
                  <a:gd name="T16" fmla="*/ 961 w 1399"/>
                  <a:gd name="T17" fmla="*/ 1035 h 1349"/>
                  <a:gd name="T18" fmla="*/ 926 w 1399"/>
                  <a:gd name="T19" fmla="*/ 776 h 1349"/>
                  <a:gd name="T20" fmla="*/ 1181 w 1399"/>
                  <a:gd name="T21" fmla="*/ 749 h 1349"/>
                  <a:gd name="T22" fmla="*/ 1399 w 1399"/>
                  <a:gd name="T23" fmla="*/ 601 h 1349"/>
                  <a:gd name="T24" fmla="*/ 1315 w 1399"/>
                  <a:gd name="T25" fmla="*/ 416 h 1349"/>
                  <a:gd name="T26" fmla="*/ 1341 w 1399"/>
                  <a:gd name="T27" fmla="*/ 196 h 1349"/>
                  <a:gd name="T28" fmla="*/ 1171 w 1399"/>
                  <a:gd name="T29" fmla="*/ 164 h 1349"/>
                  <a:gd name="T30" fmla="*/ 928 w 1399"/>
                  <a:gd name="T31" fmla="*/ 0 h 1349"/>
                  <a:gd name="T32" fmla="*/ 620 w 1399"/>
                  <a:gd name="T33" fmla="*/ 155 h 13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1399" h="1349">
                    <a:moveTo>
                      <a:pt x="620" y="155"/>
                    </a:moveTo>
                    <a:lnTo>
                      <a:pt x="421" y="155"/>
                    </a:lnTo>
                    <a:lnTo>
                      <a:pt x="205" y="507"/>
                    </a:lnTo>
                    <a:lnTo>
                      <a:pt x="0" y="673"/>
                    </a:lnTo>
                    <a:lnTo>
                      <a:pt x="487" y="783"/>
                    </a:lnTo>
                    <a:lnTo>
                      <a:pt x="425" y="1009"/>
                    </a:lnTo>
                    <a:lnTo>
                      <a:pt x="617" y="1086"/>
                    </a:lnTo>
                    <a:lnTo>
                      <a:pt x="498" y="1349"/>
                    </a:lnTo>
                    <a:lnTo>
                      <a:pt x="961" y="1035"/>
                    </a:lnTo>
                    <a:lnTo>
                      <a:pt x="926" y="776"/>
                    </a:lnTo>
                    <a:lnTo>
                      <a:pt x="1181" y="749"/>
                    </a:lnTo>
                    <a:lnTo>
                      <a:pt x="1399" y="601"/>
                    </a:lnTo>
                    <a:lnTo>
                      <a:pt x="1315" y="416"/>
                    </a:lnTo>
                    <a:lnTo>
                      <a:pt x="1341" y="196"/>
                    </a:lnTo>
                    <a:lnTo>
                      <a:pt x="1171" y="164"/>
                    </a:lnTo>
                    <a:lnTo>
                      <a:pt x="928" y="0"/>
                    </a:lnTo>
                    <a:lnTo>
                      <a:pt x="620" y="155"/>
                    </a:lnTo>
                    <a:close/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108" name="Freeform 12"/>
              <p:cNvSpPr>
                <a:spLocks/>
              </p:cNvSpPr>
              <p:nvPr userDrawn="1"/>
            </p:nvSpPr>
            <p:spPr bwMode="hidden">
              <a:xfrm>
                <a:off x="4275" y="2031"/>
                <a:ext cx="1256" cy="810"/>
              </a:xfrm>
              <a:custGeom>
                <a:avLst/>
                <a:gdLst>
                  <a:gd name="T0" fmla="*/ 719 w 1256"/>
                  <a:gd name="T1" fmla="*/ 183 h 810"/>
                  <a:gd name="T2" fmla="*/ 760 w 1256"/>
                  <a:gd name="T3" fmla="*/ 33 h 810"/>
                  <a:gd name="T4" fmla="*/ 884 w 1256"/>
                  <a:gd name="T5" fmla="*/ 0 h 810"/>
                  <a:gd name="T6" fmla="*/ 983 w 1256"/>
                  <a:gd name="T7" fmla="*/ 78 h 810"/>
                  <a:gd name="T8" fmla="*/ 1082 w 1256"/>
                  <a:gd name="T9" fmla="*/ 248 h 810"/>
                  <a:gd name="T10" fmla="*/ 1256 w 1256"/>
                  <a:gd name="T11" fmla="*/ 229 h 810"/>
                  <a:gd name="T12" fmla="*/ 1248 w 1256"/>
                  <a:gd name="T13" fmla="*/ 359 h 810"/>
                  <a:gd name="T14" fmla="*/ 1016 w 1256"/>
                  <a:gd name="T15" fmla="*/ 431 h 810"/>
                  <a:gd name="T16" fmla="*/ 879 w 1256"/>
                  <a:gd name="T17" fmla="*/ 417 h 810"/>
                  <a:gd name="T18" fmla="*/ 719 w 1256"/>
                  <a:gd name="T19" fmla="*/ 481 h 810"/>
                  <a:gd name="T20" fmla="*/ 591 w 1256"/>
                  <a:gd name="T21" fmla="*/ 633 h 810"/>
                  <a:gd name="T22" fmla="*/ 423 w 1256"/>
                  <a:gd name="T23" fmla="*/ 537 h 810"/>
                  <a:gd name="T24" fmla="*/ 256 w 1256"/>
                  <a:gd name="T25" fmla="*/ 810 h 810"/>
                  <a:gd name="T26" fmla="*/ 66 w 1256"/>
                  <a:gd name="T27" fmla="*/ 764 h 810"/>
                  <a:gd name="T28" fmla="*/ 0 w 1256"/>
                  <a:gd name="T29" fmla="*/ 601 h 810"/>
                  <a:gd name="T30" fmla="*/ 157 w 1256"/>
                  <a:gd name="T31" fmla="*/ 483 h 810"/>
                  <a:gd name="T32" fmla="*/ 248 w 1256"/>
                  <a:gd name="T33" fmla="*/ 281 h 810"/>
                  <a:gd name="T34" fmla="*/ 438 w 1256"/>
                  <a:gd name="T35" fmla="*/ 150 h 810"/>
                  <a:gd name="T36" fmla="*/ 719 w 1256"/>
                  <a:gd name="T37" fmla="*/ 189 h 8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1256" h="810">
                    <a:moveTo>
                      <a:pt x="719" y="183"/>
                    </a:moveTo>
                    <a:lnTo>
                      <a:pt x="760" y="33"/>
                    </a:lnTo>
                    <a:lnTo>
                      <a:pt x="884" y="0"/>
                    </a:lnTo>
                    <a:lnTo>
                      <a:pt x="983" y="78"/>
                    </a:lnTo>
                    <a:lnTo>
                      <a:pt x="1082" y="248"/>
                    </a:lnTo>
                    <a:lnTo>
                      <a:pt x="1256" y="229"/>
                    </a:lnTo>
                    <a:lnTo>
                      <a:pt x="1248" y="359"/>
                    </a:lnTo>
                    <a:lnTo>
                      <a:pt x="1016" y="431"/>
                    </a:lnTo>
                    <a:lnTo>
                      <a:pt x="879" y="417"/>
                    </a:lnTo>
                    <a:lnTo>
                      <a:pt x="719" y="481"/>
                    </a:lnTo>
                    <a:lnTo>
                      <a:pt x="591" y="633"/>
                    </a:lnTo>
                    <a:lnTo>
                      <a:pt x="423" y="537"/>
                    </a:lnTo>
                    <a:lnTo>
                      <a:pt x="256" y="810"/>
                    </a:lnTo>
                    <a:lnTo>
                      <a:pt x="66" y="764"/>
                    </a:lnTo>
                    <a:lnTo>
                      <a:pt x="0" y="601"/>
                    </a:lnTo>
                    <a:lnTo>
                      <a:pt x="157" y="483"/>
                    </a:lnTo>
                    <a:lnTo>
                      <a:pt x="248" y="281"/>
                    </a:lnTo>
                    <a:lnTo>
                      <a:pt x="438" y="150"/>
                    </a:lnTo>
                    <a:lnTo>
                      <a:pt x="719" y="189"/>
                    </a:lnTo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109" name="Freeform 13"/>
              <p:cNvSpPr>
                <a:spLocks/>
              </p:cNvSpPr>
              <p:nvPr userDrawn="1"/>
            </p:nvSpPr>
            <p:spPr bwMode="hidden">
              <a:xfrm>
                <a:off x="2914" y="3476"/>
                <a:ext cx="2848" cy="788"/>
              </a:xfrm>
              <a:custGeom>
                <a:avLst/>
                <a:gdLst>
                  <a:gd name="T0" fmla="*/ 2838 w 2848"/>
                  <a:gd name="T1" fmla="*/ 16 h 788"/>
                  <a:gd name="T2" fmla="*/ 2493 w 2848"/>
                  <a:gd name="T3" fmla="*/ 0 h 788"/>
                  <a:gd name="T4" fmla="*/ 2278 w 2848"/>
                  <a:gd name="T5" fmla="*/ 81 h 788"/>
                  <a:gd name="T6" fmla="*/ 1936 w 2848"/>
                  <a:gd name="T7" fmla="*/ 44 h 788"/>
                  <a:gd name="T8" fmla="*/ 1739 w 2848"/>
                  <a:gd name="T9" fmla="*/ 354 h 788"/>
                  <a:gd name="T10" fmla="*/ 1600 w 2848"/>
                  <a:gd name="T11" fmla="*/ 212 h 788"/>
                  <a:gd name="T12" fmla="*/ 1352 w 2848"/>
                  <a:gd name="T13" fmla="*/ 308 h 788"/>
                  <a:gd name="T14" fmla="*/ 1445 w 2848"/>
                  <a:gd name="T15" fmla="*/ 515 h 788"/>
                  <a:gd name="T16" fmla="*/ 1072 w 2848"/>
                  <a:gd name="T17" fmla="*/ 412 h 788"/>
                  <a:gd name="T18" fmla="*/ 888 w 2848"/>
                  <a:gd name="T19" fmla="*/ 540 h 788"/>
                  <a:gd name="T20" fmla="*/ 0 w 2848"/>
                  <a:gd name="T21" fmla="*/ 660 h 788"/>
                  <a:gd name="T22" fmla="*/ 288 w 2848"/>
                  <a:gd name="T23" fmla="*/ 788 h 788"/>
                  <a:gd name="T24" fmla="*/ 1040 w 2848"/>
                  <a:gd name="T25" fmla="*/ 676 h 788"/>
                  <a:gd name="T26" fmla="*/ 1272 w 2848"/>
                  <a:gd name="T27" fmla="*/ 748 h 788"/>
                  <a:gd name="T28" fmla="*/ 2096 w 2848"/>
                  <a:gd name="T29" fmla="*/ 691 h 788"/>
                  <a:gd name="T30" fmla="*/ 2320 w 2848"/>
                  <a:gd name="T31" fmla="*/ 748 h 788"/>
                  <a:gd name="T32" fmla="*/ 2456 w 2848"/>
                  <a:gd name="T33" fmla="*/ 596 h 788"/>
                  <a:gd name="T34" fmla="*/ 2712 w 2848"/>
                  <a:gd name="T35" fmla="*/ 716 h 788"/>
                  <a:gd name="T36" fmla="*/ 2716 w 2848"/>
                  <a:gd name="T37" fmla="*/ 339 h 788"/>
                  <a:gd name="T38" fmla="*/ 2848 w 2848"/>
                  <a:gd name="T39" fmla="*/ 258 h 7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2848" h="788">
                    <a:moveTo>
                      <a:pt x="2838" y="16"/>
                    </a:moveTo>
                    <a:lnTo>
                      <a:pt x="2493" y="0"/>
                    </a:lnTo>
                    <a:lnTo>
                      <a:pt x="2278" y="81"/>
                    </a:lnTo>
                    <a:lnTo>
                      <a:pt x="1936" y="44"/>
                    </a:lnTo>
                    <a:lnTo>
                      <a:pt x="1739" y="354"/>
                    </a:lnTo>
                    <a:lnTo>
                      <a:pt x="1600" y="212"/>
                    </a:lnTo>
                    <a:lnTo>
                      <a:pt x="1352" y="308"/>
                    </a:lnTo>
                    <a:lnTo>
                      <a:pt x="1445" y="515"/>
                    </a:lnTo>
                    <a:lnTo>
                      <a:pt x="1072" y="412"/>
                    </a:lnTo>
                    <a:lnTo>
                      <a:pt x="888" y="540"/>
                    </a:lnTo>
                    <a:lnTo>
                      <a:pt x="0" y="660"/>
                    </a:lnTo>
                    <a:lnTo>
                      <a:pt x="288" y="788"/>
                    </a:lnTo>
                    <a:lnTo>
                      <a:pt x="1040" y="676"/>
                    </a:lnTo>
                    <a:lnTo>
                      <a:pt x="1272" y="748"/>
                    </a:lnTo>
                    <a:lnTo>
                      <a:pt x="2096" y="691"/>
                    </a:lnTo>
                    <a:lnTo>
                      <a:pt x="2320" y="748"/>
                    </a:lnTo>
                    <a:lnTo>
                      <a:pt x="2456" y="596"/>
                    </a:lnTo>
                    <a:lnTo>
                      <a:pt x="2712" y="716"/>
                    </a:lnTo>
                    <a:lnTo>
                      <a:pt x="2716" y="339"/>
                    </a:lnTo>
                    <a:lnTo>
                      <a:pt x="2848" y="258"/>
                    </a:lnTo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110" name="Freeform 14"/>
              <p:cNvSpPr>
                <a:spLocks/>
              </p:cNvSpPr>
              <p:nvPr userDrawn="1"/>
            </p:nvSpPr>
            <p:spPr bwMode="hidden">
              <a:xfrm>
                <a:off x="5443" y="922"/>
                <a:ext cx="319" cy="854"/>
              </a:xfrm>
              <a:custGeom>
                <a:avLst/>
                <a:gdLst>
                  <a:gd name="T0" fmla="*/ 0 w 319"/>
                  <a:gd name="T1" fmla="*/ 0 h 854"/>
                  <a:gd name="T2" fmla="*/ 106 w 319"/>
                  <a:gd name="T3" fmla="*/ 313 h 854"/>
                  <a:gd name="T4" fmla="*/ 106 w 319"/>
                  <a:gd name="T5" fmla="*/ 634 h 854"/>
                  <a:gd name="T6" fmla="*/ 268 w 319"/>
                  <a:gd name="T7" fmla="*/ 854 h 854"/>
                  <a:gd name="T8" fmla="*/ 278 w 319"/>
                  <a:gd name="T9" fmla="*/ 577 h 854"/>
                  <a:gd name="T10" fmla="*/ 238 w 319"/>
                  <a:gd name="T11" fmla="*/ 400 h 854"/>
                  <a:gd name="T12" fmla="*/ 319 w 319"/>
                  <a:gd name="T13" fmla="*/ 240 h 8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19" h="854">
                    <a:moveTo>
                      <a:pt x="0" y="0"/>
                    </a:moveTo>
                    <a:lnTo>
                      <a:pt x="106" y="313"/>
                    </a:lnTo>
                    <a:lnTo>
                      <a:pt x="106" y="634"/>
                    </a:lnTo>
                    <a:lnTo>
                      <a:pt x="268" y="854"/>
                    </a:lnTo>
                    <a:lnTo>
                      <a:pt x="278" y="577"/>
                    </a:lnTo>
                    <a:lnTo>
                      <a:pt x="238" y="400"/>
                    </a:lnTo>
                    <a:lnTo>
                      <a:pt x="319" y="240"/>
                    </a:lnTo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111" name="Freeform 15"/>
              <p:cNvSpPr>
                <a:spLocks/>
              </p:cNvSpPr>
              <p:nvPr userDrawn="1"/>
            </p:nvSpPr>
            <p:spPr bwMode="hidden">
              <a:xfrm>
                <a:off x="4954" y="3568"/>
                <a:ext cx="646" cy="392"/>
              </a:xfrm>
              <a:custGeom>
                <a:avLst/>
                <a:gdLst>
                  <a:gd name="T0" fmla="*/ 504 w 646"/>
                  <a:gd name="T1" fmla="*/ 0 h 392"/>
                  <a:gd name="T2" fmla="*/ 320 w 646"/>
                  <a:gd name="T3" fmla="*/ 61 h 392"/>
                  <a:gd name="T4" fmla="*/ 238 w 646"/>
                  <a:gd name="T5" fmla="*/ 109 h 392"/>
                  <a:gd name="T6" fmla="*/ 144 w 646"/>
                  <a:gd name="T7" fmla="*/ 216 h 392"/>
                  <a:gd name="T8" fmla="*/ 0 w 646"/>
                  <a:gd name="T9" fmla="*/ 392 h 392"/>
                  <a:gd name="T10" fmla="*/ 360 w 646"/>
                  <a:gd name="T11" fmla="*/ 263 h 392"/>
                  <a:gd name="T12" fmla="*/ 432 w 646"/>
                  <a:gd name="T13" fmla="*/ 182 h 392"/>
                  <a:gd name="T14" fmla="*/ 646 w 646"/>
                  <a:gd name="T15" fmla="*/ 142 h 392"/>
                  <a:gd name="T16" fmla="*/ 504 w 646"/>
                  <a:gd name="T17" fmla="*/ 0 h 3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646" h="392">
                    <a:moveTo>
                      <a:pt x="504" y="0"/>
                    </a:moveTo>
                    <a:lnTo>
                      <a:pt x="320" y="61"/>
                    </a:lnTo>
                    <a:lnTo>
                      <a:pt x="238" y="109"/>
                    </a:lnTo>
                    <a:lnTo>
                      <a:pt x="144" y="216"/>
                    </a:lnTo>
                    <a:lnTo>
                      <a:pt x="0" y="392"/>
                    </a:lnTo>
                    <a:lnTo>
                      <a:pt x="360" y="263"/>
                    </a:lnTo>
                    <a:lnTo>
                      <a:pt x="432" y="182"/>
                    </a:lnTo>
                    <a:lnTo>
                      <a:pt x="646" y="142"/>
                    </a:lnTo>
                    <a:lnTo>
                      <a:pt x="504" y="0"/>
                    </a:lnTo>
                    <a:close/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112" name="Freeform 16"/>
              <p:cNvSpPr>
                <a:spLocks/>
              </p:cNvSpPr>
              <p:nvPr userDrawn="1"/>
            </p:nvSpPr>
            <p:spPr bwMode="hidden">
              <a:xfrm>
                <a:off x="50" y="2400"/>
                <a:ext cx="2736" cy="1920"/>
              </a:xfrm>
              <a:custGeom>
                <a:avLst/>
                <a:gdLst>
                  <a:gd name="T0" fmla="*/ 0 w 2736"/>
                  <a:gd name="T1" fmla="*/ 0 h 1920"/>
                  <a:gd name="T2" fmla="*/ 96 w 2736"/>
                  <a:gd name="T3" fmla="*/ 336 h 1920"/>
                  <a:gd name="T4" fmla="*/ 384 w 2736"/>
                  <a:gd name="T5" fmla="*/ 384 h 1920"/>
                  <a:gd name="T6" fmla="*/ 576 w 2736"/>
                  <a:gd name="T7" fmla="*/ 720 h 1920"/>
                  <a:gd name="T8" fmla="*/ 528 w 2736"/>
                  <a:gd name="T9" fmla="*/ 960 h 1920"/>
                  <a:gd name="T10" fmla="*/ 672 w 2736"/>
                  <a:gd name="T11" fmla="*/ 1104 h 1920"/>
                  <a:gd name="T12" fmla="*/ 576 w 2736"/>
                  <a:gd name="T13" fmla="*/ 1392 h 1920"/>
                  <a:gd name="T14" fmla="*/ 624 w 2736"/>
                  <a:gd name="T15" fmla="*/ 1632 h 1920"/>
                  <a:gd name="T16" fmla="*/ 1488 w 2736"/>
                  <a:gd name="T17" fmla="*/ 1872 h 1920"/>
                  <a:gd name="T18" fmla="*/ 1680 w 2736"/>
                  <a:gd name="T19" fmla="*/ 1728 h 1920"/>
                  <a:gd name="T20" fmla="*/ 2208 w 2736"/>
                  <a:gd name="T21" fmla="*/ 1728 h 1920"/>
                  <a:gd name="T22" fmla="*/ 2304 w 2736"/>
                  <a:gd name="T23" fmla="*/ 1632 h 1920"/>
                  <a:gd name="T24" fmla="*/ 2736 w 2736"/>
                  <a:gd name="T25" fmla="*/ 1872 h 1920"/>
                  <a:gd name="T26" fmla="*/ 2640 w 2736"/>
                  <a:gd name="T27" fmla="*/ 1920 h 1920"/>
                  <a:gd name="T28" fmla="*/ 2304 w 2736"/>
                  <a:gd name="T29" fmla="*/ 1824 h 1920"/>
                  <a:gd name="T30" fmla="*/ 2160 w 2736"/>
                  <a:gd name="T31" fmla="*/ 1872 h 1920"/>
                  <a:gd name="T32" fmla="*/ 1632 w 2736"/>
                  <a:gd name="T33" fmla="*/ 1920 h 1920"/>
                  <a:gd name="T34" fmla="*/ 1440 w 2736"/>
                  <a:gd name="T35" fmla="*/ 1920 h 1920"/>
                  <a:gd name="T36" fmla="*/ 480 w 2736"/>
                  <a:gd name="T37" fmla="*/ 1824 h 1920"/>
                  <a:gd name="T38" fmla="*/ 192 w 2736"/>
                  <a:gd name="T39" fmla="*/ 1872 h 1920"/>
                  <a:gd name="T40" fmla="*/ 96 w 2736"/>
                  <a:gd name="T41" fmla="*/ 1680 h 1920"/>
                  <a:gd name="T42" fmla="*/ 288 w 2736"/>
                  <a:gd name="T43" fmla="*/ 1440 h 1920"/>
                  <a:gd name="T44" fmla="*/ 336 w 2736"/>
                  <a:gd name="T45" fmla="*/ 1104 h 1920"/>
                  <a:gd name="T46" fmla="*/ 144 w 2736"/>
                  <a:gd name="T47" fmla="*/ 864 h 1920"/>
                  <a:gd name="T48" fmla="*/ 240 w 2736"/>
                  <a:gd name="T49" fmla="*/ 624 h 1920"/>
                  <a:gd name="T50" fmla="*/ 48 w 2736"/>
                  <a:gd name="T51" fmla="*/ 528 h 1920"/>
                  <a:gd name="T52" fmla="*/ 0 w 2736"/>
                  <a:gd name="T53" fmla="*/ 0 h 192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0" t="0" r="r" b="b"/>
                <a:pathLst>
                  <a:path w="2736" h="1920">
                    <a:moveTo>
                      <a:pt x="0" y="0"/>
                    </a:moveTo>
                    <a:lnTo>
                      <a:pt x="96" y="336"/>
                    </a:lnTo>
                    <a:lnTo>
                      <a:pt x="384" y="384"/>
                    </a:lnTo>
                    <a:lnTo>
                      <a:pt x="576" y="720"/>
                    </a:lnTo>
                    <a:lnTo>
                      <a:pt x="528" y="960"/>
                    </a:lnTo>
                    <a:lnTo>
                      <a:pt x="672" y="1104"/>
                    </a:lnTo>
                    <a:lnTo>
                      <a:pt x="576" y="1392"/>
                    </a:lnTo>
                    <a:lnTo>
                      <a:pt x="624" y="1632"/>
                    </a:lnTo>
                    <a:lnTo>
                      <a:pt x="1488" y="1872"/>
                    </a:lnTo>
                    <a:lnTo>
                      <a:pt x="1680" y="1728"/>
                    </a:lnTo>
                    <a:lnTo>
                      <a:pt x="2208" y="1728"/>
                    </a:lnTo>
                    <a:lnTo>
                      <a:pt x="2304" y="1632"/>
                    </a:lnTo>
                    <a:lnTo>
                      <a:pt x="2736" y="1872"/>
                    </a:lnTo>
                    <a:lnTo>
                      <a:pt x="2640" y="1920"/>
                    </a:lnTo>
                    <a:lnTo>
                      <a:pt x="2304" y="1824"/>
                    </a:lnTo>
                    <a:lnTo>
                      <a:pt x="2160" y="1872"/>
                    </a:lnTo>
                    <a:lnTo>
                      <a:pt x="1632" y="1920"/>
                    </a:lnTo>
                    <a:lnTo>
                      <a:pt x="1440" y="1920"/>
                    </a:lnTo>
                    <a:lnTo>
                      <a:pt x="480" y="1824"/>
                    </a:lnTo>
                    <a:lnTo>
                      <a:pt x="192" y="1872"/>
                    </a:lnTo>
                    <a:lnTo>
                      <a:pt x="96" y="1680"/>
                    </a:lnTo>
                    <a:lnTo>
                      <a:pt x="288" y="1440"/>
                    </a:lnTo>
                    <a:lnTo>
                      <a:pt x="336" y="1104"/>
                    </a:lnTo>
                    <a:lnTo>
                      <a:pt x="144" y="864"/>
                    </a:lnTo>
                    <a:lnTo>
                      <a:pt x="240" y="624"/>
                    </a:lnTo>
                    <a:lnTo>
                      <a:pt x="48" y="528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9525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gradFill rotWithShape="0">
                      <a:gsLst>
                        <a:gs pos="0">
                          <a:schemeClr val="bg2"/>
                        </a:gs>
                        <a:gs pos="100000">
                          <a:schemeClr val="bg1"/>
                        </a:gs>
                      </a:gsLst>
                      <a:lin ang="18900000" scaled="1"/>
                    </a:gra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4113" name="Group 17"/>
            <p:cNvGrpSpPr>
              <a:grpSpLocks/>
            </p:cNvGrpSpPr>
            <p:nvPr userDrawn="1"/>
          </p:nvGrpSpPr>
          <p:grpSpPr bwMode="auto">
            <a:xfrm>
              <a:off x="0" y="2291"/>
              <a:ext cx="1385" cy="1702"/>
              <a:chOff x="0" y="2291"/>
              <a:chExt cx="1385" cy="1702"/>
            </a:xfrm>
          </p:grpSpPr>
          <p:sp>
            <p:nvSpPr>
              <p:cNvPr id="4114" name="Rectangle 18"/>
              <p:cNvSpPr>
                <a:spLocks noChangeArrowheads="1"/>
              </p:cNvSpPr>
              <p:nvPr userDrawn="1"/>
            </p:nvSpPr>
            <p:spPr bwMode="ltGray">
              <a:xfrm rot="6798887">
                <a:off x="62" y="3883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115" name="Rectangle 19"/>
              <p:cNvSpPr>
                <a:spLocks noChangeArrowheads="1"/>
              </p:cNvSpPr>
              <p:nvPr userDrawn="1"/>
            </p:nvSpPr>
            <p:spPr bwMode="ltGray">
              <a:xfrm rot="6798887">
                <a:off x="33" y="3880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116" name="Rectangle 20"/>
              <p:cNvSpPr>
                <a:spLocks noChangeArrowheads="1"/>
              </p:cNvSpPr>
              <p:nvPr userDrawn="1"/>
            </p:nvSpPr>
            <p:spPr bwMode="ltGray">
              <a:xfrm rot="6798887">
                <a:off x="6" y="3875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117" name="Rectangle 21"/>
              <p:cNvSpPr>
                <a:spLocks noChangeArrowheads="1"/>
              </p:cNvSpPr>
              <p:nvPr userDrawn="1"/>
            </p:nvSpPr>
            <p:spPr bwMode="ltGray">
              <a:xfrm rot="5999912">
                <a:off x="209" y="388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118" name="Rectangle 22"/>
              <p:cNvSpPr>
                <a:spLocks noChangeArrowheads="1"/>
              </p:cNvSpPr>
              <p:nvPr userDrawn="1"/>
            </p:nvSpPr>
            <p:spPr bwMode="ltGray">
              <a:xfrm rot="5999912">
                <a:off x="182" y="3889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119" name="Rectangle 23"/>
              <p:cNvSpPr>
                <a:spLocks noChangeArrowheads="1"/>
              </p:cNvSpPr>
              <p:nvPr userDrawn="1"/>
            </p:nvSpPr>
            <p:spPr bwMode="ltGray">
              <a:xfrm rot="6250138">
                <a:off x="152" y="3888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120" name="Rectangle 24"/>
              <p:cNvSpPr>
                <a:spLocks noChangeArrowheads="1"/>
              </p:cNvSpPr>
              <p:nvPr userDrawn="1"/>
            </p:nvSpPr>
            <p:spPr bwMode="ltGray">
              <a:xfrm rot="6238076">
                <a:off x="123" y="3886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121" name="Rectangle 25"/>
              <p:cNvSpPr>
                <a:spLocks noChangeArrowheads="1"/>
              </p:cNvSpPr>
              <p:nvPr userDrawn="1"/>
            </p:nvSpPr>
            <p:spPr bwMode="ltGray">
              <a:xfrm rot="5380717">
                <a:off x="363" y="3869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122" name="Rectangle 26"/>
              <p:cNvSpPr>
                <a:spLocks noChangeArrowheads="1"/>
              </p:cNvSpPr>
              <p:nvPr userDrawn="1"/>
            </p:nvSpPr>
            <p:spPr bwMode="ltGray">
              <a:xfrm rot="5380717">
                <a:off x="332" y="3872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123" name="Rectangle 27"/>
              <p:cNvSpPr>
                <a:spLocks noChangeArrowheads="1"/>
              </p:cNvSpPr>
              <p:nvPr userDrawn="1"/>
            </p:nvSpPr>
            <p:spPr bwMode="ltGray">
              <a:xfrm rot="5583200">
                <a:off x="302" y="3877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124" name="Rectangle 28"/>
              <p:cNvSpPr>
                <a:spLocks noChangeArrowheads="1"/>
              </p:cNvSpPr>
              <p:nvPr userDrawn="1"/>
            </p:nvSpPr>
            <p:spPr bwMode="ltGray">
              <a:xfrm rot="5737625">
                <a:off x="270" y="3882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125" name="Rectangle 29"/>
              <p:cNvSpPr>
                <a:spLocks noChangeArrowheads="1"/>
              </p:cNvSpPr>
              <p:nvPr userDrawn="1"/>
            </p:nvSpPr>
            <p:spPr bwMode="ltGray">
              <a:xfrm rot="4715477">
                <a:off x="516" y="3829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126" name="Rectangle 30"/>
              <p:cNvSpPr>
                <a:spLocks noChangeArrowheads="1"/>
              </p:cNvSpPr>
              <p:nvPr userDrawn="1"/>
            </p:nvSpPr>
            <p:spPr bwMode="ltGray">
              <a:xfrm rot="4924949">
                <a:off x="486" y="3834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127" name="Rectangle 31"/>
              <p:cNvSpPr>
                <a:spLocks noChangeArrowheads="1"/>
              </p:cNvSpPr>
              <p:nvPr userDrawn="1"/>
            </p:nvSpPr>
            <p:spPr bwMode="ltGray">
              <a:xfrm rot="4924949">
                <a:off x="456" y="384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128" name="Rectangle 32"/>
              <p:cNvSpPr>
                <a:spLocks noChangeArrowheads="1"/>
              </p:cNvSpPr>
              <p:nvPr userDrawn="1"/>
            </p:nvSpPr>
            <p:spPr bwMode="ltGray">
              <a:xfrm rot="5041352">
                <a:off x="426" y="3851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129" name="Rectangle 33"/>
              <p:cNvSpPr>
                <a:spLocks noChangeArrowheads="1"/>
              </p:cNvSpPr>
              <p:nvPr userDrawn="1"/>
            </p:nvSpPr>
            <p:spPr bwMode="ltGray">
              <a:xfrm rot="3816889">
                <a:off x="664" y="3762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130" name="Rectangle 34"/>
              <p:cNvSpPr>
                <a:spLocks noChangeArrowheads="1"/>
              </p:cNvSpPr>
              <p:nvPr userDrawn="1"/>
            </p:nvSpPr>
            <p:spPr bwMode="ltGray">
              <a:xfrm rot="3816889">
                <a:off x="634" y="3780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131" name="Rectangle 35"/>
              <p:cNvSpPr>
                <a:spLocks noChangeArrowheads="1"/>
              </p:cNvSpPr>
              <p:nvPr userDrawn="1"/>
            </p:nvSpPr>
            <p:spPr bwMode="ltGray">
              <a:xfrm rot="4104184">
                <a:off x="605" y="3791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132" name="Rectangle 36"/>
              <p:cNvSpPr>
                <a:spLocks noChangeArrowheads="1"/>
              </p:cNvSpPr>
              <p:nvPr userDrawn="1"/>
            </p:nvSpPr>
            <p:spPr bwMode="ltGray">
              <a:xfrm rot="4325343">
                <a:off x="575" y="3804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133" name="Rectangle 37"/>
              <p:cNvSpPr>
                <a:spLocks noChangeArrowheads="1"/>
              </p:cNvSpPr>
              <p:nvPr userDrawn="1"/>
            </p:nvSpPr>
            <p:spPr bwMode="ltGray">
              <a:xfrm rot="3368036">
                <a:off x="799" y="3683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134" name="Rectangle 38"/>
              <p:cNvSpPr>
                <a:spLocks noChangeArrowheads="1"/>
              </p:cNvSpPr>
              <p:nvPr userDrawn="1"/>
            </p:nvSpPr>
            <p:spPr bwMode="ltGray">
              <a:xfrm rot="3368036">
                <a:off x="772" y="3699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135" name="Rectangle 39"/>
              <p:cNvSpPr>
                <a:spLocks noChangeArrowheads="1"/>
              </p:cNvSpPr>
              <p:nvPr userDrawn="1"/>
            </p:nvSpPr>
            <p:spPr bwMode="ltGray">
              <a:xfrm rot="3368036">
                <a:off x="745" y="3717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136" name="Rectangle 40"/>
              <p:cNvSpPr>
                <a:spLocks noChangeArrowheads="1"/>
              </p:cNvSpPr>
              <p:nvPr userDrawn="1"/>
            </p:nvSpPr>
            <p:spPr bwMode="ltGray">
              <a:xfrm rot="3816889">
                <a:off x="717" y="3734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137" name="Rectangle 41"/>
              <p:cNvSpPr>
                <a:spLocks noChangeArrowheads="1"/>
              </p:cNvSpPr>
              <p:nvPr userDrawn="1"/>
            </p:nvSpPr>
            <p:spPr bwMode="ltGray">
              <a:xfrm rot="2302266">
                <a:off x="923" y="3587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138" name="Rectangle 42"/>
              <p:cNvSpPr>
                <a:spLocks noChangeArrowheads="1"/>
              </p:cNvSpPr>
              <p:nvPr userDrawn="1"/>
            </p:nvSpPr>
            <p:spPr bwMode="ltGray">
              <a:xfrm rot="2302266">
                <a:off x="899" y="3606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139" name="Rectangle 43"/>
              <p:cNvSpPr>
                <a:spLocks noChangeArrowheads="1"/>
              </p:cNvSpPr>
              <p:nvPr userDrawn="1"/>
            </p:nvSpPr>
            <p:spPr bwMode="ltGray">
              <a:xfrm rot="2707562">
                <a:off x="876" y="3626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140" name="Rectangle 44"/>
              <p:cNvSpPr>
                <a:spLocks noChangeArrowheads="1"/>
              </p:cNvSpPr>
              <p:nvPr userDrawn="1"/>
            </p:nvSpPr>
            <p:spPr bwMode="ltGray">
              <a:xfrm rot="2707562">
                <a:off x="850" y="3644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141" name="Rectangle 45"/>
              <p:cNvSpPr>
                <a:spLocks noChangeArrowheads="1"/>
              </p:cNvSpPr>
              <p:nvPr userDrawn="1"/>
            </p:nvSpPr>
            <p:spPr bwMode="ltGray">
              <a:xfrm rot="1525830">
                <a:off x="1027" y="3473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142" name="Rectangle 46"/>
              <p:cNvSpPr>
                <a:spLocks noChangeArrowheads="1"/>
              </p:cNvSpPr>
              <p:nvPr userDrawn="1"/>
            </p:nvSpPr>
            <p:spPr bwMode="ltGray">
              <a:xfrm rot="1525830">
                <a:off x="1009" y="3497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143" name="Rectangle 47"/>
              <p:cNvSpPr>
                <a:spLocks noChangeArrowheads="1"/>
              </p:cNvSpPr>
              <p:nvPr userDrawn="1"/>
            </p:nvSpPr>
            <p:spPr bwMode="ltGray">
              <a:xfrm rot="1788117">
                <a:off x="990" y="3519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144" name="Rectangle 48"/>
              <p:cNvSpPr>
                <a:spLocks noChangeArrowheads="1"/>
              </p:cNvSpPr>
              <p:nvPr userDrawn="1"/>
            </p:nvSpPr>
            <p:spPr bwMode="ltGray">
              <a:xfrm rot="1788117">
                <a:off x="969" y="354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145" name="Rectangle 49"/>
              <p:cNvSpPr>
                <a:spLocks noChangeArrowheads="1"/>
              </p:cNvSpPr>
              <p:nvPr userDrawn="1"/>
            </p:nvSpPr>
            <p:spPr bwMode="ltGray">
              <a:xfrm rot="841630">
                <a:off x="1113" y="3355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146" name="Rectangle 50"/>
              <p:cNvSpPr>
                <a:spLocks noChangeArrowheads="1"/>
              </p:cNvSpPr>
              <p:nvPr userDrawn="1"/>
            </p:nvSpPr>
            <p:spPr bwMode="ltGray">
              <a:xfrm rot="841630">
                <a:off x="1100" y="3378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147" name="Rectangle 51"/>
              <p:cNvSpPr>
                <a:spLocks noChangeArrowheads="1"/>
              </p:cNvSpPr>
              <p:nvPr userDrawn="1"/>
            </p:nvSpPr>
            <p:spPr bwMode="ltGray">
              <a:xfrm rot="1308689">
                <a:off x="1086" y="340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148" name="Rectangle 52"/>
              <p:cNvSpPr>
                <a:spLocks noChangeArrowheads="1"/>
              </p:cNvSpPr>
              <p:nvPr userDrawn="1"/>
            </p:nvSpPr>
            <p:spPr bwMode="ltGray">
              <a:xfrm rot="1308689">
                <a:off x="1064" y="3425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149" name="Rectangle 53"/>
              <p:cNvSpPr>
                <a:spLocks noChangeArrowheads="1"/>
              </p:cNvSpPr>
              <p:nvPr userDrawn="1"/>
            </p:nvSpPr>
            <p:spPr bwMode="ltGray">
              <a:xfrm rot="469913">
                <a:off x="1172" y="3225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150" name="Rectangle 54"/>
              <p:cNvSpPr>
                <a:spLocks noChangeArrowheads="1"/>
              </p:cNvSpPr>
              <p:nvPr userDrawn="1"/>
            </p:nvSpPr>
            <p:spPr bwMode="ltGray">
              <a:xfrm rot="559869">
                <a:off x="1162" y="3250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151" name="Rectangle 55"/>
              <p:cNvSpPr>
                <a:spLocks noChangeArrowheads="1"/>
              </p:cNvSpPr>
              <p:nvPr userDrawn="1"/>
            </p:nvSpPr>
            <p:spPr bwMode="ltGray">
              <a:xfrm rot="734079">
                <a:off x="1154" y="3276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152" name="Rectangle 56"/>
              <p:cNvSpPr>
                <a:spLocks noChangeArrowheads="1"/>
              </p:cNvSpPr>
              <p:nvPr userDrawn="1"/>
            </p:nvSpPr>
            <p:spPr bwMode="ltGray">
              <a:xfrm rot="734079">
                <a:off x="1141" y="3304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153" name="Rectangle 57"/>
              <p:cNvSpPr>
                <a:spLocks noChangeArrowheads="1"/>
              </p:cNvSpPr>
              <p:nvPr userDrawn="1"/>
            </p:nvSpPr>
            <p:spPr bwMode="ltGray">
              <a:xfrm rot="-293905">
                <a:off x="1211" y="3096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154" name="Rectangle 58"/>
              <p:cNvSpPr>
                <a:spLocks noChangeArrowheads="1"/>
              </p:cNvSpPr>
              <p:nvPr userDrawn="1"/>
            </p:nvSpPr>
            <p:spPr bwMode="ltGray">
              <a:xfrm rot="-8">
                <a:off x="1201" y="3122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155" name="Rectangle 59"/>
              <p:cNvSpPr>
                <a:spLocks noChangeArrowheads="1"/>
              </p:cNvSpPr>
              <p:nvPr userDrawn="1"/>
            </p:nvSpPr>
            <p:spPr bwMode="ltGray">
              <a:xfrm rot="-8">
                <a:off x="1200" y="3147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156" name="Rectangle 60"/>
              <p:cNvSpPr>
                <a:spLocks noChangeArrowheads="1"/>
              </p:cNvSpPr>
              <p:nvPr userDrawn="1"/>
            </p:nvSpPr>
            <p:spPr bwMode="ltGray">
              <a:xfrm rot="214188">
                <a:off x="1189" y="3173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157" name="Rectangle 61"/>
              <p:cNvSpPr>
                <a:spLocks noChangeArrowheads="1"/>
              </p:cNvSpPr>
              <p:nvPr userDrawn="1"/>
            </p:nvSpPr>
            <p:spPr bwMode="ltGray">
              <a:xfrm rot="-682388">
                <a:off x="1219" y="296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158" name="Rectangle 62"/>
              <p:cNvSpPr>
                <a:spLocks noChangeArrowheads="1"/>
              </p:cNvSpPr>
              <p:nvPr userDrawn="1"/>
            </p:nvSpPr>
            <p:spPr bwMode="ltGray">
              <a:xfrm rot="-480400">
                <a:off x="1220" y="2991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159" name="Rectangle 63"/>
              <p:cNvSpPr>
                <a:spLocks noChangeArrowheads="1"/>
              </p:cNvSpPr>
              <p:nvPr userDrawn="1"/>
            </p:nvSpPr>
            <p:spPr bwMode="ltGray">
              <a:xfrm rot="-480400">
                <a:off x="1220" y="301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160" name="Rectangle 64"/>
              <p:cNvSpPr>
                <a:spLocks noChangeArrowheads="1"/>
              </p:cNvSpPr>
              <p:nvPr userDrawn="1"/>
            </p:nvSpPr>
            <p:spPr bwMode="ltGray">
              <a:xfrm rot="-270546">
                <a:off x="1219" y="3041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161" name="Rectangle 65"/>
              <p:cNvSpPr>
                <a:spLocks noChangeArrowheads="1"/>
              </p:cNvSpPr>
              <p:nvPr userDrawn="1"/>
            </p:nvSpPr>
            <p:spPr bwMode="ltGray">
              <a:xfrm rot="-1132286">
                <a:off x="1207" y="2843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162" name="Rectangle 66"/>
              <p:cNvSpPr>
                <a:spLocks noChangeArrowheads="1"/>
              </p:cNvSpPr>
              <p:nvPr userDrawn="1"/>
            </p:nvSpPr>
            <p:spPr bwMode="ltGray">
              <a:xfrm rot="-969272">
                <a:off x="1213" y="2864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163" name="Rectangle 67"/>
              <p:cNvSpPr>
                <a:spLocks noChangeArrowheads="1"/>
              </p:cNvSpPr>
              <p:nvPr userDrawn="1"/>
            </p:nvSpPr>
            <p:spPr bwMode="ltGray">
              <a:xfrm rot="-969272">
                <a:off x="1216" y="2888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164" name="Rectangle 68"/>
              <p:cNvSpPr>
                <a:spLocks noChangeArrowheads="1"/>
              </p:cNvSpPr>
              <p:nvPr userDrawn="1"/>
            </p:nvSpPr>
            <p:spPr bwMode="ltGray">
              <a:xfrm rot="-806259">
                <a:off x="1219" y="291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165" name="Rectangle 69"/>
              <p:cNvSpPr>
                <a:spLocks noChangeArrowheads="1"/>
              </p:cNvSpPr>
              <p:nvPr userDrawn="1"/>
            </p:nvSpPr>
            <p:spPr bwMode="ltGray">
              <a:xfrm rot="-1543941">
                <a:off x="1165" y="2727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166" name="Rectangle 70"/>
              <p:cNvSpPr>
                <a:spLocks noChangeArrowheads="1"/>
              </p:cNvSpPr>
              <p:nvPr userDrawn="1"/>
            </p:nvSpPr>
            <p:spPr bwMode="ltGray">
              <a:xfrm rot="-1341953">
                <a:off x="1176" y="2752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167" name="Rectangle 71"/>
              <p:cNvSpPr>
                <a:spLocks noChangeArrowheads="1"/>
              </p:cNvSpPr>
              <p:nvPr userDrawn="1"/>
            </p:nvSpPr>
            <p:spPr bwMode="ltGray">
              <a:xfrm rot="-1341953">
                <a:off x="1184" y="277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168" name="Rectangle 72"/>
              <p:cNvSpPr>
                <a:spLocks noChangeArrowheads="1"/>
              </p:cNvSpPr>
              <p:nvPr userDrawn="1"/>
            </p:nvSpPr>
            <p:spPr bwMode="ltGray">
              <a:xfrm rot="-1341953">
                <a:off x="1194" y="279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169" name="Rectangle 73"/>
              <p:cNvSpPr>
                <a:spLocks noChangeArrowheads="1"/>
              </p:cNvSpPr>
              <p:nvPr userDrawn="1"/>
            </p:nvSpPr>
            <p:spPr bwMode="ltGray">
              <a:xfrm rot="-1928746">
                <a:off x="1101" y="2628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170" name="Rectangle 74"/>
              <p:cNvSpPr>
                <a:spLocks noChangeArrowheads="1"/>
              </p:cNvSpPr>
              <p:nvPr userDrawn="1"/>
            </p:nvSpPr>
            <p:spPr bwMode="ltGray">
              <a:xfrm rot="-1844175">
                <a:off x="1114" y="264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171" name="Rectangle 75"/>
              <p:cNvSpPr>
                <a:spLocks noChangeArrowheads="1"/>
              </p:cNvSpPr>
              <p:nvPr userDrawn="1"/>
            </p:nvSpPr>
            <p:spPr bwMode="ltGray">
              <a:xfrm rot="-1752383">
                <a:off x="1129" y="2667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172" name="Rectangle 76"/>
              <p:cNvSpPr>
                <a:spLocks noChangeArrowheads="1"/>
              </p:cNvSpPr>
              <p:nvPr userDrawn="1"/>
            </p:nvSpPr>
            <p:spPr bwMode="ltGray">
              <a:xfrm rot="-1752383">
                <a:off x="1142" y="2684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173" name="Rectangle 77"/>
              <p:cNvSpPr>
                <a:spLocks noChangeArrowheads="1"/>
              </p:cNvSpPr>
              <p:nvPr userDrawn="1"/>
            </p:nvSpPr>
            <p:spPr bwMode="ltGray">
              <a:xfrm rot="-2466736">
                <a:off x="1014" y="2538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174" name="Rectangle 78"/>
              <p:cNvSpPr>
                <a:spLocks noChangeArrowheads="1"/>
              </p:cNvSpPr>
              <p:nvPr userDrawn="1"/>
            </p:nvSpPr>
            <p:spPr bwMode="ltGray">
              <a:xfrm rot="-2466736">
                <a:off x="1035" y="2557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175" name="Rectangle 79"/>
              <p:cNvSpPr>
                <a:spLocks noChangeArrowheads="1"/>
              </p:cNvSpPr>
              <p:nvPr userDrawn="1"/>
            </p:nvSpPr>
            <p:spPr bwMode="ltGray">
              <a:xfrm rot="-2466736">
                <a:off x="1050" y="2574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176" name="Rectangle 80"/>
              <p:cNvSpPr>
                <a:spLocks noChangeArrowheads="1"/>
              </p:cNvSpPr>
              <p:nvPr userDrawn="1"/>
            </p:nvSpPr>
            <p:spPr bwMode="ltGray">
              <a:xfrm rot="-2342866">
                <a:off x="1068" y="2590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177" name="Freeform 81"/>
              <p:cNvSpPr>
                <a:spLocks/>
              </p:cNvSpPr>
              <p:nvPr userDrawn="1"/>
            </p:nvSpPr>
            <p:spPr bwMode="ltGray">
              <a:xfrm>
                <a:off x="486" y="2563"/>
                <a:ext cx="180" cy="151"/>
              </a:xfrm>
              <a:custGeom>
                <a:avLst/>
                <a:gdLst>
                  <a:gd name="T0" fmla="*/ 0 w 180"/>
                  <a:gd name="T1" fmla="*/ 144 h 151"/>
                  <a:gd name="T2" fmla="*/ 28 w 180"/>
                  <a:gd name="T3" fmla="*/ 147 h 151"/>
                  <a:gd name="T4" fmla="*/ 64 w 180"/>
                  <a:gd name="T5" fmla="*/ 46 h 151"/>
                  <a:gd name="T6" fmla="*/ 94 w 180"/>
                  <a:gd name="T7" fmla="*/ 151 h 151"/>
                  <a:gd name="T8" fmla="*/ 129 w 180"/>
                  <a:gd name="T9" fmla="*/ 151 h 151"/>
                  <a:gd name="T10" fmla="*/ 180 w 180"/>
                  <a:gd name="T11" fmla="*/ 9 h 151"/>
                  <a:gd name="T12" fmla="*/ 148 w 180"/>
                  <a:gd name="T13" fmla="*/ 10 h 151"/>
                  <a:gd name="T14" fmla="*/ 112 w 180"/>
                  <a:gd name="T15" fmla="*/ 112 h 151"/>
                  <a:gd name="T16" fmla="*/ 79 w 180"/>
                  <a:gd name="T17" fmla="*/ 0 h 151"/>
                  <a:gd name="T18" fmla="*/ 48 w 180"/>
                  <a:gd name="T19" fmla="*/ 0 h 151"/>
                  <a:gd name="T20" fmla="*/ 0 w 180"/>
                  <a:gd name="T21" fmla="*/ 144 h 1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180" h="151">
                    <a:moveTo>
                      <a:pt x="0" y="144"/>
                    </a:moveTo>
                    <a:lnTo>
                      <a:pt x="28" y="147"/>
                    </a:lnTo>
                    <a:lnTo>
                      <a:pt x="64" y="46"/>
                    </a:lnTo>
                    <a:lnTo>
                      <a:pt x="94" y="151"/>
                    </a:lnTo>
                    <a:lnTo>
                      <a:pt x="129" y="151"/>
                    </a:lnTo>
                    <a:lnTo>
                      <a:pt x="180" y="9"/>
                    </a:lnTo>
                    <a:lnTo>
                      <a:pt x="148" y="10"/>
                    </a:lnTo>
                    <a:lnTo>
                      <a:pt x="112" y="112"/>
                    </a:lnTo>
                    <a:lnTo>
                      <a:pt x="79" y="0"/>
                    </a:lnTo>
                    <a:lnTo>
                      <a:pt x="48" y="0"/>
                    </a:lnTo>
                    <a:lnTo>
                      <a:pt x="0" y="144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178" name="Rectangle 82"/>
              <p:cNvSpPr>
                <a:spLocks noChangeArrowheads="1"/>
              </p:cNvSpPr>
              <p:nvPr userDrawn="1"/>
            </p:nvSpPr>
            <p:spPr bwMode="ltGray">
              <a:xfrm rot="6575641">
                <a:off x="-217" y="3138"/>
                <a:ext cx="122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179" name="Rectangle 83"/>
              <p:cNvSpPr>
                <a:spLocks noChangeArrowheads="1"/>
              </p:cNvSpPr>
              <p:nvPr userDrawn="1"/>
            </p:nvSpPr>
            <p:spPr bwMode="ltGray">
              <a:xfrm rot="238799">
                <a:off x="4" y="3146"/>
                <a:ext cx="103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180" name="Rectangle 84"/>
              <p:cNvSpPr>
                <a:spLocks noChangeArrowheads="1"/>
              </p:cNvSpPr>
              <p:nvPr userDrawn="1"/>
            </p:nvSpPr>
            <p:spPr bwMode="ltGray">
              <a:xfrm rot="-2957028">
                <a:off x="907" y="2473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181" name="Rectangle 85"/>
              <p:cNvSpPr>
                <a:spLocks noChangeArrowheads="1"/>
              </p:cNvSpPr>
              <p:nvPr userDrawn="1"/>
            </p:nvSpPr>
            <p:spPr bwMode="ltGray">
              <a:xfrm rot="-2957028">
                <a:off x="930" y="2486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182" name="Rectangle 86"/>
              <p:cNvSpPr>
                <a:spLocks noChangeArrowheads="1"/>
              </p:cNvSpPr>
              <p:nvPr userDrawn="1"/>
            </p:nvSpPr>
            <p:spPr bwMode="ltGray">
              <a:xfrm rot="-2957028">
                <a:off x="954" y="2497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183" name="Rectangle 87"/>
              <p:cNvSpPr>
                <a:spLocks noChangeArrowheads="1"/>
              </p:cNvSpPr>
              <p:nvPr userDrawn="1"/>
            </p:nvSpPr>
            <p:spPr bwMode="ltGray">
              <a:xfrm rot="-2661033">
                <a:off x="974" y="2509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184" name="Rectangle 88"/>
              <p:cNvSpPr>
                <a:spLocks noChangeArrowheads="1"/>
              </p:cNvSpPr>
              <p:nvPr userDrawn="1"/>
            </p:nvSpPr>
            <p:spPr bwMode="ltGray">
              <a:xfrm rot="-3638503">
                <a:off x="788" y="2426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185" name="Rectangle 89"/>
              <p:cNvSpPr>
                <a:spLocks noChangeArrowheads="1"/>
              </p:cNvSpPr>
              <p:nvPr userDrawn="1"/>
            </p:nvSpPr>
            <p:spPr bwMode="ltGray">
              <a:xfrm rot="-3638503">
                <a:off x="815" y="2434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186" name="Rectangle 90"/>
              <p:cNvSpPr>
                <a:spLocks noChangeArrowheads="1"/>
              </p:cNvSpPr>
              <p:nvPr userDrawn="1"/>
            </p:nvSpPr>
            <p:spPr bwMode="ltGray">
              <a:xfrm rot="-3514633">
                <a:off x="837" y="2441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187" name="Rectangle 91"/>
              <p:cNvSpPr>
                <a:spLocks noChangeArrowheads="1"/>
              </p:cNvSpPr>
              <p:nvPr userDrawn="1"/>
            </p:nvSpPr>
            <p:spPr bwMode="ltGray">
              <a:xfrm rot="-3220799">
                <a:off x="862" y="2453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188" name="Rectangle 92"/>
              <p:cNvSpPr>
                <a:spLocks noChangeArrowheads="1"/>
              </p:cNvSpPr>
              <p:nvPr userDrawn="1"/>
            </p:nvSpPr>
            <p:spPr bwMode="ltGray">
              <a:xfrm rot="-4338250">
                <a:off x="649" y="2396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189" name="Rectangle 93"/>
              <p:cNvSpPr>
                <a:spLocks noChangeArrowheads="1"/>
              </p:cNvSpPr>
              <p:nvPr userDrawn="1"/>
            </p:nvSpPr>
            <p:spPr bwMode="ltGray">
              <a:xfrm rot="-4250359">
                <a:off x="677" y="2402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190" name="Rectangle 94"/>
              <p:cNvSpPr>
                <a:spLocks noChangeArrowheads="1"/>
              </p:cNvSpPr>
              <p:nvPr userDrawn="1"/>
            </p:nvSpPr>
            <p:spPr bwMode="ltGray">
              <a:xfrm rot="-4250359">
                <a:off x="707" y="2407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191" name="Rectangle 95"/>
              <p:cNvSpPr>
                <a:spLocks noChangeArrowheads="1"/>
              </p:cNvSpPr>
              <p:nvPr userDrawn="1"/>
            </p:nvSpPr>
            <p:spPr bwMode="ltGray">
              <a:xfrm rot="-3989246">
                <a:off x="737" y="2411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192" name="Rectangle 96"/>
              <p:cNvSpPr>
                <a:spLocks noChangeArrowheads="1"/>
              </p:cNvSpPr>
              <p:nvPr userDrawn="1"/>
            </p:nvSpPr>
            <p:spPr bwMode="ltGray">
              <a:xfrm rot="-4862215">
                <a:off x="503" y="2395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193" name="Rectangle 97"/>
              <p:cNvSpPr>
                <a:spLocks noChangeArrowheads="1"/>
              </p:cNvSpPr>
              <p:nvPr userDrawn="1"/>
            </p:nvSpPr>
            <p:spPr bwMode="ltGray">
              <a:xfrm rot="-4673370">
                <a:off x="533" y="2393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194" name="Rectangle 98"/>
              <p:cNvSpPr>
                <a:spLocks noChangeArrowheads="1"/>
              </p:cNvSpPr>
              <p:nvPr userDrawn="1"/>
            </p:nvSpPr>
            <p:spPr bwMode="ltGray">
              <a:xfrm rot="-4646721">
                <a:off x="563" y="2390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195" name="Rectangle 99"/>
              <p:cNvSpPr>
                <a:spLocks noChangeArrowheads="1"/>
              </p:cNvSpPr>
              <p:nvPr userDrawn="1"/>
            </p:nvSpPr>
            <p:spPr bwMode="ltGray">
              <a:xfrm rot="-4580623">
                <a:off x="594" y="2391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196" name="Rectangle 100"/>
              <p:cNvSpPr>
                <a:spLocks noChangeArrowheads="1"/>
              </p:cNvSpPr>
              <p:nvPr userDrawn="1"/>
            </p:nvSpPr>
            <p:spPr bwMode="ltGray">
              <a:xfrm rot="-5195129">
                <a:off x="355" y="241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197" name="Rectangle 101"/>
              <p:cNvSpPr>
                <a:spLocks noChangeArrowheads="1"/>
              </p:cNvSpPr>
              <p:nvPr userDrawn="1"/>
            </p:nvSpPr>
            <p:spPr bwMode="ltGray">
              <a:xfrm rot="-5360484">
                <a:off x="385" y="2409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198" name="Rectangle 102"/>
              <p:cNvSpPr>
                <a:spLocks noChangeArrowheads="1"/>
              </p:cNvSpPr>
              <p:nvPr userDrawn="1"/>
            </p:nvSpPr>
            <p:spPr bwMode="ltGray">
              <a:xfrm rot="-5288939">
                <a:off x="418" y="2405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199" name="Rectangle 103"/>
              <p:cNvSpPr>
                <a:spLocks noChangeArrowheads="1"/>
              </p:cNvSpPr>
              <p:nvPr userDrawn="1"/>
            </p:nvSpPr>
            <p:spPr bwMode="ltGray">
              <a:xfrm rot="-5164854">
                <a:off x="449" y="2400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200" name="Rectangle 104"/>
              <p:cNvSpPr>
                <a:spLocks noChangeArrowheads="1"/>
              </p:cNvSpPr>
              <p:nvPr userDrawn="1"/>
            </p:nvSpPr>
            <p:spPr bwMode="ltGray">
              <a:xfrm rot="-6132163">
                <a:off x="206" y="245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201" name="Rectangle 105"/>
              <p:cNvSpPr>
                <a:spLocks noChangeArrowheads="1"/>
              </p:cNvSpPr>
              <p:nvPr userDrawn="1"/>
            </p:nvSpPr>
            <p:spPr bwMode="ltGray">
              <a:xfrm rot="-6220433">
                <a:off x="237" y="244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202" name="Rectangle 106"/>
              <p:cNvSpPr>
                <a:spLocks noChangeArrowheads="1"/>
              </p:cNvSpPr>
              <p:nvPr userDrawn="1"/>
            </p:nvSpPr>
            <p:spPr bwMode="ltGray">
              <a:xfrm rot="-6110943">
                <a:off x="266" y="243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203" name="Rectangle 107"/>
              <p:cNvSpPr>
                <a:spLocks noChangeArrowheads="1"/>
              </p:cNvSpPr>
              <p:nvPr userDrawn="1"/>
            </p:nvSpPr>
            <p:spPr bwMode="ltGray">
              <a:xfrm rot="-5919570">
                <a:off x="292" y="2427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204" name="Rectangle 108"/>
              <p:cNvSpPr>
                <a:spLocks noChangeArrowheads="1"/>
              </p:cNvSpPr>
              <p:nvPr userDrawn="1"/>
            </p:nvSpPr>
            <p:spPr bwMode="ltGray">
              <a:xfrm rot="-7376291">
                <a:off x="5" y="2549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205" name="Rectangle 109"/>
              <p:cNvSpPr>
                <a:spLocks noChangeArrowheads="1"/>
              </p:cNvSpPr>
              <p:nvPr userDrawn="1"/>
            </p:nvSpPr>
            <p:spPr bwMode="ltGray">
              <a:xfrm rot="-7168347">
                <a:off x="64" y="2517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206" name="Rectangle 110"/>
              <p:cNvSpPr>
                <a:spLocks noChangeArrowheads="1"/>
              </p:cNvSpPr>
              <p:nvPr userDrawn="1"/>
            </p:nvSpPr>
            <p:spPr bwMode="ltGray">
              <a:xfrm rot="-6802416">
                <a:off x="92" y="2502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207" name="Rectangle 111"/>
              <p:cNvSpPr>
                <a:spLocks noChangeArrowheads="1"/>
              </p:cNvSpPr>
              <p:nvPr userDrawn="1"/>
            </p:nvSpPr>
            <p:spPr bwMode="ltGray">
              <a:xfrm rot="-6802416">
                <a:off x="119" y="2492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208" name="Rectangle 112"/>
              <p:cNvSpPr>
                <a:spLocks noChangeArrowheads="1"/>
              </p:cNvSpPr>
              <p:nvPr userDrawn="1"/>
            </p:nvSpPr>
            <p:spPr bwMode="ltGray">
              <a:xfrm rot="-6457704">
                <a:off x="150" y="247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209" name="Rectangle 113"/>
              <p:cNvSpPr>
                <a:spLocks noChangeArrowheads="1"/>
              </p:cNvSpPr>
              <p:nvPr userDrawn="1"/>
            </p:nvSpPr>
            <p:spPr bwMode="ltGray">
              <a:xfrm rot="-1876771">
                <a:off x="0" y="3363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210" name="Rectangle 114"/>
              <p:cNvSpPr>
                <a:spLocks noChangeArrowheads="1"/>
              </p:cNvSpPr>
              <p:nvPr userDrawn="1"/>
            </p:nvSpPr>
            <p:spPr bwMode="ltGray">
              <a:xfrm rot="3283992">
                <a:off x="511" y="3478"/>
                <a:ext cx="24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211" name="Rectangle 115"/>
              <p:cNvSpPr>
                <a:spLocks noChangeArrowheads="1"/>
              </p:cNvSpPr>
              <p:nvPr userDrawn="1"/>
            </p:nvSpPr>
            <p:spPr bwMode="ltGray">
              <a:xfrm rot="3283992">
                <a:off x="35" y="2798"/>
                <a:ext cx="24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212" name="Rectangle 116"/>
              <p:cNvSpPr>
                <a:spLocks noChangeArrowheads="1"/>
              </p:cNvSpPr>
              <p:nvPr userDrawn="1"/>
            </p:nvSpPr>
            <p:spPr bwMode="ltGray">
              <a:xfrm rot="-1876771">
                <a:off x="700" y="2851"/>
                <a:ext cx="317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213" name="Rectangle 117"/>
              <p:cNvSpPr>
                <a:spLocks noChangeArrowheads="1"/>
              </p:cNvSpPr>
              <p:nvPr userDrawn="1"/>
            </p:nvSpPr>
            <p:spPr bwMode="ltGray">
              <a:xfrm rot="5908516">
                <a:off x="200" y="3915"/>
                <a:ext cx="138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214" name="Rectangle 118"/>
              <p:cNvSpPr>
                <a:spLocks noChangeArrowheads="1"/>
              </p:cNvSpPr>
              <p:nvPr userDrawn="1"/>
            </p:nvSpPr>
            <p:spPr bwMode="ltGray">
              <a:xfrm rot="6683973">
                <a:off x="45" y="3915"/>
                <a:ext cx="144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215" name="Rectangle 119"/>
              <p:cNvSpPr>
                <a:spLocks noChangeArrowheads="1"/>
              </p:cNvSpPr>
              <p:nvPr userDrawn="1"/>
            </p:nvSpPr>
            <p:spPr bwMode="ltGray">
              <a:xfrm rot="5245609">
                <a:off x="361" y="3893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216" name="Rectangle 120"/>
              <p:cNvSpPr>
                <a:spLocks noChangeArrowheads="1"/>
              </p:cNvSpPr>
              <p:nvPr userDrawn="1"/>
            </p:nvSpPr>
            <p:spPr bwMode="ltGray">
              <a:xfrm rot="4500520">
                <a:off x="522" y="3847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217" name="Rectangle 121"/>
              <p:cNvSpPr>
                <a:spLocks noChangeArrowheads="1"/>
              </p:cNvSpPr>
              <p:nvPr userDrawn="1"/>
            </p:nvSpPr>
            <p:spPr bwMode="ltGray">
              <a:xfrm rot="3805227">
                <a:off x="670" y="3778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218" name="Rectangle 122"/>
              <p:cNvSpPr>
                <a:spLocks noChangeArrowheads="1"/>
              </p:cNvSpPr>
              <p:nvPr userDrawn="1"/>
            </p:nvSpPr>
            <p:spPr bwMode="ltGray">
              <a:xfrm rot="3060138">
                <a:off x="813" y="3688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219" name="Rectangle 123"/>
              <p:cNvSpPr>
                <a:spLocks noChangeArrowheads="1"/>
              </p:cNvSpPr>
              <p:nvPr userDrawn="1"/>
            </p:nvSpPr>
            <p:spPr bwMode="ltGray">
              <a:xfrm rot="2090281">
                <a:off x="938" y="3582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220" name="Rectangle 124"/>
              <p:cNvSpPr>
                <a:spLocks noChangeArrowheads="1"/>
              </p:cNvSpPr>
              <p:nvPr userDrawn="1"/>
            </p:nvSpPr>
            <p:spPr bwMode="ltGray">
              <a:xfrm rot="-7168347">
                <a:off x="-18" y="2506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221" name="Rectangle 125"/>
              <p:cNvSpPr>
                <a:spLocks noChangeArrowheads="1"/>
              </p:cNvSpPr>
              <p:nvPr userDrawn="1"/>
            </p:nvSpPr>
            <p:spPr bwMode="ltGray">
              <a:xfrm rot="-6406501">
                <a:off x="136" y="2433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222" name="Rectangle 126"/>
              <p:cNvSpPr>
                <a:spLocks noChangeArrowheads="1"/>
              </p:cNvSpPr>
              <p:nvPr userDrawn="1"/>
            </p:nvSpPr>
            <p:spPr bwMode="ltGray">
              <a:xfrm rot="-4970620">
                <a:off x="447" y="2364"/>
                <a:ext cx="138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223" name="Rectangle 127"/>
              <p:cNvSpPr>
                <a:spLocks noChangeArrowheads="1"/>
              </p:cNvSpPr>
              <p:nvPr userDrawn="1"/>
            </p:nvSpPr>
            <p:spPr bwMode="ltGray">
              <a:xfrm rot="-4298502">
                <a:off x="597" y="2360"/>
                <a:ext cx="150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224" name="Rectangle 128"/>
              <p:cNvSpPr>
                <a:spLocks noChangeArrowheads="1"/>
              </p:cNvSpPr>
              <p:nvPr userDrawn="1"/>
            </p:nvSpPr>
            <p:spPr bwMode="ltGray">
              <a:xfrm rot="-3676305">
                <a:off x="739" y="2386"/>
                <a:ext cx="15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225" name="Rectangle 129"/>
              <p:cNvSpPr>
                <a:spLocks noChangeArrowheads="1"/>
              </p:cNvSpPr>
              <p:nvPr userDrawn="1"/>
            </p:nvSpPr>
            <p:spPr bwMode="ltGray">
              <a:xfrm rot="-3188616">
                <a:off x="869" y="2430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226" name="Rectangle 130"/>
              <p:cNvSpPr>
                <a:spLocks noChangeArrowheads="1"/>
              </p:cNvSpPr>
              <p:nvPr userDrawn="1"/>
            </p:nvSpPr>
            <p:spPr bwMode="ltGray">
              <a:xfrm rot="-2610246">
                <a:off x="984" y="2497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227" name="Rectangle 131"/>
              <p:cNvSpPr>
                <a:spLocks noChangeArrowheads="1"/>
              </p:cNvSpPr>
              <p:nvPr userDrawn="1"/>
            </p:nvSpPr>
            <p:spPr bwMode="ltGray">
              <a:xfrm rot="-2190008">
                <a:off x="1075" y="2585"/>
                <a:ext cx="17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228" name="Rectangle 132"/>
              <p:cNvSpPr>
                <a:spLocks noChangeArrowheads="1"/>
              </p:cNvSpPr>
              <p:nvPr userDrawn="1"/>
            </p:nvSpPr>
            <p:spPr bwMode="ltGray">
              <a:xfrm rot="-1728558">
                <a:off x="1147" y="2688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229" name="Rectangle 133"/>
              <p:cNvSpPr>
                <a:spLocks noChangeArrowheads="1"/>
              </p:cNvSpPr>
              <p:nvPr userDrawn="1"/>
            </p:nvSpPr>
            <p:spPr bwMode="ltGray">
              <a:xfrm rot="-1172118">
                <a:off x="1198" y="2805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230" name="Rectangle 134"/>
              <p:cNvSpPr>
                <a:spLocks noChangeArrowheads="1"/>
              </p:cNvSpPr>
              <p:nvPr userDrawn="1"/>
            </p:nvSpPr>
            <p:spPr bwMode="ltGray">
              <a:xfrm rot="-753845">
                <a:off x="1218" y="2930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231" name="Rectangle 135"/>
              <p:cNvSpPr>
                <a:spLocks noChangeArrowheads="1"/>
              </p:cNvSpPr>
              <p:nvPr userDrawn="1"/>
            </p:nvSpPr>
            <p:spPr bwMode="ltGray">
              <a:xfrm rot="-287823">
                <a:off x="1213" y="3066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232" name="Rectangle 136"/>
              <p:cNvSpPr>
                <a:spLocks noChangeArrowheads="1"/>
              </p:cNvSpPr>
              <p:nvPr userDrawn="1"/>
            </p:nvSpPr>
            <p:spPr bwMode="ltGray">
              <a:xfrm rot="696741">
                <a:off x="1126" y="3337"/>
                <a:ext cx="150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233" name="Rectangle 137"/>
              <p:cNvSpPr>
                <a:spLocks noChangeArrowheads="1"/>
              </p:cNvSpPr>
              <p:nvPr userDrawn="1"/>
            </p:nvSpPr>
            <p:spPr bwMode="ltGray">
              <a:xfrm rot="1529990">
                <a:off x="1041" y="3465"/>
                <a:ext cx="140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234" name="Freeform 138"/>
              <p:cNvSpPr>
                <a:spLocks/>
              </p:cNvSpPr>
              <p:nvPr userDrawn="1"/>
            </p:nvSpPr>
            <p:spPr bwMode="ltGray">
              <a:xfrm>
                <a:off x="850" y="3136"/>
                <a:ext cx="204" cy="120"/>
              </a:xfrm>
              <a:custGeom>
                <a:avLst/>
                <a:gdLst>
                  <a:gd name="T0" fmla="*/ 168 w 204"/>
                  <a:gd name="T1" fmla="*/ 120 h 120"/>
                  <a:gd name="T2" fmla="*/ 204 w 204"/>
                  <a:gd name="T3" fmla="*/ 12 h 120"/>
                  <a:gd name="T4" fmla="*/ 42 w 204"/>
                  <a:gd name="T5" fmla="*/ 0 h 120"/>
                  <a:gd name="T6" fmla="*/ 0 w 204"/>
                  <a:gd name="T7" fmla="*/ 108 h 120"/>
                  <a:gd name="T8" fmla="*/ 30 w 204"/>
                  <a:gd name="T9" fmla="*/ 114 h 120"/>
                  <a:gd name="T10" fmla="*/ 60 w 204"/>
                  <a:gd name="T11" fmla="*/ 30 h 120"/>
                  <a:gd name="T12" fmla="*/ 102 w 204"/>
                  <a:gd name="T13" fmla="*/ 36 h 120"/>
                  <a:gd name="T14" fmla="*/ 78 w 204"/>
                  <a:gd name="T15" fmla="*/ 108 h 120"/>
                  <a:gd name="T16" fmla="*/ 102 w 204"/>
                  <a:gd name="T17" fmla="*/ 108 h 120"/>
                  <a:gd name="T18" fmla="*/ 132 w 204"/>
                  <a:gd name="T19" fmla="*/ 36 h 120"/>
                  <a:gd name="T20" fmla="*/ 162 w 204"/>
                  <a:gd name="T21" fmla="*/ 36 h 120"/>
                  <a:gd name="T22" fmla="*/ 138 w 204"/>
                  <a:gd name="T23" fmla="*/ 114 h 120"/>
                  <a:gd name="T24" fmla="*/ 168 w 204"/>
                  <a:gd name="T25" fmla="*/ 120 h 12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204" h="120">
                    <a:moveTo>
                      <a:pt x="168" y="120"/>
                    </a:moveTo>
                    <a:lnTo>
                      <a:pt x="204" y="12"/>
                    </a:lnTo>
                    <a:lnTo>
                      <a:pt x="42" y="0"/>
                    </a:lnTo>
                    <a:lnTo>
                      <a:pt x="0" y="108"/>
                    </a:lnTo>
                    <a:lnTo>
                      <a:pt x="30" y="114"/>
                    </a:lnTo>
                    <a:lnTo>
                      <a:pt x="60" y="30"/>
                    </a:lnTo>
                    <a:lnTo>
                      <a:pt x="102" y="36"/>
                    </a:lnTo>
                    <a:lnTo>
                      <a:pt x="78" y="108"/>
                    </a:lnTo>
                    <a:lnTo>
                      <a:pt x="102" y="108"/>
                    </a:lnTo>
                    <a:lnTo>
                      <a:pt x="132" y="36"/>
                    </a:lnTo>
                    <a:lnTo>
                      <a:pt x="162" y="36"/>
                    </a:lnTo>
                    <a:lnTo>
                      <a:pt x="138" y="114"/>
                    </a:lnTo>
                    <a:lnTo>
                      <a:pt x="168" y="12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235" name="Freeform 139"/>
              <p:cNvSpPr>
                <a:spLocks/>
              </p:cNvSpPr>
              <p:nvPr userDrawn="1"/>
            </p:nvSpPr>
            <p:spPr bwMode="ltGray">
              <a:xfrm>
                <a:off x="19" y="2722"/>
                <a:ext cx="90" cy="78"/>
              </a:xfrm>
              <a:custGeom>
                <a:avLst/>
                <a:gdLst>
                  <a:gd name="T0" fmla="*/ 66 w 90"/>
                  <a:gd name="T1" fmla="*/ 36 h 78"/>
                  <a:gd name="T2" fmla="*/ 66 w 90"/>
                  <a:gd name="T3" fmla="*/ 36 h 78"/>
                  <a:gd name="T4" fmla="*/ 18 w 90"/>
                  <a:gd name="T5" fmla="*/ 24 h 78"/>
                  <a:gd name="T6" fmla="*/ 0 w 90"/>
                  <a:gd name="T7" fmla="*/ 30 h 78"/>
                  <a:gd name="T8" fmla="*/ 36 w 90"/>
                  <a:gd name="T9" fmla="*/ 78 h 78"/>
                  <a:gd name="T10" fmla="*/ 48 w 90"/>
                  <a:gd name="T11" fmla="*/ 72 h 78"/>
                  <a:gd name="T12" fmla="*/ 24 w 90"/>
                  <a:gd name="T13" fmla="*/ 36 h 78"/>
                  <a:gd name="T14" fmla="*/ 24 w 90"/>
                  <a:gd name="T15" fmla="*/ 36 h 78"/>
                  <a:gd name="T16" fmla="*/ 72 w 90"/>
                  <a:gd name="T17" fmla="*/ 54 h 78"/>
                  <a:gd name="T18" fmla="*/ 90 w 90"/>
                  <a:gd name="T19" fmla="*/ 42 h 78"/>
                  <a:gd name="T20" fmla="*/ 54 w 90"/>
                  <a:gd name="T21" fmla="*/ 0 h 78"/>
                  <a:gd name="T22" fmla="*/ 42 w 90"/>
                  <a:gd name="T23" fmla="*/ 6 h 78"/>
                  <a:gd name="T24" fmla="*/ 66 w 90"/>
                  <a:gd name="T25" fmla="*/ 36 h 7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90" h="78">
                    <a:moveTo>
                      <a:pt x="66" y="36"/>
                    </a:moveTo>
                    <a:lnTo>
                      <a:pt x="66" y="36"/>
                    </a:lnTo>
                    <a:lnTo>
                      <a:pt x="18" y="24"/>
                    </a:lnTo>
                    <a:lnTo>
                      <a:pt x="0" y="30"/>
                    </a:lnTo>
                    <a:lnTo>
                      <a:pt x="36" y="78"/>
                    </a:lnTo>
                    <a:lnTo>
                      <a:pt x="48" y="72"/>
                    </a:lnTo>
                    <a:lnTo>
                      <a:pt x="24" y="36"/>
                    </a:lnTo>
                    <a:lnTo>
                      <a:pt x="24" y="36"/>
                    </a:lnTo>
                    <a:lnTo>
                      <a:pt x="72" y="54"/>
                    </a:lnTo>
                    <a:lnTo>
                      <a:pt x="90" y="42"/>
                    </a:lnTo>
                    <a:lnTo>
                      <a:pt x="54" y="0"/>
                    </a:lnTo>
                    <a:lnTo>
                      <a:pt x="42" y="6"/>
                    </a:lnTo>
                    <a:lnTo>
                      <a:pt x="66" y="36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236" name="Freeform 140"/>
              <p:cNvSpPr>
                <a:spLocks/>
              </p:cNvSpPr>
              <p:nvPr userDrawn="1"/>
            </p:nvSpPr>
            <p:spPr bwMode="ltGray">
              <a:xfrm>
                <a:off x="97" y="2651"/>
                <a:ext cx="101" cy="89"/>
              </a:xfrm>
              <a:custGeom>
                <a:avLst/>
                <a:gdLst>
                  <a:gd name="T0" fmla="*/ 54 w 101"/>
                  <a:gd name="T1" fmla="*/ 89 h 89"/>
                  <a:gd name="T2" fmla="*/ 65 w 101"/>
                  <a:gd name="T3" fmla="*/ 83 h 89"/>
                  <a:gd name="T4" fmla="*/ 48 w 101"/>
                  <a:gd name="T5" fmla="*/ 35 h 89"/>
                  <a:gd name="T6" fmla="*/ 89 w 101"/>
                  <a:gd name="T7" fmla="*/ 65 h 89"/>
                  <a:gd name="T8" fmla="*/ 101 w 101"/>
                  <a:gd name="T9" fmla="*/ 59 h 89"/>
                  <a:gd name="T10" fmla="*/ 83 w 101"/>
                  <a:gd name="T11" fmla="*/ 0 h 89"/>
                  <a:gd name="T12" fmla="*/ 71 w 101"/>
                  <a:gd name="T13" fmla="*/ 12 h 89"/>
                  <a:gd name="T14" fmla="*/ 83 w 101"/>
                  <a:gd name="T15" fmla="*/ 41 h 89"/>
                  <a:gd name="T16" fmla="*/ 48 w 101"/>
                  <a:gd name="T17" fmla="*/ 23 h 89"/>
                  <a:gd name="T18" fmla="*/ 36 w 101"/>
                  <a:gd name="T19" fmla="*/ 29 h 89"/>
                  <a:gd name="T20" fmla="*/ 45 w 101"/>
                  <a:gd name="T21" fmla="*/ 68 h 89"/>
                  <a:gd name="T22" fmla="*/ 18 w 101"/>
                  <a:gd name="T23" fmla="*/ 41 h 89"/>
                  <a:gd name="T24" fmla="*/ 0 w 101"/>
                  <a:gd name="T25" fmla="*/ 53 h 89"/>
                  <a:gd name="T26" fmla="*/ 54 w 101"/>
                  <a:gd name="T27" fmla="*/ 89 h 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101" h="89">
                    <a:moveTo>
                      <a:pt x="54" y="89"/>
                    </a:moveTo>
                    <a:lnTo>
                      <a:pt x="65" y="83"/>
                    </a:lnTo>
                    <a:lnTo>
                      <a:pt x="48" y="35"/>
                    </a:lnTo>
                    <a:lnTo>
                      <a:pt x="89" y="65"/>
                    </a:lnTo>
                    <a:lnTo>
                      <a:pt x="101" y="59"/>
                    </a:lnTo>
                    <a:lnTo>
                      <a:pt x="83" y="0"/>
                    </a:lnTo>
                    <a:lnTo>
                      <a:pt x="71" y="12"/>
                    </a:lnTo>
                    <a:lnTo>
                      <a:pt x="83" y="41"/>
                    </a:lnTo>
                    <a:lnTo>
                      <a:pt x="48" y="23"/>
                    </a:lnTo>
                    <a:lnTo>
                      <a:pt x="36" y="29"/>
                    </a:lnTo>
                    <a:lnTo>
                      <a:pt x="45" y="68"/>
                    </a:lnTo>
                    <a:lnTo>
                      <a:pt x="18" y="41"/>
                    </a:lnTo>
                    <a:lnTo>
                      <a:pt x="0" y="53"/>
                    </a:lnTo>
                    <a:lnTo>
                      <a:pt x="54" y="89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237" name="Freeform 141"/>
              <p:cNvSpPr>
                <a:spLocks/>
              </p:cNvSpPr>
              <p:nvPr userDrawn="1"/>
            </p:nvSpPr>
            <p:spPr bwMode="ltGray">
              <a:xfrm>
                <a:off x="677" y="3502"/>
                <a:ext cx="83" cy="78"/>
              </a:xfrm>
              <a:custGeom>
                <a:avLst/>
                <a:gdLst>
                  <a:gd name="T0" fmla="*/ 36 w 83"/>
                  <a:gd name="T1" fmla="*/ 78 h 78"/>
                  <a:gd name="T2" fmla="*/ 83 w 83"/>
                  <a:gd name="T3" fmla="*/ 48 h 78"/>
                  <a:gd name="T4" fmla="*/ 54 w 83"/>
                  <a:gd name="T5" fmla="*/ 0 h 78"/>
                  <a:gd name="T6" fmla="*/ 0 w 83"/>
                  <a:gd name="T7" fmla="*/ 30 h 78"/>
                  <a:gd name="T8" fmla="*/ 6 w 83"/>
                  <a:gd name="T9" fmla="*/ 36 h 78"/>
                  <a:gd name="T10" fmla="*/ 42 w 83"/>
                  <a:gd name="T11" fmla="*/ 18 h 78"/>
                  <a:gd name="T12" fmla="*/ 54 w 83"/>
                  <a:gd name="T13" fmla="*/ 30 h 78"/>
                  <a:gd name="T14" fmla="*/ 24 w 83"/>
                  <a:gd name="T15" fmla="*/ 48 h 78"/>
                  <a:gd name="T16" fmla="*/ 30 w 83"/>
                  <a:gd name="T17" fmla="*/ 54 h 78"/>
                  <a:gd name="T18" fmla="*/ 60 w 83"/>
                  <a:gd name="T19" fmla="*/ 36 h 78"/>
                  <a:gd name="T20" fmla="*/ 66 w 83"/>
                  <a:gd name="T21" fmla="*/ 48 h 78"/>
                  <a:gd name="T22" fmla="*/ 30 w 83"/>
                  <a:gd name="T23" fmla="*/ 66 h 78"/>
                  <a:gd name="T24" fmla="*/ 36 w 83"/>
                  <a:gd name="T25" fmla="*/ 78 h 7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83" h="78">
                    <a:moveTo>
                      <a:pt x="36" y="78"/>
                    </a:moveTo>
                    <a:lnTo>
                      <a:pt x="83" y="48"/>
                    </a:lnTo>
                    <a:lnTo>
                      <a:pt x="54" y="0"/>
                    </a:lnTo>
                    <a:lnTo>
                      <a:pt x="0" y="30"/>
                    </a:lnTo>
                    <a:lnTo>
                      <a:pt x="6" y="36"/>
                    </a:lnTo>
                    <a:lnTo>
                      <a:pt x="42" y="18"/>
                    </a:lnTo>
                    <a:lnTo>
                      <a:pt x="54" y="30"/>
                    </a:lnTo>
                    <a:lnTo>
                      <a:pt x="24" y="48"/>
                    </a:lnTo>
                    <a:lnTo>
                      <a:pt x="30" y="54"/>
                    </a:lnTo>
                    <a:lnTo>
                      <a:pt x="60" y="36"/>
                    </a:lnTo>
                    <a:lnTo>
                      <a:pt x="66" y="48"/>
                    </a:lnTo>
                    <a:lnTo>
                      <a:pt x="30" y="66"/>
                    </a:lnTo>
                    <a:lnTo>
                      <a:pt x="36" y="7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238" name="Freeform 142"/>
              <p:cNvSpPr>
                <a:spLocks/>
              </p:cNvSpPr>
              <p:nvPr userDrawn="1"/>
            </p:nvSpPr>
            <p:spPr bwMode="ltGray">
              <a:xfrm>
                <a:off x="940" y="2782"/>
                <a:ext cx="90" cy="72"/>
              </a:xfrm>
              <a:custGeom>
                <a:avLst/>
                <a:gdLst>
                  <a:gd name="T0" fmla="*/ 90 w 90"/>
                  <a:gd name="T1" fmla="*/ 30 h 72"/>
                  <a:gd name="T2" fmla="*/ 66 w 90"/>
                  <a:gd name="T3" fmla="*/ 0 h 72"/>
                  <a:gd name="T4" fmla="*/ 0 w 90"/>
                  <a:gd name="T5" fmla="*/ 36 h 72"/>
                  <a:gd name="T6" fmla="*/ 24 w 90"/>
                  <a:gd name="T7" fmla="*/ 72 h 72"/>
                  <a:gd name="T8" fmla="*/ 36 w 90"/>
                  <a:gd name="T9" fmla="*/ 66 h 72"/>
                  <a:gd name="T10" fmla="*/ 18 w 90"/>
                  <a:gd name="T11" fmla="*/ 42 h 72"/>
                  <a:gd name="T12" fmla="*/ 36 w 90"/>
                  <a:gd name="T13" fmla="*/ 30 h 72"/>
                  <a:gd name="T14" fmla="*/ 54 w 90"/>
                  <a:gd name="T15" fmla="*/ 54 h 72"/>
                  <a:gd name="T16" fmla="*/ 60 w 90"/>
                  <a:gd name="T17" fmla="*/ 48 h 72"/>
                  <a:gd name="T18" fmla="*/ 48 w 90"/>
                  <a:gd name="T19" fmla="*/ 24 h 72"/>
                  <a:gd name="T20" fmla="*/ 60 w 90"/>
                  <a:gd name="T21" fmla="*/ 12 h 72"/>
                  <a:gd name="T22" fmla="*/ 78 w 90"/>
                  <a:gd name="T23" fmla="*/ 42 h 72"/>
                  <a:gd name="T24" fmla="*/ 90 w 90"/>
                  <a:gd name="T25" fmla="*/ 30 h 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90" h="72">
                    <a:moveTo>
                      <a:pt x="90" y="30"/>
                    </a:moveTo>
                    <a:lnTo>
                      <a:pt x="66" y="0"/>
                    </a:lnTo>
                    <a:lnTo>
                      <a:pt x="0" y="36"/>
                    </a:lnTo>
                    <a:lnTo>
                      <a:pt x="24" y="72"/>
                    </a:lnTo>
                    <a:lnTo>
                      <a:pt x="36" y="66"/>
                    </a:lnTo>
                    <a:lnTo>
                      <a:pt x="18" y="42"/>
                    </a:lnTo>
                    <a:lnTo>
                      <a:pt x="36" y="30"/>
                    </a:lnTo>
                    <a:lnTo>
                      <a:pt x="54" y="54"/>
                    </a:lnTo>
                    <a:lnTo>
                      <a:pt x="60" y="48"/>
                    </a:lnTo>
                    <a:lnTo>
                      <a:pt x="48" y="24"/>
                    </a:lnTo>
                    <a:lnTo>
                      <a:pt x="60" y="12"/>
                    </a:lnTo>
                    <a:lnTo>
                      <a:pt x="78" y="42"/>
                    </a:lnTo>
                    <a:lnTo>
                      <a:pt x="90" y="3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239" name="Freeform 143"/>
              <p:cNvSpPr>
                <a:spLocks/>
              </p:cNvSpPr>
              <p:nvPr userDrawn="1"/>
            </p:nvSpPr>
            <p:spPr bwMode="ltGray">
              <a:xfrm>
                <a:off x="898" y="2716"/>
                <a:ext cx="90" cy="84"/>
              </a:xfrm>
              <a:custGeom>
                <a:avLst/>
                <a:gdLst>
                  <a:gd name="T0" fmla="*/ 42 w 90"/>
                  <a:gd name="T1" fmla="*/ 60 h 84"/>
                  <a:gd name="T2" fmla="*/ 42 w 90"/>
                  <a:gd name="T3" fmla="*/ 60 h 84"/>
                  <a:gd name="T4" fmla="*/ 72 w 90"/>
                  <a:gd name="T5" fmla="*/ 12 h 84"/>
                  <a:gd name="T6" fmla="*/ 66 w 90"/>
                  <a:gd name="T7" fmla="*/ 0 h 84"/>
                  <a:gd name="T8" fmla="*/ 0 w 90"/>
                  <a:gd name="T9" fmla="*/ 42 h 84"/>
                  <a:gd name="T10" fmla="*/ 6 w 90"/>
                  <a:gd name="T11" fmla="*/ 54 h 84"/>
                  <a:gd name="T12" fmla="*/ 54 w 90"/>
                  <a:gd name="T13" fmla="*/ 24 h 84"/>
                  <a:gd name="T14" fmla="*/ 54 w 90"/>
                  <a:gd name="T15" fmla="*/ 24 h 84"/>
                  <a:gd name="T16" fmla="*/ 18 w 90"/>
                  <a:gd name="T17" fmla="*/ 72 h 84"/>
                  <a:gd name="T18" fmla="*/ 24 w 90"/>
                  <a:gd name="T19" fmla="*/ 84 h 84"/>
                  <a:gd name="T20" fmla="*/ 90 w 90"/>
                  <a:gd name="T21" fmla="*/ 42 h 84"/>
                  <a:gd name="T22" fmla="*/ 84 w 90"/>
                  <a:gd name="T23" fmla="*/ 30 h 84"/>
                  <a:gd name="T24" fmla="*/ 42 w 90"/>
                  <a:gd name="T25" fmla="*/ 60 h 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90" h="84">
                    <a:moveTo>
                      <a:pt x="42" y="60"/>
                    </a:moveTo>
                    <a:lnTo>
                      <a:pt x="42" y="60"/>
                    </a:lnTo>
                    <a:lnTo>
                      <a:pt x="72" y="12"/>
                    </a:lnTo>
                    <a:lnTo>
                      <a:pt x="66" y="0"/>
                    </a:lnTo>
                    <a:lnTo>
                      <a:pt x="0" y="42"/>
                    </a:lnTo>
                    <a:lnTo>
                      <a:pt x="6" y="54"/>
                    </a:lnTo>
                    <a:lnTo>
                      <a:pt x="54" y="24"/>
                    </a:lnTo>
                    <a:lnTo>
                      <a:pt x="54" y="24"/>
                    </a:lnTo>
                    <a:lnTo>
                      <a:pt x="18" y="72"/>
                    </a:lnTo>
                    <a:lnTo>
                      <a:pt x="24" y="84"/>
                    </a:lnTo>
                    <a:lnTo>
                      <a:pt x="90" y="42"/>
                    </a:lnTo>
                    <a:lnTo>
                      <a:pt x="84" y="30"/>
                    </a:lnTo>
                    <a:lnTo>
                      <a:pt x="42" y="6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240" name="Freeform 144"/>
              <p:cNvSpPr>
                <a:spLocks/>
              </p:cNvSpPr>
              <p:nvPr userDrawn="1"/>
            </p:nvSpPr>
            <p:spPr bwMode="ltGray">
              <a:xfrm>
                <a:off x="7" y="3837"/>
                <a:ext cx="6" cy="12"/>
              </a:xfrm>
              <a:custGeom>
                <a:avLst/>
                <a:gdLst>
                  <a:gd name="T0" fmla="*/ 6 w 6"/>
                  <a:gd name="T1" fmla="*/ 0 h 12"/>
                  <a:gd name="T2" fmla="*/ 6 w 6"/>
                  <a:gd name="T3" fmla="*/ 0 h 12"/>
                  <a:gd name="T4" fmla="*/ 0 w 6"/>
                  <a:gd name="T5" fmla="*/ 0 h 12"/>
                  <a:gd name="T6" fmla="*/ 0 w 6"/>
                  <a:gd name="T7" fmla="*/ 0 h 12"/>
                  <a:gd name="T8" fmla="*/ 0 w 6"/>
                  <a:gd name="T9" fmla="*/ 12 h 12"/>
                  <a:gd name="T10" fmla="*/ 6 w 6"/>
                  <a:gd name="T11" fmla="*/ 0 h 12"/>
                  <a:gd name="T12" fmla="*/ 6 w 6"/>
                  <a:gd name="T13" fmla="*/ 0 h 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6" h="12">
                    <a:moveTo>
                      <a:pt x="6" y="0"/>
                    </a:moveTo>
                    <a:lnTo>
                      <a:pt x="6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12"/>
                    </a:lnTo>
                    <a:lnTo>
                      <a:pt x="6" y="0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241" name="Freeform 145"/>
              <p:cNvSpPr>
                <a:spLocks/>
              </p:cNvSpPr>
              <p:nvPr userDrawn="1"/>
            </p:nvSpPr>
            <p:spPr bwMode="ltGray">
              <a:xfrm>
                <a:off x="7" y="2555"/>
                <a:ext cx="30" cy="48"/>
              </a:xfrm>
              <a:custGeom>
                <a:avLst/>
                <a:gdLst>
                  <a:gd name="T0" fmla="*/ 18 w 30"/>
                  <a:gd name="T1" fmla="*/ 48 h 48"/>
                  <a:gd name="T2" fmla="*/ 18 w 30"/>
                  <a:gd name="T3" fmla="*/ 48 h 48"/>
                  <a:gd name="T4" fmla="*/ 30 w 30"/>
                  <a:gd name="T5" fmla="*/ 42 h 48"/>
                  <a:gd name="T6" fmla="*/ 0 w 30"/>
                  <a:gd name="T7" fmla="*/ 0 h 48"/>
                  <a:gd name="T8" fmla="*/ 0 w 30"/>
                  <a:gd name="T9" fmla="*/ 24 h 48"/>
                  <a:gd name="T10" fmla="*/ 18 w 30"/>
                  <a:gd name="T11" fmla="*/ 48 h 48"/>
                  <a:gd name="T12" fmla="*/ 18 w 30"/>
                  <a:gd name="T13" fmla="*/ 48 h 4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0" h="48">
                    <a:moveTo>
                      <a:pt x="18" y="48"/>
                    </a:moveTo>
                    <a:lnTo>
                      <a:pt x="18" y="48"/>
                    </a:lnTo>
                    <a:lnTo>
                      <a:pt x="30" y="42"/>
                    </a:lnTo>
                    <a:lnTo>
                      <a:pt x="0" y="0"/>
                    </a:lnTo>
                    <a:lnTo>
                      <a:pt x="0" y="24"/>
                    </a:lnTo>
                    <a:lnTo>
                      <a:pt x="18" y="48"/>
                    </a:lnTo>
                    <a:lnTo>
                      <a:pt x="18" y="4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242" name="Freeform 146"/>
              <p:cNvSpPr>
                <a:spLocks/>
              </p:cNvSpPr>
              <p:nvPr userDrawn="1"/>
            </p:nvSpPr>
            <p:spPr bwMode="ltGray">
              <a:xfrm>
                <a:off x="7" y="3843"/>
                <a:ext cx="36" cy="66"/>
              </a:xfrm>
              <a:custGeom>
                <a:avLst/>
                <a:gdLst>
                  <a:gd name="T0" fmla="*/ 36 w 36"/>
                  <a:gd name="T1" fmla="*/ 0 h 66"/>
                  <a:gd name="T2" fmla="*/ 24 w 36"/>
                  <a:gd name="T3" fmla="*/ 0 h 66"/>
                  <a:gd name="T4" fmla="*/ 24 w 36"/>
                  <a:gd name="T5" fmla="*/ 0 h 66"/>
                  <a:gd name="T6" fmla="*/ 0 w 36"/>
                  <a:gd name="T7" fmla="*/ 36 h 66"/>
                  <a:gd name="T8" fmla="*/ 0 w 36"/>
                  <a:gd name="T9" fmla="*/ 66 h 66"/>
                  <a:gd name="T10" fmla="*/ 36 w 36"/>
                  <a:gd name="T11" fmla="*/ 0 h 66"/>
                  <a:gd name="T12" fmla="*/ 36 w 36"/>
                  <a:gd name="T13" fmla="*/ 0 h 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6" h="66">
                    <a:moveTo>
                      <a:pt x="36" y="0"/>
                    </a:moveTo>
                    <a:lnTo>
                      <a:pt x="24" y="0"/>
                    </a:lnTo>
                    <a:lnTo>
                      <a:pt x="24" y="0"/>
                    </a:lnTo>
                    <a:lnTo>
                      <a:pt x="0" y="36"/>
                    </a:lnTo>
                    <a:lnTo>
                      <a:pt x="0" y="66"/>
                    </a:lnTo>
                    <a:lnTo>
                      <a:pt x="36" y="0"/>
                    </a:lnTo>
                    <a:lnTo>
                      <a:pt x="36" y="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243" name="Rectangle 147"/>
              <p:cNvSpPr>
                <a:spLocks noChangeArrowheads="1"/>
              </p:cNvSpPr>
              <p:nvPr userDrawn="1"/>
            </p:nvSpPr>
            <p:spPr bwMode="ltGray">
              <a:xfrm rot="244926">
                <a:off x="1177" y="3201"/>
                <a:ext cx="16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244" name="Rectangle 148"/>
              <p:cNvSpPr>
                <a:spLocks noChangeArrowheads="1"/>
              </p:cNvSpPr>
              <p:nvPr userDrawn="1"/>
            </p:nvSpPr>
            <p:spPr bwMode="ltGray">
              <a:xfrm rot="-5598588">
                <a:off x="290" y="2386"/>
                <a:ext cx="138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245" name="Freeform 149"/>
              <p:cNvSpPr>
                <a:spLocks/>
              </p:cNvSpPr>
              <p:nvPr userDrawn="1"/>
            </p:nvSpPr>
            <p:spPr bwMode="ltGray">
              <a:xfrm>
                <a:off x="139" y="3573"/>
                <a:ext cx="144" cy="154"/>
              </a:xfrm>
              <a:custGeom>
                <a:avLst/>
                <a:gdLst>
                  <a:gd name="T0" fmla="*/ 0 w 144"/>
                  <a:gd name="T1" fmla="*/ 102 h 154"/>
                  <a:gd name="T2" fmla="*/ 59 w 144"/>
                  <a:gd name="T3" fmla="*/ 154 h 154"/>
                  <a:gd name="T4" fmla="*/ 117 w 144"/>
                  <a:gd name="T5" fmla="*/ 120 h 154"/>
                  <a:gd name="T6" fmla="*/ 62 w 144"/>
                  <a:gd name="T7" fmla="*/ 55 h 154"/>
                  <a:gd name="T8" fmla="*/ 104 w 144"/>
                  <a:gd name="T9" fmla="*/ 34 h 154"/>
                  <a:gd name="T10" fmla="*/ 117 w 144"/>
                  <a:gd name="T11" fmla="*/ 53 h 154"/>
                  <a:gd name="T12" fmla="*/ 141 w 144"/>
                  <a:gd name="T13" fmla="*/ 47 h 154"/>
                  <a:gd name="T14" fmla="*/ 97 w 144"/>
                  <a:gd name="T15" fmla="*/ 2 h 154"/>
                  <a:gd name="T16" fmla="*/ 36 w 144"/>
                  <a:gd name="T17" fmla="*/ 33 h 154"/>
                  <a:gd name="T18" fmla="*/ 90 w 144"/>
                  <a:gd name="T19" fmla="*/ 107 h 154"/>
                  <a:gd name="T20" fmla="*/ 28 w 144"/>
                  <a:gd name="T21" fmla="*/ 101 h 154"/>
                  <a:gd name="T22" fmla="*/ 0 w 144"/>
                  <a:gd name="T23" fmla="*/ 102 h 1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144" h="154">
                    <a:moveTo>
                      <a:pt x="0" y="102"/>
                    </a:moveTo>
                    <a:cubicBezTo>
                      <a:pt x="6" y="140"/>
                      <a:pt x="25" y="154"/>
                      <a:pt x="59" y="154"/>
                    </a:cubicBezTo>
                    <a:cubicBezTo>
                      <a:pt x="111" y="152"/>
                      <a:pt x="106" y="130"/>
                      <a:pt x="117" y="120"/>
                    </a:cubicBezTo>
                    <a:cubicBezTo>
                      <a:pt x="119" y="61"/>
                      <a:pt x="84" y="84"/>
                      <a:pt x="62" y="55"/>
                    </a:cubicBezTo>
                    <a:cubicBezTo>
                      <a:pt x="59" y="42"/>
                      <a:pt x="78" y="11"/>
                      <a:pt x="104" y="34"/>
                    </a:cubicBezTo>
                    <a:cubicBezTo>
                      <a:pt x="108" y="41"/>
                      <a:pt x="111" y="51"/>
                      <a:pt x="117" y="53"/>
                    </a:cubicBezTo>
                    <a:cubicBezTo>
                      <a:pt x="123" y="55"/>
                      <a:pt x="144" y="55"/>
                      <a:pt x="141" y="47"/>
                    </a:cubicBezTo>
                    <a:cubicBezTo>
                      <a:pt x="138" y="39"/>
                      <a:pt x="126" y="5"/>
                      <a:pt x="97" y="2"/>
                    </a:cubicBezTo>
                    <a:cubicBezTo>
                      <a:pt x="77" y="0"/>
                      <a:pt x="48" y="0"/>
                      <a:pt x="36" y="33"/>
                    </a:cubicBezTo>
                    <a:cubicBezTo>
                      <a:pt x="15" y="89"/>
                      <a:pt x="83" y="79"/>
                      <a:pt x="90" y="107"/>
                    </a:cubicBezTo>
                    <a:cubicBezTo>
                      <a:pt x="96" y="130"/>
                      <a:pt x="34" y="147"/>
                      <a:pt x="28" y="101"/>
                    </a:cubicBezTo>
                    <a:cubicBezTo>
                      <a:pt x="12" y="104"/>
                      <a:pt x="15" y="98"/>
                      <a:pt x="0" y="102"/>
                    </a:cubicBez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246" name="Freeform 150"/>
              <p:cNvSpPr>
                <a:spLocks/>
              </p:cNvSpPr>
              <p:nvPr userDrawn="1"/>
            </p:nvSpPr>
            <p:spPr bwMode="ltGray">
              <a:xfrm rot="-2857037">
                <a:off x="619" y="3550"/>
                <a:ext cx="68" cy="69"/>
              </a:xfrm>
              <a:custGeom>
                <a:avLst/>
                <a:gdLst>
                  <a:gd name="T0" fmla="*/ 0 w 144"/>
                  <a:gd name="T1" fmla="*/ 102 h 154"/>
                  <a:gd name="T2" fmla="*/ 59 w 144"/>
                  <a:gd name="T3" fmla="*/ 154 h 154"/>
                  <a:gd name="T4" fmla="*/ 117 w 144"/>
                  <a:gd name="T5" fmla="*/ 120 h 154"/>
                  <a:gd name="T6" fmla="*/ 62 w 144"/>
                  <a:gd name="T7" fmla="*/ 55 h 154"/>
                  <a:gd name="T8" fmla="*/ 104 w 144"/>
                  <a:gd name="T9" fmla="*/ 34 h 154"/>
                  <a:gd name="T10" fmla="*/ 117 w 144"/>
                  <a:gd name="T11" fmla="*/ 53 h 154"/>
                  <a:gd name="T12" fmla="*/ 141 w 144"/>
                  <a:gd name="T13" fmla="*/ 47 h 154"/>
                  <a:gd name="T14" fmla="*/ 97 w 144"/>
                  <a:gd name="T15" fmla="*/ 2 h 154"/>
                  <a:gd name="T16" fmla="*/ 36 w 144"/>
                  <a:gd name="T17" fmla="*/ 33 h 154"/>
                  <a:gd name="T18" fmla="*/ 90 w 144"/>
                  <a:gd name="T19" fmla="*/ 107 h 154"/>
                  <a:gd name="T20" fmla="*/ 28 w 144"/>
                  <a:gd name="T21" fmla="*/ 101 h 154"/>
                  <a:gd name="T22" fmla="*/ 0 w 144"/>
                  <a:gd name="T23" fmla="*/ 102 h 1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144" h="154">
                    <a:moveTo>
                      <a:pt x="0" y="102"/>
                    </a:moveTo>
                    <a:cubicBezTo>
                      <a:pt x="6" y="140"/>
                      <a:pt x="25" y="154"/>
                      <a:pt x="59" y="154"/>
                    </a:cubicBezTo>
                    <a:cubicBezTo>
                      <a:pt x="111" y="152"/>
                      <a:pt x="106" y="130"/>
                      <a:pt x="117" y="120"/>
                    </a:cubicBezTo>
                    <a:cubicBezTo>
                      <a:pt x="113" y="47"/>
                      <a:pt x="84" y="84"/>
                      <a:pt x="62" y="55"/>
                    </a:cubicBezTo>
                    <a:cubicBezTo>
                      <a:pt x="59" y="42"/>
                      <a:pt x="78" y="11"/>
                      <a:pt x="104" y="34"/>
                    </a:cubicBezTo>
                    <a:cubicBezTo>
                      <a:pt x="108" y="41"/>
                      <a:pt x="111" y="51"/>
                      <a:pt x="117" y="53"/>
                    </a:cubicBezTo>
                    <a:cubicBezTo>
                      <a:pt x="123" y="55"/>
                      <a:pt x="144" y="55"/>
                      <a:pt x="141" y="47"/>
                    </a:cubicBezTo>
                    <a:cubicBezTo>
                      <a:pt x="138" y="39"/>
                      <a:pt x="126" y="5"/>
                      <a:pt x="97" y="2"/>
                    </a:cubicBezTo>
                    <a:cubicBezTo>
                      <a:pt x="77" y="0"/>
                      <a:pt x="48" y="0"/>
                      <a:pt x="36" y="33"/>
                    </a:cubicBezTo>
                    <a:cubicBezTo>
                      <a:pt x="15" y="89"/>
                      <a:pt x="83" y="79"/>
                      <a:pt x="90" y="107"/>
                    </a:cubicBezTo>
                    <a:cubicBezTo>
                      <a:pt x="96" y="130"/>
                      <a:pt x="34" y="147"/>
                      <a:pt x="28" y="101"/>
                    </a:cubicBezTo>
                    <a:cubicBezTo>
                      <a:pt x="12" y="104"/>
                      <a:pt x="15" y="98"/>
                      <a:pt x="0" y="102"/>
                    </a:cubicBez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247" name="Freeform 151"/>
              <p:cNvSpPr>
                <a:spLocks/>
              </p:cNvSpPr>
              <p:nvPr userDrawn="1"/>
            </p:nvSpPr>
            <p:spPr bwMode="ltGray">
              <a:xfrm>
                <a:off x="235" y="2503"/>
                <a:ext cx="348" cy="1272"/>
              </a:xfrm>
              <a:custGeom>
                <a:avLst/>
                <a:gdLst>
                  <a:gd name="T0" fmla="*/ 0 w 348"/>
                  <a:gd name="T1" fmla="*/ 0 h 1272"/>
                  <a:gd name="T2" fmla="*/ 287 w 348"/>
                  <a:gd name="T3" fmla="*/ 582 h 1272"/>
                  <a:gd name="T4" fmla="*/ 348 w 348"/>
                  <a:gd name="T5" fmla="*/ 1272 h 1272"/>
                  <a:gd name="T6" fmla="*/ 54 w 348"/>
                  <a:gd name="T7" fmla="*/ 676 h 1272"/>
                  <a:gd name="T8" fmla="*/ 0 w 348"/>
                  <a:gd name="T9" fmla="*/ 0 h 12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48" h="1272">
                    <a:moveTo>
                      <a:pt x="0" y="0"/>
                    </a:moveTo>
                    <a:lnTo>
                      <a:pt x="287" y="582"/>
                    </a:lnTo>
                    <a:lnTo>
                      <a:pt x="348" y="1272"/>
                    </a:lnTo>
                    <a:lnTo>
                      <a:pt x="54" y="676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2">
                      <a:gamma/>
                      <a:shade val="96863"/>
                      <a:invGamma/>
                    </a:schemeClr>
                  </a:gs>
                </a:gsLst>
                <a:lin ang="189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248" name="Oval 152"/>
              <p:cNvSpPr>
                <a:spLocks noChangeArrowheads="1"/>
              </p:cNvSpPr>
              <p:nvPr userDrawn="1"/>
            </p:nvSpPr>
            <p:spPr bwMode="ltGray">
              <a:xfrm rot="-1684349">
                <a:off x="296" y="3047"/>
                <a:ext cx="221" cy="174"/>
              </a:xfrm>
              <a:prstGeom prst="ellipse">
                <a:avLst/>
              </a:pr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50000">
                    <a:schemeClr val="bg2"/>
                  </a:gs>
                  <a:gs pos="100000">
                    <a:schemeClr val="bg2">
                      <a:gamma/>
                      <a:shade val="90980"/>
                      <a:invGamma/>
                    </a:schemeClr>
                  </a:gs>
                </a:gsLst>
                <a:lin ang="189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</p:grpSp>
      <p:sp>
        <p:nvSpPr>
          <p:cNvPr id="4249" name="Rectangle 153"/>
          <p:cNvSpPr>
            <a:spLocks noGrp="1" noRot="1" noChangeArrowheads="1"/>
          </p:cNvSpPr>
          <p:nvPr>
            <p:ph type="title"/>
          </p:nvPr>
        </p:nvSpPr>
        <p:spPr bwMode="auto">
          <a:xfrm>
            <a:off x="301625" y="228600"/>
            <a:ext cx="854075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/>
              <a:t>Образец заголовка</a:t>
            </a:r>
          </a:p>
        </p:txBody>
      </p:sp>
      <p:sp>
        <p:nvSpPr>
          <p:cNvPr id="4250" name="Rectangle 15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01625" y="6245225"/>
            <a:ext cx="2289175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latin typeface="Arial" panose="020B0604020202020204" pitchFamily="34" charset="0"/>
              </a:defRPr>
            </a:lvl1pPr>
          </a:lstStyle>
          <a:p>
            <a:endParaRPr lang="ru-RU" altLang="ru-RU"/>
          </a:p>
        </p:txBody>
      </p:sp>
      <p:sp>
        <p:nvSpPr>
          <p:cNvPr id="4251" name="Rectangle 15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latin typeface="Arial" panose="020B0604020202020204" pitchFamily="34" charset="0"/>
              </a:defRPr>
            </a:lvl1pPr>
          </a:lstStyle>
          <a:p>
            <a:endParaRPr lang="ru-RU" altLang="ru-RU"/>
          </a:p>
        </p:txBody>
      </p:sp>
      <p:sp>
        <p:nvSpPr>
          <p:cNvPr id="4252" name="Rectangle 15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289175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>
                <a:latin typeface="Arial" panose="020B0604020202020204" pitchFamily="34" charset="0"/>
              </a:defRPr>
            </a:lvl1pPr>
          </a:lstStyle>
          <a:p>
            <a:fld id="{15C60F39-5405-4EA4-A891-86AA4CD22B03}" type="slidenum">
              <a:rPr lang="ru-RU" altLang="ru-RU"/>
              <a:pPr/>
              <a:t>‹#›</a:t>
            </a:fld>
            <a:endParaRPr lang="ru-RU" altLang="ru-RU"/>
          </a:p>
        </p:txBody>
      </p:sp>
      <p:sp>
        <p:nvSpPr>
          <p:cNvPr id="4253" name="Rectangle 157"/>
          <p:cNvSpPr>
            <a:spLocks noGrp="1" noRot="1" noChangeArrowheads="1"/>
          </p:cNvSpPr>
          <p:nvPr>
            <p:ph type="body" idx="1"/>
          </p:nvPr>
        </p:nvSpPr>
        <p:spPr bwMode="auto">
          <a:xfrm>
            <a:off x="301625" y="1600200"/>
            <a:ext cx="8540750" cy="4498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/>
              <a:t>Образец текста</a:t>
            </a:r>
          </a:p>
          <a:p>
            <a:pPr lvl="1"/>
            <a:r>
              <a:rPr lang="ru-RU" altLang="ru-RU"/>
              <a:t>Второй уровень</a:t>
            </a:r>
          </a:p>
          <a:p>
            <a:pPr lvl="2"/>
            <a:r>
              <a:rPr lang="ru-RU" altLang="ru-RU"/>
              <a:t>Третий уровень</a:t>
            </a:r>
          </a:p>
          <a:p>
            <a:pPr lvl="3"/>
            <a:r>
              <a:rPr lang="ru-RU" altLang="ru-RU"/>
              <a:t>Четвертый уровень</a:t>
            </a:r>
          </a:p>
          <a:p>
            <a:pPr lvl="4"/>
            <a:r>
              <a:rPr lang="ru-RU" altLang="ru-RU"/>
              <a:t>Пятый уровень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Arial" panose="020B0604020202020204" pitchFamily="34" charset="0"/>
        <a:buChar char="►"/>
        <a:defRPr sz="32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folHlink"/>
        </a:buClr>
        <a:buFont typeface="Wingdings" panose="05000000000000000000" pitchFamily="2" charset="2"/>
        <a:buChar char="§"/>
        <a:defRPr sz="28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Arial" panose="020B0604020202020204" pitchFamily="34" charset="0"/>
        <a:buChar char="►"/>
        <a:defRPr sz="24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Font typeface="Wingdings" panose="05000000000000000000" pitchFamily="2" charset="2"/>
        <a:buChar char="§"/>
        <a:defRPr sz="20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Arial" panose="020B0604020202020204" pitchFamily="34" charset="0"/>
        <a:buChar char="►"/>
        <a:defRPr sz="20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10.wmf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3.wmf"/><Relationship Id="rId5" Type="http://schemas.openxmlformats.org/officeDocument/2006/relationships/oleObject" Target="../embeddings/oleObject7.bin"/><Relationship Id="rId4" Type="http://schemas.openxmlformats.org/officeDocument/2006/relationships/image" Target="../media/image12.wm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5.wmf"/><Relationship Id="rId5" Type="http://schemas.openxmlformats.org/officeDocument/2006/relationships/oleObject" Target="../embeddings/oleObject9.bin"/><Relationship Id="rId4" Type="http://schemas.openxmlformats.org/officeDocument/2006/relationships/image" Target="../media/image14.wmf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wmf"/><Relationship Id="rId3" Type="http://schemas.openxmlformats.org/officeDocument/2006/relationships/oleObject" Target="../embeddings/oleObject10.bin"/><Relationship Id="rId7" Type="http://schemas.openxmlformats.org/officeDocument/2006/relationships/oleObject" Target="../embeddings/oleObject1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19.wmf"/><Relationship Id="rId5" Type="http://schemas.openxmlformats.org/officeDocument/2006/relationships/oleObject" Target="../embeddings/oleObject11.bin"/><Relationship Id="rId4" Type="http://schemas.openxmlformats.org/officeDocument/2006/relationships/image" Target="../media/image18.wmf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4" Type="http://schemas.openxmlformats.org/officeDocument/2006/relationships/image" Target="../media/image21.wmf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25.wmf"/><Relationship Id="rId5" Type="http://schemas.openxmlformats.org/officeDocument/2006/relationships/oleObject" Target="../embeddings/oleObject15.bin"/><Relationship Id="rId4" Type="http://schemas.openxmlformats.org/officeDocument/2006/relationships/image" Target="../media/image24.wmf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2.wmf"/><Relationship Id="rId4" Type="http://schemas.openxmlformats.org/officeDocument/2006/relationships/oleObject" Target="../embeddings/oleObject1.bin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wmf"/><Relationship Id="rId3" Type="http://schemas.openxmlformats.org/officeDocument/2006/relationships/oleObject" Target="../embeddings/oleObject2.bin"/><Relationship Id="rId7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6.wmf"/><Relationship Id="rId5" Type="http://schemas.openxmlformats.org/officeDocument/2006/relationships/oleObject" Target="../embeddings/oleObject3.bin"/><Relationship Id="rId4" Type="http://schemas.openxmlformats.org/officeDocument/2006/relationships/image" Target="../media/image5.wmf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4213" y="0"/>
            <a:ext cx="7772400" cy="1439863"/>
          </a:xfrm>
        </p:spPr>
        <p:txBody>
          <a:bodyPr/>
          <a:lstStyle/>
          <a:p>
            <a:pPr>
              <a:lnSpc>
                <a:spcPct val="80000"/>
              </a:lnSpc>
            </a:pPr>
            <a:br>
              <a:rPr lang="ru-RU" altLang="ru-RU" sz="3600" b="1" dirty="0"/>
            </a:br>
            <a:r>
              <a:rPr lang="ru-RU" altLang="ru-RU" sz="3600" b="1" dirty="0"/>
              <a:t> Тема 6. Муфты </a:t>
            </a:r>
            <a:br>
              <a:rPr lang="ru-RU" altLang="ru-RU" sz="3600" b="1"/>
            </a:br>
            <a:r>
              <a:rPr lang="ru-RU" altLang="ru-RU" sz="2800" b="1"/>
              <a:t>Механические </a:t>
            </a:r>
            <a:r>
              <a:rPr lang="ru-RU" altLang="ru-RU" sz="2800" b="1" dirty="0"/>
              <a:t>муфты</a:t>
            </a:r>
          </a:p>
        </p:txBody>
      </p:sp>
      <p:sp>
        <p:nvSpPr>
          <p:cNvPr id="2053" name="Text Box 5"/>
          <p:cNvSpPr txBox="1">
            <a:spLocks noChangeArrowheads="1"/>
          </p:cNvSpPr>
          <p:nvPr/>
        </p:nvSpPr>
        <p:spPr bwMode="auto">
          <a:xfrm>
            <a:off x="0" y="1844675"/>
            <a:ext cx="9144000" cy="20774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altLang="ru-RU" sz="20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Вопросы лекции:</a:t>
            </a:r>
            <a:br>
              <a:rPr lang="ru-RU" altLang="ru-RU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ru-RU" altLang="ru-RU" sz="200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1)</a:t>
            </a:r>
            <a:r>
              <a:rPr lang="ru-RU" altLang="ru-RU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ru-RU" altLang="ru-RU" sz="200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Муфты постоянного соединения.</a:t>
            </a:r>
            <a:br>
              <a:rPr lang="ru-RU" altLang="ru-RU" sz="200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ru-RU" altLang="ru-RU" sz="200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2) </a:t>
            </a:r>
            <a:r>
              <a:rPr lang="ru-RU" altLang="ru-RU" sz="2000" dirty="0">
                <a:solidFill>
                  <a:srgbClr val="FFFFCC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Методика подбора стандартных муфт. </a:t>
            </a:r>
            <a:br>
              <a:rPr lang="ru-RU" altLang="ru-RU" sz="2000" dirty="0">
                <a:solidFill>
                  <a:srgbClr val="FFFFCC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ru-RU" altLang="ru-RU" sz="2000" dirty="0">
                <a:solidFill>
                  <a:srgbClr val="FFFFCC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3) Муфты сцепные.</a:t>
            </a:r>
          </a:p>
          <a:p>
            <a:pPr>
              <a:lnSpc>
                <a:spcPct val="95000"/>
              </a:lnSpc>
            </a:pPr>
            <a:r>
              <a:rPr lang="ru-RU" altLang="ru-RU" sz="2000" dirty="0">
                <a:solidFill>
                  <a:srgbClr val="FFFFCC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4) </a:t>
            </a:r>
            <a:r>
              <a:rPr lang="ru-RU" altLang="ru-RU" sz="2000">
                <a:solidFill>
                  <a:srgbClr val="FFFFCC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Муфты автоматические. </a:t>
            </a:r>
            <a:endParaRPr lang="ru-RU" altLang="ru-RU" sz="2000" dirty="0">
              <a:solidFill>
                <a:srgbClr val="FFFFCC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>
              <a:spcBef>
                <a:spcPct val="50000"/>
              </a:spcBef>
            </a:pPr>
            <a:endParaRPr lang="ru-RU" altLang="ru-RU" sz="2000" dirty="0">
              <a:solidFill>
                <a:srgbClr val="FFFFCC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4" name="Picture 4" descr="Муфта(зуб)"/>
          <p:cNvPicPr>
            <a:picLocks noGrp="1" noChangeAspect="1" noChangeArrowheads="1"/>
          </p:cNvPicPr>
          <p:nvPr>
            <p:ph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0" y="0"/>
            <a:ext cx="4211638" cy="376396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15366" name="Text Box 6"/>
          <p:cNvSpPr txBox="1">
            <a:spLocks noChangeArrowheads="1"/>
          </p:cNvSpPr>
          <p:nvPr/>
        </p:nvSpPr>
        <p:spPr bwMode="auto">
          <a:xfrm>
            <a:off x="0" y="3789363"/>
            <a:ext cx="4211638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altLang="ru-RU"/>
              <a:t>Рис. 16.5. Муфта зубчатая МЗ. </a:t>
            </a:r>
          </a:p>
        </p:txBody>
      </p:sp>
      <p:sp>
        <p:nvSpPr>
          <p:cNvPr id="15367" name="Text Box 7"/>
          <p:cNvSpPr txBox="1">
            <a:spLocks noChangeArrowheads="1"/>
          </p:cNvSpPr>
          <p:nvPr/>
        </p:nvSpPr>
        <p:spPr bwMode="auto">
          <a:xfrm>
            <a:off x="4211638" y="0"/>
            <a:ext cx="4932362" cy="4486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indent="355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34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lnSpc>
                <a:spcPct val="90000"/>
              </a:lnSpc>
            </a:pPr>
            <a:r>
              <a:rPr lang="ru-RU" altLang="ru-RU" sz="2000">
                <a:latin typeface="Tahoma" panose="020B0604030504040204" pitchFamily="34" charset="0"/>
              </a:rPr>
              <a:t>Муфта МЗ (рис. 16.5) состоит из двух втулок </a:t>
            </a:r>
            <a:r>
              <a:rPr lang="ru-RU" altLang="ru-RU" sz="2000" b="1">
                <a:latin typeface="Tahoma" panose="020B0604030504040204" pitchFamily="34" charset="0"/>
              </a:rPr>
              <a:t>1</a:t>
            </a:r>
            <a:r>
              <a:rPr lang="ru-RU" altLang="ru-RU" sz="2000">
                <a:latin typeface="Tahoma" panose="020B0604030504040204" pitchFamily="34" charset="0"/>
              </a:rPr>
              <a:t>, насаживаемых на соединяемые валы и несущих на своей наружной поверхности зубчатый венец </a:t>
            </a:r>
            <a:r>
              <a:rPr lang="ru-RU" altLang="ru-RU" sz="2000" b="1">
                <a:latin typeface="Tahoma" panose="020B0604030504040204" pitchFamily="34" charset="0"/>
              </a:rPr>
              <a:t>3</a:t>
            </a:r>
            <a:r>
              <a:rPr lang="ru-RU" altLang="ru-RU" sz="2000">
                <a:latin typeface="Tahoma" panose="020B0604030504040204" pitchFamily="34" charset="0"/>
              </a:rPr>
              <a:t>, и двух полуобойм </a:t>
            </a:r>
            <a:r>
              <a:rPr lang="ru-RU" altLang="ru-RU" sz="2000" b="1">
                <a:latin typeface="Tahoma" panose="020B0604030504040204" pitchFamily="34" charset="0"/>
              </a:rPr>
              <a:t>2</a:t>
            </a:r>
            <a:r>
              <a:rPr lang="ru-RU" altLang="ru-RU" sz="2000">
                <a:latin typeface="Tahoma" panose="020B0604030504040204" pitchFamily="34" charset="0"/>
              </a:rPr>
              <a:t>, снабженных внутренними зубьями и фланцем. Зубья втулок входят во впадины между зубьями полуобойм, а их фланцы стягиваются между собой болтами. Торцы обойм закрыты крышками, а в зазоре между отверстием крышки и втулкой поставлена манжета </a:t>
            </a:r>
            <a:r>
              <a:rPr lang="ru-RU" altLang="ru-RU" sz="2000" b="1">
                <a:latin typeface="Tahoma" panose="020B0604030504040204" pitchFamily="34" charset="0"/>
              </a:rPr>
              <a:t>4</a:t>
            </a:r>
            <a:r>
              <a:rPr lang="ru-RU" altLang="ru-RU" sz="2000">
                <a:latin typeface="Tahoma" panose="020B0604030504040204" pitchFamily="34" charset="0"/>
              </a:rPr>
              <a:t>. Внутреннее пространство муфты заполнено смазкой высокой вязкости для снижения износа зубьев и повышения КПД муфты. </a:t>
            </a:r>
            <a:r>
              <a:rPr lang="ru-RU" altLang="ru-RU">
                <a:latin typeface="Tahoma" panose="020B0604030504040204" pitchFamily="34" charset="0"/>
              </a:rPr>
              <a:t> </a:t>
            </a:r>
            <a:r>
              <a:rPr lang="ru-RU" altLang="ru-RU" sz="2000">
                <a:latin typeface="Tahoma" panose="020B0604030504040204" pitchFamily="34" charset="0"/>
              </a:rPr>
              <a:t> </a:t>
            </a:r>
          </a:p>
        </p:txBody>
      </p:sp>
      <p:sp>
        <p:nvSpPr>
          <p:cNvPr id="15368" name="Text Box 8"/>
          <p:cNvSpPr txBox="1">
            <a:spLocks noChangeArrowheads="1"/>
          </p:cNvSpPr>
          <p:nvPr/>
        </p:nvSpPr>
        <p:spPr bwMode="auto">
          <a:xfrm>
            <a:off x="0" y="4632325"/>
            <a:ext cx="9144000" cy="2225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indent="355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34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spcBef>
                <a:spcPct val="50000"/>
              </a:spcBef>
            </a:pPr>
            <a:r>
              <a:rPr lang="ru-RU" altLang="ru-RU" sz="2000">
                <a:latin typeface="Tahoma" panose="020B0604030504040204" pitchFamily="34" charset="0"/>
              </a:rPr>
              <a:t>Вершины зубьев втулки выполнены сферическими с центром сферы на оси вращения валов, боковым поверхностям этих зубьев придана овальная форма, а впадины между зубьями обоймы сделаны несколько шире по сравнению с толщиной зубьев втулок. </a:t>
            </a:r>
          </a:p>
          <a:p>
            <a:pPr algn="just"/>
            <a:r>
              <a:rPr lang="ru-RU" altLang="ru-RU" sz="2000">
                <a:latin typeface="Tahoma" panose="020B0604030504040204" pitchFamily="34" charset="0"/>
              </a:rPr>
              <a:t>Зубчатое сопряжение стандартных муфт имеет эвольвентный профиль с углом зацепления </a:t>
            </a:r>
            <a:r>
              <a:rPr lang="ru-RU" altLang="ru-RU" sz="2000" b="1" i="1">
                <a:latin typeface="Tahoma" panose="020B0604030504040204" pitchFamily="34" charset="0"/>
                <a:sym typeface="Symbol" panose="05050102010706020507" pitchFamily="18" charset="2"/>
              </a:rPr>
              <a:t></a:t>
            </a:r>
            <a:r>
              <a:rPr lang="ru-RU" altLang="ru-RU" sz="2000" b="1" i="1">
                <a:latin typeface="Tahoma" panose="020B0604030504040204" pitchFamily="34" charset="0"/>
              </a:rPr>
              <a:t> = 20</a:t>
            </a:r>
            <a:r>
              <a:rPr lang="ru-RU" altLang="ru-RU" sz="2000" b="1" i="1">
                <a:latin typeface="Tahoma" panose="020B0604030504040204" pitchFamily="34" charset="0"/>
                <a:sym typeface="Symbol" panose="05050102010706020507" pitchFamily="18" charset="2"/>
              </a:rPr>
              <a:t></a:t>
            </a:r>
            <a:r>
              <a:rPr lang="ru-RU" altLang="ru-RU" sz="2000">
                <a:latin typeface="Tahoma" panose="020B0604030504040204" pitchFamily="34" charset="0"/>
              </a:rPr>
              <a:t>, при этом высота зубьев на втулках составляет </a:t>
            </a:r>
            <a:r>
              <a:rPr lang="ru-RU" altLang="ru-RU" sz="2000" b="1" i="1">
                <a:latin typeface="Tahoma" panose="020B0604030504040204" pitchFamily="34" charset="0"/>
              </a:rPr>
              <a:t>2,25</a:t>
            </a:r>
            <a:r>
              <a:rPr lang="en-US" altLang="ru-RU" sz="2000" b="1" i="1">
                <a:latin typeface="Tahoma" panose="020B0604030504040204" pitchFamily="34" charset="0"/>
              </a:rPr>
              <a:t>m</a:t>
            </a:r>
            <a:r>
              <a:rPr lang="ru-RU" altLang="ru-RU" sz="2000">
                <a:latin typeface="Tahoma" panose="020B0604030504040204" pitchFamily="34" charset="0"/>
              </a:rPr>
              <a:t>, а высота контактной поверхности зубьев </a:t>
            </a:r>
            <a:r>
              <a:rPr lang="ru-RU" altLang="ru-RU" sz="2000">
                <a:latin typeface="Tahoma" panose="020B0604030504040204" pitchFamily="34" charset="0"/>
                <a:sym typeface="Symbol" panose="05050102010706020507" pitchFamily="18" charset="2"/>
              </a:rPr>
              <a:t></a:t>
            </a:r>
            <a:r>
              <a:rPr lang="ru-RU" altLang="ru-RU" sz="2000">
                <a:latin typeface="Tahoma" panose="020B0604030504040204" pitchFamily="34" charset="0"/>
              </a:rPr>
              <a:t> </a:t>
            </a:r>
            <a:r>
              <a:rPr lang="ru-RU" altLang="ru-RU" sz="2000" b="1" i="1">
                <a:latin typeface="Tahoma" panose="020B0604030504040204" pitchFamily="34" charset="0"/>
              </a:rPr>
              <a:t>1,8</a:t>
            </a:r>
            <a:r>
              <a:rPr lang="en-US" altLang="ru-RU" sz="2000" b="1" i="1">
                <a:latin typeface="Tahoma" panose="020B0604030504040204" pitchFamily="34" charset="0"/>
              </a:rPr>
              <a:t>m</a:t>
            </a:r>
            <a:r>
              <a:rPr lang="ru-RU" altLang="ru-RU" sz="2000">
                <a:latin typeface="Tahoma" panose="020B0604030504040204" pitchFamily="34" charset="0"/>
              </a:rPr>
              <a:t>. 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Text Box 4"/>
          <p:cNvSpPr txBox="1">
            <a:spLocks noChangeArrowheads="1"/>
          </p:cNvSpPr>
          <p:nvPr/>
        </p:nvSpPr>
        <p:spPr bwMode="auto">
          <a:xfrm>
            <a:off x="0" y="0"/>
            <a:ext cx="9144000" cy="2835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indent="355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34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/>
            <a:r>
              <a:rPr lang="ru-RU" altLang="ru-RU" sz="2000">
                <a:latin typeface="Tahoma" panose="020B0604030504040204" pitchFamily="34" charset="0"/>
              </a:rPr>
              <a:t>Детали стандартных зубчатых муфт изготавливают коваными из углеродистых сталей типа 45, 40Х или литыми из стали 45Л. Зубья втулок для повышения износостойкости подвергают улучшающей термообработке до твёрдости </a:t>
            </a:r>
            <a:r>
              <a:rPr lang="ru-RU" altLang="ru-RU" sz="2000" b="1" i="1">
                <a:latin typeface="Tahoma" panose="020B0604030504040204" pitchFamily="34" charset="0"/>
                <a:sym typeface="Symbol" panose="05050102010706020507" pitchFamily="18" charset="2"/>
              </a:rPr>
              <a:t></a:t>
            </a:r>
            <a:r>
              <a:rPr lang="ru-RU" altLang="ru-RU" sz="2000" b="1" i="1">
                <a:latin typeface="Tahoma" panose="020B0604030504040204" pitchFamily="34" charset="0"/>
              </a:rPr>
              <a:t> </a:t>
            </a:r>
            <a:r>
              <a:rPr lang="ru-RU" altLang="ru-RU" sz="2000" b="1" i="1">
                <a:latin typeface="Times New Roman" panose="02020603050405020304" pitchFamily="18" charset="0"/>
              </a:rPr>
              <a:t>40</a:t>
            </a:r>
            <a:r>
              <a:rPr lang="en-US" altLang="ru-RU" sz="2000" b="1" i="1">
                <a:latin typeface="Times New Roman" panose="02020603050405020304" pitchFamily="18" charset="0"/>
              </a:rPr>
              <a:t>HRC</a:t>
            </a:r>
            <a:r>
              <a:rPr lang="ru-RU" altLang="ru-RU" sz="2000">
                <a:latin typeface="Tahoma" panose="020B0604030504040204" pitchFamily="34" charset="0"/>
              </a:rPr>
              <a:t>, а зубья обоймы – </a:t>
            </a:r>
            <a:r>
              <a:rPr lang="ru-RU" altLang="ru-RU" sz="2000" b="1" i="1">
                <a:latin typeface="Tahoma" panose="020B0604030504040204" pitchFamily="34" charset="0"/>
                <a:sym typeface="Symbol" panose="05050102010706020507" pitchFamily="18" charset="2"/>
              </a:rPr>
              <a:t></a:t>
            </a:r>
            <a:r>
              <a:rPr lang="ru-RU" altLang="ru-RU" sz="2000" b="1" i="1">
                <a:latin typeface="Tahoma" panose="020B0604030504040204" pitchFamily="34" charset="0"/>
              </a:rPr>
              <a:t> </a:t>
            </a:r>
            <a:r>
              <a:rPr lang="ru-RU" altLang="ru-RU" sz="2000" b="1" i="1">
                <a:latin typeface="Times New Roman" panose="02020603050405020304" pitchFamily="18" charset="0"/>
              </a:rPr>
              <a:t>35</a:t>
            </a:r>
            <a:r>
              <a:rPr lang="en-US" altLang="ru-RU" sz="2000" b="1" i="1">
                <a:latin typeface="Times New Roman" panose="02020603050405020304" pitchFamily="18" charset="0"/>
              </a:rPr>
              <a:t>HRC</a:t>
            </a:r>
            <a:r>
              <a:rPr lang="ru-RU" altLang="ru-RU" sz="2000">
                <a:latin typeface="Tahoma" panose="020B0604030504040204" pitchFamily="34" charset="0"/>
              </a:rPr>
              <a:t>. </a:t>
            </a:r>
          </a:p>
          <a:p>
            <a:pPr algn="just"/>
            <a:r>
              <a:rPr lang="ru-RU" altLang="ru-RU" sz="2000">
                <a:latin typeface="Tahoma" panose="020B0604030504040204" pitchFamily="34" charset="0"/>
              </a:rPr>
              <a:t>Главными </a:t>
            </a:r>
            <a:r>
              <a:rPr lang="ru-RU" altLang="ru-RU" sz="2000" b="1">
                <a:latin typeface="Tahoma" panose="020B0604030504040204" pitchFamily="34" charset="0"/>
              </a:rPr>
              <a:t>достоинствами</a:t>
            </a:r>
            <a:r>
              <a:rPr lang="ru-RU" altLang="ru-RU" sz="2000">
                <a:latin typeface="Tahoma" panose="020B0604030504040204" pitchFamily="34" charset="0"/>
              </a:rPr>
              <a:t> зубчатых муфт являются высокая нагрузочная способность при минимальных габаритах и возможность изготовления на высокопроизводительном зуборезном оборудовании.</a:t>
            </a:r>
          </a:p>
          <a:p>
            <a:pPr algn="just"/>
            <a:r>
              <a:rPr lang="ru-RU" altLang="ru-RU" sz="2000">
                <a:latin typeface="Tahoma" panose="020B0604030504040204" pitchFamily="34" charset="0"/>
              </a:rPr>
              <a:t>Стандартные зубчатые муфты допускают угловое смещение осей валов до 1,5</a:t>
            </a:r>
            <a:r>
              <a:rPr lang="ru-RU" altLang="ru-RU" sz="2000">
                <a:latin typeface="Tahoma" panose="020B0604030504040204" pitchFamily="34" charset="0"/>
                <a:sym typeface="Symbol" panose="05050102010706020507" pitchFamily="18" charset="2"/>
              </a:rPr>
              <a:t></a:t>
            </a:r>
            <a:r>
              <a:rPr lang="ru-RU" altLang="ru-RU" sz="2000">
                <a:latin typeface="Tahoma" panose="020B0604030504040204" pitchFamily="34" charset="0"/>
              </a:rPr>
              <a:t> и максимальное поперечное (радиальное) их смещение  </a:t>
            </a:r>
          </a:p>
        </p:txBody>
      </p:sp>
      <p:sp>
        <p:nvSpPr>
          <p:cNvPr id="16390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16389" name="Object 5"/>
          <p:cNvGraphicFramePr>
            <a:graphicFrameLocks noChangeAspect="1"/>
          </p:cNvGraphicFramePr>
          <p:nvPr/>
        </p:nvGraphicFramePr>
        <p:xfrm>
          <a:off x="2268538" y="2924175"/>
          <a:ext cx="4033837" cy="433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94" name="Формула" r:id="rId3" imgW="2120900" imgH="228600" progId="Equation.3">
                  <p:embed/>
                </p:oleObj>
              </mc:Choice>
              <mc:Fallback>
                <p:oleObj name="Формула" r:id="rId3" imgW="2120900" imgH="2286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lum bright="70000" contrast="-70000"/>
                        <a:grayscl/>
                        <a:biLevel thresh="5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68538" y="2924175"/>
                        <a:ext cx="4033837" cy="4333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391" name="Text Box 7"/>
          <p:cNvSpPr txBox="1">
            <a:spLocks noChangeArrowheads="1"/>
          </p:cNvSpPr>
          <p:nvPr/>
        </p:nvSpPr>
        <p:spPr bwMode="auto">
          <a:xfrm>
            <a:off x="0" y="3573463"/>
            <a:ext cx="9144000" cy="2530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indent="355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34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/>
            <a:r>
              <a:rPr lang="ru-RU" altLang="ru-RU" sz="2000">
                <a:latin typeface="Tahoma" panose="020B0604030504040204" pitchFamily="34" charset="0"/>
              </a:rPr>
              <a:t>где </a:t>
            </a:r>
            <a:r>
              <a:rPr lang="en-US" altLang="ru-RU" sz="2000" b="1" i="1">
                <a:latin typeface="Times New Roman" panose="02020603050405020304" pitchFamily="18" charset="0"/>
              </a:rPr>
              <a:t>d</a:t>
            </a:r>
            <a:r>
              <a:rPr lang="ru-RU" altLang="ru-RU" sz="2000">
                <a:latin typeface="Tahoma" panose="020B0604030504040204" pitchFamily="34" charset="0"/>
              </a:rPr>
              <a:t> – диаметр соединяемых валов, мм. При этом, чем больше угловое смещение валов, тем меньше должно быть радиальное смещение, и наоборот – большому радиальному смещению должно соответствовать минимальное угловое. </a:t>
            </a:r>
          </a:p>
          <a:p>
            <a:pPr algn="just"/>
            <a:r>
              <a:rPr lang="ru-RU" altLang="ru-RU" sz="2000">
                <a:latin typeface="Tahoma" panose="020B0604030504040204" pitchFamily="34" charset="0"/>
              </a:rPr>
              <a:t>Коэффициент полезного действия зубчатых муфт </a:t>
            </a:r>
            <a:r>
              <a:rPr lang="ru-RU" altLang="ru-RU" sz="2000" b="1" i="1">
                <a:latin typeface="Times New Roman" panose="02020603050405020304" pitchFamily="18" charset="0"/>
                <a:sym typeface="Symbol" panose="05050102010706020507" pitchFamily="18" charset="2"/>
              </a:rPr>
              <a:t></a:t>
            </a:r>
            <a:r>
              <a:rPr lang="ru-RU" altLang="ru-RU" sz="2000" b="1" i="1" baseline="-25000">
                <a:latin typeface="Times New Roman" panose="02020603050405020304" pitchFamily="18" charset="0"/>
              </a:rPr>
              <a:t>м</a:t>
            </a:r>
            <a:r>
              <a:rPr lang="ru-RU" altLang="ru-RU" sz="2000" b="1" i="1">
                <a:latin typeface="Times New Roman" panose="02020603050405020304" pitchFamily="18" charset="0"/>
              </a:rPr>
              <a:t> = 0,985…0,995</a:t>
            </a:r>
            <a:r>
              <a:rPr lang="ru-RU" altLang="ru-RU" sz="2000">
                <a:latin typeface="Tahoma" panose="020B0604030504040204" pitchFamily="34" charset="0"/>
              </a:rPr>
              <a:t>, а поперечное усилие, создаваемое на концах соединяемых валов из-за их относительного смещения </a:t>
            </a:r>
            <a:r>
              <a:rPr lang="en-US" altLang="ru-RU" sz="2000" b="1" i="1">
                <a:latin typeface="Times New Roman" panose="02020603050405020304" pitchFamily="18" charset="0"/>
              </a:rPr>
              <a:t>F </a:t>
            </a:r>
            <a:r>
              <a:rPr lang="ru-RU" altLang="ru-RU" sz="2000" b="1" i="1">
                <a:latin typeface="Times New Roman" panose="02020603050405020304" pitchFamily="18" charset="0"/>
                <a:sym typeface="Symbol" panose="05050102010706020507" pitchFamily="18" charset="2"/>
              </a:rPr>
              <a:t></a:t>
            </a:r>
            <a:r>
              <a:rPr lang="ru-RU" altLang="ru-RU" sz="2000" b="1" i="1">
                <a:latin typeface="Times New Roman" panose="02020603050405020304" pitchFamily="18" charset="0"/>
              </a:rPr>
              <a:t> (0,15…0,20)</a:t>
            </a:r>
            <a:r>
              <a:rPr lang="ru-RU" altLang="ru-RU" sz="2000" b="1" i="1">
                <a:latin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en-US" altLang="ru-RU" sz="2000" b="1" i="1">
                <a:latin typeface="Times New Roman" panose="02020603050405020304" pitchFamily="18" charset="0"/>
              </a:rPr>
              <a:t>F</a:t>
            </a:r>
            <a:r>
              <a:rPr lang="en-US" altLang="ru-RU" sz="2000" b="1" i="1" baseline="-25000">
                <a:latin typeface="Times New Roman" panose="02020603050405020304" pitchFamily="18" charset="0"/>
              </a:rPr>
              <a:t>t</a:t>
            </a:r>
            <a:r>
              <a:rPr lang="ru-RU" altLang="ru-RU" sz="2000">
                <a:latin typeface="Tahoma" panose="020B0604030504040204" pitchFamily="34" charset="0"/>
              </a:rPr>
              <a:t>, где </a:t>
            </a:r>
            <a:r>
              <a:rPr lang="en-US" altLang="ru-RU" sz="2000" b="1" i="1">
                <a:latin typeface="Times New Roman" panose="02020603050405020304" pitchFamily="18" charset="0"/>
              </a:rPr>
              <a:t>F</a:t>
            </a:r>
            <a:r>
              <a:rPr lang="en-US" altLang="ru-RU" sz="2000" b="1" i="1" baseline="-25000">
                <a:latin typeface="Times New Roman" panose="02020603050405020304" pitchFamily="18" charset="0"/>
              </a:rPr>
              <a:t>t</a:t>
            </a:r>
            <a:r>
              <a:rPr lang="ru-RU" altLang="ru-RU" sz="2000" baseline="-25000">
                <a:latin typeface="Times New Roman" panose="02020603050405020304" pitchFamily="18" charset="0"/>
              </a:rPr>
              <a:t> </a:t>
            </a:r>
            <a:r>
              <a:rPr lang="ru-RU" altLang="ru-RU" sz="2000">
                <a:latin typeface="Tahoma" panose="020B0604030504040204" pitchFamily="34" charset="0"/>
              </a:rPr>
              <a:t>– тангенциальное усилие в муфте, действующее на делительном диаметре </a:t>
            </a:r>
            <a:r>
              <a:rPr lang="en-US" altLang="ru-RU" sz="2000" b="1" i="1">
                <a:latin typeface="Times New Roman" panose="02020603050405020304" pitchFamily="18" charset="0"/>
              </a:rPr>
              <a:t>D</a:t>
            </a:r>
            <a:r>
              <a:rPr lang="ru-RU" altLang="ru-RU" sz="2000" b="1" i="1" baseline="-25000">
                <a:latin typeface="Times New Roman" panose="02020603050405020304" pitchFamily="18" charset="0"/>
              </a:rPr>
              <a:t>0</a:t>
            </a:r>
            <a:r>
              <a:rPr lang="ru-RU" altLang="ru-RU" sz="2000">
                <a:latin typeface="Tahoma" panose="020B0604030504040204" pitchFamily="34" charset="0"/>
              </a:rPr>
              <a:t>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2" name="Text Box 4"/>
          <p:cNvSpPr txBox="1">
            <a:spLocks noChangeArrowheads="1"/>
          </p:cNvSpPr>
          <p:nvPr/>
        </p:nvSpPr>
        <p:spPr bwMode="auto">
          <a:xfrm>
            <a:off x="0" y="0"/>
            <a:ext cx="9144000" cy="2563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indent="355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63023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lnSpc>
                <a:spcPct val="90000"/>
              </a:lnSpc>
              <a:spcBef>
                <a:spcPct val="50000"/>
              </a:spcBef>
            </a:pPr>
            <a:r>
              <a:rPr lang="ru-RU" altLang="ru-RU" sz="2000">
                <a:latin typeface="Tahoma" panose="020B0604030504040204" pitchFamily="34" charset="0"/>
              </a:rPr>
              <a:t>Для компенсации радиального смещения валов применяется </a:t>
            </a:r>
            <a:r>
              <a:rPr lang="ru-RU" altLang="ru-RU" sz="2000" b="1">
                <a:latin typeface="Tahoma" panose="020B0604030504040204" pitchFamily="34" charset="0"/>
              </a:rPr>
              <a:t>крестово-кулисная (кулачково-дисковая) муфта</a:t>
            </a:r>
            <a:r>
              <a:rPr lang="ru-RU" altLang="ru-RU" sz="2000">
                <a:latin typeface="Tahoma" panose="020B0604030504040204" pitchFamily="34" charset="0"/>
              </a:rPr>
              <a:t> (рис. 16.6), содержащая три главных части: устанавливаемые на соединяемые валы две полумуфты </a:t>
            </a:r>
            <a:r>
              <a:rPr lang="ru-RU" altLang="ru-RU" sz="2000" b="1" i="1">
                <a:latin typeface="Tahoma" panose="020B0604030504040204" pitchFamily="34" charset="0"/>
              </a:rPr>
              <a:t>1</a:t>
            </a:r>
            <a:r>
              <a:rPr lang="ru-RU" altLang="ru-RU" sz="2000">
                <a:latin typeface="Tahoma" panose="020B0604030504040204" pitchFamily="34" charset="0"/>
              </a:rPr>
              <a:t> и </a:t>
            </a:r>
            <a:r>
              <a:rPr lang="ru-RU" altLang="ru-RU" sz="2000" b="1" i="1">
                <a:latin typeface="Tahoma" panose="020B0604030504040204" pitchFamily="34" charset="0"/>
              </a:rPr>
              <a:t>2</a:t>
            </a:r>
            <a:r>
              <a:rPr lang="ru-RU" altLang="ru-RU" sz="2000">
                <a:latin typeface="Tahoma" panose="020B0604030504040204" pitchFamily="34" charset="0"/>
              </a:rPr>
              <a:t>, и между ними кулиса (диск) </a:t>
            </a:r>
            <a:r>
              <a:rPr lang="ru-RU" altLang="ru-RU" sz="2000" b="1" i="1">
                <a:latin typeface="Tahoma" panose="020B0604030504040204" pitchFamily="34" charset="0"/>
              </a:rPr>
              <a:t>3</a:t>
            </a:r>
            <a:r>
              <a:rPr lang="ru-RU" altLang="ru-RU" sz="2000">
                <a:latin typeface="Tahoma" panose="020B0604030504040204" pitchFamily="34" charset="0"/>
              </a:rPr>
              <a:t>, снабжённая прямоугольными гребнями на торцевых поверхностях, идущими вдоль взаимно перпендикулярных диаметров. Гребни кулисы при сборке муфты вводятся в пазы, выполненные на обращённых друг к другу торцевых поверхностях полумуфт. Часто с целью облегчения кулисы у неё удаляют центральную часть. Детали крестово-кулисной муфты обычно изготавливаются </a:t>
            </a:r>
            <a:r>
              <a:rPr lang="ru-RU" altLang="ru-RU">
                <a:latin typeface="Tahoma" panose="020B0604030504040204" pitchFamily="34" charset="0"/>
              </a:rPr>
              <a:t>из </a:t>
            </a:r>
          </a:p>
        </p:txBody>
      </p:sp>
      <p:pic>
        <p:nvPicPr>
          <p:cNvPr id="17413" name="Picture 5" descr="Муфта(кр-кул1)"/>
          <p:cNvPicPr>
            <a:picLocks noGrp="1" noChangeAspect="1" noChangeArrowheads="1"/>
          </p:cNvPicPr>
          <p:nvPr>
            <p:ph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0" y="2636838"/>
            <a:ext cx="5076825" cy="22447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17415" name="Text Box 7"/>
          <p:cNvSpPr txBox="1">
            <a:spLocks noChangeArrowheads="1"/>
          </p:cNvSpPr>
          <p:nvPr/>
        </p:nvSpPr>
        <p:spPr bwMode="auto">
          <a:xfrm>
            <a:off x="0" y="4941888"/>
            <a:ext cx="5076825" cy="9763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altLang="ru-RU" sz="2000" b="1"/>
              <a:t>Рис. 16.6. Муфта крестово-кулисная </a:t>
            </a:r>
            <a:br>
              <a:rPr lang="ru-RU" altLang="ru-RU" sz="2000" b="1"/>
            </a:br>
            <a:r>
              <a:rPr lang="ru-RU" altLang="ru-RU" sz="2000"/>
              <a:t>(кулачково-дисковая):</a:t>
            </a:r>
            <a:r>
              <a:rPr lang="ru-RU" altLang="ru-RU"/>
              <a:t> </a:t>
            </a:r>
            <a:r>
              <a:rPr lang="ru-RU" altLang="ru-RU" b="1" i="1"/>
              <a:t>а)</a:t>
            </a:r>
            <a:r>
              <a:rPr lang="ru-RU" altLang="ru-RU" b="1"/>
              <a:t>  </a:t>
            </a:r>
            <a:r>
              <a:rPr lang="ru-RU" altLang="ru-RU"/>
              <a:t>в сборе;</a:t>
            </a:r>
            <a:r>
              <a:rPr lang="ru-RU" altLang="ru-RU" b="1"/>
              <a:t> </a:t>
            </a:r>
            <a:br>
              <a:rPr lang="ru-RU" altLang="ru-RU" b="1"/>
            </a:br>
            <a:r>
              <a:rPr lang="ru-RU" altLang="ru-RU" b="1" i="1"/>
              <a:t>б)</a:t>
            </a:r>
            <a:r>
              <a:rPr lang="ru-RU" altLang="ru-RU" b="1"/>
              <a:t>  </a:t>
            </a:r>
            <a:r>
              <a:rPr lang="ru-RU" altLang="ru-RU"/>
              <a:t>подетальная аксонометрия</a:t>
            </a:r>
          </a:p>
        </p:txBody>
      </p:sp>
      <p:sp>
        <p:nvSpPr>
          <p:cNvPr id="17416" name="Text Box 8"/>
          <p:cNvSpPr txBox="1">
            <a:spLocks noChangeArrowheads="1"/>
          </p:cNvSpPr>
          <p:nvPr/>
        </p:nvSpPr>
        <p:spPr bwMode="auto">
          <a:xfrm>
            <a:off x="5148263" y="2565400"/>
            <a:ext cx="3995737" cy="3444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/>
            <a:r>
              <a:rPr lang="ru-RU" altLang="ru-RU" sz="2000"/>
              <a:t>сталей, углеродистых или легированных (стали 45, 50, 40Х, 15Х, 20Х и др.). Контактные поверхности пазов полумуфт и гребней кулисы подвергают термохимической или термической обработке с целью достижения высокой твёрдости и контактной прочности. Крестово-кулисная муфта позволяет соединять</a:t>
            </a:r>
            <a:r>
              <a:rPr lang="ru-RU" altLang="ru-RU"/>
              <a:t> </a:t>
            </a:r>
          </a:p>
        </p:txBody>
      </p:sp>
      <p:sp>
        <p:nvSpPr>
          <p:cNvPr id="17417" name="Text Box 9"/>
          <p:cNvSpPr txBox="1">
            <a:spLocks noChangeArrowheads="1"/>
          </p:cNvSpPr>
          <p:nvPr/>
        </p:nvSpPr>
        <p:spPr bwMode="auto">
          <a:xfrm>
            <a:off x="0" y="5949950"/>
            <a:ext cx="9144000" cy="915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>
              <a:lnSpc>
                <a:spcPct val="90000"/>
              </a:lnSpc>
            </a:pPr>
            <a:r>
              <a:rPr lang="ru-RU" altLang="ru-RU" sz="2000"/>
              <a:t>валы, относительное смещение осей которых </a:t>
            </a:r>
            <a:r>
              <a:rPr lang="ru-RU" altLang="ru-RU" sz="2000" b="1" i="1">
                <a:latin typeface="Times New Roman" panose="02020603050405020304" pitchFamily="18" charset="0"/>
                <a:sym typeface="Symbol" panose="05050102010706020507" pitchFamily="18" charset="2"/>
              </a:rPr>
              <a:t></a:t>
            </a:r>
            <a:r>
              <a:rPr lang="ru-RU" altLang="ru-RU" sz="2000" b="1" i="1">
                <a:latin typeface="Times New Roman" panose="02020603050405020304" pitchFamily="18" charset="0"/>
              </a:rPr>
              <a:t> </a:t>
            </a:r>
            <a:r>
              <a:rPr lang="ru-RU" altLang="ru-RU" sz="2000" b="1" i="1">
                <a:latin typeface="Times New Roman" panose="02020603050405020304" pitchFamily="18" charset="0"/>
                <a:sym typeface="Symbol" panose="05050102010706020507" pitchFamily="18" charset="2"/>
              </a:rPr>
              <a:t></a:t>
            </a:r>
            <a:r>
              <a:rPr lang="ru-RU" altLang="ru-RU" sz="2000" b="1" i="1">
                <a:latin typeface="Times New Roman" panose="02020603050405020304" pitchFamily="18" charset="0"/>
              </a:rPr>
              <a:t> 0,04</a:t>
            </a:r>
            <a:r>
              <a:rPr lang="ru-RU" altLang="ru-RU" sz="2000" b="1" i="1">
                <a:latin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en-US" altLang="ru-RU" sz="2000" b="1" i="1">
                <a:latin typeface="Times New Roman" panose="02020603050405020304" pitchFamily="18" charset="0"/>
              </a:rPr>
              <a:t>d</a:t>
            </a:r>
            <a:r>
              <a:rPr lang="ru-RU" altLang="ru-RU" sz="2000"/>
              <a:t>, где </a:t>
            </a:r>
            <a:r>
              <a:rPr lang="en-US" altLang="ru-RU" sz="2000" b="1" i="1">
                <a:latin typeface="Times New Roman" panose="02020603050405020304" pitchFamily="18" charset="0"/>
              </a:rPr>
              <a:t>d</a:t>
            </a:r>
            <a:r>
              <a:rPr lang="ru-RU" altLang="ru-RU" sz="2000"/>
              <a:t> – диаметр соединяемых валов. Кроме того, эта муфта допускает и некоторое угловое смещение валов </a:t>
            </a:r>
            <a:r>
              <a:rPr lang="ru-RU" altLang="ru-RU" sz="2000" b="1" i="1">
                <a:latin typeface="Times New Roman" panose="02020603050405020304" pitchFamily="18" charset="0"/>
                <a:sym typeface="Symbol" panose="05050102010706020507" pitchFamily="18" charset="2"/>
              </a:rPr>
              <a:t></a:t>
            </a:r>
            <a:r>
              <a:rPr lang="ru-RU" altLang="ru-RU" sz="2000" b="1" i="1">
                <a:latin typeface="Times New Roman" panose="02020603050405020304" pitchFamily="18" charset="0"/>
              </a:rPr>
              <a:t> </a:t>
            </a:r>
            <a:r>
              <a:rPr lang="ru-RU" altLang="ru-RU" sz="2000" b="1" i="1">
                <a:latin typeface="Times New Roman" panose="02020603050405020304" pitchFamily="18" charset="0"/>
                <a:sym typeface="Symbol" panose="05050102010706020507" pitchFamily="18" charset="2"/>
              </a:rPr>
              <a:t></a:t>
            </a:r>
            <a:r>
              <a:rPr lang="ru-RU" altLang="ru-RU" sz="2000" b="1" i="1">
                <a:latin typeface="Times New Roman" panose="02020603050405020304" pitchFamily="18" charset="0"/>
              </a:rPr>
              <a:t> 0</a:t>
            </a:r>
            <a:r>
              <a:rPr lang="ru-RU" altLang="ru-RU" sz="2000" b="1" i="1">
                <a:latin typeface="Times New Roman" panose="02020603050405020304" pitchFamily="18" charset="0"/>
                <a:sym typeface="Symbol" panose="05050102010706020507" pitchFamily="18" charset="2"/>
              </a:rPr>
              <a:t></a:t>
            </a:r>
            <a:r>
              <a:rPr lang="ru-RU" altLang="ru-RU" sz="2000" b="1" i="1">
                <a:latin typeface="Times New Roman" panose="02020603050405020304" pitchFamily="18" charset="0"/>
              </a:rPr>
              <a:t>40</a:t>
            </a:r>
            <a:r>
              <a:rPr lang="ru-RU" altLang="ru-RU" sz="2000" b="1" i="1">
                <a:latin typeface="Times New Roman" panose="02020603050405020304" pitchFamily="18" charset="0"/>
                <a:sym typeface="Symbol" panose="05050102010706020507" pitchFamily="18" charset="2"/>
              </a:rPr>
              <a:t></a:t>
            </a:r>
            <a:r>
              <a:rPr lang="ru-RU" altLang="ru-RU" sz="2000"/>
              <a:t>. 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6" name="Text Box 4"/>
          <p:cNvSpPr txBox="1">
            <a:spLocks noChangeArrowheads="1"/>
          </p:cNvSpPr>
          <p:nvPr/>
        </p:nvSpPr>
        <p:spPr bwMode="auto">
          <a:xfrm>
            <a:off x="0" y="0"/>
            <a:ext cx="9144000" cy="1954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indent="355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34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lnSpc>
                <a:spcPct val="90000"/>
              </a:lnSpc>
            </a:pPr>
            <a:r>
              <a:rPr lang="ru-RU" altLang="ru-RU" sz="2000">
                <a:latin typeface="Tahoma" panose="020B0604030504040204" pitchFamily="34" charset="0"/>
              </a:rPr>
              <a:t>При работе крестово-кулисной муфты на несоосных валах гребни кулисы скользят в пазах полумуфт, а центр кулисы (совпадающий с её центром масс) движется по окружности, диаметр которой равен величине относительного смещения </a:t>
            </a:r>
            <a:r>
              <a:rPr lang="ru-RU" altLang="ru-RU" sz="2000" b="1" i="1">
                <a:latin typeface="Tahoma" panose="020B0604030504040204" pitchFamily="34" charset="0"/>
                <a:sym typeface="Symbol" panose="05050102010706020507" pitchFamily="18" charset="2"/>
              </a:rPr>
              <a:t></a:t>
            </a:r>
            <a:r>
              <a:rPr lang="ru-RU" altLang="ru-RU" sz="2000">
                <a:latin typeface="Tahoma" panose="020B0604030504040204" pitchFamily="34" charset="0"/>
              </a:rPr>
              <a:t> геометрических осей валов, с угловой скоростью равной удвоенной скорости вращения валов. </a:t>
            </a:r>
          </a:p>
          <a:p>
            <a:pPr algn="just">
              <a:lnSpc>
                <a:spcPct val="80000"/>
              </a:lnSpc>
            </a:pPr>
            <a:r>
              <a:rPr lang="ru-RU" altLang="ru-RU" sz="2000">
                <a:latin typeface="Tahoma" panose="020B0604030504040204" pitchFamily="34" charset="0"/>
              </a:rPr>
              <a:t>Несовпадение центра масс кулисы с её осью вращения приводит к тому, что на кулису действует центробежная сила</a:t>
            </a:r>
            <a:r>
              <a:rPr lang="ru-RU" altLang="ru-RU">
                <a:latin typeface="Tahoma" panose="020B0604030504040204" pitchFamily="34" charset="0"/>
              </a:rPr>
              <a:t> </a:t>
            </a:r>
          </a:p>
        </p:txBody>
      </p:sp>
      <p:sp>
        <p:nvSpPr>
          <p:cNvPr id="18438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18437" name="Object 5"/>
          <p:cNvGraphicFramePr>
            <a:graphicFrameLocks noChangeAspect="1"/>
          </p:cNvGraphicFramePr>
          <p:nvPr/>
        </p:nvGraphicFramePr>
        <p:xfrm>
          <a:off x="2051050" y="1989138"/>
          <a:ext cx="4968875" cy="603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48" name="Формула" r:id="rId3" imgW="2514600" imgH="304800" progId="Equation.3">
                  <p:embed/>
                </p:oleObj>
              </mc:Choice>
              <mc:Fallback>
                <p:oleObj name="Формула" r:id="rId3" imgW="2514600" imgH="3048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lum bright="70000" contrast="-70000"/>
                        <a:grayscl/>
                        <a:biLevel thresh="5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1050" y="1989138"/>
                        <a:ext cx="4968875" cy="6032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439" name="Text Box 7"/>
          <p:cNvSpPr txBox="1">
            <a:spLocks noChangeArrowheads="1"/>
          </p:cNvSpPr>
          <p:nvPr/>
        </p:nvSpPr>
        <p:spPr bwMode="auto">
          <a:xfrm>
            <a:off x="0" y="2565400"/>
            <a:ext cx="9144000" cy="2289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indent="355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34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lnSpc>
                <a:spcPct val="90000"/>
              </a:lnSpc>
            </a:pPr>
            <a:r>
              <a:rPr lang="ru-RU" altLang="ru-RU" sz="2000">
                <a:latin typeface="Tahoma" panose="020B0604030504040204" pitchFamily="34" charset="0"/>
              </a:rPr>
              <a:t>где </a:t>
            </a:r>
            <a:r>
              <a:rPr lang="en-US" altLang="ru-RU" sz="2000" b="1" i="1">
                <a:latin typeface="Times New Roman" panose="02020603050405020304" pitchFamily="18" charset="0"/>
              </a:rPr>
              <a:t>D </a:t>
            </a:r>
            <a:r>
              <a:rPr lang="en-US" altLang="ru-RU" sz="2000" b="1" i="1">
                <a:latin typeface="Times New Roman" panose="02020603050405020304" pitchFamily="18" charset="0"/>
                <a:sym typeface="Symbol" panose="05050102010706020507" pitchFamily="18" charset="2"/>
              </a:rPr>
              <a:t> </a:t>
            </a:r>
            <a:r>
              <a:rPr lang="ru-RU" altLang="ru-RU" sz="2000">
                <a:latin typeface="Tahoma" panose="020B0604030504040204" pitchFamily="34" charset="0"/>
                <a:sym typeface="Symbol" panose="05050102010706020507" pitchFamily="18" charset="2"/>
              </a:rPr>
              <a:t>внешний диаметр муфты;</a:t>
            </a:r>
            <a:r>
              <a:rPr lang="en-US" altLang="ru-RU" sz="2000" b="1" i="1">
                <a:latin typeface="Times New Roman" panose="02020603050405020304" pitchFamily="18" charset="0"/>
              </a:rPr>
              <a:t> n </a:t>
            </a:r>
            <a:r>
              <a:rPr lang="en-US" altLang="ru-RU" sz="2000" b="1" i="1">
                <a:latin typeface="Tahoma" panose="020B0604030504040204" pitchFamily="34" charset="0"/>
                <a:sym typeface="Symbol" panose="05050102010706020507" pitchFamily="18" charset="2"/>
              </a:rPr>
              <a:t> </a:t>
            </a:r>
            <a:r>
              <a:rPr lang="ru-RU" altLang="ru-RU" sz="2000">
                <a:latin typeface="Tahoma" panose="020B0604030504040204" pitchFamily="34" charset="0"/>
                <a:sym typeface="Symbol" panose="05050102010706020507" pitchFamily="18" charset="2"/>
              </a:rPr>
              <a:t>частота вращения;</a:t>
            </a:r>
            <a:r>
              <a:rPr lang="en-US" altLang="ru-RU" sz="2000" b="1" i="1">
                <a:latin typeface="Times New Roman" panose="02020603050405020304" pitchFamily="18" charset="0"/>
              </a:rPr>
              <a:t> s </a:t>
            </a:r>
            <a:r>
              <a:rPr lang="en-US" altLang="ru-RU" sz="2000" b="1" i="1">
                <a:latin typeface="Tahoma" panose="020B0604030504040204" pitchFamily="34" charset="0"/>
                <a:sym typeface="Symbol" panose="05050102010706020507" pitchFamily="18" charset="2"/>
              </a:rPr>
              <a:t> </a:t>
            </a:r>
            <a:r>
              <a:rPr lang="ru-RU" altLang="ru-RU" sz="2000">
                <a:latin typeface="Tahoma" panose="020B0604030504040204" pitchFamily="34" charset="0"/>
                <a:sym typeface="Symbol" panose="05050102010706020507" pitchFamily="18" charset="2"/>
              </a:rPr>
              <a:t>толщина диска кулисы;</a:t>
            </a:r>
            <a:r>
              <a:rPr lang="en-US" altLang="ru-RU" sz="2000" b="1" i="1">
                <a:latin typeface="Times New Roman" panose="02020603050405020304" pitchFamily="18" charset="0"/>
              </a:rPr>
              <a:t> </a:t>
            </a:r>
            <a:r>
              <a:rPr lang="en-US" altLang="ru-RU" sz="2000" b="1" i="1">
                <a:latin typeface="Times New Roman" panose="02020603050405020304" pitchFamily="18" charset="0"/>
                <a:sym typeface="Symbol" panose="05050102010706020507" pitchFamily="18" charset="2"/>
              </a:rPr>
              <a:t> </a:t>
            </a:r>
            <a:r>
              <a:rPr lang="en-US" altLang="ru-RU" sz="2000" b="1" i="1">
                <a:latin typeface="Tahoma" panose="020B0604030504040204" pitchFamily="34" charset="0"/>
                <a:sym typeface="Symbol" panose="05050102010706020507" pitchFamily="18" charset="2"/>
              </a:rPr>
              <a:t> </a:t>
            </a:r>
            <a:r>
              <a:rPr lang="ru-RU" altLang="ru-RU" sz="2000">
                <a:latin typeface="Tahoma" panose="020B0604030504040204" pitchFamily="34" charset="0"/>
                <a:sym typeface="Symbol" panose="05050102010706020507" pitchFamily="18" charset="2"/>
              </a:rPr>
              <a:t>плотность её материала; </a:t>
            </a:r>
            <a:r>
              <a:rPr lang="en-US" altLang="ru-RU" sz="2000" b="1" i="1">
                <a:latin typeface="Times New Roman" panose="02020603050405020304" pitchFamily="18" charset="0"/>
                <a:sym typeface="Symbol" panose="05050102010706020507" pitchFamily="18" charset="2"/>
              </a:rPr>
              <a:t>K</a:t>
            </a:r>
            <a:r>
              <a:rPr lang="en-US" altLang="ru-RU" sz="2000">
                <a:latin typeface="Tahoma" panose="020B0604030504040204" pitchFamily="34" charset="0"/>
                <a:sym typeface="Symbol" panose="05050102010706020507" pitchFamily="18" charset="2"/>
              </a:rPr>
              <a:t>  </a:t>
            </a:r>
            <a:r>
              <a:rPr lang="ru-RU" altLang="ru-RU" sz="2000">
                <a:latin typeface="Tahoma" panose="020B0604030504040204" pitchFamily="34" charset="0"/>
                <a:sym typeface="Symbol" panose="05050102010706020507" pitchFamily="18" charset="2"/>
              </a:rPr>
              <a:t>коэффициент пропорциональности между смещением валов и диаметром муфты. </a:t>
            </a:r>
          </a:p>
          <a:p>
            <a:pPr algn="just">
              <a:lnSpc>
                <a:spcPct val="90000"/>
              </a:lnSpc>
            </a:pPr>
            <a:r>
              <a:rPr lang="ru-RU" altLang="ru-RU" sz="2000">
                <a:latin typeface="Tahoma" panose="020B0604030504040204" pitchFamily="34" charset="0"/>
                <a:sym typeface="Symbol" panose="05050102010706020507" pitchFamily="18" charset="2"/>
              </a:rPr>
              <a:t>Из (16.8) следует, что с целью сокращения вредных сил, увеличивающих потери энергии в муфте и ускоряющих её износ, следует уменьшать внешний диаметр крестово-кулисной муфты и не применять её для соединения валов, вращающихся с высокими скоростями. Диаметр крестово-кулисной муфты можно вычислить по соотношению </a:t>
            </a:r>
            <a:endParaRPr lang="en-US" altLang="ru-RU" sz="2000">
              <a:latin typeface="Tahoma" panose="020B0604030504040204" pitchFamily="34" charset="0"/>
              <a:sym typeface="Symbol" panose="05050102010706020507" pitchFamily="18" charset="2"/>
            </a:endParaRPr>
          </a:p>
        </p:txBody>
      </p:sp>
      <p:sp>
        <p:nvSpPr>
          <p:cNvPr id="18440" name="Text Box 8"/>
          <p:cNvSpPr txBox="1">
            <a:spLocks noChangeArrowheads="1"/>
          </p:cNvSpPr>
          <p:nvPr/>
        </p:nvSpPr>
        <p:spPr bwMode="auto">
          <a:xfrm>
            <a:off x="7740650" y="2060575"/>
            <a:ext cx="93503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altLang="ru-RU" sz="2000">
                <a:sym typeface="Symbol" panose="05050102010706020507" pitchFamily="18" charset="2"/>
              </a:rPr>
              <a:t>16.8</a:t>
            </a:r>
          </a:p>
        </p:txBody>
      </p:sp>
      <p:sp>
        <p:nvSpPr>
          <p:cNvPr id="18442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18441" name="Object 9"/>
          <p:cNvGraphicFramePr>
            <a:graphicFrameLocks noChangeAspect="1"/>
          </p:cNvGraphicFramePr>
          <p:nvPr/>
        </p:nvGraphicFramePr>
        <p:xfrm>
          <a:off x="2484438" y="4797425"/>
          <a:ext cx="3167062" cy="903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49" name="Формула" r:id="rId5" imgW="1904174" imgH="545863" progId="Equation.3">
                  <p:embed/>
                </p:oleObj>
              </mc:Choice>
              <mc:Fallback>
                <p:oleObj name="Формула" r:id="rId5" imgW="1904174" imgH="545863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lum bright="70000" contrast="-70000"/>
                        <a:grayscl/>
                        <a:biLevel thresh="5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84438" y="4797425"/>
                        <a:ext cx="3167062" cy="9032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443" name="Text Box 11"/>
          <p:cNvSpPr txBox="1">
            <a:spLocks noChangeArrowheads="1"/>
          </p:cNvSpPr>
          <p:nvPr/>
        </p:nvSpPr>
        <p:spPr bwMode="auto">
          <a:xfrm>
            <a:off x="0" y="5734050"/>
            <a:ext cx="9144000" cy="915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lnSpc>
                <a:spcPct val="90000"/>
              </a:lnSpc>
              <a:spcBef>
                <a:spcPct val="50000"/>
              </a:spcBef>
            </a:pPr>
            <a:r>
              <a:rPr lang="ru-RU" altLang="ru-RU" sz="2000"/>
              <a:t>где </a:t>
            </a:r>
            <a:r>
              <a:rPr lang="en-US" altLang="ru-RU" sz="2000" b="1" i="1">
                <a:latin typeface="Times New Roman" panose="02020603050405020304" pitchFamily="18" charset="0"/>
              </a:rPr>
              <a:t>h</a:t>
            </a:r>
            <a:r>
              <a:rPr lang="ru-RU" altLang="ru-RU" sz="2000"/>
              <a:t> – высота гребней кулисы; </a:t>
            </a:r>
            <a:r>
              <a:rPr lang="en-US" altLang="ru-RU" sz="2000" b="1" i="1">
                <a:latin typeface="Times New Roman" panose="02020603050405020304" pitchFamily="18" charset="0"/>
                <a:sym typeface="Symbol" panose="05050102010706020507" pitchFamily="18" charset="2"/>
              </a:rPr>
              <a:t></a:t>
            </a:r>
            <a:r>
              <a:rPr lang="ru-RU" altLang="ru-RU" sz="2000" b="1" i="1">
                <a:latin typeface="Times New Roman" panose="02020603050405020304" pitchFamily="18" charset="0"/>
              </a:rPr>
              <a:t> = </a:t>
            </a:r>
            <a:r>
              <a:rPr lang="en-US" altLang="ru-RU" sz="2000" b="1" i="1">
                <a:latin typeface="Times New Roman" panose="02020603050405020304" pitchFamily="18" charset="0"/>
              </a:rPr>
              <a:t>d</a:t>
            </a:r>
            <a:r>
              <a:rPr lang="ru-RU" altLang="ru-RU" sz="2000" b="1" i="1" baseline="-25000">
                <a:latin typeface="Times New Roman" panose="02020603050405020304" pitchFamily="18" charset="0"/>
              </a:rPr>
              <a:t>вн</a:t>
            </a:r>
            <a:r>
              <a:rPr lang="ru-RU" altLang="ru-RU" sz="2000" b="1" i="1">
                <a:latin typeface="Times New Roman" panose="02020603050405020304" pitchFamily="18" charset="0"/>
              </a:rPr>
              <a:t>/</a:t>
            </a:r>
            <a:r>
              <a:rPr lang="en-US" altLang="ru-RU" sz="2000" b="1" i="1">
                <a:latin typeface="Times New Roman" panose="02020603050405020304" pitchFamily="18" charset="0"/>
              </a:rPr>
              <a:t>D</a:t>
            </a:r>
            <a:r>
              <a:rPr lang="ru-RU" altLang="ru-RU" sz="2000"/>
              <a:t> – отношение диаметра отверстия в диске к наружному диаметру муфты; </a:t>
            </a:r>
            <a:r>
              <a:rPr lang="ru-RU" altLang="ru-RU" sz="2000" b="1" i="1"/>
              <a:t>[</a:t>
            </a:r>
            <a:r>
              <a:rPr lang="ru-RU" altLang="ru-RU" sz="2000" b="1" i="1">
                <a:sym typeface="Symbol" panose="05050102010706020507" pitchFamily="18" charset="2"/>
              </a:rPr>
              <a:t></a:t>
            </a:r>
            <a:r>
              <a:rPr lang="ru-RU" altLang="ru-RU" sz="2000" b="1" i="1"/>
              <a:t>]</a:t>
            </a:r>
            <a:r>
              <a:rPr lang="ru-RU" altLang="ru-RU" sz="2000" b="1" i="1" baseline="-25000"/>
              <a:t>см</a:t>
            </a:r>
            <a:r>
              <a:rPr lang="ru-RU" altLang="ru-RU" sz="2000"/>
              <a:t> </a:t>
            </a:r>
            <a:r>
              <a:rPr lang="ru-RU" altLang="ru-RU" b="1" i="1"/>
              <a:t>= 15…20 </a:t>
            </a:r>
            <a:r>
              <a:rPr lang="ru-RU" altLang="ru-RU"/>
              <a:t>МПа </a:t>
            </a:r>
            <a:r>
              <a:rPr lang="ru-RU" altLang="ru-RU" sz="2000"/>
              <a:t>– допускаемые напряжения смятия на контактных поверхностях пазов.</a:t>
            </a:r>
            <a:r>
              <a:rPr lang="ru-RU" altLang="ru-RU"/>
              <a:t> 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60" name="Text Box 4"/>
          <p:cNvSpPr txBox="1">
            <a:spLocks noChangeArrowheads="1"/>
          </p:cNvSpPr>
          <p:nvPr/>
        </p:nvSpPr>
        <p:spPr bwMode="auto">
          <a:xfrm>
            <a:off x="0" y="0"/>
            <a:ext cx="91440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indent="355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34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spcBef>
                <a:spcPct val="50000"/>
              </a:spcBef>
            </a:pPr>
            <a:r>
              <a:rPr lang="ru-RU" altLang="ru-RU" sz="2000">
                <a:latin typeface="Tahoma" panose="020B0604030504040204" pitchFamily="34" charset="0"/>
              </a:rPr>
              <a:t>Радиальное относительное смещение валов и поперечное движение кулисы вызывают поперечную нагрузку на концах соединяемых валов </a:t>
            </a:r>
          </a:p>
        </p:txBody>
      </p:sp>
      <p:sp>
        <p:nvSpPr>
          <p:cNvPr id="19462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19461" name="Object 5"/>
          <p:cNvGraphicFramePr>
            <a:graphicFrameLocks noChangeAspect="1"/>
          </p:cNvGraphicFramePr>
          <p:nvPr/>
        </p:nvGraphicFramePr>
        <p:xfrm>
          <a:off x="2987675" y="765175"/>
          <a:ext cx="2447925" cy="946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71" name="Формула" r:id="rId3" imgW="1256755" imgH="482391" progId="Equation.3">
                  <p:embed/>
                </p:oleObj>
              </mc:Choice>
              <mc:Fallback>
                <p:oleObj name="Формула" r:id="rId3" imgW="1256755" imgH="482391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lum bright="70000" contrast="-70000"/>
                        <a:grayscl/>
                        <a:biLevel thresh="5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87675" y="765175"/>
                        <a:ext cx="2447925" cy="9461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463" name="Text Box 7"/>
          <p:cNvSpPr txBox="1">
            <a:spLocks noChangeArrowheads="1"/>
          </p:cNvSpPr>
          <p:nvPr/>
        </p:nvSpPr>
        <p:spPr bwMode="auto">
          <a:xfrm>
            <a:off x="0" y="1700213"/>
            <a:ext cx="9144000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/>
            <a:r>
              <a:rPr lang="ru-RU" altLang="ru-RU" sz="2000"/>
              <a:t>где </a:t>
            </a:r>
            <a:r>
              <a:rPr lang="en-US" altLang="ru-RU" sz="2000" b="1" i="1">
                <a:latin typeface="Times New Roman" panose="02020603050405020304" pitchFamily="18" charset="0"/>
              </a:rPr>
              <a:t>f</a:t>
            </a:r>
            <a:r>
              <a:rPr lang="ru-RU" altLang="ru-RU" sz="2000" b="1" i="1">
                <a:latin typeface="Times New Roman" panose="02020603050405020304" pitchFamily="18" charset="0"/>
              </a:rPr>
              <a:t> = (0,12…0,25)</a:t>
            </a:r>
            <a:r>
              <a:rPr lang="ru-RU" altLang="ru-RU" sz="2000"/>
              <a:t> – коэффициент трения между боковыми поверхностями гребней кулисы и пазов полумуфт.</a:t>
            </a:r>
          </a:p>
          <a:p>
            <a:r>
              <a:rPr lang="ru-RU" altLang="ru-RU" sz="2000"/>
              <a:t>Потери энергии в муфте характеризуются её КПД</a:t>
            </a:r>
            <a:r>
              <a:rPr lang="ru-RU" altLang="ru-RU"/>
              <a:t> </a:t>
            </a:r>
          </a:p>
        </p:txBody>
      </p:sp>
      <p:sp>
        <p:nvSpPr>
          <p:cNvPr id="19465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19464" name="Object 8"/>
          <p:cNvGraphicFramePr>
            <a:graphicFrameLocks noChangeAspect="1"/>
          </p:cNvGraphicFramePr>
          <p:nvPr/>
        </p:nvGraphicFramePr>
        <p:xfrm>
          <a:off x="2771775" y="2708275"/>
          <a:ext cx="3311525" cy="942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72" name="Формула" r:id="rId5" imgW="1701800" imgH="482600" progId="Equation.3">
                  <p:embed/>
                </p:oleObj>
              </mc:Choice>
              <mc:Fallback>
                <p:oleObj name="Формула" r:id="rId5" imgW="1701800" imgH="482600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lum bright="70000" contrast="-70000"/>
                        <a:grayscl/>
                        <a:biLevel thresh="5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71775" y="2708275"/>
                        <a:ext cx="3311525" cy="9429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466" name="Text Box 10"/>
          <p:cNvSpPr txBox="1">
            <a:spLocks noChangeArrowheads="1"/>
          </p:cNvSpPr>
          <p:nvPr/>
        </p:nvSpPr>
        <p:spPr bwMode="auto">
          <a:xfrm>
            <a:off x="0" y="3716338"/>
            <a:ext cx="9144000" cy="2838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indent="355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34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lnSpc>
                <a:spcPct val="90000"/>
              </a:lnSpc>
            </a:pPr>
            <a:r>
              <a:rPr lang="ru-RU" altLang="ru-RU" sz="2000">
                <a:latin typeface="Tahoma" panose="020B0604030504040204" pitchFamily="34" charset="0"/>
              </a:rPr>
              <a:t>В практических расчётах для стандартных крестово-кулисных муфт обычно принимают </a:t>
            </a:r>
            <a:r>
              <a:rPr lang="ru-RU" altLang="ru-RU" sz="2000" b="1" i="1">
                <a:latin typeface="Tahoma" panose="020B0604030504040204" pitchFamily="34" charset="0"/>
                <a:sym typeface="Symbol" panose="05050102010706020507" pitchFamily="18" charset="2"/>
              </a:rPr>
              <a:t></a:t>
            </a:r>
            <a:r>
              <a:rPr lang="ru-RU" altLang="ru-RU" sz="2000" b="1" i="1" baseline="-25000">
                <a:latin typeface="Tahoma" panose="020B0604030504040204" pitchFamily="34" charset="0"/>
              </a:rPr>
              <a:t>м</a:t>
            </a:r>
            <a:r>
              <a:rPr lang="ru-RU" altLang="ru-RU" sz="2000" b="1" i="1">
                <a:latin typeface="Tahoma" panose="020B0604030504040204" pitchFamily="34" charset="0"/>
                <a:sym typeface="Symbol" panose="05050102010706020507" pitchFamily="18" charset="2"/>
              </a:rPr>
              <a:t></a:t>
            </a:r>
            <a:r>
              <a:rPr lang="ru-RU" altLang="ru-RU" sz="2000" b="1" i="1">
                <a:latin typeface="Tahoma" panose="020B0604030504040204" pitchFamily="34" charset="0"/>
              </a:rPr>
              <a:t>0,985…0,995</a:t>
            </a:r>
            <a:r>
              <a:rPr lang="ru-RU" altLang="ru-RU" sz="2000">
                <a:latin typeface="Tahoma" panose="020B0604030504040204" pitchFamily="34" charset="0"/>
              </a:rPr>
              <a:t>.</a:t>
            </a:r>
          </a:p>
          <a:p>
            <a:pPr algn="just">
              <a:lnSpc>
                <a:spcPct val="90000"/>
              </a:lnSpc>
            </a:pPr>
            <a:r>
              <a:rPr lang="ru-RU" altLang="ru-RU" sz="2000">
                <a:latin typeface="Tahoma" panose="020B0604030504040204" pitchFamily="34" charset="0"/>
              </a:rPr>
              <a:t>При больших относительных смещениях валов, когда расстояние </a:t>
            </a:r>
            <a:r>
              <a:rPr lang="ru-RU" altLang="ru-RU" sz="2000" b="1" i="1">
                <a:latin typeface="Tahoma" panose="020B0604030504040204" pitchFamily="34" charset="0"/>
                <a:sym typeface="Symbol" panose="05050102010706020507" pitchFamily="18" charset="2"/>
              </a:rPr>
              <a:t></a:t>
            </a:r>
            <a:r>
              <a:rPr lang="ru-RU" altLang="ru-RU" sz="2000">
                <a:latin typeface="Tahoma" panose="020B0604030504040204" pitchFamily="34" charset="0"/>
              </a:rPr>
              <a:t> между их геометрическими осями соизмеримо с диаметром самих валов или угол </a:t>
            </a:r>
            <a:r>
              <a:rPr lang="ru-RU" altLang="ru-RU" sz="2000" b="1" i="1">
                <a:latin typeface="Tahoma" panose="020B0604030504040204" pitchFamily="34" charset="0"/>
                <a:sym typeface="Symbol" panose="05050102010706020507" pitchFamily="18" charset="2"/>
              </a:rPr>
              <a:t></a:t>
            </a:r>
            <a:r>
              <a:rPr lang="ru-RU" altLang="ru-RU" sz="2000">
                <a:latin typeface="Tahoma" panose="020B0604030504040204" pitchFamily="34" charset="0"/>
              </a:rPr>
              <a:t> достаточно велик (может достигать до 45</a:t>
            </a:r>
            <a:r>
              <a:rPr lang="ru-RU" altLang="ru-RU" sz="2000">
                <a:latin typeface="Tahoma" panose="020B0604030504040204" pitchFamily="34" charset="0"/>
                <a:sym typeface="Symbol" panose="05050102010706020507" pitchFamily="18" charset="2"/>
              </a:rPr>
              <a:t></a:t>
            </a:r>
            <a:r>
              <a:rPr lang="ru-RU" altLang="ru-RU" sz="2000">
                <a:latin typeface="Tahoma" panose="020B0604030504040204" pitchFamily="34" charset="0"/>
              </a:rPr>
              <a:t>), и особенно при передаче вращения между валами, которые способны наряду с вращением перемещаться друг относительно друга в радиальном или в угловом направлении, применяют </a:t>
            </a:r>
            <a:r>
              <a:rPr lang="ru-RU" altLang="ru-RU" sz="2000" b="1">
                <a:latin typeface="Tahoma" panose="020B0604030504040204" pitchFamily="34" charset="0"/>
              </a:rPr>
              <a:t>шарнирные муфты</a:t>
            </a:r>
            <a:r>
              <a:rPr lang="ru-RU" altLang="ru-RU" sz="2000">
                <a:latin typeface="Tahoma" panose="020B0604030504040204" pitchFamily="34" charset="0"/>
              </a:rPr>
              <a:t>. В настоящее время разработано несколько конструкций таких муфт, имеющих постоянное или переменное передаточное число.</a:t>
            </a:r>
            <a:r>
              <a:rPr lang="ru-RU" altLang="ru-RU">
                <a:latin typeface="Tahoma" panose="020B0604030504040204" pitchFamily="34" charset="0"/>
              </a:rPr>
              <a:t> </a:t>
            </a:r>
            <a:r>
              <a:rPr lang="ru-RU" altLang="ru-RU" sz="2000">
                <a:latin typeface="Tahoma" panose="020B0604030504040204" pitchFamily="34" charset="0"/>
              </a:rPr>
              <a:t> 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4" name="Picture 4" descr="Муфта(шарнир_сх)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0" y="0"/>
            <a:ext cx="3348038" cy="39338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20486" name="Text Box 6"/>
          <p:cNvSpPr txBox="1">
            <a:spLocks noChangeArrowheads="1"/>
          </p:cNvSpPr>
          <p:nvPr/>
        </p:nvSpPr>
        <p:spPr bwMode="auto">
          <a:xfrm>
            <a:off x="0" y="4005263"/>
            <a:ext cx="3348038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altLang="ru-RU" sz="2000"/>
              <a:t>Рис. 16.8. Кинематическая схема муфты</a:t>
            </a:r>
            <a:r>
              <a:rPr lang="ru-RU" altLang="ru-RU" sz="2000">
                <a:latin typeface="Times New Roman" panose="02020603050405020304" pitchFamily="18" charset="0"/>
              </a:rPr>
              <a:t> </a:t>
            </a:r>
            <a:r>
              <a:rPr lang="ru-RU" altLang="ru-RU" sz="2000"/>
              <a:t>Кардана: </a:t>
            </a:r>
            <a:r>
              <a:rPr lang="ru-RU" altLang="ru-RU" sz="2000" b="1" i="1">
                <a:latin typeface="Times New Roman" panose="02020603050405020304" pitchFamily="18" charset="0"/>
              </a:rPr>
              <a:t>а)</a:t>
            </a:r>
            <a:r>
              <a:rPr lang="ru-RU" altLang="ru-RU" sz="2000">
                <a:latin typeface="Times New Roman" panose="02020603050405020304" pitchFamily="18" charset="0"/>
              </a:rPr>
              <a:t> шарнирной; </a:t>
            </a:r>
            <a:r>
              <a:rPr lang="ru-RU" altLang="ru-RU" sz="2000" b="1" i="1">
                <a:latin typeface="Times New Roman" panose="02020603050405020304" pitchFamily="18" charset="0"/>
              </a:rPr>
              <a:t>б)</a:t>
            </a:r>
            <a:r>
              <a:rPr lang="ru-RU" altLang="ru-RU" sz="2000">
                <a:latin typeface="Times New Roman" panose="02020603050405020304" pitchFamily="18" charset="0"/>
              </a:rPr>
              <a:t> сдвоенной</a:t>
            </a:r>
            <a:r>
              <a:rPr lang="ru-RU" altLang="ru-RU" sz="2000"/>
              <a:t>. </a:t>
            </a:r>
          </a:p>
        </p:txBody>
      </p:sp>
      <p:pic>
        <p:nvPicPr>
          <p:cNvPr id="20487" name="Picture 7" descr="Муфта(шарнир)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419475" y="0"/>
            <a:ext cx="5724525" cy="206216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20490" name="Text Box 10"/>
          <p:cNvSpPr txBox="1">
            <a:spLocks noChangeArrowheads="1"/>
          </p:cNvSpPr>
          <p:nvPr/>
        </p:nvSpPr>
        <p:spPr bwMode="auto">
          <a:xfrm>
            <a:off x="3419475" y="2060575"/>
            <a:ext cx="5724525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altLang="ru-RU" sz="2000"/>
              <a:t>Рис. 16.9. Конструкция шарнирной муфты Кардана</a:t>
            </a:r>
            <a:r>
              <a:rPr lang="ru-RU" altLang="ru-RU"/>
              <a:t> </a:t>
            </a:r>
          </a:p>
        </p:txBody>
      </p:sp>
      <p:sp>
        <p:nvSpPr>
          <p:cNvPr id="20492" name="Text Box 12"/>
          <p:cNvSpPr txBox="1">
            <a:spLocks noChangeArrowheads="1"/>
          </p:cNvSpPr>
          <p:nvPr/>
        </p:nvSpPr>
        <p:spPr bwMode="auto">
          <a:xfrm>
            <a:off x="3419475" y="2708275"/>
            <a:ext cx="5724525" cy="2835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indent="355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34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spcBef>
                <a:spcPct val="50000"/>
              </a:spcBef>
            </a:pPr>
            <a:r>
              <a:rPr lang="ru-RU" altLang="ru-RU" sz="2000">
                <a:latin typeface="Tahoma" panose="020B0604030504040204" pitchFamily="34" charset="0"/>
              </a:rPr>
              <a:t>Наибольшее распространение на транспорте и в промышленности получили шарнирные муфты (муфты Кардана) с крестовым шарниром (шарниром Гука) (схема рис. 16.8, конструкция рис. 16.9). Муфта Кардана (рис. 16.8, </a:t>
            </a:r>
            <a:r>
              <a:rPr lang="ru-RU" altLang="ru-RU" sz="2000" b="1" i="1">
                <a:latin typeface="Times New Roman" panose="02020603050405020304" pitchFamily="18" charset="0"/>
              </a:rPr>
              <a:t>а</a:t>
            </a:r>
            <a:r>
              <a:rPr lang="ru-RU" altLang="ru-RU" sz="2000">
                <a:latin typeface="Tahoma" panose="020B0604030504040204" pitchFamily="34" charset="0"/>
              </a:rPr>
              <a:t>) состоит из двух полумуфт, каждая из которых выполнена в форме вилки. Перья вилки каждой из полумуфт </a:t>
            </a:r>
            <a:r>
              <a:rPr lang="en-US" altLang="ru-RU" sz="2000" b="1" i="1">
                <a:latin typeface="Times New Roman" panose="02020603050405020304" pitchFamily="18" charset="0"/>
              </a:rPr>
              <a:t>A</a:t>
            </a:r>
            <a:r>
              <a:rPr lang="ru-RU" altLang="ru-RU" sz="2000">
                <a:latin typeface="Tahoma" panose="020B0604030504040204" pitchFamily="34" charset="0"/>
              </a:rPr>
              <a:t> и </a:t>
            </a:r>
            <a:r>
              <a:rPr lang="en-US" altLang="ru-RU" sz="2000" b="1" i="1">
                <a:latin typeface="Times New Roman" panose="02020603050405020304" pitchFamily="18" charset="0"/>
              </a:rPr>
              <a:t>B </a:t>
            </a:r>
            <a:r>
              <a:rPr lang="ru-RU" altLang="ru-RU">
                <a:latin typeface="Tahoma" panose="020B0604030504040204" pitchFamily="34" charset="0"/>
              </a:rPr>
              <a:t>расположены под углом 90</a:t>
            </a:r>
            <a:r>
              <a:rPr lang="ru-RU" altLang="ru-RU">
                <a:latin typeface="Tahoma" panose="020B0604030504040204" pitchFamily="34" charset="0"/>
                <a:sym typeface="Symbol" panose="05050102010706020507" pitchFamily="18" charset="2"/>
              </a:rPr>
              <a:t></a:t>
            </a:r>
            <a:r>
              <a:rPr lang="ru-RU" altLang="ru-RU">
                <a:latin typeface="Tahoma" panose="020B0604030504040204" pitchFamily="34" charset="0"/>
              </a:rPr>
              <a:t> </a:t>
            </a:r>
          </a:p>
        </p:txBody>
      </p:sp>
      <p:sp>
        <p:nvSpPr>
          <p:cNvPr id="20493" name="Text Box 13"/>
          <p:cNvSpPr txBox="1">
            <a:spLocks noChangeArrowheads="1"/>
          </p:cNvSpPr>
          <p:nvPr/>
        </p:nvSpPr>
        <p:spPr bwMode="auto">
          <a:xfrm>
            <a:off x="0" y="5589588"/>
            <a:ext cx="91440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ru-RU" altLang="ru-RU" sz="2000"/>
              <a:t>друг к другу, а между ними установлена крестовина </a:t>
            </a:r>
            <a:r>
              <a:rPr lang="ru-RU" altLang="ru-RU" sz="2000" b="1" i="1">
                <a:latin typeface="Times New Roman" panose="02020603050405020304" pitchFamily="18" charset="0"/>
              </a:rPr>
              <a:t>С</a:t>
            </a:r>
            <a:r>
              <a:rPr lang="ru-RU" altLang="ru-RU" sz="2000"/>
              <a:t>, концы которой вращательными кинематическими парами соединены с перьями вилки.</a:t>
            </a:r>
            <a:r>
              <a:rPr lang="ru-RU" altLang="ru-RU"/>
              <a:t> 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8" name="Text Box 4"/>
          <p:cNvSpPr txBox="1">
            <a:spLocks noChangeArrowheads="1"/>
          </p:cNvSpPr>
          <p:nvPr/>
        </p:nvSpPr>
        <p:spPr bwMode="auto">
          <a:xfrm>
            <a:off x="0" y="0"/>
            <a:ext cx="9144000" cy="1190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indent="355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34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lnSpc>
                <a:spcPct val="90000"/>
              </a:lnSpc>
            </a:pPr>
            <a:r>
              <a:rPr lang="ru-RU" altLang="ru-RU" sz="2000">
                <a:latin typeface="Tahoma" panose="020B0604030504040204" pitchFamily="34" charset="0"/>
              </a:rPr>
              <a:t>При равномерном вращении входного вала 1 с угловой скоростью </a:t>
            </a:r>
            <a:r>
              <a:rPr lang="ru-RU" altLang="ru-RU" sz="2000" b="1" i="1">
                <a:latin typeface="Tahoma" panose="020B0604030504040204" pitchFamily="34" charset="0"/>
                <a:sym typeface="Symbol" panose="05050102010706020507" pitchFamily="18" charset="2"/>
              </a:rPr>
              <a:t></a:t>
            </a:r>
            <a:r>
              <a:rPr lang="ru-RU" altLang="ru-RU" sz="2000" b="1" i="1" baseline="-25000">
                <a:latin typeface="Tahoma" panose="020B0604030504040204" pitchFamily="34" charset="0"/>
              </a:rPr>
              <a:t>1</a:t>
            </a:r>
            <a:r>
              <a:rPr lang="ru-RU" altLang="ru-RU" sz="2000">
                <a:latin typeface="Tahoma" panose="020B0604030504040204" pitchFamily="34" charset="0"/>
              </a:rPr>
              <a:t> угловая скорость выходного вала </a:t>
            </a:r>
            <a:r>
              <a:rPr lang="ru-RU" altLang="ru-RU" sz="2000" b="1" i="1">
                <a:latin typeface="Tahoma" panose="020B0604030504040204" pitchFamily="34" charset="0"/>
                <a:sym typeface="Symbol" panose="05050102010706020507" pitchFamily="18" charset="2"/>
              </a:rPr>
              <a:t></a:t>
            </a:r>
            <a:r>
              <a:rPr lang="ru-RU" altLang="ru-RU" sz="2000" b="1" i="1" baseline="-25000">
                <a:latin typeface="Tahoma" panose="020B0604030504040204" pitchFamily="34" charset="0"/>
              </a:rPr>
              <a:t>2</a:t>
            </a:r>
            <a:r>
              <a:rPr lang="ru-RU" altLang="ru-RU" sz="2000">
                <a:latin typeface="Tahoma" panose="020B0604030504040204" pitchFamily="34" charset="0"/>
              </a:rPr>
              <a:t> </a:t>
            </a:r>
            <a:r>
              <a:rPr lang="ru-RU" altLang="ru-RU" sz="2000" b="1">
                <a:latin typeface="Tahoma" panose="020B0604030504040204" pitchFamily="34" charset="0"/>
              </a:rPr>
              <a:t>не будет постоянной</a:t>
            </a:r>
            <a:r>
              <a:rPr lang="ru-RU" altLang="ru-RU" sz="2000">
                <a:latin typeface="Tahoma" panose="020B0604030504040204" pitchFamily="34" charset="0"/>
              </a:rPr>
              <a:t>, а мгновенное передаточное число периодически меняется в течение каждого оборота и составляет</a:t>
            </a:r>
            <a:r>
              <a:rPr lang="ru-RU" altLang="ru-RU">
                <a:latin typeface="Tahoma" panose="020B0604030504040204" pitchFamily="34" charset="0"/>
              </a:rPr>
              <a:t> </a:t>
            </a:r>
          </a:p>
        </p:txBody>
      </p:sp>
      <p:sp>
        <p:nvSpPr>
          <p:cNvPr id="21510" name="Rectangle 6"/>
          <p:cNvSpPr>
            <a:spLocks noChangeArrowheads="1"/>
          </p:cNvSpPr>
          <p:nvPr/>
        </p:nvSpPr>
        <p:spPr bwMode="auto">
          <a:xfrm>
            <a:off x="0" y="31623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21509" name="Object 5"/>
          <p:cNvGraphicFramePr>
            <a:graphicFrameLocks noChangeAspect="1"/>
          </p:cNvGraphicFramePr>
          <p:nvPr/>
        </p:nvGraphicFramePr>
        <p:xfrm>
          <a:off x="2627313" y="1052513"/>
          <a:ext cx="3527425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23" name="Формула" r:id="rId3" imgW="2082800" imgH="533400" progId="Equation.3">
                  <p:embed/>
                </p:oleObj>
              </mc:Choice>
              <mc:Fallback>
                <p:oleObj name="Формула" r:id="rId3" imgW="2082800" imgH="5334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lum bright="70000" contrast="-70000"/>
                        <a:grayscl/>
                        <a:biLevel thresh="5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27313" y="1052513"/>
                        <a:ext cx="3527425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511" name="Text Box 7"/>
          <p:cNvSpPr txBox="1">
            <a:spLocks noChangeArrowheads="1"/>
          </p:cNvSpPr>
          <p:nvPr/>
        </p:nvSpPr>
        <p:spPr bwMode="auto">
          <a:xfrm>
            <a:off x="0" y="2060575"/>
            <a:ext cx="9144000" cy="1438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>
              <a:lnSpc>
                <a:spcPct val="90000"/>
              </a:lnSpc>
              <a:spcBef>
                <a:spcPct val="50000"/>
              </a:spcBef>
            </a:pPr>
            <a:r>
              <a:rPr lang="ru-RU" altLang="ru-RU" sz="2000"/>
              <a:t>где </a:t>
            </a:r>
            <a:r>
              <a:rPr lang="ru-RU" altLang="ru-RU" sz="2000" b="1" i="1">
                <a:latin typeface="Times New Roman" panose="02020603050405020304" pitchFamily="18" charset="0"/>
                <a:sym typeface="Symbol" panose="05050102010706020507" pitchFamily="18" charset="2"/>
              </a:rPr>
              <a:t></a:t>
            </a:r>
            <a:r>
              <a:rPr lang="ru-RU" altLang="ru-RU" sz="2000"/>
              <a:t> </a:t>
            </a:r>
            <a:r>
              <a:rPr lang="ru-RU" altLang="ru-RU" sz="2000">
                <a:sym typeface="Symbol" panose="05050102010706020507" pitchFamily="18" charset="2"/>
              </a:rPr>
              <a:t></a:t>
            </a:r>
            <a:r>
              <a:rPr lang="ru-RU" altLang="ru-RU" sz="2000"/>
              <a:t> острый угол между геометрическими осями валов; </a:t>
            </a:r>
            <a:r>
              <a:rPr lang="ru-RU" altLang="ru-RU" sz="2000" b="1" i="1">
                <a:latin typeface="Times New Roman" panose="02020603050405020304" pitchFamily="18" charset="0"/>
                <a:sym typeface="Symbol" panose="05050102010706020507" pitchFamily="18" charset="2"/>
              </a:rPr>
              <a:t></a:t>
            </a:r>
            <a:r>
              <a:rPr lang="ru-RU" altLang="ru-RU" sz="2000" b="1" i="1" baseline="-25000">
                <a:latin typeface="Times New Roman" panose="02020603050405020304" pitchFamily="18" charset="0"/>
                <a:sym typeface="Symbol" panose="05050102010706020507" pitchFamily="18" charset="2"/>
              </a:rPr>
              <a:t>1</a:t>
            </a:r>
            <a:r>
              <a:rPr lang="ru-RU" altLang="ru-RU" sz="2000"/>
              <a:t> </a:t>
            </a:r>
            <a:r>
              <a:rPr lang="ru-RU" altLang="ru-RU" sz="2000">
                <a:sym typeface="Symbol" panose="05050102010706020507" pitchFamily="18" charset="2"/>
              </a:rPr>
              <a:t></a:t>
            </a:r>
            <a:r>
              <a:rPr lang="ru-RU" altLang="ru-RU" sz="2000"/>
              <a:t> угол поворота ведущего вала, отсчитываемый от положения ведущей полумуфты, при котором её вилка лежит в плоскости, проходящей через геометрические оси соединяемых валов.</a:t>
            </a:r>
            <a:r>
              <a:rPr lang="ru-RU" altLang="ru-RU"/>
              <a:t> Коэффициент неравномерности вращения ведомого вала в этом случае </a:t>
            </a:r>
          </a:p>
        </p:txBody>
      </p:sp>
      <p:sp>
        <p:nvSpPr>
          <p:cNvPr id="21513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21512" name="Object 8"/>
          <p:cNvGraphicFramePr>
            <a:graphicFrameLocks noChangeAspect="1"/>
          </p:cNvGraphicFramePr>
          <p:nvPr/>
        </p:nvGraphicFramePr>
        <p:xfrm>
          <a:off x="2339975" y="3500438"/>
          <a:ext cx="3887788" cy="781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24" name="Формула" r:id="rId5" imgW="2463800" imgH="495300" progId="Equation.3">
                  <p:embed/>
                </p:oleObj>
              </mc:Choice>
              <mc:Fallback>
                <p:oleObj name="Формула" r:id="rId5" imgW="2463800" imgH="495300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lum bright="70000" contrast="-70000"/>
                        <a:grayscl/>
                        <a:biLevel thresh="5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39975" y="3500438"/>
                        <a:ext cx="3887788" cy="7810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514" name="Text Box 10"/>
          <p:cNvSpPr txBox="1">
            <a:spLocks noChangeArrowheads="1"/>
          </p:cNvSpPr>
          <p:nvPr/>
        </p:nvSpPr>
        <p:spPr bwMode="auto">
          <a:xfrm>
            <a:off x="0" y="4292600"/>
            <a:ext cx="9144000" cy="2289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indent="355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34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lnSpc>
                <a:spcPct val="90000"/>
              </a:lnSpc>
            </a:pPr>
            <a:r>
              <a:rPr lang="ru-RU" altLang="ru-RU" sz="2000">
                <a:latin typeface="Tahoma" panose="020B0604030504040204" pitchFamily="34" charset="0"/>
              </a:rPr>
              <a:t>При </a:t>
            </a:r>
            <a:r>
              <a:rPr lang="ru-RU" altLang="ru-RU" sz="2000" b="1" i="1">
                <a:latin typeface="Tahoma" panose="020B0604030504040204" pitchFamily="34" charset="0"/>
                <a:sym typeface="Symbol" panose="05050102010706020507" pitchFamily="18" charset="2"/>
              </a:rPr>
              <a:t></a:t>
            </a:r>
            <a:r>
              <a:rPr lang="ru-RU" altLang="ru-RU" sz="2000" b="1" i="1">
                <a:latin typeface="Tahoma" panose="020B0604030504040204" pitchFamily="34" charset="0"/>
              </a:rPr>
              <a:t> = 45</a:t>
            </a:r>
            <a:r>
              <a:rPr lang="ru-RU" altLang="ru-RU" sz="2000" b="1" i="1">
                <a:latin typeface="Tahoma" panose="020B0604030504040204" pitchFamily="34" charset="0"/>
                <a:sym typeface="Symbol" panose="05050102010706020507" pitchFamily="18" charset="2"/>
              </a:rPr>
              <a:t>                   </a:t>
            </a:r>
            <a:r>
              <a:rPr lang="ru-RU" altLang="ru-RU" sz="2000">
                <a:latin typeface="Tahoma" panose="020B0604030504040204" pitchFamily="34" charset="0"/>
              </a:rPr>
              <a:t> , а при </a:t>
            </a:r>
            <a:r>
              <a:rPr lang="ru-RU" altLang="ru-RU" sz="2000" b="1" i="1">
                <a:latin typeface="Tahoma" panose="020B0604030504040204" pitchFamily="34" charset="0"/>
                <a:sym typeface="Symbol" panose="05050102010706020507" pitchFamily="18" charset="2"/>
              </a:rPr>
              <a:t></a:t>
            </a:r>
            <a:r>
              <a:rPr lang="ru-RU" altLang="ru-RU" sz="2000" b="1" i="1">
                <a:latin typeface="Tahoma" panose="020B0604030504040204" pitchFamily="34" charset="0"/>
              </a:rPr>
              <a:t> </a:t>
            </a:r>
            <a:r>
              <a:rPr lang="ru-RU" altLang="ru-RU" sz="2000" b="1" i="1">
                <a:latin typeface="Tahoma" panose="020B0604030504040204" pitchFamily="34" charset="0"/>
                <a:sym typeface="Symbol" panose="05050102010706020507" pitchFamily="18" charset="2"/>
              </a:rPr>
              <a:t></a:t>
            </a:r>
            <a:r>
              <a:rPr lang="ru-RU" altLang="ru-RU" sz="2000" b="1" i="1">
                <a:latin typeface="Tahoma" panose="020B0604030504040204" pitchFamily="34" charset="0"/>
              </a:rPr>
              <a:t> 52</a:t>
            </a:r>
            <a:r>
              <a:rPr lang="ru-RU" altLang="ru-RU" sz="2000" b="1" i="1">
                <a:latin typeface="Tahoma" panose="020B0604030504040204" pitchFamily="34" charset="0"/>
                <a:sym typeface="Symbol" panose="05050102010706020507" pitchFamily="18" charset="2"/>
              </a:rPr>
              <a:t></a:t>
            </a:r>
            <a:r>
              <a:rPr lang="ru-RU" altLang="ru-RU" sz="2000">
                <a:latin typeface="Tahoma" panose="020B0604030504040204" pitchFamily="34" charset="0"/>
              </a:rPr>
              <a:t> коэффициент неравномерности превышает единицу, поэтому применение муфт с шарниром Гука для углов свыше </a:t>
            </a:r>
            <a:r>
              <a:rPr lang="ru-RU" altLang="ru-RU" sz="2000" b="1" i="1">
                <a:latin typeface="Tahoma" panose="020B0604030504040204" pitchFamily="34" charset="0"/>
              </a:rPr>
              <a:t>45</a:t>
            </a:r>
            <a:r>
              <a:rPr lang="ru-RU" altLang="ru-RU" sz="2000" b="1" i="1">
                <a:latin typeface="Tahoma" panose="020B0604030504040204" pitchFamily="34" charset="0"/>
                <a:sym typeface="Symbol" panose="05050102010706020507" pitchFamily="18" charset="2"/>
              </a:rPr>
              <a:t></a:t>
            </a:r>
            <a:r>
              <a:rPr lang="ru-RU" altLang="ru-RU" sz="2000">
                <a:latin typeface="Tahoma" panose="020B0604030504040204" pitchFamily="34" charset="0"/>
              </a:rPr>
              <a:t> нежелательно.</a:t>
            </a:r>
          </a:p>
          <a:p>
            <a:pPr algn="just">
              <a:lnSpc>
                <a:spcPct val="90000"/>
              </a:lnSpc>
            </a:pPr>
            <a:r>
              <a:rPr lang="ru-RU" altLang="ru-RU" sz="2000">
                <a:latin typeface="Tahoma" panose="020B0604030504040204" pitchFamily="34" charset="0"/>
              </a:rPr>
              <a:t>Для выравнивания скорости выходного вала применяют муфту со сдвоенным шарниром Гука (рис. 16.8, </a:t>
            </a:r>
            <a:r>
              <a:rPr lang="ru-RU" altLang="ru-RU" sz="2000" b="1" i="1">
                <a:latin typeface="Times New Roman" panose="02020603050405020304" pitchFamily="18" charset="0"/>
              </a:rPr>
              <a:t>б</a:t>
            </a:r>
            <a:r>
              <a:rPr lang="ru-RU" altLang="ru-RU" sz="2000">
                <a:latin typeface="Tahoma" panose="020B0604030504040204" pitchFamily="34" charset="0"/>
              </a:rPr>
              <a:t>). В этом случае, если вилки промежуточного вала лежат в одной плоскости и </a:t>
            </a:r>
            <a:r>
              <a:rPr lang="ru-RU" altLang="ru-RU" sz="2000" b="1" i="1">
                <a:latin typeface="Times New Roman" panose="02020603050405020304" pitchFamily="18" charset="0"/>
                <a:sym typeface="Symbol" panose="05050102010706020507" pitchFamily="18" charset="2"/>
              </a:rPr>
              <a:t></a:t>
            </a:r>
            <a:r>
              <a:rPr lang="ru-RU" altLang="ru-RU" sz="2000" b="1" i="1" baseline="-25000">
                <a:latin typeface="Times New Roman" panose="02020603050405020304" pitchFamily="18" charset="0"/>
              </a:rPr>
              <a:t>1</a:t>
            </a:r>
            <a:r>
              <a:rPr lang="ru-RU" altLang="ru-RU" sz="2000" b="1" i="1">
                <a:latin typeface="Times New Roman" panose="02020603050405020304" pitchFamily="18" charset="0"/>
              </a:rPr>
              <a:t>=</a:t>
            </a:r>
            <a:r>
              <a:rPr lang="ru-RU" altLang="ru-RU" sz="2000" b="1" i="1">
                <a:latin typeface="Times New Roman" panose="02020603050405020304" pitchFamily="18" charset="0"/>
                <a:sym typeface="Symbol" panose="05050102010706020507" pitchFamily="18" charset="2"/>
              </a:rPr>
              <a:t></a:t>
            </a:r>
            <a:r>
              <a:rPr lang="ru-RU" altLang="ru-RU" sz="2000" b="1" i="1" baseline="-25000">
                <a:latin typeface="Times New Roman" panose="02020603050405020304" pitchFamily="18" charset="0"/>
              </a:rPr>
              <a:t>2</a:t>
            </a:r>
            <a:r>
              <a:rPr lang="ru-RU" altLang="ru-RU" sz="2000" b="1" i="1">
                <a:latin typeface="Times New Roman" panose="02020603050405020304" pitchFamily="18" charset="0"/>
              </a:rPr>
              <a:t>=</a:t>
            </a:r>
            <a:r>
              <a:rPr lang="ru-RU" altLang="ru-RU" sz="2000" b="1" i="1">
                <a:latin typeface="Times New Roman" panose="02020603050405020304" pitchFamily="18" charset="0"/>
                <a:sym typeface="Symbol" panose="05050102010706020507" pitchFamily="18" charset="2"/>
              </a:rPr>
              <a:t></a:t>
            </a:r>
            <a:r>
              <a:rPr lang="ru-RU" altLang="ru-RU" sz="2000" b="1" i="1">
                <a:latin typeface="Times New Roman" panose="02020603050405020304" pitchFamily="18" charset="0"/>
              </a:rPr>
              <a:t>,</a:t>
            </a:r>
            <a:r>
              <a:rPr lang="ru-RU" altLang="ru-RU" sz="2000">
                <a:latin typeface="Tahoma" panose="020B0604030504040204" pitchFamily="34" charset="0"/>
              </a:rPr>
              <a:t> либо </a:t>
            </a:r>
            <a:r>
              <a:rPr lang="ru-RU" altLang="ru-RU" sz="2000" b="1">
                <a:latin typeface="Times New Roman" panose="02020603050405020304" pitchFamily="18" charset="0"/>
                <a:sym typeface="Symbol" panose="05050102010706020507" pitchFamily="18" charset="2"/>
              </a:rPr>
              <a:t></a:t>
            </a:r>
            <a:r>
              <a:rPr lang="ru-RU" altLang="ru-RU" sz="2000" b="1" baseline="-25000">
                <a:latin typeface="Times New Roman" panose="02020603050405020304" pitchFamily="18" charset="0"/>
              </a:rPr>
              <a:t>1</a:t>
            </a:r>
            <a:r>
              <a:rPr lang="ru-RU" altLang="ru-RU" sz="2000" b="1">
                <a:latin typeface="Times New Roman" panose="02020603050405020304" pitchFamily="18" charset="0"/>
              </a:rPr>
              <a:t>=</a:t>
            </a:r>
            <a:r>
              <a:rPr lang="ru-RU" altLang="ru-RU" sz="2000" b="1">
                <a:latin typeface="Times New Roman" panose="02020603050405020304" pitchFamily="18" charset="0"/>
                <a:sym typeface="Symbol" panose="05050102010706020507" pitchFamily="18" charset="2"/>
              </a:rPr>
              <a:t></a:t>
            </a:r>
            <a:r>
              <a:rPr lang="ru-RU" altLang="ru-RU" sz="2000" b="1" baseline="-25000">
                <a:latin typeface="Times New Roman" panose="02020603050405020304" pitchFamily="18" charset="0"/>
              </a:rPr>
              <a:t>3</a:t>
            </a:r>
            <a:r>
              <a:rPr lang="ru-RU" altLang="ru-RU" sz="2000" b="1">
                <a:latin typeface="Times New Roman" panose="02020603050405020304" pitchFamily="18" charset="0"/>
              </a:rPr>
              <a:t>=</a:t>
            </a:r>
            <a:r>
              <a:rPr lang="ru-RU" altLang="ru-RU" sz="2000" b="1">
                <a:latin typeface="Times New Roman" panose="02020603050405020304" pitchFamily="18" charset="0"/>
                <a:sym typeface="Symbol" panose="05050102010706020507" pitchFamily="18" charset="2"/>
              </a:rPr>
              <a:t></a:t>
            </a:r>
            <a:r>
              <a:rPr lang="ru-RU" altLang="ru-RU" sz="2000" b="1">
                <a:latin typeface="Times New Roman" panose="02020603050405020304" pitchFamily="18" charset="0"/>
              </a:rPr>
              <a:t>,</a:t>
            </a:r>
            <a:r>
              <a:rPr lang="ru-RU" altLang="ru-RU" sz="2000">
                <a:latin typeface="Tahoma" panose="020B0604030504040204" pitchFamily="34" charset="0"/>
              </a:rPr>
              <a:t> при любом значении </a:t>
            </a:r>
            <a:r>
              <a:rPr lang="ru-RU" altLang="ru-RU" sz="2000" b="1" i="1">
                <a:latin typeface="Times New Roman" panose="02020603050405020304" pitchFamily="18" charset="0"/>
                <a:sym typeface="Symbol" panose="05050102010706020507" pitchFamily="18" charset="2"/>
              </a:rPr>
              <a:t></a:t>
            </a:r>
            <a:r>
              <a:rPr lang="ru-RU" altLang="ru-RU" sz="2000">
                <a:latin typeface="Tahoma" panose="020B0604030504040204" pitchFamily="34" charset="0"/>
              </a:rPr>
              <a:t> угловые скорости входного (ведущего) </a:t>
            </a:r>
            <a:r>
              <a:rPr lang="ru-RU" altLang="ru-RU" sz="2000" b="1" i="1">
                <a:latin typeface="Tahoma" panose="020B0604030504040204" pitchFamily="34" charset="0"/>
                <a:sym typeface="Symbol" panose="05050102010706020507" pitchFamily="18" charset="2"/>
              </a:rPr>
              <a:t></a:t>
            </a:r>
            <a:r>
              <a:rPr lang="ru-RU" altLang="ru-RU" sz="2000" b="1" i="1" baseline="-25000">
                <a:latin typeface="Tahoma" panose="020B0604030504040204" pitchFamily="34" charset="0"/>
              </a:rPr>
              <a:t>1</a:t>
            </a:r>
            <a:r>
              <a:rPr lang="ru-RU" altLang="ru-RU" sz="2000">
                <a:latin typeface="Tahoma" panose="020B0604030504040204" pitchFamily="34" charset="0"/>
              </a:rPr>
              <a:t> и выходного (ведомого) </a:t>
            </a:r>
            <a:r>
              <a:rPr lang="ru-RU" altLang="ru-RU" sz="2000" b="1" i="1">
                <a:latin typeface="Tahoma" panose="020B0604030504040204" pitchFamily="34" charset="0"/>
                <a:sym typeface="Symbol" panose="05050102010706020507" pitchFamily="18" charset="2"/>
              </a:rPr>
              <a:t></a:t>
            </a:r>
            <a:r>
              <a:rPr lang="ru-RU" altLang="ru-RU" sz="2000" b="1" i="1" baseline="-25000">
                <a:latin typeface="Tahoma" panose="020B0604030504040204" pitchFamily="34" charset="0"/>
              </a:rPr>
              <a:t>2</a:t>
            </a:r>
            <a:r>
              <a:rPr lang="ru-RU" altLang="ru-RU" sz="2000">
                <a:latin typeface="Tahoma" panose="020B0604030504040204" pitchFamily="34" charset="0"/>
              </a:rPr>
              <a:t> валов равны и, следовательно, </a:t>
            </a:r>
            <a:r>
              <a:rPr lang="en-US" altLang="ru-RU" sz="2000" b="1" i="1">
                <a:latin typeface="Tahoma" panose="020B0604030504040204" pitchFamily="34" charset="0"/>
              </a:rPr>
              <a:t>u</a:t>
            </a:r>
            <a:r>
              <a:rPr lang="ru-RU" altLang="ru-RU" sz="2000" b="1" i="1">
                <a:latin typeface="Tahoma" panose="020B0604030504040204" pitchFamily="34" charset="0"/>
              </a:rPr>
              <a:t>=1</a:t>
            </a:r>
            <a:r>
              <a:rPr lang="ru-RU" altLang="ru-RU" sz="2000">
                <a:latin typeface="Tahoma" panose="020B0604030504040204" pitchFamily="34" charset="0"/>
              </a:rPr>
              <a:t>.</a:t>
            </a:r>
          </a:p>
        </p:txBody>
      </p:sp>
      <p:sp>
        <p:nvSpPr>
          <p:cNvPr id="21516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21515" name="Object 11"/>
          <p:cNvGraphicFramePr>
            <a:graphicFrameLocks noChangeAspect="1"/>
          </p:cNvGraphicFramePr>
          <p:nvPr/>
        </p:nvGraphicFramePr>
        <p:xfrm>
          <a:off x="2195513" y="4292600"/>
          <a:ext cx="1295400" cy="327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25" name="Формула" r:id="rId7" imgW="939392" imgH="241195" progId="Equation.3">
                  <p:embed/>
                </p:oleObj>
              </mc:Choice>
              <mc:Fallback>
                <p:oleObj name="Формула" r:id="rId7" imgW="939392" imgH="241195" progId="Equation.3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lum bright="70000" contrast="-70000"/>
                        <a:grayscl/>
                        <a:biLevel thresh="5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95513" y="4292600"/>
                        <a:ext cx="1295400" cy="327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2" name="Text Box 4"/>
          <p:cNvSpPr txBox="1">
            <a:spLocks noChangeArrowheads="1"/>
          </p:cNvSpPr>
          <p:nvPr/>
        </p:nvSpPr>
        <p:spPr bwMode="auto">
          <a:xfrm>
            <a:off x="0" y="0"/>
            <a:ext cx="91440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indent="355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34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spcBef>
                <a:spcPct val="50000"/>
              </a:spcBef>
            </a:pPr>
            <a:r>
              <a:rPr lang="ru-RU" altLang="ru-RU" sz="2000">
                <a:latin typeface="Tahoma" panose="020B0604030504040204" pitchFamily="34" charset="0"/>
              </a:rPr>
              <a:t>Коэффициент полезного действия единичной шарнирной муфты может быть вычислен по соотношению</a:t>
            </a:r>
          </a:p>
        </p:txBody>
      </p:sp>
      <p:sp>
        <p:nvSpPr>
          <p:cNvPr id="22534" name="Rectangle 6"/>
          <p:cNvSpPr>
            <a:spLocks noChangeArrowheads="1"/>
          </p:cNvSpPr>
          <p:nvPr/>
        </p:nvSpPr>
        <p:spPr bwMode="auto">
          <a:xfrm>
            <a:off x="0" y="316706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22533" name="Object 5"/>
          <p:cNvGraphicFramePr>
            <a:graphicFrameLocks noChangeAspect="1"/>
          </p:cNvGraphicFramePr>
          <p:nvPr/>
        </p:nvGraphicFramePr>
        <p:xfrm>
          <a:off x="2124075" y="765175"/>
          <a:ext cx="4248150" cy="746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39" name="Формула" r:id="rId3" imgW="2984500" imgH="520700" progId="Equation.3">
                  <p:embed/>
                </p:oleObj>
              </mc:Choice>
              <mc:Fallback>
                <p:oleObj name="Формула" r:id="rId3" imgW="2984500" imgH="5207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lum bright="70000" contrast="-70000"/>
                        <a:grayscl/>
                        <a:biLevel thresh="5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24075" y="765175"/>
                        <a:ext cx="4248150" cy="746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536" name="Text Box 8"/>
          <p:cNvSpPr txBox="1">
            <a:spLocks noChangeArrowheads="1"/>
          </p:cNvSpPr>
          <p:nvPr/>
        </p:nvSpPr>
        <p:spPr bwMode="auto">
          <a:xfrm>
            <a:off x="0" y="1628775"/>
            <a:ext cx="9144000" cy="5273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indent="355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34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spcBef>
                <a:spcPct val="50000"/>
              </a:spcBef>
            </a:pPr>
            <a:r>
              <a:rPr lang="ru-RU" altLang="ru-RU" sz="2000">
                <a:latin typeface="Tahoma" panose="020B0604030504040204" pitchFamily="34" charset="0"/>
              </a:rPr>
              <a:t>где </a:t>
            </a:r>
            <a:r>
              <a:rPr lang="en-US" altLang="ru-RU" sz="2000" b="1" i="1">
                <a:latin typeface="Times New Roman" panose="02020603050405020304" pitchFamily="18" charset="0"/>
              </a:rPr>
              <a:t>d </a:t>
            </a:r>
            <a:r>
              <a:rPr lang="ru-RU" altLang="ru-RU" sz="2000">
                <a:latin typeface="Tahoma" panose="020B0604030504040204" pitchFamily="34" charset="0"/>
                <a:sym typeface="Symbol" panose="05050102010706020507" pitchFamily="18" charset="2"/>
              </a:rPr>
              <a:t></a:t>
            </a:r>
            <a:r>
              <a:rPr lang="ru-RU" altLang="ru-RU" sz="2000">
                <a:latin typeface="Tahoma" panose="020B0604030504040204" pitchFamily="34" charset="0"/>
              </a:rPr>
              <a:t> диаметр цапфы крестовины; </a:t>
            </a:r>
            <a:r>
              <a:rPr lang="en-US" altLang="ru-RU" sz="2000" b="1" i="1">
                <a:latin typeface="Times New Roman" panose="02020603050405020304" pitchFamily="18" charset="0"/>
              </a:rPr>
              <a:t>D</a:t>
            </a:r>
            <a:r>
              <a:rPr lang="ru-RU" altLang="ru-RU" sz="2000">
                <a:latin typeface="Tahoma" panose="020B0604030504040204" pitchFamily="34" charset="0"/>
              </a:rPr>
              <a:t> – диаметр, на котором расположены цапфы крестовины (расстояние между серединами цапф, имеющих общую геометрическую ось); </a:t>
            </a:r>
            <a:r>
              <a:rPr lang="en-US" altLang="ru-RU" sz="2000" b="1" i="1">
                <a:latin typeface="Times New Roman" panose="02020603050405020304" pitchFamily="18" charset="0"/>
                <a:sym typeface="Symbol" panose="05050102010706020507" pitchFamily="18" charset="2"/>
              </a:rPr>
              <a:t></a:t>
            </a:r>
            <a:r>
              <a:rPr lang="ru-RU" altLang="ru-RU" sz="2000">
                <a:latin typeface="Tahoma" panose="020B0604030504040204" pitchFamily="34" charset="0"/>
              </a:rPr>
              <a:t> - угол трения для подшипников крестовины.</a:t>
            </a:r>
          </a:p>
          <a:p>
            <a:pPr algn="just"/>
            <a:r>
              <a:rPr lang="ru-RU" altLang="ru-RU" sz="2000">
                <a:latin typeface="Tahoma" panose="020B0604030504040204" pitchFamily="34" charset="0"/>
              </a:rPr>
              <a:t>Для гашения крутильных колебаний (колебаний угловой скорости), вызванных силами инерции в механических приводах широкое применение находят </a:t>
            </a:r>
            <a:r>
              <a:rPr lang="ru-RU" altLang="ru-RU" sz="2000" b="1">
                <a:latin typeface="Tahoma" panose="020B0604030504040204" pitchFamily="34" charset="0"/>
              </a:rPr>
              <a:t>упругие муфты</a:t>
            </a:r>
            <a:r>
              <a:rPr lang="ru-RU" altLang="ru-RU" sz="2000">
                <a:latin typeface="Tahoma" panose="020B0604030504040204" pitchFamily="34" charset="0"/>
              </a:rPr>
              <a:t>. Главной особенностью этих муфт является наличие упругого элемента (резиновые втулки, торообразная оболочка, эластичная крестовина, различного рода пружины и т.п.), который при резком возрастании нагрузки (момента сопротивления) способен деформироваться, возвращаясь в исходное состояние при уменьшении нагрузки до нормальной рабочей величины. Упругие муфты, кроме того, допускают радиальное смещение валов до 0,4…0,6 мм и угловое смещение осей валов до 1,5</a:t>
            </a:r>
            <a:r>
              <a:rPr lang="ru-RU" altLang="ru-RU" sz="2000">
                <a:latin typeface="Tahoma" panose="020B0604030504040204" pitchFamily="34" charset="0"/>
                <a:sym typeface="Symbol" panose="05050102010706020507" pitchFamily="18" charset="2"/>
              </a:rPr>
              <a:t></a:t>
            </a:r>
            <a:r>
              <a:rPr lang="ru-RU" altLang="ru-RU" sz="2000">
                <a:latin typeface="Tahoma" panose="020B0604030504040204" pitchFamily="34" charset="0"/>
              </a:rPr>
              <a:t>.</a:t>
            </a:r>
          </a:p>
          <a:p>
            <a:pPr algn="just"/>
            <a:r>
              <a:rPr lang="ru-RU" altLang="ru-RU" sz="2000">
                <a:latin typeface="Tahoma" panose="020B0604030504040204" pitchFamily="34" charset="0"/>
              </a:rPr>
              <a:t>Довольно часто упругий элемент служит и для поглощения колебательной энергии, т.е. выполняет роль демпфера (успокоителя) крутильных колебаний.   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6" name="Text Box 4"/>
          <p:cNvSpPr txBox="1">
            <a:spLocks noChangeArrowheads="1"/>
          </p:cNvSpPr>
          <p:nvPr/>
        </p:nvSpPr>
        <p:spPr bwMode="auto">
          <a:xfrm>
            <a:off x="0" y="0"/>
            <a:ext cx="9144000" cy="2838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indent="355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34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lnSpc>
                <a:spcPct val="90000"/>
              </a:lnSpc>
              <a:spcBef>
                <a:spcPct val="50000"/>
              </a:spcBef>
            </a:pPr>
            <a:r>
              <a:rPr lang="ru-RU" altLang="ru-RU" sz="2000" b="1">
                <a:latin typeface="Tahoma" panose="020B0604030504040204" pitchFamily="34" charset="0"/>
              </a:rPr>
              <a:t>Муфта упругая втулочно-пальцевая</a:t>
            </a:r>
            <a:r>
              <a:rPr lang="ru-RU" altLang="ru-RU" sz="2000">
                <a:latin typeface="Tahoma" panose="020B0604030504040204" pitchFamily="34" charset="0"/>
              </a:rPr>
              <a:t> (МУВП, рис. 16.10) состоит из двух полумуфт, каждая из которых выполнена в виде ступицы с фланцем на одном конце. На фланце одной из полумуфт (обычно ведущей) крепятся пальцы с надетыми на их свободные концы резиновыми кольцами трапецеидального сечения или гофрированными резиновыми втулками. При монтаже на концы валов полумуфты устанавливаются фланцами друг к другу, а концы пальцев с надетыми на них упругими элементами входят в отверстия второй ведомой полумуфты. Муфты МУВП стандартизованы для валов диаметром от 9 до 160 мм и передаваемых крутящих моментов от 6,3 до 16</a:t>
            </a:r>
            <a:r>
              <a:rPr lang="ru-RU" altLang="ru-RU" sz="2000">
                <a:latin typeface="Tahoma" panose="020B0604030504040204" pitchFamily="34" charset="0"/>
                <a:sym typeface="Symbol" panose="05050102010706020507" pitchFamily="18" charset="2"/>
              </a:rPr>
              <a:t></a:t>
            </a:r>
            <a:r>
              <a:rPr lang="ru-RU" altLang="ru-RU" sz="2000">
                <a:latin typeface="Tahoma" panose="020B0604030504040204" pitchFamily="34" charset="0"/>
              </a:rPr>
              <a:t>103 Нм (ГОСТ 21424-93).</a:t>
            </a:r>
            <a:r>
              <a:rPr lang="ru-RU" altLang="ru-RU">
                <a:latin typeface="Tahoma" panose="020B0604030504040204" pitchFamily="34" charset="0"/>
              </a:rPr>
              <a:t> </a:t>
            </a:r>
          </a:p>
        </p:txBody>
      </p:sp>
      <p:pic>
        <p:nvPicPr>
          <p:cNvPr id="23557" name="Picture 5" descr="Муфта(МУВП)"/>
          <p:cNvPicPr>
            <a:picLocks noGrp="1" noChangeAspect="1" noChangeArrowheads="1"/>
          </p:cNvPicPr>
          <p:nvPr>
            <p:ph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0" y="2852738"/>
            <a:ext cx="4716463" cy="32321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23559" name="Text Box 7"/>
          <p:cNvSpPr txBox="1">
            <a:spLocks noChangeArrowheads="1"/>
          </p:cNvSpPr>
          <p:nvPr/>
        </p:nvSpPr>
        <p:spPr bwMode="auto">
          <a:xfrm>
            <a:off x="0" y="6092825"/>
            <a:ext cx="4716463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altLang="ru-RU" sz="2000"/>
              <a:t>Рис. 16.10. Муфта упругая </a:t>
            </a:r>
            <a:br>
              <a:rPr lang="ru-RU" altLang="ru-RU" sz="2000"/>
            </a:br>
            <a:r>
              <a:rPr lang="ru-RU" altLang="ru-RU" sz="2000"/>
              <a:t>втулочно-пальцевая </a:t>
            </a:r>
          </a:p>
        </p:txBody>
      </p:sp>
      <p:sp>
        <p:nvSpPr>
          <p:cNvPr id="23560" name="Text Box 8"/>
          <p:cNvSpPr txBox="1">
            <a:spLocks noChangeArrowheads="1"/>
          </p:cNvSpPr>
          <p:nvPr/>
        </p:nvSpPr>
        <p:spPr bwMode="auto">
          <a:xfrm>
            <a:off x="4787900" y="2852738"/>
            <a:ext cx="4356100" cy="36623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indent="355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34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lnSpc>
                <a:spcPct val="90000"/>
              </a:lnSpc>
              <a:spcBef>
                <a:spcPct val="50000"/>
              </a:spcBef>
            </a:pPr>
            <a:r>
              <a:rPr lang="ru-RU" altLang="ru-RU" sz="2000">
                <a:latin typeface="Tahoma" panose="020B0604030504040204" pitchFamily="34" charset="0"/>
              </a:rPr>
              <a:t>Полумуфты изготавливаются из чугуна марки не ниже СЧ 21-40 или стали Ст. 3. Пальцы </a:t>
            </a:r>
            <a:r>
              <a:rPr lang="ru-RU" altLang="ru-RU" sz="2000">
                <a:latin typeface="Tahoma" panose="020B0604030504040204" pitchFamily="34" charset="0"/>
                <a:sym typeface="Symbol" panose="05050102010706020507" pitchFamily="18" charset="2"/>
              </a:rPr>
              <a:t></a:t>
            </a:r>
            <a:r>
              <a:rPr lang="ru-RU" altLang="ru-RU" sz="2000">
                <a:latin typeface="Tahoma" panose="020B0604030504040204" pitchFamily="34" charset="0"/>
              </a:rPr>
              <a:t> из стали 45 или более прочной. Кольца и втулки резиновые, при её прочности на растяжение не ниже 6 МПа и твёрдости 55…75 единиц по Шору. Расчёт муфт МУВП ведётся по двум основным параметрам: пальцы муфты рассчитываются на изгиб, а резиновые кольца или втулки на смятие по поверхности цилиндра.</a:t>
            </a:r>
            <a:r>
              <a:rPr lang="ru-RU" altLang="ru-RU">
                <a:latin typeface="Tahoma" panose="020B0604030504040204" pitchFamily="34" charset="0"/>
              </a:rPr>
              <a:t> 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80" name="Text Box 4"/>
          <p:cNvSpPr txBox="1">
            <a:spLocks noChangeArrowheads="1"/>
          </p:cNvSpPr>
          <p:nvPr/>
        </p:nvSpPr>
        <p:spPr bwMode="auto">
          <a:xfrm>
            <a:off x="0" y="0"/>
            <a:ext cx="9144000" cy="3387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indent="355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34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lnSpc>
                <a:spcPct val="90000"/>
              </a:lnSpc>
            </a:pPr>
            <a:r>
              <a:rPr lang="ru-RU" altLang="ru-RU" sz="2000" b="1">
                <a:latin typeface="Tahoma" panose="020B0604030504040204" pitchFamily="34" charset="0"/>
              </a:rPr>
              <a:t>Муфты упругие с торообразной оболочкой</a:t>
            </a:r>
            <a:r>
              <a:rPr lang="ru-RU" altLang="ru-RU" sz="2000">
                <a:latin typeface="Tahoma" panose="020B0604030504040204" pitchFamily="34" charset="0"/>
              </a:rPr>
              <a:t> (рис. 16.11) обладают большой крутильной, радиальной и угловой податливостью и согласно ГОСТ Р 50892-96 изготавливаются с оболочкой </a:t>
            </a:r>
            <a:r>
              <a:rPr lang="ru-RU" altLang="ru-RU" sz="2000" i="1">
                <a:latin typeface="Tahoma" panose="020B0604030504040204" pitchFamily="34" charset="0"/>
              </a:rPr>
              <a:t>выпуклого</a:t>
            </a:r>
            <a:r>
              <a:rPr lang="ru-RU" altLang="ru-RU" sz="2000">
                <a:latin typeface="Tahoma" panose="020B0604030504040204" pitchFamily="34" charset="0"/>
              </a:rPr>
              <a:t> или </a:t>
            </a:r>
            <a:r>
              <a:rPr lang="ru-RU" altLang="ru-RU" sz="2000" i="1">
                <a:latin typeface="Tahoma" panose="020B0604030504040204" pitchFamily="34" charset="0"/>
              </a:rPr>
              <a:t>вогнутого</a:t>
            </a:r>
            <a:r>
              <a:rPr lang="ru-RU" altLang="ru-RU" sz="2000">
                <a:latin typeface="Tahoma" panose="020B0604030504040204" pitchFamily="34" charset="0"/>
              </a:rPr>
              <a:t> профиля. В свою очередь, муфты с оболочкой выпуклого профиля могут быть с </a:t>
            </a:r>
            <a:r>
              <a:rPr lang="ru-RU" altLang="ru-RU" sz="2000" i="1">
                <a:latin typeface="Tahoma" panose="020B0604030504040204" pitchFamily="34" charset="0"/>
              </a:rPr>
              <a:t>разрезной</a:t>
            </a:r>
            <a:r>
              <a:rPr lang="ru-RU" altLang="ru-RU" sz="2000">
                <a:latin typeface="Tahoma" panose="020B0604030504040204" pitchFamily="34" charset="0"/>
              </a:rPr>
              <a:t> или </a:t>
            </a:r>
            <a:r>
              <a:rPr lang="ru-RU" altLang="ru-RU" sz="2000" i="1">
                <a:latin typeface="Tahoma" panose="020B0604030504040204" pitchFamily="34" charset="0"/>
              </a:rPr>
              <a:t>неразрезной</a:t>
            </a:r>
            <a:r>
              <a:rPr lang="ru-RU" altLang="ru-RU" sz="2000">
                <a:latin typeface="Tahoma" panose="020B0604030504040204" pitchFamily="34" charset="0"/>
              </a:rPr>
              <a:t> (ГОСТ 20884-93) оболочкой. </a:t>
            </a:r>
          </a:p>
          <a:p>
            <a:pPr algn="just">
              <a:lnSpc>
                <a:spcPct val="90000"/>
              </a:lnSpc>
            </a:pPr>
            <a:r>
              <a:rPr lang="ru-RU" altLang="ru-RU" sz="2000">
                <a:latin typeface="Tahoma" panose="020B0604030504040204" pitchFamily="34" charset="0"/>
              </a:rPr>
              <a:t>Конструкция муфт с неразрезной оболочкой представлена на рис. 16.11. Муфта состоит из двух полумуфт, снабжённых фланцами, и торообразной оболочки, прикреплённой своей периферической частью к фланцам с помощью прижимных дисков и винтов, стягивающих эти диски с фланцами полумуфт. Прижимные диски для неразрезной торообразной оболочки разрезные (выполняются из двух или большего числа деталей, соединяемых посредством винтов), для разрезной – цельные.</a:t>
            </a:r>
          </a:p>
        </p:txBody>
      </p:sp>
      <p:pic>
        <p:nvPicPr>
          <p:cNvPr id="24581" name="Picture 5" descr="Муфта(тор)"/>
          <p:cNvPicPr>
            <a:picLocks noGrp="1" noChangeAspect="1" noChangeArrowheads="1"/>
          </p:cNvPicPr>
          <p:nvPr>
            <p:ph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0" y="3357563"/>
            <a:ext cx="4716463" cy="25146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24583" name="Text Box 7"/>
          <p:cNvSpPr txBox="1">
            <a:spLocks noChangeArrowheads="1"/>
          </p:cNvSpPr>
          <p:nvPr/>
        </p:nvSpPr>
        <p:spPr bwMode="auto">
          <a:xfrm>
            <a:off x="0" y="5949950"/>
            <a:ext cx="4643438" cy="901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ru-RU" altLang="ru-RU" sz="2000"/>
              <a:t>Рис. 16.11. Муфта с неразрезной</a:t>
            </a:r>
            <a:br>
              <a:rPr lang="ru-RU" altLang="ru-RU" sz="2000"/>
            </a:br>
            <a:r>
              <a:rPr lang="ru-RU" altLang="ru-RU" sz="2000"/>
              <a:t>торообразной оболочкой:</a:t>
            </a:r>
            <a:r>
              <a:rPr lang="ru-RU" altLang="ru-RU"/>
              <a:t> </a:t>
            </a:r>
            <a:br>
              <a:rPr lang="ru-RU" altLang="ru-RU"/>
            </a:br>
            <a:r>
              <a:rPr lang="ru-RU" altLang="ru-RU" b="1" i="1"/>
              <a:t>а)</a:t>
            </a:r>
            <a:r>
              <a:rPr lang="ru-RU" altLang="ru-RU" b="1"/>
              <a:t> </a:t>
            </a:r>
            <a:r>
              <a:rPr lang="ru-RU" altLang="ru-RU"/>
              <a:t>выпуклого профиля; </a:t>
            </a:r>
            <a:r>
              <a:rPr lang="ru-RU" altLang="ru-RU" i="1"/>
              <a:t>б)</a:t>
            </a:r>
            <a:r>
              <a:rPr lang="ru-RU" altLang="ru-RU"/>
              <a:t> вогнутого профиля. </a:t>
            </a:r>
          </a:p>
        </p:txBody>
      </p:sp>
      <p:sp>
        <p:nvSpPr>
          <p:cNvPr id="24584" name="Text Box 8"/>
          <p:cNvSpPr txBox="1">
            <a:spLocks noChangeArrowheads="1"/>
          </p:cNvSpPr>
          <p:nvPr/>
        </p:nvSpPr>
        <p:spPr bwMode="auto">
          <a:xfrm>
            <a:off x="4787900" y="3357563"/>
            <a:ext cx="4356100" cy="3444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indent="355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63023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spcBef>
                <a:spcPct val="50000"/>
              </a:spcBef>
            </a:pPr>
            <a:r>
              <a:rPr lang="ru-RU" altLang="ru-RU" sz="2000">
                <a:latin typeface="Tahoma" panose="020B0604030504040204" pitchFamily="34" charset="0"/>
              </a:rPr>
              <a:t>Металлические детали муфты изготавливаются из стали Ст. 3 или более прочной. Торообразная оболочка из резины с прочностью не менее 10 МПа и модулем упругости при 100% удлинении не ниже 5МПа. Торообразные оболочки муфт диаметром более 300 мм армируются кордовыми нитями для увеличения несущей способности и срока службы.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2" name="Text Box 4"/>
          <p:cNvSpPr txBox="1">
            <a:spLocks noChangeArrowheads="1"/>
          </p:cNvSpPr>
          <p:nvPr/>
        </p:nvSpPr>
        <p:spPr bwMode="auto">
          <a:xfrm>
            <a:off x="0" y="0"/>
            <a:ext cx="9144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ru-RU" altLang="ru-RU"/>
          </a:p>
        </p:txBody>
      </p:sp>
      <p:sp>
        <p:nvSpPr>
          <p:cNvPr id="7173" name="Text Box 5"/>
          <p:cNvSpPr txBox="1">
            <a:spLocks noChangeArrowheads="1"/>
          </p:cNvSpPr>
          <p:nvPr/>
        </p:nvSpPr>
        <p:spPr bwMode="auto">
          <a:xfrm>
            <a:off x="0" y="0"/>
            <a:ext cx="9144000" cy="6559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indent="355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34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20000"/>
              </a:spcBef>
            </a:pPr>
            <a:r>
              <a:rPr lang="ru-RU" altLang="ru-RU" sz="2400" b="1">
                <a:latin typeface="Tahoma" panose="020B0604030504040204" pitchFamily="34" charset="0"/>
              </a:rPr>
              <a:t>Муфты постоянного соединения</a:t>
            </a:r>
          </a:p>
          <a:p>
            <a:pPr>
              <a:spcBef>
                <a:spcPct val="20000"/>
              </a:spcBef>
            </a:pPr>
            <a:r>
              <a:rPr lang="ru-RU" altLang="ru-RU" sz="2400" b="1">
                <a:latin typeface="Tahoma" panose="020B0604030504040204" pitchFamily="34" charset="0"/>
              </a:rPr>
              <a:t>Определения:</a:t>
            </a:r>
          </a:p>
          <a:p>
            <a:pPr algn="just">
              <a:lnSpc>
                <a:spcPct val="95000"/>
              </a:lnSpc>
            </a:pPr>
            <a:r>
              <a:rPr lang="ru-RU" altLang="ru-RU" sz="2000" b="1" i="1">
                <a:latin typeface="Tahoma" panose="020B0604030504040204" pitchFamily="34" charset="0"/>
              </a:rPr>
              <a:t>Муфта</a:t>
            </a:r>
            <a:r>
              <a:rPr lang="ru-RU" altLang="ru-RU" sz="2000" i="1">
                <a:latin typeface="Tahoma" panose="020B0604030504040204" pitchFamily="34" charset="0"/>
              </a:rPr>
              <a:t> (от немецкого </a:t>
            </a:r>
            <a:r>
              <a:rPr lang="en-US" altLang="ru-RU" sz="2000" i="1">
                <a:latin typeface="Tahoma" panose="020B0604030504040204" pitchFamily="34" charset="0"/>
              </a:rPr>
              <a:t>die Muffe</a:t>
            </a:r>
            <a:r>
              <a:rPr lang="ru-RU" altLang="ru-RU" sz="2000" i="1">
                <a:latin typeface="Tahoma" panose="020B0604030504040204" pitchFamily="34" charset="0"/>
              </a:rPr>
              <a:t>) – устройство для соединения валов, тяг, труб, канатов, кабелей</a:t>
            </a:r>
            <a:r>
              <a:rPr lang="ru-RU" altLang="ru-RU" sz="2000">
                <a:latin typeface="Tahoma" panose="020B0604030504040204" pitchFamily="34" charset="0"/>
              </a:rPr>
              <a:t>.</a:t>
            </a:r>
          </a:p>
          <a:p>
            <a:pPr algn="just">
              <a:lnSpc>
                <a:spcPct val="95000"/>
              </a:lnSpc>
            </a:pPr>
            <a:r>
              <a:rPr lang="ru-RU" altLang="ru-RU" sz="2000">
                <a:latin typeface="Tahoma" panose="020B0604030504040204" pitchFamily="34" charset="0"/>
              </a:rPr>
              <a:t>Следует различать </a:t>
            </a:r>
            <a:r>
              <a:rPr lang="ru-RU" altLang="ru-RU" sz="2000" b="1" i="1">
                <a:latin typeface="Tahoma" panose="020B0604030504040204" pitchFamily="34" charset="0"/>
              </a:rPr>
              <a:t>муфты</a:t>
            </a:r>
            <a:r>
              <a:rPr lang="ru-RU" altLang="ru-RU" sz="2000">
                <a:latin typeface="Tahoma" panose="020B0604030504040204" pitchFamily="34" charset="0"/>
              </a:rPr>
              <a:t> </a:t>
            </a:r>
            <a:r>
              <a:rPr lang="ru-RU" altLang="ru-RU" sz="2000" b="1" i="1">
                <a:latin typeface="Tahoma" panose="020B0604030504040204" pitchFamily="34" charset="0"/>
              </a:rPr>
              <a:t>соединительные</a:t>
            </a:r>
            <a:r>
              <a:rPr lang="ru-RU" altLang="ru-RU" sz="2000">
                <a:latin typeface="Tahoma" panose="020B0604030504040204" pitchFamily="34" charset="0"/>
              </a:rPr>
              <a:t> и </a:t>
            </a:r>
            <a:r>
              <a:rPr lang="ru-RU" altLang="ru-RU" sz="2000" b="1" i="1">
                <a:latin typeface="Tahoma" panose="020B0604030504040204" pitchFamily="34" charset="0"/>
              </a:rPr>
              <a:t>муфты приводов </a:t>
            </a:r>
            <a:r>
              <a:rPr lang="ru-RU" altLang="ru-RU" sz="2000">
                <a:latin typeface="Tahoma" panose="020B0604030504040204" pitchFamily="34" charset="0"/>
              </a:rPr>
              <a:t>машин. </a:t>
            </a:r>
            <a:r>
              <a:rPr lang="ru-RU" altLang="ru-RU" sz="2000" i="1">
                <a:latin typeface="Tahoma" panose="020B0604030504040204" pitchFamily="34" charset="0"/>
              </a:rPr>
              <a:t>Муфты приводов</a:t>
            </a:r>
            <a:r>
              <a:rPr lang="ru-RU" altLang="ru-RU">
                <a:latin typeface="Tahoma" panose="020B0604030504040204" pitchFamily="34" charset="0"/>
              </a:rPr>
              <a:t> </a:t>
            </a:r>
            <a:r>
              <a:rPr lang="ru-RU" altLang="ru-RU" sz="2000">
                <a:latin typeface="Tahoma" panose="020B0604030504040204" pitchFamily="34" charset="0"/>
              </a:rPr>
              <a:t>рассматриваются в курсе деталей машин. </a:t>
            </a:r>
          </a:p>
          <a:p>
            <a:pPr algn="just">
              <a:lnSpc>
                <a:spcPct val="95000"/>
              </a:lnSpc>
            </a:pPr>
            <a:r>
              <a:rPr lang="ru-RU" altLang="ru-RU" sz="2000" b="1" i="1">
                <a:latin typeface="Tahoma" panose="020B0604030504040204" pitchFamily="34" charset="0"/>
              </a:rPr>
              <a:t>Муфты приводов </a:t>
            </a:r>
            <a:r>
              <a:rPr lang="ru-RU" altLang="ru-RU" sz="2000">
                <a:latin typeface="Tahoma" panose="020B0604030504040204" pitchFamily="34" charset="0"/>
              </a:rPr>
              <a:t>(далее </a:t>
            </a:r>
            <a:r>
              <a:rPr lang="ru-RU" altLang="ru-RU" sz="2000" b="1" i="1">
                <a:latin typeface="Tahoma" panose="020B0604030504040204" pitchFamily="34" charset="0"/>
              </a:rPr>
              <a:t>муфты</a:t>
            </a:r>
            <a:r>
              <a:rPr lang="ru-RU" altLang="ru-RU" sz="2000">
                <a:latin typeface="Tahoma" panose="020B0604030504040204" pitchFamily="34" charset="0"/>
              </a:rPr>
              <a:t>)</a:t>
            </a:r>
            <a:r>
              <a:rPr lang="ru-RU" altLang="ru-RU">
                <a:latin typeface="Tahoma" panose="020B0604030504040204" pitchFamily="34" charset="0"/>
              </a:rPr>
              <a:t> </a:t>
            </a:r>
            <a:r>
              <a:rPr lang="ru-RU" altLang="ru-RU">
                <a:latin typeface="Tahoma" panose="020B0604030504040204" pitchFamily="34" charset="0"/>
                <a:sym typeface="Symbol" panose="05050102010706020507" pitchFamily="18" charset="2"/>
              </a:rPr>
              <a:t> </a:t>
            </a:r>
            <a:r>
              <a:rPr lang="ru-RU" altLang="ru-RU" sz="2000" i="1">
                <a:latin typeface="Tahoma" panose="020B0604030504040204" pitchFamily="34" charset="0"/>
              </a:rPr>
              <a:t>устройства, предназначенные для передачи вращательного движения между валами или между валом и свободно сидящей на нём деталью (шкивом, звёздочкой, зубчатым колесом и т.п.) без изменения параметров движения</a:t>
            </a:r>
            <a:r>
              <a:rPr lang="ru-RU" altLang="ru-RU" sz="2000">
                <a:latin typeface="Tahoma" panose="020B0604030504040204" pitchFamily="34" charset="0"/>
              </a:rPr>
              <a:t>.</a:t>
            </a:r>
            <a:r>
              <a:rPr lang="ru-RU" altLang="ru-RU">
                <a:latin typeface="Tahoma" panose="020B0604030504040204" pitchFamily="34" charset="0"/>
              </a:rPr>
              <a:t> </a:t>
            </a:r>
          </a:p>
          <a:p>
            <a:pPr algn="just"/>
            <a:r>
              <a:rPr lang="ru-RU" altLang="ru-RU" sz="2000" b="1">
                <a:latin typeface="Tahoma" panose="020B0604030504040204" pitchFamily="34" charset="0"/>
              </a:rPr>
              <a:t>Назначение муфт:</a:t>
            </a:r>
            <a:endParaRPr lang="ru-RU" altLang="ru-RU" sz="2000" i="1">
              <a:latin typeface="Tahoma" panose="020B0604030504040204" pitchFamily="34" charset="0"/>
            </a:endParaRPr>
          </a:p>
          <a:p>
            <a:pPr algn="just"/>
            <a:r>
              <a:rPr lang="ru-RU" altLang="ru-RU" sz="2000">
                <a:latin typeface="Tahoma" panose="020B0604030504040204" pitchFamily="34" charset="0"/>
              </a:rPr>
              <a:t>1)</a:t>
            </a:r>
            <a:r>
              <a:rPr lang="ru-RU" altLang="ru-RU" sz="2000" i="1">
                <a:latin typeface="Tahoma" panose="020B0604030504040204" pitchFamily="34" charset="0"/>
              </a:rPr>
              <a:t> компенсация</a:t>
            </a:r>
            <a:r>
              <a:rPr lang="ru-RU" altLang="ru-RU" sz="2000">
                <a:latin typeface="Tahoma" panose="020B0604030504040204" pitchFamily="34" charset="0"/>
              </a:rPr>
              <a:t> неточности сопряжения соединяемых концов валов;</a:t>
            </a:r>
            <a:endParaRPr lang="ru-RU" altLang="ru-RU" sz="2000" i="1">
              <a:latin typeface="Tahoma" panose="020B0604030504040204" pitchFamily="34" charset="0"/>
            </a:endParaRPr>
          </a:p>
          <a:p>
            <a:pPr algn="just"/>
            <a:r>
              <a:rPr lang="ru-RU" altLang="ru-RU" sz="2000">
                <a:latin typeface="Tahoma" panose="020B0604030504040204" pitchFamily="34" charset="0"/>
              </a:rPr>
              <a:t>2)</a:t>
            </a:r>
            <a:r>
              <a:rPr lang="ru-RU" altLang="ru-RU" sz="2000" i="1">
                <a:latin typeface="Tahoma" panose="020B0604030504040204" pitchFamily="34" charset="0"/>
              </a:rPr>
              <a:t> смягчение</a:t>
            </a:r>
            <a:r>
              <a:rPr lang="ru-RU" altLang="ru-RU" sz="2000">
                <a:latin typeface="Tahoma" panose="020B0604030504040204" pitchFamily="34" charset="0"/>
              </a:rPr>
              <a:t> крутильных </a:t>
            </a:r>
            <a:r>
              <a:rPr lang="ru-RU" altLang="ru-RU" sz="2000" i="1">
                <a:latin typeface="Tahoma" panose="020B0604030504040204" pitchFamily="34" charset="0"/>
              </a:rPr>
              <a:t>ударов</a:t>
            </a:r>
            <a:r>
              <a:rPr lang="ru-RU" altLang="ru-RU" sz="2000">
                <a:latin typeface="Tahoma" panose="020B0604030504040204" pitchFamily="34" charset="0"/>
              </a:rPr>
              <a:t> и гашение </a:t>
            </a:r>
            <a:r>
              <a:rPr lang="ru-RU" altLang="ru-RU" sz="2000" i="1">
                <a:latin typeface="Tahoma" panose="020B0604030504040204" pitchFamily="34" charset="0"/>
              </a:rPr>
              <a:t>колебаний</a:t>
            </a:r>
            <a:r>
              <a:rPr lang="ru-RU" altLang="ru-RU" sz="2000">
                <a:latin typeface="Tahoma" panose="020B0604030504040204" pitchFamily="34" charset="0"/>
              </a:rPr>
              <a:t>;</a:t>
            </a:r>
            <a:endParaRPr lang="ru-RU" altLang="ru-RU" sz="2000" i="1">
              <a:latin typeface="Tahoma" panose="020B0604030504040204" pitchFamily="34" charset="0"/>
            </a:endParaRPr>
          </a:p>
          <a:p>
            <a:pPr algn="just"/>
            <a:r>
              <a:rPr lang="ru-RU" altLang="ru-RU" sz="2000">
                <a:latin typeface="Tahoma" panose="020B0604030504040204" pitchFamily="34" charset="0"/>
              </a:rPr>
              <a:t>3)</a:t>
            </a:r>
            <a:r>
              <a:rPr lang="ru-RU" altLang="ru-RU" sz="2000" i="1">
                <a:latin typeface="Tahoma" panose="020B0604030504040204" pitchFamily="34" charset="0"/>
              </a:rPr>
              <a:t> предохранение механизмов от разрушения  </a:t>
            </a:r>
            <a:r>
              <a:rPr lang="ru-RU" altLang="ru-RU" sz="2000">
                <a:latin typeface="Tahoma" panose="020B0604030504040204" pitchFamily="34" charset="0"/>
              </a:rPr>
              <a:t>при действии нештатных нагрузок;</a:t>
            </a:r>
            <a:endParaRPr lang="ru-RU" altLang="ru-RU" sz="2000" i="1">
              <a:latin typeface="Tahoma" panose="020B0604030504040204" pitchFamily="34" charset="0"/>
            </a:endParaRPr>
          </a:p>
          <a:p>
            <a:pPr algn="just"/>
            <a:r>
              <a:rPr lang="ru-RU" altLang="ru-RU" sz="2000">
                <a:latin typeface="Tahoma" panose="020B0604030504040204" pitchFamily="34" charset="0"/>
              </a:rPr>
              <a:t>4)</a:t>
            </a:r>
            <a:r>
              <a:rPr lang="ru-RU" altLang="ru-RU" sz="2000" i="1">
                <a:latin typeface="Tahoma" panose="020B0604030504040204" pitchFamily="34" charset="0"/>
              </a:rPr>
              <a:t> периодическое сцепление и расцепление </a:t>
            </a:r>
            <a:r>
              <a:rPr lang="ru-RU" altLang="ru-RU" sz="2000">
                <a:latin typeface="Tahoma" panose="020B0604030504040204" pitchFamily="34" charset="0"/>
              </a:rPr>
              <a:t>валов в процессе движения или во время остановки;</a:t>
            </a:r>
            <a:endParaRPr lang="ru-RU" altLang="ru-RU" sz="2000" i="1">
              <a:latin typeface="Tahoma" panose="020B0604030504040204" pitchFamily="34" charset="0"/>
            </a:endParaRPr>
          </a:p>
          <a:p>
            <a:pPr algn="just"/>
            <a:r>
              <a:rPr lang="ru-RU" altLang="ru-RU" sz="2000">
                <a:latin typeface="Tahoma" panose="020B0604030504040204" pitchFamily="34" charset="0"/>
              </a:rPr>
              <a:t>5) </a:t>
            </a:r>
            <a:r>
              <a:rPr lang="ru-RU" altLang="ru-RU" sz="2000" i="1">
                <a:latin typeface="Tahoma" panose="020B0604030504040204" pitchFamily="34" charset="0"/>
              </a:rPr>
              <a:t>передача однонаправленного движения </a:t>
            </a:r>
            <a:r>
              <a:rPr lang="ru-RU" altLang="ru-RU" sz="2000">
                <a:latin typeface="Tahoma" panose="020B0604030504040204" pitchFamily="34" charset="0"/>
              </a:rPr>
              <a:t>или предотвращение передачи обратного движения от ведомого вала к ведущему;</a:t>
            </a:r>
            <a:endParaRPr lang="ru-RU" altLang="ru-RU" sz="2000" i="1">
              <a:latin typeface="Tahoma" panose="020B0604030504040204" pitchFamily="34" charset="0"/>
            </a:endParaRPr>
          </a:p>
          <a:p>
            <a:pPr algn="just"/>
            <a:r>
              <a:rPr lang="ru-RU" altLang="ru-RU" sz="2000">
                <a:latin typeface="Tahoma" panose="020B0604030504040204" pitchFamily="34" charset="0"/>
              </a:rPr>
              <a:t>6)</a:t>
            </a:r>
            <a:r>
              <a:rPr lang="ru-RU" altLang="ru-RU" sz="2000" i="1">
                <a:latin typeface="Tahoma" panose="020B0604030504040204" pitchFamily="34" charset="0"/>
              </a:rPr>
              <a:t> ограничение параметров передаваемого движения</a:t>
            </a:r>
            <a:r>
              <a:rPr lang="ru-RU" altLang="ru-RU" sz="2000">
                <a:latin typeface="Tahoma" panose="020B0604030504040204" pitchFamily="34" charset="0"/>
              </a:rPr>
              <a:t> – скорости (частоты вращения ведомого вала) или крутящего момента. 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4" name="Text Box 4"/>
          <p:cNvSpPr txBox="1">
            <a:spLocks noChangeArrowheads="1"/>
          </p:cNvSpPr>
          <p:nvPr/>
        </p:nvSpPr>
        <p:spPr bwMode="auto">
          <a:xfrm>
            <a:off x="0" y="0"/>
            <a:ext cx="91440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indent="355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34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/>
            <a:r>
              <a:rPr lang="ru-RU" altLang="ru-RU" sz="2000">
                <a:latin typeface="Tahoma" panose="020B0604030504040204" pitchFamily="34" charset="0"/>
              </a:rPr>
              <a:t>Положительным качеством муфт с торообразной оболочкой является высокая демпфирующая способность при больших радиальных и угловых несоосностях соединяемых валов (осевое смещение </a:t>
            </a:r>
            <a:r>
              <a:rPr lang="ru-RU" altLang="ru-RU" sz="2000" b="1" i="1">
                <a:latin typeface="Times New Roman" panose="02020603050405020304" pitchFamily="18" charset="0"/>
                <a:sym typeface="Symbol" panose="05050102010706020507" pitchFamily="18" charset="2"/>
              </a:rPr>
              <a:t></a:t>
            </a:r>
            <a:r>
              <a:rPr lang="ru-RU" altLang="ru-RU" sz="2000">
                <a:latin typeface="Tahoma" panose="020B0604030504040204" pitchFamily="34" charset="0"/>
              </a:rPr>
              <a:t> </a:t>
            </a:r>
            <a:r>
              <a:rPr lang="ru-RU" altLang="ru-RU" sz="2000">
                <a:latin typeface="Tahoma" panose="020B0604030504040204" pitchFamily="34" charset="0"/>
                <a:sym typeface="Symbol" panose="05050102010706020507" pitchFamily="18" charset="2"/>
              </a:rPr>
              <a:t></a:t>
            </a:r>
            <a:r>
              <a:rPr lang="ru-RU" altLang="ru-RU" sz="2000">
                <a:latin typeface="Tahoma" panose="020B0604030504040204" pitchFamily="34" charset="0"/>
              </a:rPr>
              <a:t> 5 мм; радиальное </a:t>
            </a:r>
            <a:r>
              <a:rPr lang="ru-RU" altLang="ru-RU" sz="2000">
                <a:latin typeface="Tahoma" panose="020B0604030504040204" pitchFamily="34" charset="0"/>
                <a:sym typeface="Symbol" panose="05050102010706020507" pitchFamily="18" charset="2"/>
              </a:rPr>
              <a:t></a:t>
            </a:r>
            <a:r>
              <a:rPr lang="ru-RU" altLang="ru-RU" sz="2000">
                <a:latin typeface="Tahoma" panose="020B0604030504040204" pitchFamily="34" charset="0"/>
              </a:rPr>
              <a:t> </a:t>
            </a:r>
            <a:r>
              <a:rPr lang="ru-RU" altLang="ru-RU" sz="2000" b="1" i="1">
                <a:latin typeface="Times New Roman" panose="02020603050405020304" pitchFamily="18" charset="0"/>
                <a:sym typeface="Symbol" panose="05050102010706020507" pitchFamily="18" charset="2"/>
              </a:rPr>
              <a:t></a:t>
            </a:r>
            <a:r>
              <a:rPr lang="ru-RU" altLang="ru-RU" sz="2000">
                <a:latin typeface="Tahoma" panose="020B0604030504040204" pitchFamily="34" charset="0"/>
              </a:rPr>
              <a:t> </a:t>
            </a:r>
            <a:r>
              <a:rPr lang="ru-RU" altLang="ru-RU" sz="2000">
                <a:latin typeface="Tahoma" panose="020B0604030504040204" pitchFamily="34" charset="0"/>
                <a:sym typeface="Symbol" panose="05050102010706020507" pitchFamily="18" charset="2"/>
              </a:rPr>
              <a:t></a:t>
            </a:r>
            <a:r>
              <a:rPr lang="ru-RU" altLang="ru-RU" sz="2000">
                <a:latin typeface="Tahoma" panose="020B0604030504040204" pitchFamily="34" charset="0"/>
              </a:rPr>
              <a:t> 6 мм; угловое </a:t>
            </a:r>
            <a:r>
              <a:rPr lang="ru-RU" altLang="ru-RU" sz="2000">
                <a:latin typeface="Tahoma" panose="020B0604030504040204" pitchFamily="34" charset="0"/>
                <a:sym typeface="Symbol" panose="05050102010706020507" pitchFamily="18" charset="2"/>
              </a:rPr>
              <a:t></a:t>
            </a:r>
            <a:r>
              <a:rPr lang="ru-RU" altLang="ru-RU" sz="2000">
                <a:latin typeface="Tahoma" panose="020B0604030504040204" pitchFamily="34" charset="0"/>
              </a:rPr>
              <a:t> </a:t>
            </a:r>
            <a:r>
              <a:rPr lang="ru-RU" altLang="ru-RU" sz="2000" b="1" i="1">
                <a:latin typeface="Times New Roman" panose="02020603050405020304" pitchFamily="18" charset="0"/>
                <a:sym typeface="Symbol" panose="05050102010706020507" pitchFamily="18" charset="2"/>
              </a:rPr>
              <a:t></a:t>
            </a:r>
            <a:r>
              <a:rPr lang="ru-RU" altLang="ru-RU" sz="2000">
                <a:latin typeface="Tahoma" panose="020B0604030504040204" pitchFamily="34" charset="0"/>
              </a:rPr>
              <a:t> </a:t>
            </a:r>
            <a:r>
              <a:rPr lang="ru-RU" altLang="ru-RU" sz="2000">
                <a:latin typeface="Tahoma" panose="020B0604030504040204" pitchFamily="34" charset="0"/>
                <a:sym typeface="Symbol" panose="05050102010706020507" pitchFamily="18" charset="2"/>
              </a:rPr>
              <a:t></a:t>
            </a:r>
            <a:r>
              <a:rPr lang="ru-RU" altLang="ru-RU" sz="2000">
                <a:latin typeface="Tahoma" panose="020B0604030504040204" pitchFamily="34" charset="0"/>
              </a:rPr>
              <a:t> 6</a:t>
            </a:r>
            <a:r>
              <a:rPr lang="ru-RU" altLang="ru-RU" sz="2000">
                <a:latin typeface="Tahoma" panose="020B0604030504040204" pitchFamily="34" charset="0"/>
                <a:sym typeface="Symbol" panose="05050102010706020507" pitchFamily="18" charset="2"/>
              </a:rPr>
              <a:t></a:t>
            </a:r>
            <a:r>
              <a:rPr lang="ru-RU" altLang="ru-RU" sz="2000">
                <a:latin typeface="Tahoma" panose="020B0604030504040204" pitchFamily="34" charset="0"/>
              </a:rPr>
              <a:t>) при высокой частоте их вращения (до 2500 мин-1 и выше).</a:t>
            </a:r>
            <a:r>
              <a:rPr lang="ru-RU" altLang="ru-RU">
                <a:latin typeface="Tahoma" panose="020B0604030504040204" pitchFamily="34" charset="0"/>
              </a:rPr>
              <a:t> </a:t>
            </a:r>
          </a:p>
          <a:p>
            <a:r>
              <a:rPr lang="ru-RU" altLang="ru-RU" sz="2400" b="1">
                <a:latin typeface="Tahoma" panose="020B0604030504040204" pitchFamily="34" charset="0"/>
              </a:rPr>
              <a:t>Методика подбора стандартных муфт</a:t>
            </a:r>
          </a:p>
          <a:p>
            <a:pPr algn="just"/>
            <a:r>
              <a:rPr lang="ru-RU" altLang="ru-RU" sz="2000">
                <a:latin typeface="Tahoma" panose="020B0604030504040204" pitchFamily="34" charset="0"/>
              </a:rPr>
              <a:t>Муфты, нашедшие наибольшее применение (шарнирные, с упругой торообразной оболочкой, втулочно-пальцевые и ряд других), стандартизованы. Главной паспортной характеристикой стандартной муфты является величина максимального момента </a:t>
            </a:r>
            <a:r>
              <a:rPr lang="ru-RU" altLang="ru-RU" sz="2000" b="1" i="1">
                <a:latin typeface="Tahoma" panose="020B0604030504040204" pitchFamily="34" charset="0"/>
              </a:rPr>
              <a:t>[</a:t>
            </a:r>
            <a:r>
              <a:rPr lang="en-US" altLang="ru-RU" sz="2000" b="1" i="1">
                <a:latin typeface="Tahoma" panose="020B0604030504040204" pitchFamily="34" charset="0"/>
              </a:rPr>
              <a:t>T</a:t>
            </a:r>
            <a:r>
              <a:rPr lang="ru-RU" altLang="ru-RU" sz="2000" b="1" i="1">
                <a:latin typeface="Tahoma" panose="020B0604030504040204" pitchFamily="34" charset="0"/>
              </a:rPr>
              <a:t>]</a:t>
            </a:r>
            <a:r>
              <a:rPr lang="ru-RU" altLang="ru-RU" sz="2000">
                <a:latin typeface="Tahoma" panose="020B0604030504040204" pitchFamily="34" charset="0"/>
              </a:rPr>
              <a:t> (указывается в стандарте), который она способна передать. Поэтому стандартизованные муфты подбираются в соответствии с величиной передаваемого вращающего момента по условию</a:t>
            </a:r>
            <a:r>
              <a:rPr lang="ru-RU" altLang="ru-RU">
                <a:latin typeface="Tahoma" panose="020B0604030504040204" pitchFamily="34" charset="0"/>
              </a:rPr>
              <a:t> </a:t>
            </a:r>
          </a:p>
        </p:txBody>
      </p:sp>
      <p:sp>
        <p:nvSpPr>
          <p:cNvPr id="25606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25605" name="Object 5"/>
          <p:cNvGraphicFramePr>
            <a:graphicFrameLocks noChangeAspect="1"/>
          </p:cNvGraphicFramePr>
          <p:nvPr/>
        </p:nvGraphicFramePr>
        <p:xfrm>
          <a:off x="3348038" y="4076700"/>
          <a:ext cx="1871662" cy="438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14" name="Формула" r:id="rId3" imgW="901309" imgH="215806" progId="Equation.3">
                  <p:embed/>
                </p:oleObj>
              </mc:Choice>
              <mc:Fallback>
                <p:oleObj name="Формула" r:id="rId3" imgW="901309" imgH="215806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lum bright="70000" contrast="-70000"/>
                        <a:grayscl/>
                        <a:biLevel thresh="5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48038" y="4076700"/>
                        <a:ext cx="1871662" cy="438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607" name="Text Box 7"/>
          <p:cNvSpPr txBox="1">
            <a:spLocks noChangeArrowheads="1"/>
          </p:cNvSpPr>
          <p:nvPr/>
        </p:nvSpPr>
        <p:spPr bwMode="auto">
          <a:xfrm>
            <a:off x="0" y="4437063"/>
            <a:ext cx="9144000" cy="1616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ru-RU" altLang="ru-RU" sz="2000"/>
              <a:t>где </a:t>
            </a:r>
            <a:r>
              <a:rPr lang="en-US" altLang="ru-RU" sz="2000" b="1" i="1">
                <a:latin typeface="Times New Roman" panose="02020603050405020304" pitchFamily="18" charset="0"/>
              </a:rPr>
              <a:t>T</a:t>
            </a:r>
            <a:r>
              <a:rPr lang="ru-RU" altLang="ru-RU" sz="2000"/>
              <a:t> – рабочий момент, передаваемый муфтой, </a:t>
            </a:r>
            <a:r>
              <a:rPr lang="en-US" altLang="ru-RU" sz="2000" b="1" i="1">
                <a:latin typeface="Times New Roman" panose="02020603050405020304" pitchFamily="18" charset="0"/>
              </a:rPr>
              <a:t>K</a:t>
            </a:r>
            <a:r>
              <a:rPr lang="ru-RU" altLang="ru-RU" sz="2000"/>
              <a:t> – коэффициент условий работы и ответственности привода, учитывающий возрастание нагрузки при нештатных ситуациях. В машиностроении</a:t>
            </a:r>
            <a:r>
              <a:rPr lang="ru-RU" altLang="ru-RU" sz="2000" b="1" i="1"/>
              <a:t> </a:t>
            </a:r>
            <a:r>
              <a:rPr lang="ru-RU" altLang="ru-RU" sz="2000" b="1" i="1">
                <a:latin typeface="Times New Roman" panose="02020603050405020304" pitchFamily="18" charset="0"/>
              </a:rPr>
              <a:t>1,0 </a:t>
            </a:r>
            <a:r>
              <a:rPr lang="ru-RU" altLang="ru-RU" sz="2000" b="1" i="1">
                <a:latin typeface="Times New Roman" panose="02020603050405020304" pitchFamily="18" charset="0"/>
                <a:sym typeface="Symbol" panose="05050102010706020507" pitchFamily="18" charset="2"/>
              </a:rPr>
              <a:t> </a:t>
            </a:r>
            <a:r>
              <a:rPr lang="en-US" altLang="ru-RU" sz="2000" b="1" i="1">
                <a:latin typeface="Times New Roman" panose="02020603050405020304" pitchFamily="18" charset="0"/>
              </a:rPr>
              <a:t>K</a:t>
            </a:r>
            <a:r>
              <a:rPr lang="ru-RU" altLang="ru-RU" sz="2000" b="1" i="1">
                <a:latin typeface="Times New Roman" panose="02020603050405020304" pitchFamily="18" charset="0"/>
              </a:rPr>
              <a:t> </a:t>
            </a:r>
            <a:r>
              <a:rPr lang="ru-RU" altLang="ru-RU" sz="2000" b="1" i="1">
                <a:latin typeface="Times New Roman" panose="02020603050405020304" pitchFamily="18" charset="0"/>
                <a:sym typeface="Symbol" panose="05050102010706020507" pitchFamily="18" charset="2"/>
              </a:rPr>
              <a:t> </a:t>
            </a:r>
            <a:r>
              <a:rPr lang="ru-RU" altLang="ru-RU" sz="2000" b="1" i="1">
                <a:latin typeface="Times New Roman" panose="02020603050405020304" pitchFamily="18" charset="0"/>
              </a:rPr>
              <a:t>6,0</a:t>
            </a:r>
            <a:r>
              <a:rPr lang="ru-RU" altLang="ru-RU" sz="2000"/>
              <a:t>. Коэффициент </a:t>
            </a:r>
            <a:r>
              <a:rPr lang="en-US" altLang="ru-RU" sz="2000" b="1" i="1">
                <a:latin typeface="Times New Roman" panose="02020603050405020304" pitchFamily="18" charset="0"/>
              </a:rPr>
              <a:t>K</a:t>
            </a:r>
            <a:r>
              <a:rPr lang="en-US" altLang="ru-RU" sz="2000"/>
              <a:t> </a:t>
            </a:r>
            <a:r>
              <a:rPr lang="ru-RU" altLang="ru-RU" sz="2000"/>
              <a:t>является произведением нескольких частных коэффициентов. Наиболее употребимыми являются два из них, что позволяет записать </a:t>
            </a:r>
          </a:p>
        </p:txBody>
      </p:sp>
      <p:sp>
        <p:nvSpPr>
          <p:cNvPr id="25609" name="Rectangle 9"/>
          <p:cNvSpPr>
            <a:spLocks noChangeArrowheads="1"/>
          </p:cNvSpPr>
          <p:nvPr/>
        </p:nvSpPr>
        <p:spPr bwMode="auto">
          <a:xfrm>
            <a:off x="0" y="329565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25608" name="Object 8"/>
          <p:cNvGraphicFramePr>
            <a:graphicFrameLocks noChangeAspect="1"/>
          </p:cNvGraphicFramePr>
          <p:nvPr/>
        </p:nvGraphicFramePr>
        <p:xfrm>
          <a:off x="3419475" y="6092825"/>
          <a:ext cx="2016125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15" name="Формула" r:id="rId5" imgW="964781" imgH="266584" progId="Equation.3">
                  <p:embed/>
                </p:oleObj>
              </mc:Choice>
              <mc:Fallback>
                <p:oleObj name="Формула" r:id="rId5" imgW="964781" imgH="266584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lum bright="70000" contrast="-70000"/>
                        <a:grayscl/>
                        <a:biLevel thresh="5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19475" y="6092825"/>
                        <a:ext cx="2016125" cy="558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8" name="Text Box 4"/>
          <p:cNvSpPr txBox="1">
            <a:spLocks noChangeArrowheads="1"/>
          </p:cNvSpPr>
          <p:nvPr/>
        </p:nvSpPr>
        <p:spPr bwMode="auto">
          <a:xfrm>
            <a:off x="0" y="0"/>
            <a:ext cx="9144000" cy="62182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/>
            <a:r>
              <a:rPr lang="ru-RU" altLang="ru-RU" sz="2000"/>
              <a:t>где </a:t>
            </a:r>
            <a:r>
              <a:rPr lang="en-US" altLang="ru-RU" sz="2000" b="1" i="1">
                <a:latin typeface="Times New Roman" panose="02020603050405020304" pitchFamily="18" charset="0"/>
              </a:rPr>
              <a:t>k</a:t>
            </a:r>
            <a:r>
              <a:rPr lang="ru-RU" altLang="ru-RU" sz="2000" b="1" i="1" baseline="-25000">
                <a:latin typeface="Times New Roman" panose="02020603050405020304" pitchFamily="18" charset="0"/>
              </a:rPr>
              <a:t>от</a:t>
            </a:r>
            <a:r>
              <a:rPr lang="ru-RU" altLang="ru-RU" sz="2000"/>
              <a:t> – коэффициент ответственности (отказ муфты вызывает остановку машины, то </a:t>
            </a:r>
            <a:r>
              <a:rPr lang="en-US" altLang="ru-RU" sz="2000" b="1" i="1">
                <a:latin typeface="Times New Roman" panose="02020603050405020304" pitchFamily="18" charset="0"/>
              </a:rPr>
              <a:t>k</a:t>
            </a:r>
            <a:r>
              <a:rPr lang="ru-RU" altLang="ru-RU" sz="2000" b="1" i="1" baseline="-25000">
                <a:latin typeface="Times New Roman" panose="02020603050405020304" pitchFamily="18" charset="0"/>
              </a:rPr>
              <a:t>от</a:t>
            </a:r>
            <a:r>
              <a:rPr lang="ru-RU" altLang="ru-RU" sz="2000" b="1" i="1">
                <a:latin typeface="Times New Roman" panose="02020603050405020304" pitchFamily="18" charset="0"/>
              </a:rPr>
              <a:t>=1</a:t>
            </a:r>
            <a:r>
              <a:rPr lang="ru-RU" altLang="ru-RU" sz="2000"/>
              <a:t>; аварию машины </a:t>
            </a:r>
            <a:r>
              <a:rPr lang="ru-RU" altLang="ru-RU" sz="2000">
                <a:sym typeface="Symbol" panose="05050102010706020507" pitchFamily="18" charset="2"/>
              </a:rPr>
              <a:t></a:t>
            </a:r>
            <a:r>
              <a:rPr lang="ru-RU" altLang="ru-RU" sz="2000"/>
              <a:t> </a:t>
            </a:r>
            <a:r>
              <a:rPr lang="en-US" altLang="ru-RU" sz="2000" b="1" i="1">
                <a:latin typeface="Times New Roman" panose="02020603050405020304" pitchFamily="18" charset="0"/>
              </a:rPr>
              <a:t>k</a:t>
            </a:r>
            <a:r>
              <a:rPr lang="ru-RU" altLang="ru-RU" sz="2000" b="1" i="1" baseline="-25000">
                <a:latin typeface="Times New Roman" panose="02020603050405020304" pitchFamily="18" charset="0"/>
              </a:rPr>
              <a:t>от</a:t>
            </a:r>
            <a:r>
              <a:rPr lang="ru-RU" altLang="ru-RU" sz="2000" b="1" i="1">
                <a:latin typeface="Times New Roman" panose="02020603050405020304" pitchFamily="18" charset="0"/>
              </a:rPr>
              <a:t>=1,2</a:t>
            </a:r>
            <a:r>
              <a:rPr lang="ru-RU" altLang="ru-RU" sz="2000"/>
              <a:t>; аварию нескольких машин </a:t>
            </a:r>
            <a:r>
              <a:rPr lang="ru-RU" altLang="ru-RU" sz="2000">
                <a:sym typeface="Symbol" panose="05050102010706020507" pitchFamily="18" charset="2"/>
              </a:rPr>
              <a:t></a:t>
            </a:r>
            <a:r>
              <a:rPr lang="ru-RU" altLang="ru-RU" sz="2000"/>
              <a:t> </a:t>
            </a:r>
            <a:r>
              <a:rPr lang="en-US" altLang="ru-RU" sz="2000" b="1" i="1">
                <a:latin typeface="Times New Roman" panose="02020603050405020304" pitchFamily="18" charset="0"/>
              </a:rPr>
              <a:t>k</a:t>
            </a:r>
            <a:r>
              <a:rPr lang="ru-RU" altLang="ru-RU" sz="2000" b="1" i="1" baseline="-25000">
                <a:latin typeface="Times New Roman" panose="02020603050405020304" pitchFamily="18" charset="0"/>
              </a:rPr>
              <a:t>от</a:t>
            </a:r>
            <a:r>
              <a:rPr lang="ru-RU" altLang="ru-RU" sz="2000" b="1" i="1">
                <a:latin typeface="Times New Roman" panose="02020603050405020304" pitchFamily="18" charset="0"/>
              </a:rPr>
              <a:t>=1,5</a:t>
            </a:r>
            <a:r>
              <a:rPr lang="ru-RU" altLang="ru-RU" sz="2000"/>
              <a:t>; аварию с человеческими жертвами, катастрофу </a:t>
            </a:r>
            <a:r>
              <a:rPr lang="ru-RU" altLang="ru-RU" sz="2000">
                <a:sym typeface="Symbol" panose="05050102010706020507" pitchFamily="18" charset="2"/>
              </a:rPr>
              <a:t></a:t>
            </a:r>
            <a:r>
              <a:rPr lang="ru-RU" altLang="ru-RU" sz="2000"/>
              <a:t> </a:t>
            </a:r>
            <a:r>
              <a:rPr lang="en-US" altLang="ru-RU" sz="2000" b="1" i="1">
                <a:latin typeface="Times New Roman" panose="02020603050405020304" pitchFamily="18" charset="0"/>
              </a:rPr>
              <a:t>k</a:t>
            </a:r>
            <a:r>
              <a:rPr lang="ru-RU" altLang="ru-RU" sz="2000" b="1" i="1" baseline="-25000">
                <a:latin typeface="Times New Roman" panose="02020603050405020304" pitchFamily="18" charset="0"/>
              </a:rPr>
              <a:t>от</a:t>
            </a:r>
            <a:r>
              <a:rPr lang="ru-RU" altLang="ru-RU" sz="2000" b="1" i="1">
                <a:latin typeface="Times New Roman" panose="02020603050405020304" pitchFamily="18" charset="0"/>
              </a:rPr>
              <a:t>=1,8</a:t>
            </a:r>
            <a:r>
              <a:rPr lang="ru-RU" altLang="ru-RU" sz="2000"/>
              <a:t>); </a:t>
            </a:r>
            <a:r>
              <a:rPr lang="en-US" altLang="ru-RU" sz="2000" b="1" i="1">
                <a:latin typeface="Times New Roman" panose="02020603050405020304" pitchFamily="18" charset="0"/>
              </a:rPr>
              <a:t>k</a:t>
            </a:r>
            <a:r>
              <a:rPr lang="ru-RU" altLang="ru-RU" sz="2000" b="1" i="1" baseline="-25000">
                <a:latin typeface="Times New Roman" panose="02020603050405020304" pitchFamily="18" charset="0"/>
              </a:rPr>
              <a:t>ур</a:t>
            </a:r>
            <a:r>
              <a:rPr lang="ru-RU" altLang="ru-RU" sz="2000"/>
              <a:t> – коэффициент условий работы машины (работа без реверсирования, спокойная </a:t>
            </a:r>
            <a:r>
              <a:rPr lang="en-US" altLang="ru-RU" sz="2000" b="1" i="1">
                <a:latin typeface="Times New Roman" panose="02020603050405020304" pitchFamily="18" charset="0"/>
              </a:rPr>
              <a:t>k</a:t>
            </a:r>
            <a:r>
              <a:rPr lang="ru-RU" altLang="ru-RU" sz="2000" b="1" i="1" baseline="-25000">
                <a:latin typeface="Times New Roman" panose="02020603050405020304" pitchFamily="18" charset="0"/>
              </a:rPr>
              <a:t>ур</a:t>
            </a:r>
            <a:r>
              <a:rPr lang="ru-RU" altLang="ru-RU" sz="2000" b="1" i="1">
                <a:latin typeface="Times New Roman" panose="02020603050405020304" pitchFamily="18" charset="0"/>
              </a:rPr>
              <a:t>=1</a:t>
            </a:r>
            <a:r>
              <a:rPr lang="ru-RU" altLang="ru-RU" sz="2000"/>
              <a:t>, неравномерная нагрузка </a:t>
            </a:r>
            <a:r>
              <a:rPr lang="ru-RU" altLang="ru-RU" sz="2000">
                <a:sym typeface="Symbol" panose="05050102010706020507" pitchFamily="18" charset="2"/>
              </a:rPr>
              <a:t></a:t>
            </a:r>
            <a:r>
              <a:rPr lang="ru-RU" altLang="ru-RU" sz="2000"/>
              <a:t> </a:t>
            </a:r>
            <a:r>
              <a:rPr lang="en-US" altLang="ru-RU" sz="2000" b="1" i="1">
                <a:latin typeface="Times New Roman" panose="02020603050405020304" pitchFamily="18" charset="0"/>
              </a:rPr>
              <a:t>k</a:t>
            </a:r>
            <a:r>
              <a:rPr lang="ru-RU" altLang="ru-RU" sz="2000" b="1" i="1" baseline="-25000">
                <a:latin typeface="Times New Roman" panose="02020603050405020304" pitchFamily="18" charset="0"/>
              </a:rPr>
              <a:t>ур</a:t>
            </a:r>
            <a:r>
              <a:rPr lang="ru-RU" altLang="ru-RU" sz="2000" b="1" i="1">
                <a:latin typeface="Times New Roman" panose="02020603050405020304" pitchFamily="18" charset="0"/>
              </a:rPr>
              <a:t>=1,1…1,3</a:t>
            </a:r>
            <a:r>
              <a:rPr lang="ru-RU" altLang="ru-RU" sz="2000"/>
              <a:t>, тяжёлая работа с ударами и реверсированием  </a:t>
            </a:r>
            <a:r>
              <a:rPr lang="ru-RU" altLang="ru-RU" sz="2000">
                <a:sym typeface="Symbol" panose="05050102010706020507" pitchFamily="18" charset="2"/>
              </a:rPr>
              <a:t></a:t>
            </a:r>
            <a:r>
              <a:rPr lang="ru-RU" altLang="ru-RU" sz="2000"/>
              <a:t> </a:t>
            </a:r>
            <a:r>
              <a:rPr lang="en-US" altLang="ru-RU" sz="2000" b="1" i="1">
                <a:latin typeface="Times New Roman" panose="02020603050405020304" pitchFamily="18" charset="0"/>
              </a:rPr>
              <a:t>k</a:t>
            </a:r>
            <a:r>
              <a:rPr lang="ru-RU" altLang="ru-RU" sz="2000" b="1" i="1" baseline="-25000">
                <a:latin typeface="Times New Roman" panose="02020603050405020304" pitchFamily="18" charset="0"/>
              </a:rPr>
              <a:t>ур</a:t>
            </a:r>
            <a:r>
              <a:rPr lang="ru-RU" altLang="ru-RU" sz="2000" b="1" i="1">
                <a:latin typeface="Times New Roman" panose="02020603050405020304" pitchFamily="18" charset="0"/>
              </a:rPr>
              <a:t>=1,3…1,5</a:t>
            </a:r>
            <a:r>
              <a:rPr lang="ru-RU" altLang="ru-RU" sz="2000"/>
              <a:t>). Особые условия работы могут быть учтены введением повышающих коэффициентов.</a:t>
            </a:r>
            <a:r>
              <a:rPr lang="ru-RU" altLang="ru-RU"/>
              <a:t> </a:t>
            </a:r>
          </a:p>
          <a:p>
            <a:pPr algn="just"/>
            <a:r>
              <a:rPr lang="ru-RU" altLang="ru-RU" sz="2000"/>
              <a:t>После выбора муфты с соответствующим максимальным передаваемым моментом проверяется возможность установки элементов муфты на соединяемые валы известного диаметра. При этом следует учесть, что, во-первых, стандартами допускается изготовление одинаковых элементов муфты на несколько вариантов посадочных диаметров, а во-вторых, большинство муфт допускает расточку посадочных отверстий в достаточно широком диапазоне, и такая расточка, если она необходима, должна быть указана в заказной спецификации.</a:t>
            </a:r>
            <a:r>
              <a:rPr lang="ru-RU" altLang="ru-RU"/>
              <a:t> </a:t>
            </a:r>
          </a:p>
          <a:p>
            <a:endParaRPr lang="ru-RU" altLang="ru-RU" sz="2400" b="1"/>
          </a:p>
          <a:p>
            <a:pPr algn="ctr"/>
            <a:r>
              <a:rPr lang="ru-RU" altLang="ru-RU" sz="2800" b="1"/>
              <a:t>Самостоятельно</a:t>
            </a:r>
            <a:r>
              <a:rPr lang="ru-RU" altLang="ru-RU" sz="2800"/>
              <a:t> изучить по учебнику</a:t>
            </a:r>
            <a:r>
              <a:rPr lang="ru-RU" altLang="ru-RU" sz="2500"/>
              <a:t> </a:t>
            </a:r>
          </a:p>
          <a:p>
            <a:r>
              <a:rPr lang="ru-RU" altLang="ru-RU" sz="2500"/>
              <a:t>3) Муфты сцепные (кулачклвые, зубчатые, фрикционные).</a:t>
            </a:r>
          </a:p>
          <a:p>
            <a:r>
              <a:rPr lang="ru-RU" altLang="ru-RU" sz="2500"/>
              <a:t>4) Муфты автоматические.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Text Box 2"/>
          <p:cNvSpPr txBox="1">
            <a:spLocks noChangeArrowheads="1"/>
          </p:cNvSpPr>
          <p:nvPr/>
        </p:nvSpPr>
        <p:spPr bwMode="auto">
          <a:xfrm>
            <a:off x="285750" y="1500188"/>
            <a:ext cx="8539163" cy="3633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ctr"/>
          <a:lstStyle>
            <a:lvl1pPr defTabSz="449263">
              <a:tabLst>
                <a:tab pos="0" algn="l"/>
                <a:tab pos="8534400" algn="l"/>
                <a:tab pos="898366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defTabSz="449263">
              <a:tabLst>
                <a:tab pos="0" algn="l"/>
                <a:tab pos="8534400" algn="l"/>
                <a:tab pos="898366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defTabSz="449263">
              <a:tabLst>
                <a:tab pos="0" algn="l"/>
                <a:tab pos="8534400" algn="l"/>
                <a:tab pos="898366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defTabSz="449263">
              <a:tabLst>
                <a:tab pos="0" algn="l"/>
                <a:tab pos="8534400" algn="l"/>
                <a:tab pos="898366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defTabSz="449263">
              <a:tabLst>
                <a:tab pos="0" algn="l"/>
                <a:tab pos="8534400" algn="l"/>
                <a:tab pos="898366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defTabSz="449263" fontAlgn="base">
              <a:spcBef>
                <a:spcPct val="0"/>
              </a:spcBef>
              <a:spcAft>
                <a:spcPct val="0"/>
              </a:spcAft>
              <a:tabLst>
                <a:tab pos="0" algn="l"/>
                <a:tab pos="8534400" algn="l"/>
                <a:tab pos="898366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defTabSz="449263" fontAlgn="base">
              <a:spcBef>
                <a:spcPct val="0"/>
              </a:spcBef>
              <a:spcAft>
                <a:spcPct val="0"/>
              </a:spcAft>
              <a:tabLst>
                <a:tab pos="0" algn="l"/>
                <a:tab pos="8534400" algn="l"/>
                <a:tab pos="898366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defTabSz="449263" fontAlgn="base">
              <a:spcBef>
                <a:spcPct val="0"/>
              </a:spcBef>
              <a:spcAft>
                <a:spcPct val="0"/>
              </a:spcAft>
              <a:tabLst>
                <a:tab pos="0" algn="l"/>
                <a:tab pos="8534400" algn="l"/>
                <a:tab pos="898366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defTabSz="449263" fontAlgn="base">
              <a:spcBef>
                <a:spcPct val="0"/>
              </a:spcBef>
              <a:spcAft>
                <a:spcPct val="0"/>
              </a:spcAft>
              <a:tabLst>
                <a:tab pos="0" algn="l"/>
                <a:tab pos="8534400" algn="l"/>
                <a:tab pos="898366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buClr>
                <a:srgbClr val="FFFFCC"/>
              </a:buClr>
              <a:buSzPct val="100000"/>
              <a:buFont typeface="Tahoma" panose="020B0604030504040204" pitchFamily="34" charset="0"/>
              <a:buNone/>
            </a:pPr>
            <a:r>
              <a:rPr lang="en-GB" altLang="ru-RU" sz="4800">
                <a:solidFill>
                  <a:srgbClr val="FFFF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  <a:cs typeface="Lucida Sans Unicode" panose="020B0602030504020204" pitchFamily="34" charset="0"/>
              </a:rPr>
              <a:t>Конец лекции.</a:t>
            </a:r>
            <a:br>
              <a:rPr lang="en-GB" altLang="ru-RU" sz="4800">
                <a:solidFill>
                  <a:srgbClr val="FFFF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  <a:cs typeface="Lucida Sans Unicode" panose="020B0602030504020204" pitchFamily="34" charset="0"/>
              </a:rPr>
            </a:br>
            <a:r>
              <a:rPr lang="ru-RU" altLang="ru-RU" sz="4800">
                <a:solidFill>
                  <a:srgbClr val="FFFF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  <a:cs typeface="Lucida Sans Unicode" panose="020B0602030504020204" pitchFamily="34" charset="0"/>
              </a:rPr>
              <a:t>Спасибо за внимание</a:t>
            </a:r>
            <a:r>
              <a:rPr lang="en-GB" altLang="ru-RU" sz="4800">
                <a:solidFill>
                  <a:srgbClr val="FFFF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  <a:cs typeface="Lucida Sans Unicode" panose="020B0602030504020204" pitchFamily="34" charset="0"/>
              </a:rPr>
              <a:t>!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6" name="Text Box 4"/>
          <p:cNvSpPr txBox="1">
            <a:spLocks noChangeArrowheads="1"/>
          </p:cNvSpPr>
          <p:nvPr/>
        </p:nvSpPr>
        <p:spPr bwMode="auto">
          <a:xfrm>
            <a:off x="0" y="0"/>
            <a:ext cx="9144000" cy="6791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indent="355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34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lnSpc>
                <a:spcPct val="110000"/>
              </a:lnSpc>
            </a:pPr>
            <a:r>
              <a:rPr lang="ru-RU" altLang="ru-RU" sz="2000" b="1">
                <a:latin typeface="Tahoma" panose="020B0604030504040204" pitchFamily="34" charset="0"/>
              </a:rPr>
              <a:t>Классификация муфт:</a:t>
            </a:r>
            <a:endParaRPr lang="ru-RU" altLang="ru-RU" sz="2000" i="1">
              <a:latin typeface="Tahoma" panose="020B0604030504040204" pitchFamily="34" charset="0"/>
            </a:endParaRPr>
          </a:p>
          <a:p>
            <a:pPr algn="just">
              <a:lnSpc>
                <a:spcPct val="110000"/>
              </a:lnSpc>
            </a:pPr>
            <a:r>
              <a:rPr lang="ru-RU" altLang="ru-RU" sz="2000">
                <a:latin typeface="Tahoma" panose="020B0604030504040204" pitchFamily="34" charset="0"/>
              </a:rPr>
              <a:t>1)</a:t>
            </a:r>
            <a:r>
              <a:rPr lang="ru-RU" altLang="ru-RU" sz="2000" i="1">
                <a:latin typeface="Tahoma" panose="020B0604030504040204" pitchFamily="34" charset="0"/>
              </a:rPr>
              <a:t> по виду энергии,</a:t>
            </a:r>
            <a:r>
              <a:rPr lang="ru-RU" altLang="ru-RU" sz="2000">
                <a:latin typeface="Tahoma" panose="020B0604030504040204" pitchFamily="34" charset="0"/>
              </a:rPr>
              <a:t> участвующей в передаче движения – </a:t>
            </a:r>
            <a:r>
              <a:rPr lang="ru-RU" altLang="ru-RU" sz="2000" i="1">
                <a:latin typeface="Tahoma" panose="020B0604030504040204" pitchFamily="34" charset="0"/>
              </a:rPr>
              <a:t>механические, гидравлические, электромагнитные</a:t>
            </a:r>
            <a:r>
              <a:rPr lang="ru-RU" altLang="ru-RU" sz="2000">
                <a:latin typeface="Tahoma" panose="020B0604030504040204" pitchFamily="34" charset="0"/>
              </a:rPr>
              <a:t>;</a:t>
            </a:r>
            <a:endParaRPr lang="ru-RU" altLang="ru-RU" sz="2000" i="1">
              <a:latin typeface="Tahoma" panose="020B0604030504040204" pitchFamily="34" charset="0"/>
            </a:endParaRPr>
          </a:p>
          <a:p>
            <a:pPr algn="just">
              <a:lnSpc>
                <a:spcPct val="110000"/>
              </a:lnSpc>
            </a:pPr>
            <a:r>
              <a:rPr lang="ru-RU" altLang="ru-RU" sz="2000">
                <a:latin typeface="Tahoma" panose="020B0604030504040204" pitchFamily="34" charset="0"/>
              </a:rPr>
              <a:t>2)</a:t>
            </a:r>
            <a:r>
              <a:rPr lang="ru-RU" altLang="ru-RU" sz="2000" i="1">
                <a:latin typeface="Tahoma" panose="020B0604030504040204" pitchFamily="34" charset="0"/>
              </a:rPr>
              <a:t> по постоянству сцепления</a:t>
            </a:r>
            <a:r>
              <a:rPr lang="ru-RU" altLang="ru-RU" sz="2000">
                <a:latin typeface="Tahoma" panose="020B0604030504040204" pitchFamily="34" charset="0"/>
              </a:rPr>
              <a:t> соединяемых валов – муфты </a:t>
            </a:r>
            <a:r>
              <a:rPr lang="ru-RU" altLang="ru-RU" sz="2000" i="1">
                <a:latin typeface="Tahoma" panose="020B0604030504040204" pitchFamily="34" charset="0"/>
              </a:rPr>
              <a:t>постоянного соединения</a:t>
            </a:r>
            <a:r>
              <a:rPr lang="ru-RU" altLang="ru-RU" sz="2000">
                <a:latin typeface="Tahoma" panose="020B0604030504040204" pitchFamily="34" charset="0"/>
              </a:rPr>
              <a:t> (неуправляемые), муфты </a:t>
            </a:r>
            <a:r>
              <a:rPr lang="ru-RU" altLang="ru-RU" sz="2000" i="1">
                <a:latin typeface="Tahoma" panose="020B0604030504040204" pitchFamily="34" charset="0"/>
              </a:rPr>
              <a:t>сцепные</a:t>
            </a:r>
            <a:r>
              <a:rPr lang="ru-RU" altLang="ru-RU" sz="2000">
                <a:latin typeface="Tahoma" panose="020B0604030504040204" pitchFamily="34" charset="0"/>
              </a:rPr>
              <a:t>, управляемые (соединение и разъединение валов по команде оператора), и автоматические (либо соединение, либо разъединение автоматическое по достижении управляющим параметром заданного значения);</a:t>
            </a:r>
            <a:endParaRPr lang="ru-RU" altLang="ru-RU" sz="2000" i="1">
              <a:latin typeface="Tahoma" panose="020B0604030504040204" pitchFamily="34" charset="0"/>
            </a:endParaRPr>
          </a:p>
          <a:p>
            <a:pPr algn="just">
              <a:lnSpc>
                <a:spcPct val="110000"/>
              </a:lnSpc>
            </a:pPr>
            <a:r>
              <a:rPr lang="ru-RU" altLang="ru-RU" sz="2000">
                <a:latin typeface="Tahoma" panose="020B0604030504040204" pitchFamily="34" charset="0"/>
              </a:rPr>
              <a:t>3)</a:t>
            </a:r>
            <a:r>
              <a:rPr lang="ru-RU" altLang="ru-RU" sz="2000" i="1">
                <a:latin typeface="Tahoma" panose="020B0604030504040204" pitchFamily="34" charset="0"/>
              </a:rPr>
              <a:t> по способности демпфирования </a:t>
            </a:r>
            <a:r>
              <a:rPr lang="ru-RU" altLang="ru-RU" sz="2000">
                <a:latin typeface="Tahoma" panose="020B0604030504040204" pitchFamily="34" charset="0"/>
              </a:rPr>
              <a:t>динамических нагрузок </a:t>
            </a:r>
            <a:r>
              <a:rPr lang="ru-RU" altLang="ru-RU" sz="2000">
                <a:latin typeface="Tahoma" panose="020B0604030504040204" pitchFamily="34" charset="0"/>
                <a:sym typeface="Symbol" panose="05050102010706020507" pitchFamily="18" charset="2"/>
              </a:rPr>
              <a:t></a:t>
            </a:r>
            <a:r>
              <a:rPr lang="ru-RU" altLang="ru-RU" sz="2000">
                <a:latin typeface="Tahoma" panose="020B0604030504040204" pitchFamily="34" charset="0"/>
              </a:rPr>
              <a:t> жёсткие, не способные снижать динамические нагрузки и гасить крутильные колебания, и упругие, сглаживающие </a:t>
            </a:r>
            <a:r>
              <a:rPr lang="ru-RU" altLang="ru-RU">
                <a:latin typeface="Tahoma" panose="020B0604030504040204" pitchFamily="34" charset="0"/>
              </a:rPr>
              <a:t>крутильные</a:t>
            </a:r>
            <a:r>
              <a:rPr lang="ru-RU" altLang="ru-RU" sz="2000">
                <a:latin typeface="Tahoma" panose="020B0604030504040204" pitchFamily="34" charset="0"/>
              </a:rPr>
              <a:t> вибрации, толчки и удары благодаря наличию упругих элементов и элементов, поглощающих энергию колебаний;</a:t>
            </a:r>
            <a:endParaRPr lang="ru-RU" altLang="ru-RU" sz="2000" i="1">
              <a:latin typeface="Tahoma" panose="020B0604030504040204" pitchFamily="34" charset="0"/>
            </a:endParaRPr>
          </a:p>
          <a:p>
            <a:pPr algn="just">
              <a:lnSpc>
                <a:spcPct val="110000"/>
              </a:lnSpc>
            </a:pPr>
            <a:r>
              <a:rPr lang="ru-RU" altLang="ru-RU" sz="2000">
                <a:latin typeface="Tahoma" panose="020B0604030504040204" pitchFamily="34" charset="0"/>
              </a:rPr>
              <a:t>4)</a:t>
            </a:r>
            <a:r>
              <a:rPr lang="ru-RU" altLang="ru-RU" sz="2000" i="1">
                <a:latin typeface="Tahoma" panose="020B0604030504040204" pitchFamily="34" charset="0"/>
              </a:rPr>
              <a:t> по степени связи валов</a:t>
            </a:r>
            <a:r>
              <a:rPr lang="ru-RU" altLang="ru-RU" sz="2000">
                <a:latin typeface="Tahoma" panose="020B0604030504040204" pitchFamily="34" charset="0"/>
              </a:rPr>
              <a:t> </a:t>
            </a:r>
            <a:r>
              <a:rPr lang="ru-RU" altLang="ru-RU" sz="2000">
                <a:latin typeface="Tahoma" panose="020B0604030504040204" pitchFamily="34" charset="0"/>
                <a:sym typeface="Symbol" panose="05050102010706020507" pitchFamily="18" charset="2"/>
              </a:rPr>
              <a:t></a:t>
            </a:r>
            <a:r>
              <a:rPr lang="ru-RU" altLang="ru-RU" sz="2000">
                <a:latin typeface="Tahoma" panose="020B0604030504040204" pitchFamily="34" charset="0"/>
              </a:rPr>
              <a:t> неподвижная (глухая), подвижная (компенсирующая), сцепная, свободного хода, предохранительная;</a:t>
            </a:r>
            <a:endParaRPr lang="ru-RU" altLang="ru-RU" sz="2000" i="1">
              <a:latin typeface="Tahoma" panose="020B0604030504040204" pitchFamily="34" charset="0"/>
            </a:endParaRPr>
          </a:p>
          <a:p>
            <a:pPr algn="just">
              <a:lnSpc>
                <a:spcPct val="110000"/>
              </a:lnSpc>
            </a:pPr>
            <a:r>
              <a:rPr lang="ru-RU" altLang="ru-RU" sz="2000">
                <a:latin typeface="Tahoma" panose="020B0604030504040204" pitchFamily="34" charset="0"/>
              </a:rPr>
              <a:t>5) </a:t>
            </a:r>
            <a:r>
              <a:rPr lang="ru-RU" altLang="ru-RU" sz="2000" i="1">
                <a:latin typeface="Tahoma" panose="020B0604030504040204" pitchFamily="34" charset="0"/>
              </a:rPr>
              <a:t>по принципу действия </a:t>
            </a:r>
            <a:r>
              <a:rPr lang="ru-RU" altLang="ru-RU" sz="2000">
                <a:latin typeface="Tahoma" panose="020B0604030504040204" pitchFamily="34" charset="0"/>
                <a:sym typeface="Symbol" panose="05050102010706020507" pitchFamily="18" charset="2"/>
              </a:rPr>
              <a:t></a:t>
            </a:r>
            <a:r>
              <a:rPr lang="ru-RU" altLang="ru-RU" sz="2000">
                <a:latin typeface="Tahoma" panose="020B0604030504040204" pitchFamily="34" charset="0"/>
              </a:rPr>
              <a:t> втулочная, продольно-разъёмная, поперечно-разъёмная, компенсирующая, шарнирная, упругая, фрикционная, кулачковая, зубчатая, с разрушаемым элементом (срезная), с зацеплением (кулачковые и шариковые);</a:t>
            </a:r>
            <a:endParaRPr lang="ru-RU" altLang="ru-RU" sz="2000" i="1">
              <a:latin typeface="Tahoma" panose="020B0604030504040204" pitchFamily="34" charset="0"/>
            </a:endParaRPr>
          </a:p>
          <a:p>
            <a:pPr>
              <a:lnSpc>
                <a:spcPct val="110000"/>
              </a:lnSpc>
            </a:pPr>
            <a:endParaRPr lang="ru-RU" altLang="ru-RU" sz="2000">
              <a:latin typeface="Tahoma" panose="020B0604030504040204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0" name="Text Box 4"/>
          <p:cNvSpPr txBox="1">
            <a:spLocks noChangeArrowheads="1"/>
          </p:cNvSpPr>
          <p:nvPr/>
        </p:nvSpPr>
        <p:spPr bwMode="auto">
          <a:xfrm>
            <a:off x="0" y="0"/>
            <a:ext cx="9144000" cy="3749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indent="355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34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/>
            <a:r>
              <a:rPr lang="ru-RU" altLang="ru-RU" sz="2000">
                <a:latin typeface="Tahoma" panose="020B0604030504040204" pitchFamily="34" charset="0"/>
              </a:rPr>
              <a:t>6)</a:t>
            </a:r>
            <a:r>
              <a:rPr lang="ru-RU" altLang="ru-RU" sz="2000" i="1">
                <a:latin typeface="Tahoma" panose="020B0604030504040204" pitchFamily="34" charset="0"/>
              </a:rPr>
              <a:t> по конструктивным признакам</a:t>
            </a:r>
            <a:r>
              <a:rPr lang="ru-RU" altLang="ru-RU" sz="2000">
                <a:latin typeface="Tahoma" panose="020B0604030504040204" pitchFamily="34" charset="0"/>
              </a:rPr>
              <a:t> </a:t>
            </a:r>
            <a:r>
              <a:rPr lang="ru-RU" altLang="ru-RU" sz="2000">
                <a:latin typeface="Tahoma" panose="020B0604030504040204" pitchFamily="34" charset="0"/>
                <a:sym typeface="Symbol" panose="05050102010706020507" pitchFamily="18" charset="2"/>
              </a:rPr>
              <a:t></a:t>
            </a:r>
            <a:r>
              <a:rPr lang="ru-RU" altLang="ru-RU" sz="2000">
                <a:latin typeface="Tahoma" panose="020B0604030504040204" pitchFamily="34" charset="0"/>
              </a:rPr>
              <a:t> поперечно-компенсирующая, продольно-компенсирующая, универсально-компенсирующая, шарнирная, упругая (постоянной и переменной жёсткости), конусная, цилиндрическая, дисковая, фрикционная свободного хода, храповая свободного хода.</a:t>
            </a:r>
            <a:endParaRPr lang="ru-RU" altLang="ru-RU" sz="2000" b="1">
              <a:latin typeface="Tahoma" panose="020B0604030504040204" pitchFamily="34" charset="0"/>
            </a:endParaRPr>
          </a:p>
          <a:p>
            <a:pPr algn="just"/>
            <a:endParaRPr lang="ru-RU" altLang="ru-RU" sz="2000" b="1">
              <a:latin typeface="Tahoma" panose="020B0604030504040204" pitchFamily="34" charset="0"/>
            </a:endParaRPr>
          </a:p>
          <a:p>
            <a:pPr algn="just"/>
            <a:r>
              <a:rPr lang="ru-RU" altLang="ru-RU" sz="2000" b="1">
                <a:latin typeface="Tahoma" panose="020B0604030504040204" pitchFamily="34" charset="0"/>
              </a:rPr>
              <a:t>Муфты постоянного соединения </a:t>
            </a:r>
            <a:r>
              <a:rPr lang="ru-RU" altLang="ru-RU" sz="2000">
                <a:latin typeface="Tahoma" panose="020B0604030504040204" pitchFamily="34" charset="0"/>
              </a:rPr>
              <a:t>позволяют разъединить ведущий и ведомый валы только после разборки соединения. Наиболее простыми из муфт постоянного соединения являются глухие муфты. </a:t>
            </a:r>
          </a:p>
          <a:p>
            <a:pPr algn="just"/>
            <a:r>
              <a:rPr lang="ru-RU" altLang="ru-RU" sz="2000" b="1" i="1">
                <a:latin typeface="Tahoma" panose="020B0604030504040204" pitchFamily="34" charset="0"/>
              </a:rPr>
              <a:t>Глухая </a:t>
            </a:r>
            <a:r>
              <a:rPr lang="ru-RU" altLang="ru-RU" b="1" i="1">
                <a:latin typeface="Tahoma" panose="020B0604030504040204" pitchFamily="34" charset="0"/>
              </a:rPr>
              <a:t>муфта</a:t>
            </a:r>
            <a:r>
              <a:rPr lang="ru-RU" altLang="ru-RU" sz="2000" i="1">
                <a:latin typeface="Tahoma" panose="020B0604030504040204" pitchFamily="34" charset="0"/>
              </a:rPr>
              <a:t> </a:t>
            </a:r>
            <a:r>
              <a:rPr lang="ru-RU" altLang="ru-RU" sz="2000" i="1">
                <a:latin typeface="Tahoma" panose="020B0604030504040204" pitchFamily="34" charset="0"/>
                <a:sym typeface="Symbol" panose="05050102010706020507" pitchFamily="18" charset="2"/>
              </a:rPr>
              <a:t></a:t>
            </a:r>
            <a:r>
              <a:rPr lang="ru-RU" altLang="ru-RU" sz="2000" i="1">
                <a:latin typeface="Tahoma" panose="020B0604030504040204" pitchFamily="34" charset="0"/>
              </a:rPr>
              <a:t> муфта постоянного соединения, обеспечивающая при соединении валов полное совпадение их геометрических осей</a:t>
            </a:r>
            <a:r>
              <a:rPr lang="ru-RU" altLang="ru-RU" sz="2000">
                <a:latin typeface="Tahoma" panose="020B0604030504040204" pitchFamily="34" charset="0"/>
              </a:rPr>
              <a:t>. </a:t>
            </a:r>
          </a:p>
          <a:p>
            <a:pPr algn="just"/>
            <a:r>
              <a:rPr lang="ru-RU" altLang="ru-RU" sz="2000">
                <a:latin typeface="Tahoma" panose="020B0604030504040204" pitchFamily="34" charset="0"/>
              </a:rPr>
              <a:t>Глухими являются </a:t>
            </a:r>
            <a:r>
              <a:rPr lang="ru-RU" altLang="ru-RU" sz="2000" i="1">
                <a:latin typeface="Tahoma" panose="020B0604030504040204" pitchFamily="34" charset="0"/>
              </a:rPr>
              <a:t>втулочные</a:t>
            </a:r>
            <a:r>
              <a:rPr lang="ru-RU" altLang="ru-RU" sz="2000">
                <a:latin typeface="Tahoma" panose="020B0604030504040204" pitchFamily="34" charset="0"/>
              </a:rPr>
              <a:t>, </a:t>
            </a:r>
            <a:r>
              <a:rPr lang="ru-RU" altLang="ru-RU" sz="2000" i="1">
                <a:latin typeface="Tahoma" panose="020B0604030504040204" pitchFamily="34" charset="0"/>
              </a:rPr>
              <a:t>продольно-разъёмные и поперечно-разъёмные или фланцевые</a:t>
            </a:r>
            <a:r>
              <a:rPr lang="ru-RU" altLang="ru-RU" sz="2000">
                <a:latin typeface="Tahoma" panose="020B0604030504040204" pitchFamily="34" charset="0"/>
              </a:rPr>
              <a:t> муфты.</a:t>
            </a:r>
          </a:p>
        </p:txBody>
      </p:sp>
      <p:pic>
        <p:nvPicPr>
          <p:cNvPr id="9221" name="Picture 5" descr="Муфта(втул)"/>
          <p:cNvPicPr>
            <a:picLocks noGrp="1" noChangeAspect="1" noChangeArrowheads="1"/>
          </p:cNvPicPr>
          <p:nvPr>
            <p:ph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0" y="3716338"/>
            <a:ext cx="3744913" cy="213518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9223" name="Text Box 7"/>
          <p:cNvSpPr txBox="1">
            <a:spLocks noChangeArrowheads="1"/>
          </p:cNvSpPr>
          <p:nvPr/>
        </p:nvSpPr>
        <p:spPr bwMode="auto">
          <a:xfrm>
            <a:off x="179388" y="5949950"/>
            <a:ext cx="3563937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altLang="ru-RU" sz="2000" b="1"/>
              <a:t>Рис.  16.1. Втулочная муфта.</a:t>
            </a:r>
            <a:r>
              <a:rPr lang="ru-RU" altLang="ru-RU"/>
              <a:t> </a:t>
            </a:r>
          </a:p>
        </p:txBody>
      </p:sp>
      <p:sp>
        <p:nvSpPr>
          <p:cNvPr id="9224" name="Text Box 8"/>
          <p:cNvSpPr txBox="1">
            <a:spLocks noChangeArrowheads="1"/>
          </p:cNvSpPr>
          <p:nvPr/>
        </p:nvSpPr>
        <p:spPr bwMode="auto">
          <a:xfrm>
            <a:off x="3779838" y="3716338"/>
            <a:ext cx="5364162" cy="2835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indent="355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34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spcBef>
                <a:spcPct val="50000"/>
              </a:spcBef>
            </a:pPr>
            <a:r>
              <a:rPr lang="ru-RU" altLang="ru-RU" sz="2000" b="1">
                <a:latin typeface="Tahoma" panose="020B0604030504040204" pitchFamily="34" charset="0"/>
              </a:rPr>
              <a:t>Втулочная</a:t>
            </a:r>
            <a:r>
              <a:rPr lang="ru-RU" altLang="ru-RU" sz="2000">
                <a:latin typeface="Tahoma" panose="020B0604030504040204" pitchFamily="34" charset="0"/>
              </a:rPr>
              <a:t> муфта (рис. 16.1) наиболее проста по конструкции и представляет собой втулку, одетую на концы соединяемых валов. Вращающий момент от ведущего вала к ведомому передаётся втулкой через шпонки (рис. 16.1), шлицы или штифты, установленные в отверстиях, просверленных диаметрально сквозь втулку и концы валов.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4" name="Picture 4" descr="Муфта(прод_сверт)"/>
          <p:cNvPicPr>
            <a:picLocks noGrp="1" noChangeAspect="1" noChangeArrowheads="1"/>
          </p:cNvPicPr>
          <p:nvPr>
            <p:ph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0" y="692150"/>
            <a:ext cx="5003800" cy="184626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10246" name="Text Box 6"/>
          <p:cNvSpPr txBox="1">
            <a:spLocks noChangeArrowheads="1"/>
          </p:cNvSpPr>
          <p:nvPr/>
        </p:nvSpPr>
        <p:spPr bwMode="auto">
          <a:xfrm>
            <a:off x="0" y="2565400"/>
            <a:ext cx="50038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altLang="ru-RU" sz="2000" b="1"/>
              <a:t>Рис. 16.2. Муфта продольно-разъёмная</a:t>
            </a:r>
            <a:r>
              <a:rPr lang="ru-RU" altLang="ru-RU"/>
              <a:t> </a:t>
            </a:r>
          </a:p>
        </p:txBody>
      </p:sp>
      <p:sp>
        <p:nvSpPr>
          <p:cNvPr id="10247" name="Text Box 7"/>
          <p:cNvSpPr txBox="1">
            <a:spLocks noChangeArrowheads="1"/>
          </p:cNvSpPr>
          <p:nvPr/>
        </p:nvSpPr>
        <p:spPr bwMode="auto">
          <a:xfrm>
            <a:off x="0" y="0"/>
            <a:ext cx="91440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54000" rIns="54000">
            <a:spAutoFit/>
          </a:bodyPr>
          <a:lstStyle>
            <a:lvl1pPr indent="355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34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spcBef>
                <a:spcPct val="50000"/>
              </a:spcBef>
            </a:pPr>
            <a:r>
              <a:rPr lang="ru-RU" altLang="ru-RU" sz="2000" b="1">
                <a:latin typeface="Tahoma" panose="020B0604030504040204" pitchFamily="34" charset="0"/>
              </a:rPr>
              <a:t>Недостаток</a:t>
            </a:r>
            <a:r>
              <a:rPr lang="ru-RU" altLang="ru-RU" sz="2000">
                <a:latin typeface="Tahoma" panose="020B0604030504040204" pitchFamily="34" charset="0"/>
              </a:rPr>
              <a:t> втулочной муфты </a:t>
            </a:r>
            <a:r>
              <a:rPr lang="ru-RU" altLang="ru-RU" sz="2000">
                <a:latin typeface="Tahoma" panose="020B0604030504040204" pitchFamily="34" charset="0"/>
                <a:sym typeface="Symbol" panose="05050102010706020507" pitchFamily="18" charset="2"/>
              </a:rPr>
              <a:t></a:t>
            </a:r>
            <a:r>
              <a:rPr lang="ru-RU" altLang="ru-RU" sz="2000">
                <a:latin typeface="Tahoma" panose="020B0604030504040204" pitchFamily="34" charset="0"/>
              </a:rPr>
              <a:t> невозможность разъединения валов без смещения хотя бы одного из них.</a:t>
            </a:r>
          </a:p>
        </p:txBody>
      </p:sp>
      <p:sp>
        <p:nvSpPr>
          <p:cNvPr id="10248" name="Text Box 8"/>
          <p:cNvSpPr txBox="1">
            <a:spLocks noChangeArrowheads="1"/>
          </p:cNvSpPr>
          <p:nvPr/>
        </p:nvSpPr>
        <p:spPr bwMode="auto">
          <a:xfrm>
            <a:off x="5076825" y="692150"/>
            <a:ext cx="4067175" cy="2563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indent="355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34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lnSpc>
                <a:spcPct val="90000"/>
              </a:lnSpc>
            </a:pPr>
            <a:r>
              <a:rPr lang="ru-RU" altLang="ru-RU" sz="2000" b="1">
                <a:latin typeface="Tahoma" panose="020B0604030504040204" pitchFamily="34" charset="0"/>
              </a:rPr>
              <a:t>Продольно-разъёмная</a:t>
            </a:r>
            <a:r>
              <a:rPr lang="ru-RU" altLang="ru-RU" sz="2000">
                <a:latin typeface="Tahoma" panose="020B0604030504040204" pitchFamily="34" charset="0"/>
              </a:rPr>
              <a:t> муфта (рис. 16.2) состоит из двух полумуфт, стягиваемых при сборке винтами или болтами с гайкой. Разъём между полумуфтами расположен в плоскости, проходящей через общую геометрическую ось обоих соединяемых валов. </a:t>
            </a:r>
            <a:endParaRPr lang="ru-RU" altLang="ru-RU">
              <a:latin typeface="Tahoma" panose="020B0604030504040204" pitchFamily="34" charset="0"/>
            </a:endParaRPr>
          </a:p>
        </p:txBody>
      </p:sp>
      <p:sp>
        <p:nvSpPr>
          <p:cNvPr id="10249" name="Text Box 9"/>
          <p:cNvSpPr txBox="1">
            <a:spLocks noChangeArrowheads="1"/>
          </p:cNvSpPr>
          <p:nvPr/>
        </p:nvSpPr>
        <p:spPr bwMode="auto">
          <a:xfrm>
            <a:off x="0" y="3141663"/>
            <a:ext cx="9144000" cy="2225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indent="355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34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/>
            <a:r>
              <a:rPr lang="ru-RU" altLang="ru-RU" sz="2000">
                <a:latin typeface="Tahoma" panose="020B0604030504040204" pitchFamily="34" charset="0"/>
              </a:rPr>
              <a:t>Усилие затяжки винтов должно быть достаточным для передачи вращающего момента силами трения, действующими на поверхности между валом и полумуфтами. Такая муфта позволяет разъединять концы валов, не смещая последние со своего места, и облегчает центровку валов при установке агрегатов на общую раму или фундамент.</a:t>
            </a:r>
          </a:p>
          <a:p>
            <a:pPr algn="just"/>
            <a:r>
              <a:rPr lang="ru-RU" altLang="ru-RU" sz="2000">
                <a:latin typeface="Tahoma" panose="020B0604030504040204" pitchFamily="34" charset="0"/>
              </a:rPr>
              <a:t>Внутренний диаметр резьбовой части болтов этой муфты, необходимых для передачи заданного момента, можно вычислить по формуле</a:t>
            </a:r>
            <a:r>
              <a:rPr lang="ru-RU" altLang="ru-RU">
                <a:latin typeface="Tahoma" panose="020B0604030504040204" pitchFamily="34" charset="0"/>
              </a:rPr>
              <a:t> </a:t>
            </a:r>
          </a:p>
        </p:txBody>
      </p:sp>
      <p:sp>
        <p:nvSpPr>
          <p:cNvPr id="10251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10250" name="Object 10"/>
          <p:cNvGraphicFramePr>
            <a:graphicFrameLocks noChangeAspect="1"/>
          </p:cNvGraphicFramePr>
          <p:nvPr/>
        </p:nvGraphicFramePr>
        <p:xfrm>
          <a:off x="2627313" y="5445125"/>
          <a:ext cx="3887787" cy="1203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4" name="Формула" r:id="rId4" imgW="1854200" imgH="571500" progId="Equation.3">
                  <p:embed/>
                </p:oleObj>
              </mc:Choice>
              <mc:Fallback>
                <p:oleObj name="Формула" r:id="rId4" imgW="1854200" imgH="571500" progId="Equation.3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lum bright="70000" contrast="-70000"/>
                        <a:grayscl/>
                        <a:biLevel thresh="5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27313" y="5445125"/>
                        <a:ext cx="3887787" cy="12033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Text Box 4"/>
          <p:cNvSpPr txBox="1">
            <a:spLocks noChangeArrowheads="1"/>
          </p:cNvSpPr>
          <p:nvPr/>
        </p:nvSpPr>
        <p:spPr bwMode="auto">
          <a:xfrm>
            <a:off x="0" y="0"/>
            <a:ext cx="9144000" cy="3113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indent="355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34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lnSpc>
                <a:spcPct val="90000"/>
              </a:lnSpc>
            </a:pPr>
            <a:r>
              <a:rPr lang="ru-RU" altLang="ru-RU" sz="2000">
                <a:latin typeface="Tahoma" panose="020B0604030504040204" pitchFamily="34" charset="0"/>
              </a:rPr>
              <a:t>где </a:t>
            </a:r>
            <a:r>
              <a:rPr lang="en-US" altLang="ru-RU" sz="2000" b="1" i="1">
                <a:latin typeface="Times New Roman" panose="02020603050405020304" pitchFamily="18" charset="0"/>
              </a:rPr>
              <a:t>T</a:t>
            </a:r>
            <a:r>
              <a:rPr lang="ru-RU" altLang="ru-RU" sz="2000">
                <a:latin typeface="Times New Roman" panose="02020603050405020304" pitchFamily="18" charset="0"/>
              </a:rPr>
              <a:t> </a:t>
            </a:r>
            <a:r>
              <a:rPr lang="ru-RU" altLang="ru-RU" sz="2000">
                <a:latin typeface="Tahoma" panose="020B0604030504040204" pitchFamily="34" charset="0"/>
              </a:rPr>
              <a:t>– передаваемый муфтой крутящий момент; </a:t>
            </a:r>
            <a:r>
              <a:rPr lang="en-US" altLang="ru-RU" sz="2000" b="1" i="1">
                <a:latin typeface="Times New Roman" panose="02020603050405020304" pitchFamily="18" charset="0"/>
              </a:rPr>
              <a:t>d</a:t>
            </a:r>
            <a:r>
              <a:rPr lang="ru-RU" altLang="ru-RU" sz="2000">
                <a:latin typeface="Times New Roman" panose="02020603050405020304" pitchFamily="18" charset="0"/>
              </a:rPr>
              <a:t> </a:t>
            </a:r>
            <a:r>
              <a:rPr lang="ru-RU" altLang="ru-RU" sz="2000">
                <a:latin typeface="Tahoma" panose="020B0604030504040204" pitchFamily="34" charset="0"/>
              </a:rPr>
              <a:t>– диаметр соединяемых концов валов; </a:t>
            </a:r>
            <a:r>
              <a:rPr lang="en-US" altLang="ru-RU" sz="2000" b="1" i="1">
                <a:latin typeface="Times New Roman" panose="02020603050405020304" pitchFamily="18" charset="0"/>
              </a:rPr>
              <a:t>z</a:t>
            </a:r>
            <a:r>
              <a:rPr lang="ru-RU" altLang="ru-RU" sz="2000">
                <a:latin typeface="Times New Roman" panose="02020603050405020304" pitchFamily="18" charset="0"/>
              </a:rPr>
              <a:t> </a:t>
            </a:r>
            <a:r>
              <a:rPr lang="ru-RU" altLang="ru-RU" sz="2000">
                <a:latin typeface="Tahoma" panose="020B0604030504040204" pitchFamily="34" charset="0"/>
              </a:rPr>
              <a:t>– количество болтов; </a:t>
            </a:r>
            <a:r>
              <a:rPr lang="en-US" altLang="ru-RU" sz="2000" b="1" i="1">
                <a:latin typeface="Times New Roman" panose="02020603050405020304" pitchFamily="18" charset="0"/>
              </a:rPr>
              <a:t>k</a:t>
            </a:r>
            <a:r>
              <a:rPr lang="ru-RU" altLang="ru-RU" sz="2000">
                <a:latin typeface="Times New Roman" panose="02020603050405020304" pitchFamily="18" charset="0"/>
              </a:rPr>
              <a:t> </a:t>
            </a:r>
            <a:r>
              <a:rPr lang="ru-RU" altLang="ru-RU" sz="2000">
                <a:latin typeface="Tahoma" panose="020B0604030504040204" pitchFamily="34" charset="0"/>
              </a:rPr>
              <a:t>– коэффициент режима работы муфты, учитывающий возможные кратковременные перегрузки (в машиностроении </a:t>
            </a:r>
            <a:r>
              <a:rPr lang="ru-RU" altLang="ru-RU" sz="2000" b="1" i="1">
                <a:latin typeface="Times New Roman" panose="02020603050405020304" pitchFamily="18" charset="0"/>
              </a:rPr>
              <a:t>1</a:t>
            </a:r>
            <a:r>
              <a:rPr lang="ru-RU" altLang="ru-RU" sz="2000" b="1" i="1">
                <a:latin typeface="Times New Roman" panose="02020603050405020304" pitchFamily="18" charset="0"/>
                <a:sym typeface="Symbol" panose="05050102010706020507" pitchFamily="18" charset="2"/>
              </a:rPr>
              <a:t></a:t>
            </a:r>
            <a:r>
              <a:rPr lang="en-US" altLang="ru-RU" sz="2000" b="1" i="1">
                <a:latin typeface="Times New Roman" panose="02020603050405020304" pitchFamily="18" charset="0"/>
              </a:rPr>
              <a:t>k</a:t>
            </a:r>
            <a:r>
              <a:rPr lang="ru-RU" altLang="ru-RU" sz="2000" b="1" i="1">
                <a:latin typeface="Times New Roman" panose="02020603050405020304" pitchFamily="18" charset="0"/>
                <a:sym typeface="Symbol" panose="05050102010706020507" pitchFamily="18" charset="2"/>
              </a:rPr>
              <a:t></a:t>
            </a:r>
            <a:r>
              <a:rPr lang="ru-RU" altLang="ru-RU" sz="2000" b="1" i="1">
                <a:latin typeface="Times New Roman" panose="02020603050405020304" pitchFamily="18" charset="0"/>
              </a:rPr>
              <a:t>6</a:t>
            </a:r>
            <a:r>
              <a:rPr lang="ru-RU" altLang="ru-RU" sz="2000">
                <a:latin typeface="Tahoma" panose="020B0604030504040204" pitchFamily="34" charset="0"/>
              </a:rPr>
              <a:t>); </a:t>
            </a:r>
            <a:r>
              <a:rPr lang="en-US" altLang="ru-RU" sz="2000" b="1" i="1">
                <a:latin typeface="Times New Roman" panose="02020603050405020304" pitchFamily="18" charset="0"/>
              </a:rPr>
              <a:t>f</a:t>
            </a:r>
            <a:r>
              <a:rPr lang="ru-RU" altLang="ru-RU" sz="2000">
                <a:latin typeface="Times New Roman" panose="02020603050405020304" pitchFamily="18" charset="0"/>
              </a:rPr>
              <a:t> </a:t>
            </a:r>
            <a:r>
              <a:rPr lang="ru-RU" altLang="ru-RU" sz="2000">
                <a:latin typeface="Tahoma" panose="020B0604030504040204" pitchFamily="34" charset="0"/>
              </a:rPr>
              <a:t>– коэффициент трения между полумуфтами и поверхностью валов (для сухих поверхностей из чугуна и стали принимают </a:t>
            </a:r>
            <a:r>
              <a:rPr lang="en-US" altLang="ru-RU" sz="2000" b="1" i="1">
                <a:latin typeface="Times New Roman" panose="02020603050405020304" pitchFamily="18" charset="0"/>
              </a:rPr>
              <a:t>f</a:t>
            </a:r>
            <a:r>
              <a:rPr lang="ru-RU" altLang="ru-RU" sz="2000" b="1" i="1">
                <a:latin typeface="Times New Roman" panose="02020603050405020304" pitchFamily="18" charset="0"/>
              </a:rPr>
              <a:t>=0,2</a:t>
            </a:r>
            <a:r>
              <a:rPr lang="ru-RU" altLang="ru-RU" sz="2000">
                <a:latin typeface="Tahoma" panose="020B0604030504040204" pitchFamily="34" charset="0"/>
              </a:rPr>
              <a:t>, при наличии смазки </a:t>
            </a:r>
            <a:r>
              <a:rPr lang="en-US" altLang="ru-RU" sz="2000" b="1" i="1">
                <a:latin typeface="Times New Roman" panose="02020603050405020304" pitchFamily="18" charset="0"/>
              </a:rPr>
              <a:t>f</a:t>
            </a:r>
            <a:r>
              <a:rPr lang="ru-RU" altLang="ru-RU" sz="2000" b="1" i="1">
                <a:latin typeface="Times New Roman" panose="02020603050405020304" pitchFamily="18" charset="0"/>
              </a:rPr>
              <a:t>=0,08…0,1</a:t>
            </a:r>
            <a:r>
              <a:rPr lang="ru-RU" altLang="ru-RU" sz="2000">
                <a:latin typeface="Tahoma" panose="020B0604030504040204" pitchFamily="34" charset="0"/>
              </a:rPr>
              <a:t>); </a:t>
            </a:r>
            <a:r>
              <a:rPr lang="ru-RU" altLang="ru-RU" sz="2000" b="1" i="1">
                <a:latin typeface="Times New Roman" panose="02020603050405020304" pitchFamily="18" charset="0"/>
              </a:rPr>
              <a:t>[</a:t>
            </a:r>
            <a:r>
              <a:rPr lang="ru-RU" altLang="ru-RU" sz="2000" b="1" i="1">
                <a:latin typeface="Times New Roman" panose="02020603050405020304" pitchFamily="18" charset="0"/>
                <a:sym typeface="Symbol" panose="05050102010706020507" pitchFamily="18" charset="2"/>
              </a:rPr>
              <a:t></a:t>
            </a:r>
            <a:r>
              <a:rPr lang="ru-RU" altLang="ru-RU" sz="2000" b="1" i="1">
                <a:latin typeface="Times New Roman" panose="02020603050405020304" pitchFamily="18" charset="0"/>
              </a:rPr>
              <a:t>]</a:t>
            </a:r>
            <a:r>
              <a:rPr lang="ru-RU" altLang="ru-RU" sz="2000" b="1" i="1" baseline="-25000">
                <a:latin typeface="Times New Roman" panose="02020603050405020304" pitchFamily="18" charset="0"/>
              </a:rPr>
              <a:t>р</a:t>
            </a:r>
            <a:r>
              <a:rPr lang="ru-RU" altLang="ru-RU" sz="2000">
                <a:latin typeface="Tahoma" panose="020B0604030504040204" pitchFamily="34" charset="0"/>
              </a:rPr>
              <a:t> – допускаемые напряжения растяжения для материала болтов.</a:t>
            </a:r>
          </a:p>
          <a:p>
            <a:pPr algn="just">
              <a:lnSpc>
                <a:spcPct val="90000"/>
              </a:lnSpc>
            </a:pPr>
            <a:r>
              <a:rPr lang="ru-RU" altLang="ru-RU" sz="2000" b="1">
                <a:latin typeface="Tahoma" panose="020B0604030504040204" pitchFamily="34" charset="0"/>
              </a:rPr>
              <a:t>Недостатком</a:t>
            </a:r>
            <a:r>
              <a:rPr lang="ru-RU" altLang="ru-RU" sz="2000">
                <a:latin typeface="Tahoma" panose="020B0604030504040204" pitchFamily="34" charset="0"/>
              </a:rPr>
              <a:t> продольно-разъёмной муфты является возможность смещения её центра масс с оси вращения валов при неодинаковой затяжке винтов на противоположных сторонах, что может вызывать вибрацию валов, особенно опасную при больших скоростях вращения. </a:t>
            </a:r>
          </a:p>
        </p:txBody>
      </p:sp>
      <p:pic>
        <p:nvPicPr>
          <p:cNvPr id="11269" name="Picture 5" descr="Муфта(фланц)"/>
          <p:cNvPicPr>
            <a:picLocks noGrp="1" noChangeAspect="1" noChangeArrowheads="1"/>
          </p:cNvPicPr>
          <p:nvPr>
            <p:ph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0" y="3213100"/>
            <a:ext cx="4356100" cy="2209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11271" name="Text Box 7"/>
          <p:cNvSpPr txBox="1">
            <a:spLocks noChangeArrowheads="1"/>
          </p:cNvSpPr>
          <p:nvPr/>
        </p:nvSpPr>
        <p:spPr bwMode="auto">
          <a:xfrm>
            <a:off x="0" y="5445125"/>
            <a:ext cx="4284663" cy="1212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lnSpc>
                <a:spcPct val="80000"/>
              </a:lnSpc>
              <a:spcBef>
                <a:spcPct val="50000"/>
              </a:spcBef>
            </a:pPr>
            <a:r>
              <a:rPr lang="ru-RU" altLang="ru-RU" sz="2000" b="1"/>
              <a:t>Рис. 16.3. Муфта фланцевая:</a:t>
            </a:r>
            <a:r>
              <a:rPr lang="ru-RU" altLang="ru-RU"/>
              <a:t> </a:t>
            </a:r>
            <a:br>
              <a:rPr lang="ru-RU" altLang="ru-RU"/>
            </a:br>
            <a:r>
              <a:rPr lang="ru-RU" altLang="ru-RU" b="1" i="1"/>
              <a:t>а)</a:t>
            </a:r>
            <a:r>
              <a:rPr lang="ru-RU" altLang="ru-RU" b="1"/>
              <a:t> </a:t>
            </a:r>
            <a:r>
              <a:rPr lang="ru-RU" altLang="ru-RU"/>
              <a:t>для закрытой установки;</a:t>
            </a:r>
            <a:r>
              <a:rPr lang="ru-RU" altLang="ru-RU" b="1"/>
              <a:t> </a:t>
            </a:r>
            <a:br>
              <a:rPr lang="ru-RU" altLang="ru-RU" b="1"/>
            </a:br>
            <a:r>
              <a:rPr lang="ru-RU" altLang="ru-RU" b="1" i="1"/>
              <a:t>б)</a:t>
            </a:r>
            <a:r>
              <a:rPr lang="ru-RU" altLang="ru-RU" b="1"/>
              <a:t> </a:t>
            </a:r>
            <a:r>
              <a:rPr lang="ru-RU" altLang="ru-RU"/>
              <a:t>для открытой установки;</a:t>
            </a:r>
            <a:r>
              <a:rPr lang="ru-RU" altLang="ru-RU" b="1"/>
              <a:t> </a:t>
            </a:r>
            <a:br>
              <a:rPr lang="ru-RU" altLang="ru-RU" b="1"/>
            </a:br>
            <a:r>
              <a:rPr lang="en-US" altLang="ru-RU" i="1"/>
              <a:t>I</a:t>
            </a:r>
            <a:r>
              <a:rPr lang="ru-RU" altLang="ru-RU" b="1"/>
              <a:t> – </a:t>
            </a:r>
            <a:r>
              <a:rPr lang="ru-RU" altLang="ru-RU"/>
              <a:t>призонные болты;</a:t>
            </a:r>
            <a:r>
              <a:rPr lang="ru-RU" altLang="ru-RU" b="1"/>
              <a:t> </a:t>
            </a:r>
            <a:r>
              <a:rPr lang="en-US" altLang="ru-RU" b="1"/>
              <a:t>II</a:t>
            </a:r>
            <a:r>
              <a:rPr lang="ru-RU" altLang="ru-RU" b="1"/>
              <a:t> – </a:t>
            </a:r>
            <a:r>
              <a:rPr lang="ru-RU" altLang="ru-RU"/>
              <a:t>обычные болты в отверстиях с зазором. </a:t>
            </a:r>
          </a:p>
        </p:txBody>
      </p:sp>
      <p:sp>
        <p:nvSpPr>
          <p:cNvPr id="11272" name="Text Box 8"/>
          <p:cNvSpPr txBox="1">
            <a:spLocks noChangeArrowheads="1"/>
          </p:cNvSpPr>
          <p:nvPr/>
        </p:nvSpPr>
        <p:spPr bwMode="auto">
          <a:xfrm>
            <a:off x="4284663" y="3195638"/>
            <a:ext cx="4716462" cy="36623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indent="355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34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lnSpc>
                <a:spcPct val="90000"/>
              </a:lnSpc>
              <a:spcBef>
                <a:spcPct val="50000"/>
              </a:spcBef>
            </a:pPr>
            <a:r>
              <a:rPr lang="ru-RU" altLang="ru-RU" sz="2000" b="1">
                <a:latin typeface="Tahoma" panose="020B0604030504040204" pitchFamily="34" charset="0"/>
              </a:rPr>
              <a:t>Поперечно-разъёмная</a:t>
            </a:r>
            <a:r>
              <a:rPr lang="ru-RU" altLang="ru-RU" sz="2000">
                <a:latin typeface="Tahoma" panose="020B0604030504040204" pitchFamily="34" charset="0"/>
              </a:rPr>
              <a:t> (</a:t>
            </a:r>
            <a:r>
              <a:rPr lang="ru-RU" altLang="ru-RU" sz="2000" b="1">
                <a:latin typeface="Tahoma" panose="020B0604030504040204" pitchFamily="34" charset="0"/>
              </a:rPr>
              <a:t>фланцевая)</a:t>
            </a:r>
            <a:r>
              <a:rPr lang="ru-RU" altLang="ru-RU" sz="2000">
                <a:latin typeface="Tahoma" panose="020B0604030504040204" pitchFamily="34" charset="0"/>
              </a:rPr>
              <a:t> муфта (рис. 16.3) состоит из двух полумуфт, каждая из полумуфт насаживается на конец своего из соединяемых валов – одна на ведущий вал, другая на ведомый. Каждая из полумуфт имеет фланец. При сборке соединения полумуфты ставятся так, чтобы фланцы встали друг против друга с минимальным зазором. В отверстия фланцев вставляются болты, стягивающие полумуфты. 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2" name="Text Box 4"/>
          <p:cNvSpPr txBox="1">
            <a:spLocks noChangeArrowheads="1"/>
          </p:cNvSpPr>
          <p:nvPr/>
        </p:nvSpPr>
        <p:spPr bwMode="auto">
          <a:xfrm>
            <a:off x="0" y="0"/>
            <a:ext cx="9144000" cy="915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indent="355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34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lnSpc>
                <a:spcPct val="90000"/>
              </a:lnSpc>
              <a:spcBef>
                <a:spcPct val="50000"/>
              </a:spcBef>
            </a:pPr>
            <a:r>
              <a:rPr lang="ru-RU" altLang="ru-RU" sz="2000">
                <a:latin typeface="Tahoma" panose="020B0604030504040204" pitchFamily="34" charset="0"/>
              </a:rPr>
              <a:t>При установке во фланцевую муфту призонных болтов (рис. 16.3, </a:t>
            </a:r>
            <a:r>
              <a:rPr lang="en-US" altLang="ru-RU" sz="2000" b="1" i="1">
                <a:latin typeface="Tahoma" panose="020B0604030504040204" pitchFamily="34" charset="0"/>
              </a:rPr>
              <a:t>I</a:t>
            </a:r>
            <a:r>
              <a:rPr lang="ru-RU" altLang="ru-RU" sz="2000">
                <a:latin typeface="Tahoma" panose="020B0604030504040204" pitchFamily="34" charset="0"/>
              </a:rPr>
              <a:t>) диаметр их призонной части, работающей на срез, рассчитывается по формуле </a:t>
            </a:r>
          </a:p>
        </p:txBody>
      </p:sp>
      <p:sp>
        <p:nvSpPr>
          <p:cNvPr id="12294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12293" name="Object 5"/>
          <p:cNvGraphicFramePr>
            <a:graphicFrameLocks noChangeAspect="1"/>
          </p:cNvGraphicFramePr>
          <p:nvPr/>
        </p:nvGraphicFramePr>
        <p:xfrm>
          <a:off x="2700338" y="908050"/>
          <a:ext cx="3095625" cy="1108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8" name="Формула" r:id="rId3" imgW="1536033" imgH="545863" progId="Equation.3">
                  <p:embed/>
                </p:oleObj>
              </mc:Choice>
              <mc:Fallback>
                <p:oleObj name="Формула" r:id="rId3" imgW="1536033" imgH="545863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lum bright="70000" contrast="-70000"/>
                        <a:grayscl/>
                        <a:biLevel thresh="5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00338" y="908050"/>
                        <a:ext cx="3095625" cy="1108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296" name="Text Box 8"/>
          <p:cNvSpPr txBox="1">
            <a:spLocks noChangeArrowheads="1"/>
          </p:cNvSpPr>
          <p:nvPr/>
        </p:nvSpPr>
        <p:spPr bwMode="auto">
          <a:xfrm>
            <a:off x="0" y="1916113"/>
            <a:ext cx="9144000" cy="2441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indent="355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34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lnSpc>
                <a:spcPct val="90000"/>
              </a:lnSpc>
              <a:spcBef>
                <a:spcPct val="50000"/>
              </a:spcBef>
            </a:pPr>
            <a:r>
              <a:rPr lang="ru-RU" altLang="ru-RU" sz="2000">
                <a:latin typeface="Tahoma" panose="020B0604030504040204" pitchFamily="34" charset="0"/>
              </a:rPr>
              <a:t>где </a:t>
            </a:r>
            <a:r>
              <a:rPr lang="en-US" altLang="ru-RU" sz="2000" b="1" i="1">
                <a:latin typeface="Times New Roman" panose="02020603050405020304" pitchFamily="18" charset="0"/>
              </a:rPr>
              <a:t>D</a:t>
            </a:r>
            <a:r>
              <a:rPr lang="ru-RU" altLang="ru-RU" sz="2000" b="1" i="1" baseline="-25000">
                <a:latin typeface="Times New Roman" panose="02020603050405020304" pitchFamily="18" charset="0"/>
              </a:rPr>
              <a:t>1</a:t>
            </a:r>
            <a:r>
              <a:rPr lang="ru-RU" altLang="ru-RU" sz="2000">
                <a:latin typeface="Tahoma" panose="020B0604030504040204" pitchFamily="34" charset="0"/>
              </a:rPr>
              <a:t> – диаметр муфты, на котором установлены болты (см. рис. 16.3, </a:t>
            </a:r>
            <a:r>
              <a:rPr lang="ru-RU" altLang="ru-RU" sz="2000" b="1" i="1">
                <a:latin typeface="Times New Roman" panose="02020603050405020304" pitchFamily="18" charset="0"/>
              </a:rPr>
              <a:t>а, б, </a:t>
            </a:r>
            <a:r>
              <a:rPr lang="en-US" altLang="ru-RU" sz="2000" b="1" i="1">
                <a:latin typeface="Times New Roman" panose="02020603050405020304" pitchFamily="18" charset="0"/>
              </a:rPr>
              <a:t>I</a:t>
            </a:r>
            <a:r>
              <a:rPr lang="ru-RU" altLang="ru-RU" sz="2000">
                <a:latin typeface="Tahoma" panose="020B0604030504040204" pitchFamily="34" charset="0"/>
              </a:rPr>
              <a:t>); </a:t>
            </a:r>
            <a:r>
              <a:rPr lang="ru-RU" altLang="ru-RU" sz="2000" b="1" i="1">
                <a:latin typeface="Times New Roman" panose="02020603050405020304" pitchFamily="18" charset="0"/>
              </a:rPr>
              <a:t>[</a:t>
            </a:r>
            <a:r>
              <a:rPr lang="en-US" altLang="ru-RU" sz="2000" b="1" i="1">
                <a:latin typeface="Times New Roman" panose="02020603050405020304" pitchFamily="18" charset="0"/>
                <a:sym typeface="Symbol" panose="05050102010706020507" pitchFamily="18" charset="2"/>
              </a:rPr>
              <a:t></a:t>
            </a:r>
            <a:r>
              <a:rPr lang="ru-RU" altLang="ru-RU" sz="2000" b="1" i="1">
                <a:latin typeface="Times New Roman" panose="02020603050405020304" pitchFamily="18" charset="0"/>
              </a:rPr>
              <a:t>]</a:t>
            </a:r>
            <a:r>
              <a:rPr lang="ru-RU" altLang="ru-RU" sz="2000">
                <a:latin typeface="Tahoma" panose="020B0604030504040204" pitchFamily="34" charset="0"/>
              </a:rPr>
              <a:t> – допускаемые касательные напряжения для материала болта; остальные обозначения представлены ранее.</a:t>
            </a:r>
            <a:r>
              <a:rPr lang="ru-RU" altLang="ru-RU">
                <a:latin typeface="Tahoma" panose="020B0604030504040204" pitchFamily="34" charset="0"/>
              </a:rPr>
              <a:t> </a:t>
            </a:r>
          </a:p>
          <a:p>
            <a:pPr algn="just">
              <a:lnSpc>
                <a:spcPct val="90000"/>
              </a:lnSpc>
              <a:spcBef>
                <a:spcPct val="50000"/>
              </a:spcBef>
            </a:pPr>
            <a:r>
              <a:rPr lang="ru-RU" altLang="ru-RU" sz="2000">
                <a:latin typeface="Tahoma" panose="020B0604030504040204" pitchFamily="34" charset="0"/>
              </a:rPr>
              <a:t>При устанавке болтов в отверстиях полумуфт с зазором (рис. 16.3, </a:t>
            </a:r>
            <a:r>
              <a:rPr lang="en-US" altLang="ru-RU" sz="2000" b="1" i="1">
                <a:latin typeface="Tahoma" panose="020B0604030504040204" pitchFamily="34" charset="0"/>
              </a:rPr>
              <a:t>II</a:t>
            </a:r>
            <a:r>
              <a:rPr lang="ru-RU" altLang="ru-RU" sz="2000">
                <a:latin typeface="Tahoma" panose="020B0604030504040204" pitchFamily="34" charset="0"/>
              </a:rPr>
              <a:t>) вращающий момент передаётся силами трения, возникающими между торцевыми поверхностями фланцев полумуфт и инициированными силами затяжки болтов. Для этого случая внутренний диаметр резьбовой части болтов может быть найден по выражению</a:t>
            </a:r>
            <a:r>
              <a:rPr lang="ru-RU" altLang="ru-RU">
                <a:latin typeface="Tahoma" panose="020B0604030504040204" pitchFamily="34" charset="0"/>
              </a:rPr>
              <a:t> </a:t>
            </a:r>
          </a:p>
        </p:txBody>
      </p:sp>
      <p:graphicFrame>
        <p:nvGraphicFramePr>
          <p:cNvPr id="12297" name="Object 9"/>
          <p:cNvGraphicFramePr>
            <a:graphicFrameLocks noChangeAspect="1"/>
          </p:cNvGraphicFramePr>
          <p:nvPr/>
        </p:nvGraphicFramePr>
        <p:xfrm>
          <a:off x="2268538" y="4365625"/>
          <a:ext cx="4391025" cy="1001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9" name="Формула" r:id="rId5" imgW="2755900" imgH="596900" progId="Equation.3">
                  <p:embed/>
                </p:oleObj>
              </mc:Choice>
              <mc:Fallback>
                <p:oleObj name="Формула" r:id="rId5" imgW="2755900" imgH="596900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lum bright="70000" contrast="-70000"/>
                        <a:grayscl/>
                        <a:biLevel thresh="5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68538" y="4365625"/>
                        <a:ext cx="4391025" cy="10017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299" name="Text Box 11"/>
          <p:cNvSpPr txBox="1">
            <a:spLocks noChangeArrowheads="1"/>
          </p:cNvSpPr>
          <p:nvPr/>
        </p:nvSpPr>
        <p:spPr bwMode="auto">
          <a:xfrm>
            <a:off x="0" y="5392738"/>
            <a:ext cx="9144000" cy="14652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indent="355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34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lnSpc>
                <a:spcPct val="90000"/>
              </a:lnSpc>
            </a:pPr>
            <a:r>
              <a:rPr lang="ru-RU" altLang="ru-RU" sz="2000">
                <a:latin typeface="Tahoma" panose="020B0604030504040204" pitchFamily="34" charset="0"/>
              </a:rPr>
              <a:t>где </a:t>
            </a:r>
            <a:r>
              <a:rPr lang="en-US" altLang="ru-RU" sz="2000" b="1" i="1">
                <a:latin typeface="Times New Roman" panose="02020603050405020304" pitchFamily="18" charset="0"/>
              </a:rPr>
              <a:t>D</a:t>
            </a:r>
            <a:r>
              <a:rPr lang="ru-RU" altLang="ru-RU" sz="2000" b="1" i="1" baseline="-25000">
                <a:latin typeface="Times New Roman" panose="02020603050405020304" pitchFamily="18" charset="0"/>
              </a:rPr>
              <a:t>Нар</a:t>
            </a:r>
            <a:r>
              <a:rPr lang="ru-RU" altLang="ru-RU" sz="2000">
                <a:latin typeface="Tahoma" panose="020B0604030504040204" pitchFamily="34" charset="0"/>
              </a:rPr>
              <a:t> – максимальный диаметр поверхности трения фланцев муфты, равный наружному диаметру муфты, а                   </a:t>
            </a:r>
            <a:r>
              <a:rPr lang="ru-RU" altLang="ru-RU" sz="2000">
                <a:latin typeface="Tahoma" panose="020B0604030504040204" pitchFamily="34" charset="0"/>
                <a:sym typeface="Symbol" panose="05050102010706020507" pitchFamily="18" charset="2"/>
              </a:rPr>
              <a:t></a:t>
            </a:r>
            <a:r>
              <a:rPr lang="ru-RU" altLang="ru-RU" sz="2000">
                <a:latin typeface="Tahoma" panose="020B0604030504040204" pitchFamily="34" charset="0"/>
              </a:rPr>
              <a:t> отношение диаметров (внутреннего к наружному) этой поверхности (см. рис. 16.3, </a:t>
            </a:r>
            <a:r>
              <a:rPr lang="ru-RU" altLang="ru-RU" sz="2000" b="1" i="1">
                <a:latin typeface="Times New Roman" panose="02020603050405020304" pitchFamily="18" charset="0"/>
              </a:rPr>
              <a:t>а </a:t>
            </a:r>
            <a:r>
              <a:rPr lang="en-US" altLang="ru-RU" sz="2000" b="1" i="1">
                <a:latin typeface="Times New Roman" panose="02020603050405020304" pitchFamily="18" charset="0"/>
              </a:rPr>
              <a:t>II</a:t>
            </a:r>
            <a:r>
              <a:rPr lang="ru-RU" altLang="ru-RU" sz="2000">
                <a:latin typeface="Tahoma" panose="020B0604030504040204" pitchFamily="34" charset="0"/>
              </a:rPr>
              <a:t>).</a:t>
            </a:r>
          </a:p>
          <a:p>
            <a:pPr algn="just">
              <a:lnSpc>
                <a:spcPct val="90000"/>
              </a:lnSpc>
            </a:pPr>
            <a:r>
              <a:rPr lang="ru-RU" altLang="ru-RU" sz="2000">
                <a:latin typeface="Tahoma" panose="020B0604030504040204" pitchFamily="34" charset="0"/>
              </a:rPr>
              <a:t>Глухие муфты изготавливают обычно из углеродистых сталей или  чугунов различных марок.</a:t>
            </a:r>
          </a:p>
        </p:txBody>
      </p:sp>
      <p:sp>
        <p:nvSpPr>
          <p:cNvPr id="12301" name="Rectangle 1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12300" name="Object 12"/>
          <p:cNvGraphicFramePr>
            <a:graphicFrameLocks noChangeAspect="1"/>
          </p:cNvGraphicFramePr>
          <p:nvPr/>
        </p:nvGraphicFramePr>
        <p:xfrm>
          <a:off x="4787900" y="5734050"/>
          <a:ext cx="1368425" cy="325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10" name="Формула" r:id="rId7" imgW="1129810" imgH="266584" progId="Equation.3">
                  <p:embed/>
                </p:oleObj>
              </mc:Choice>
              <mc:Fallback>
                <p:oleObj name="Формула" r:id="rId7" imgW="1129810" imgH="266584" progId="Equation.3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lum bright="70000" contrast="-70000"/>
                        <a:grayscl/>
                        <a:biLevel thresh="5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87900" y="5734050"/>
                        <a:ext cx="1368425" cy="3254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6" name="Text Box 4"/>
          <p:cNvSpPr txBox="1">
            <a:spLocks noChangeArrowheads="1"/>
          </p:cNvSpPr>
          <p:nvPr/>
        </p:nvSpPr>
        <p:spPr bwMode="auto">
          <a:xfrm>
            <a:off x="0" y="0"/>
            <a:ext cx="9144000" cy="1465263"/>
          </a:xfrm>
          <a:prstGeom prst="rect">
            <a:avLst/>
          </a:prstGeom>
          <a:solidFill>
            <a:srgbClr val="64646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indent="355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34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ct val="50000"/>
              </a:spcBef>
            </a:pPr>
            <a:r>
              <a:rPr lang="ru-RU" altLang="ru-RU" sz="2000">
                <a:latin typeface="Tahoma" panose="020B0604030504040204" pitchFamily="34" charset="0"/>
              </a:rPr>
              <a:t>Недостаток всех глухих муфт: жёстко соединяя концы валов, они не позволяют им смещаться друг относительно друга при действии рабочих усилий со стороны элементов, передающих движение. Это способствует повышению изгибных напряжений в валах и, в конечном итоге, сокращает срок их службы.</a:t>
            </a:r>
          </a:p>
        </p:txBody>
      </p:sp>
      <p:pic>
        <p:nvPicPr>
          <p:cNvPr id="13317" name="Picture 5" descr="Муфты(НесооснВалов)"/>
          <p:cNvPicPr>
            <a:picLocks noGrp="1" noChangeAspect="1" noChangeArrowheads="1"/>
          </p:cNvPicPr>
          <p:nvPr>
            <p:ph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0" y="2060575"/>
            <a:ext cx="3276600" cy="312261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13319" name="Text Box 7"/>
          <p:cNvSpPr txBox="1">
            <a:spLocks noChangeArrowheads="1"/>
          </p:cNvSpPr>
          <p:nvPr/>
        </p:nvSpPr>
        <p:spPr bwMode="auto">
          <a:xfrm>
            <a:off x="0" y="5232400"/>
            <a:ext cx="3276600" cy="1625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lnSpc>
                <a:spcPct val="80000"/>
              </a:lnSpc>
              <a:spcBef>
                <a:spcPct val="50000"/>
              </a:spcBef>
            </a:pPr>
            <a:r>
              <a:rPr lang="ru-RU" altLang="ru-RU" b="1"/>
              <a:t>Рис. 16.4. Виды относительного смещения соединяемых валов:</a:t>
            </a:r>
            <a:r>
              <a:rPr lang="ru-RU" altLang="ru-RU"/>
              <a:t> </a:t>
            </a:r>
            <a:r>
              <a:rPr lang="ru-RU" altLang="ru-RU" b="1" i="1"/>
              <a:t>а)</a:t>
            </a:r>
            <a:r>
              <a:rPr lang="ru-RU" altLang="ru-RU" b="1"/>
              <a:t> </a:t>
            </a:r>
            <a:r>
              <a:rPr lang="ru-RU" altLang="ru-RU"/>
              <a:t>радиальное</a:t>
            </a:r>
            <a:r>
              <a:rPr lang="ru-RU" altLang="ru-RU" b="1"/>
              <a:t> </a:t>
            </a:r>
            <a:r>
              <a:rPr lang="ru-RU" altLang="ru-RU"/>
              <a:t>(поперечное);</a:t>
            </a:r>
            <a:r>
              <a:rPr lang="ru-RU" altLang="ru-RU" b="1"/>
              <a:t> </a:t>
            </a:r>
            <a:br>
              <a:rPr lang="ru-RU" altLang="ru-RU" b="1"/>
            </a:br>
            <a:r>
              <a:rPr lang="ru-RU" altLang="ru-RU" b="1" i="1"/>
              <a:t>б)</a:t>
            </a:r>
            <a:r>
              <a:rPr lang="ru-RU" altLang="ru-RU" b="1"/>
              <a:t> </a:t>
            </a:r>
            <a:r>
              <a:rPr lang="ru-RU" altLang="ru-RU"/>
              <a:t>осевое (продольное);</a:t>
            </a:r>
            <a:r>
              <a:rPr lang="ru-RU" altLang="ru-RU" b="1"/>
              <a:t> </a:t>
            </a:r>
            <a:r>
              <a:rPr lang="ru-RU" altLang="ru-RU" b="1" i="1"/>
              <a:t>в)</a:t>
            </a:r>
            <a:r>
              <a:rPr lang="ru-RU" altLang="ru-RU" b="1"/>
              <a:t> </a:t>
            </a:r>
            <a:r>
              <a:rPr lang="ru-RU" altLang="ru-RU"/>
              <a:t>угловое. </a:t>
            </a:r>
          </a:p>
        </p:txBody>
      </p:sp>
      <p:sp>
        <p:nvSpPr>
          <p:cNvPr id="13320" name="Text Box 8"/>
          <p:cNvSpPr txBox="1">
            <a:spLocks noChangeArrowheads="1"/>
          </p:cNvSpPr>
          <p:nvPr/>
        </p:nvSpPr>
        <p:spPr bwMode="auto">
          <a:xfrm>
            <a:off x="3348038" y="1628775"/>
            <a:ext cx="5795962" cy="5003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indent="355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34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lnSpc>
                <a:spcPct val="95000"/>
              </a:lnSpc>
            </a:pPr>
            <a:r>
              <a:rPr lang="ru-RU" altLang="ru-RU" sz="2000">
                <a:latin typeface="Tahoma" panose="020B0604030504040204" pitchFamily="34" charset="0"/>
              </a:rPr>
              <a:t>Применение</a:t>
            </a:r>
            <a:r>
              <a:rPr lang="ru-RU" altLang="ru-RU" sz="2000" b="1">
                <a:latin typeface="Tahoma" panose="020B0604030504040204" pitchFamily="34" charset="0"/>
              </a:rPr>
              <a:t> подвижных муфт</a:t>
            </a:r>
            <a:r>
              <a:rPr lang="ru-RU" altLang="ru-RU" sz="2000">
                <a:latin typeface="Tahoma" panose="020B0604030504040204" pitchFamily="34" charset="0"/>
              </a:rPr>
              <a:t> исключает эту неприятность, их конструкция позволяет отдельным элементам смещаться друг относительно друга в небольших пределах вместе с концами соединяемых валов. Такие муфты называют иначе </a:t>
            </a:r>
            <a:r>
              <a:rPr lang="ru-RU" altLang="ru-RU" sz="2000" b="1">
                <a:latin typeface="Tahoma" panose="020B0604030504040204" pitchFamily="34" charset="0"/>
              </a:rPr>
              <a:t>компенсирующими</a:t>
            </a:r>
            <a:r>
              <a:rPr lang="ru-RU" altLang="ru-RU" sz="2000">
                <a:latin typeface="Tahoma" panose="020B0604030504040204" pitchFamily="34" charset="0"/>
              </a:rPr>
              <a:t>. Компенсирующие муфты позволяют соединять валы с несовпадением геометрических осей. Величину такого несовпадения называют </a:t>
            </a:r>
            <a:r>
              <a:rPr lang="ru-RU" altLang="ru-RU" sz="2000" b="1">
                <a:latin typeface="Tahoma" panose="020B0604030504040204" pitchFamily="34" charset="0"/>
              </a:rPr>
              <a:t>величиной смещения</a:t>
            </a:r>
            <a:r>
              <a:rPr lang="ru-RU" altLang="ru-RU" sz="2000">
                <a:latin typeface="Tahoma" panose="020B0604030504040204" pitchFamily="34" charset="0"/>
              </a:rPr>
              <a:t> (рис. 16.4). При соединении валов  муфтой возможно </a:t>
            </a:r>
            <a:r>
              <a:rPr lang="ru-RU" altLang="ru-RU" sz="2000" b="1">
                <a:latin typeface="Tahoma" panose="020B0604030504040204" pitchFamily="34" charset="0"/>
              </a:rPr>
              <a:t>3 вида</a:t>
            </a:r>
            <a:r>
              <a:rPr lang="ru-RU" altLang="ru-RU" sz="2000">
                <a:latin typeface="Tahoma" panose="020B0604030504040204" pitchFamily="34" charset="0"/>
              </a:rPr>
              <a:t> элементарного </a:t>
            </a:r>
            <a:r>
              <a:rPr lang="ru-RU" altLang="ru-RU" sz="2000" b="1">
                <a:latin typeface="Tahoma" panose="020B0604030504040204" pitchFamily="34" charset="0"/>
              </a:rPr>
              <a:t>смещения</a:t>
            </a:r>
            <a:r>
              <a:rPr lang="ru-RU" altLang="ru-RU" sz="2000">
                <a:latin typeface="Tahoma" panose="020B0604030504040204" pitchFamily="34" charset="0"/>
              </a:rPr>
              <a:t>: </a:t>
            </a:r>
            <a:r>
              <a:rPr lang="ru-RU" altLang="ru-RU" sz="2000" b="1">
                <a:latin typeface="Tahoma" panose="020B0604030504040204" pitchFamily="34" charset="0"/>
              </a:rPr>
              <a:t>радиальное</a:t>
            </a:r>
            <a:r>
              <a:rPr lang="ru-RU" altLang="ru-RU" sz="2000">
                <a:latin typeface="Tahoma" panose="020B0604030504040204" pitchFamily="34" charset="0"/>
              </a:rPr>
              <a:t> (поперечное рис. 16.4, </a:t>
            </a:r>
            <a:r>
              <a:rPr lang="ru-RU" altLang="ru-RU" sz="2000" b="1" i="1">
                <a:latin typeface="Tahoma" panose="020B0604030504040204" pitchFamily="34" charset="0"/>
              </a:rPr>
              <a:t>а</a:t>
            </a:r>
            <a:r>
              <a:rPr lang="ru-RU" altLang="ru-RU" sz="2000">
                <a:latin typeface="Tahoma" panose="020B0604030504040204" pitchFamily="34" charset="0"/>
              </a:rPr>
              <a:t>), </a:t>
            </a:r>
            <a:r>
              <a:rPr lang="ru-RU" altLang="ru-RU" sz="2000" b="1">
                <a:latin typeface="Tahoma" panose="020B0604030504040204" pitchFamily="34" charset="0"/>
              </a:rPr>
              <a:t>осевое</a:t>
            </a:r>
            <a:r>
              <a:rPr lang="ru-RU" altLang="ru-RU" sz="2000">
                <a:latin typeface="Tahoma" panose="020B0604030504040204" pitchFamily="34" charset="0"/>
              </a:rPr>
              <a:t> (продольное рис. 16.4,</a:t>
            </a:r>
            <a:r>
              <a:rPr lang="ru-RU" altLang="ru-RU" sz="2000" b="1" i="1">
                <a:latin typeface="Tahoma" panose="020B0604030504040204" pitchFamily="34" charset="0"/>
              </a:rPr>
              <a:t> б</a:t>
            </a:r>
            <a:r>
              <a:rPr lang="ru-RU" altLang="ru-RU" sz="2000">
                <a:latin typeface="Tahoma" panose="020B0604030504040204" pitchFamily="34" charset="0"/>
              </a:rPr>
              <a:t>) и </a:t>
            </a:r>
            <a:r>
              <a:rPr lang="ru-RU" altLang="ru-RU" sz="2000" b="1">
                <a:latin typeface="Tahoma" panose="020B0604030504040204" pitchFamily="34" charset="0"/>
              </a:rPr>
              <a:t>угловое</a:t>
            </a:r>
            <a:r>
              <a:rPr lang="ru-RU" altLang="ru-RU" sz="2000">
                <a:latin typeface="Tahoma" panose="020B0604030504040204" pitchFamily="34" charset="0"/>
              </a:rPr>
              <a:t> (рис. 16.4, </a:t>
            </a:r>
            <a:r>
              <a:rPr lang="ru-RU" altLang="ru-RU" sz="2000" b="1" i="1">
                <a:latin typeface="Tahoma" panose="020B0604030504040204" pitchFamily="34" charset="0"/>
              </a:rPr>
              <a:t>в</a:t>
            </a:r>
            <a:r>
              <a:rPr lang="ru-RU" altLang="ru-RU" sz="2000">
                <a:latin typeface="Tahoma" panose="020B0604030504040204" pitchFamily="34" charset="0"/>
              </a:rPr>
              <a:t>). Обычно наблюдается </a:t>
            </a:r>
            <a:r>
              <a:rPr lang="ru-RU" altLang="ru-RU" sz="2000" b="1">
                <a:latin typeface="Tahoma" panose="020B0604030504040204" pitchFamily="34" charset="0"/>
              </a:rPr>
              <a:t>комплексное</a:t>
            </a:r>
            <a:r>
              <a:rPr lang="ru-RU" altLang="ru-RU" sz="2000">
                <a:latin typeface="Tahoma" panose="020B0604030504040204" pitchFamily="34" charset="0"/>
              </a:rPr>
              <a:t> смещение, включающее сразу несколько из названных элементарных смещений. 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0" name="Text Box 4"/>
          <p:cNvSpPr txBox="1">
            <a:spLocks noChangeArrowheads="1"/>
          </p:cNvSpPr>
          <p:nvPr/>
        </p:nvSpPr>
        <p:spPr bwMode="auto">
          <a:xfrm>
            <a:off x="0" y="0"/>
            <a:ext cx="9144000" cy="6737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indent="355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34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lnSpc>
                <a:spcPct val="95000"/>
              </a:lnSpc>
            </a:pPr>
            <a:r>
              <a:rPr lang="ru-RU" altLang="ru-RU" sz="2000">
                <a:latin typeface="Tahoma" panose="020B0604030504040204" pitchFamily="34" charset="0"/>
              </a:rPr>
              <a:t>Подвижные компенсирующие муфты делят на две группы: </a:t>
            </a:r>
            <a:br>
              <a:rPr lang="ru-RU" altLang="ru-RU" sz="2000">
                <a:latin typeface="Tahoma" panose="020B0604030504040204" pitchFamily="34" charset="0"/>
              </a:rPr>
            </a:br>
            <a:r>
              <a:rPr lang="ru-RU" altLang="ru-RU" sz="2000">
                <a:latin typeface="Tahoma" panose="020B0604030504040204" pitchFamily="34" charset="0"/>
              </a:rPr>
              <a:t>1) </a:t>
            </a:r>
            <a:r>
              <a:rPr lang="ru-RU" altLang="ru-RU" sz="2000" b="1">
                <a:latin typeface="Tahoma" panose="020B0604030504040204" pitchFamily="34" charset="0"/>
              </a:rPr>
              <a:t>жесткие</a:t>
            </a:r>
            <a:r>
              <a:rPr lang="ru-RU" altLang="ru-RU" sz="2000">
                <a:latin typeface="Tahoma" panose="020B0604030504040204" pitchFamily="34" charset="0"/>
              </a:rPr>
              <a:t> муфты и 2) </a:t>
            </a:r>
            <a:r>
              <a:rPr lang="ru-RU" altLang="ru-RU" sz="2000" b="1">
                <a:latin typeface="Tahoma" panose="020B0604030504040204" pitchFamily="34" charset="0"/>
              </a:rPr>
              <a:t>упругие</a:t>
            </a:r>
            <a:r>
              <a:rPr lang="ru-RU" altLang="ru-RU" sz="2000">
                <a:latin typeface="Tahoma" panose="020B0604030504040204" pitchFamily="34" charset="0"/>
              </a:rPr>
              <a:t> муфты.</a:t>
            </a:r>
          </a:p>
          <a:p>
            <a:pPr algn="just">
              <a:lnSpc>
                <a:spcPct val="95000"/>
              </a:lnSpc>
            </a:pPr>
            <a:r>
              <a:rPr lang="ru-RU" altLang="ru-RU" sz="2000">
                <a:latin typeface="Tahoma" panose="020B0604030504040204" pitchFamily="34" charset="0"/>
              </a:rPr>
              <a:t>В </a:t>
            </a:r>
            <a:r>
              <a:rPr lang="ru-RU" altLang="ru-RU" sz="2000" b="1">
                <a:latin typeface="Tahoma" panose="020B0604030504040204" pitchFamily="34" charset="0"/>
              </a:rPr>
              <a:t>жёстких муфтах</a:t>
            </a:r>
            <a:r>
              <a:rPr lang="ru-RU" altLang="ru-RU" sz="2000">
                <a:latin typeface="Tahoma" panose="020B0604030504040204" pitchFamily="34" charset="0"/>
              </a:rPr>
              <a:t> подвижность частей обеспечивается особенностями конструкции (расположение частей, величины зазоров, форма контактных поверхностей и т.п.). Жёсткие муфты практически не способны гасить крутильные колебания, возникающие в механизмах.</a:t>
            </a:r>
          </a:p>
          <a:p>
            <a:pPr algn="just">
              <a:lnSpc>
                <a:spcPct val="95000"/>
              </a:lnSpc>
            </a:pPr>
            <a:r>
              <a:rPr lang="ru-RU" altLang="ru-RU" sz="2000">
                <a:latin typeface="Tahoma" panose="020B0604030504040204" pitchFamily="34" charset="0"/>
              </a:rPr>
              <a:t>В </a:t>
            </a:r>
            <a:r>
              <a:rPr lang="ru-RU" altLang="ru-RU" sz="2000" b="1">
                <a:latin typeface="Tahoma" panose="020B0604030504040204" pitchFamily="34" charset="0"/>
              </a:rPr>
              <a:t>упругих муфтах</a:t>
            </a:r>
            <a:r>
              <a:rPr lang="ru-RU" altLang="ru-RU" sz="2000">
                <a:latin typeface="Tahoma" panose="020B0604030504040204" pitchFamily="34" charset="0"/>
              </a:rPr>
              <a:t> подвижность частей обеспечивается деформацией упругого элемента (пружины, детали из эластомера, резины). Деформация такого упругого элемента происходит с большим поглощением энергии, что способствует интенсивному гашению крутильных колебаний и более спокойной работе привода в целом.</a:t>
            </a:r>
          </a:p>
          <a:p>
            <a:pPr algn="just">
              <a:lnSpc>
                <a:spcPct val="95000"/>
              </a:lnSpc>
            </a:pPr>
            <a:r>
              <a:rPr lang="ru-RU" altLang="ru-RU" sz="2000">
                <a:latin typeface="Tahoma" panose="020B0604030504040204" pitchFamily="34" charset="0"/>
              </a:rPr>
              <a:t>В бронетанковой технике широко применяются жёсткие компенсирующие </a:t>
            </a:r>
            <a:r>
              <a:rPr lang="ru-RU" altLang="ru-RU" sz="2000" b="1">
                <a:latin typeface="Tahoma" panose="020B0604030504040204" pitchFamily="34" charset="0"/>
              </a:rPr>
              <a:t>зубчатые муфты</a:t>
            </a:r>
            <a:r>
              <a:rPr lang="ru-RU" altLang="ru-RU" sz="2000">
                <a:latin typeface="Tahoma" panose="020B0604030504040204" pitchFamily="34" charset="0"/>
              </a:rPr>
              <a:t>, способные компенсировать все три вышеназванных вида относительного смещения соединяемых валов. Такие муфты передают движение от планетарных механизмов поворота бортовым редукторам машины БМП-2, в трансмиссии танка Т-72 </a:t>
            </a:r>
            <a:r>
              <a:rPr lang="ru-RU" altLang="ru-RU" sz="2000">
                <a:latin typeface="Tahoma" panose="020B0604030504040204" pitchFamily="34" charset="0"/>
                <a:sym typeface="Symbol" panose="05050102010706020507" pitchFamily="18" charset="2"/>
              </a:rPr>
              <a:t></a:t>
            </a:r>
            <a:r>
              <a:rPr lang="ru-RU" altLang="ru-RU" sz="2000">
                <a:latin typeface="Tahoma" panose="020B0604030504040204" pitchFamily="34" charset="0"/>
              </a:rPr>
              <a:t> соединяют вал двигателя с повышающим редуктором, установлены в приводе стартера-генератора, передают движение от повышающего редуктора планетарным бортовым коробкам передач, и используются в других машинах.</a:t>
            </a:r>
          </a:p>
          <a:p>
            <a:pPr algn="just">
              <a:lnSpc>
                <a:spcPct val="95000"/>
              </a:lnSpc>
            </a:pPr>
            <a:r>
              <a:rPr lang="ru-RU" altLang="ru-RU" sz="2000">
                <a:latin typeface="Tahoma" panose="020B0604030504040204" pitchFamily="34" charset="0"/>
              </a:rPr>
              <a:t>Зубчатые муфты общемашиностроительного применения стандартизованы (ГОСТ 5006-83) для валов диаметром от 40 до 200 мм и передаваемых моментов от 1000 до 63000 Нм.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Граница">
  <a:themeElements>
    <a:clrScheme name="Граница 2">
      <a:dk1>
        <a:srgbClr val="5B5D6B"/>
      </a:dk1>
      <a:lt1>
        <a:srgbClr val="FFFFFF"/>
      </a:lt1>
      <a:dk2>
        <a:srgbClr val="5A5C6C"/>
      </a:dk2>
      <a:lt2>
        <a:srgbClr val="FFFFCC"/>
      </a:lt2>
      <a:accent1>
        <a:srgbClr val="9966FF"/>
      </a:accent1>
      <a:accent2>
        <a:srgbClr val="9383B3"/>
      </a:accent2>
      <a:accent3>
        <a:srgbClr val="B5B5BA"/>
      </a:accent3>
      <a:accent4>
        <a:srgbClr val="DADADA"/>
      </a:accent4>
      <a:accent5>
        <a:srgbClr val="CAB8FF"/>
      </a:accent5>
      <a:accent6>
        <a:srgbClr val="8576A2"/>
      </a:accent6>
      <a:hlink>
        <a:srgbClr val="A3C145"/>
      </a:hlink>
      <a:folHlink>
        <a:srgbClr val="6FA9B7"/>
      </a:folHlink>
    </a:clrScheme>
    <a:fontScheme name="Граница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Граница 1">
        <a:dk1>
          <a:srgbClr val="00007A"/>
        </a:dk1>
        <a:lt1>
          <a:srgbClr val="FFFFFF"/>
        </a:lt1>
        <a:dk2>
          <a:srgbClr val="000066"/>
        </a:dk2>
        <a:lt2>
          <a:srgbClr val="CCECFF"/>
        </a:lt2>
        <a:accent1>
          <a:srgbClr val="6F64C2"/>
        </a:accent1>
        <a:accent2>
          <a:srgbClr val="0089BA"/>
        </a:accent2>
        <a:accent3>
          <a:srgbClr val="AAAAB8"/>
        </a:accent3>
        <a:accent4>
          <a:srgbClr val="DADADA"/>
        </a:accent4>
        <a:accent5>
          <a:srgbClr val="BBB8DD"/>
        </a:accent5>
        <a:accent6>
          <a:srgbClr val="007CA8"/>
        </a:accent6>
        <a:hlink>
          <a:srgbClr val="66CCFF"/>
        </a:hlink>
        <a:folHlink>
          <a:srgbClr val="00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Граница 2">
        <a:dk1>
          <a:srgbClr val="5B5D6B"/>
        </a:dk1>
        <a:lt1>
          <a:srgbClr val="FFFFFF"/>
        </a:lt1>
        <a:dk2>
          <a:srgbClr val="5A5C6C"/>
        </a:dk2>
        <a:lt2>
          <a:srgbClr val="FFFFCC"/>
        </a:lt2>
        <a:accent1>
          <a:srgbClr val="9966FF"/>
        </a:accent1>
        <a:accent2>
          <a:srgbClr val="9383B3"/>
        </a:accent2>
        <a:accent3>
          <a:srgbClr val="B5B5BA"/>
        </a:accent3>
        <a:accent4>
          <a:srgbClr val="DADADA"/>
        </a:accent4>
        <a:accent5>
          <a:srgbClr val="CAB8FF"/>
        </a:accent5>
        <a:accent6>
          <a:srgbClr val="8576A2"/>
        </a:accent6>
        <a:hlink>
          <a:srgbClr val="A3C145"/>
        </a:hlink>
        <a:folHlink>
          <a:srgbClr val="6FA9B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Граница 3">
        <a:dk1>
          <a:srgbClr val="860000"/>
        </a:dk1>
        <a:lt1>
          <a:srgbClr val="FFFFFF"/>
        </a:lt1>
        <a:dk2>
          <a:srgbClr val="800000"/>
        </a:dk2>
        <a:lt2>
          <a:srgbClr val="FFFFCC"/>
        </a:lt2>
        <a:accent1>
          <a:srgbClr val="FF6600"/>
        </a:accent1>
        <a:accent2>
          <a:srgbClr val="FF9933"/>
        </a:accent2>
        <a:accent3>
          <a:srgbClr val="C0AAAA"/>
        </a:accent3>
        <a:accent4>
          <a:srgbClr val="DADADA"/>
        </a:accent4>
        <a:accent5>
          <a:srgbClr val="FFB8AA"/>
        </a:accent5>
        <a:accent6>
          <a:srgbClr val="E78A2D"/>
        </a:accent6>
        <a:hlink>
          <a:srgbClr val="FFCC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Граница 4">
        <a:dk1>
          <a:srgbClr val="676A5C"/>
        </a:dk1>
        <a:lt1>
          <a:srgbClr val="FFFFFF"/>
        </a:lt1>
        <a:dk2>
          <a:srgbClr val="686B5D"/>
        </a:dk2>
        <a:lt2>
          <a:srgbClr val="FFFFCC"/>
        </a:lt2>
        <a:accent1>
          <a:srgbClr val="CC6600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E2B8AA"/>
        </a:accent5>
        <a:accent6>
          <a:srgbClr val="738F98"/>
        </a:accent6>
        <a:hlink>
          <a:srgbClr val="DDBF4F"/>
        </a:hlink>
        <a:folHlink>
          <a:srgbClr val="B7B6A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Граница 5">
        <a:dk1>
          <a:srgbClr val="AC835E"/>
        </a:dk1>
        <a:lt1>
          <a:srgbClr val="FFFFFF"/>
        </a:lt1>
        <a:dk2>
          <a:srgbClr val="AE8764"/>
        </a:dk2>
        <a:lt2>
          <a:srgbClr val="FFFFCC"/>
        </a:lt2>
        <a:accent1>
          <a:srgbClr val="CC6600"/>
        </a:accent1>
        <a:accent2>
          <a:srgbClr val="FF5050"/>
        </a:accent2>
        <a:accent3>
          <a:srgbClr val="D3C3B8"/>
        </a:accent3>
        <a:accent4>
          <a:srgbClr val="DADADA"/>
        </a:accent4>
        <a:accent5>
          <a:srgbClr val="E2B8AA"/>
        </a:accent5>
        <a:accent6>
          <a:srgbClr val="E74848"/>
        </a:accent6>
        <a:hlink>
          <a:srgbClr val="FFCC99"/>
        </a:hlink>
        <a:folHlink>
          <a:srgbClr val="FF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Граница 6">
        <a:dk1>
          <a:srgbClr val="526133"/>
        </a:dk1>
        <a:lt1>
          <a:srgbClr val="FFFFFF"/>
        </a:lt1>
        <a:dk2>
          <a:srgbClr val="4E5D31"/>
        </a:dk2>
        <a:lt2>
          <a:srgbClr val="FFFFCC"/>
        </a:lt2>
        <a:accent1>
          <a:srgbClr val="99CC00"/>
        </a:accent1>
        <a:accent2>
          <a:srgbClr val="7A9505"/>
        </a:accent2>
        <a:accent3>
          <a:srgbClr val="B2B6AD"/>
        </a:accent3>
        <a:accent4>
          <a:srgbClr val="DADADA"/>
        </a:accent4>
        <a:accent5>
          <a:srgbClr val="CAE2AA"/>
        </a:accent5>
        <a:accent6>
          <a:srgbClr val="6E8704"/>
        </a:accent6>
        <a:hlink>
          <a:srgbClr val="FFCC00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Граница 7">
        <a:dk1>
          <a:srgbClr val="000000"/>
        </a:dk1>
        <a:lt1>
          <a:srgbClr val="DDDCC5"/>
        </a:lt1>
        <a:dk2>
          <a:srgbClr val="95934B"/>
        </a:dk2>
        <a:lt2>
          <a:srgbClr val="DBDAC3"/>
        </a:lt2>
        <a:accent1>
          <a:srgbClr val="EAEBE1"/>
        </a:accent1>
        <a:accent2>
          <a:srgbClr val="9DB0B7"/>
        </a:accent2>
        <a:accent3>
          <a:srgbClr val="EBEBDF"/>
        </a:accent3>
        <a:accent4>
          <a:srgbClr val="000000"/>
        </a:accent4>
        <a:accent5>
          <a:srgbClr val="F3F3EE"/>
        </a:accent5>
        <a:accent6>
          <a:srgbClr val="8E9FA6"/>
        </a:accent6>
        <a:hlink>
          <a:srgbClr val="0099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Граница 8">
        <a:dk1>
          <a:srgbClr val="007E7B"/>
        </a:dk1>
        <a:lt1>
          <a:srgbClr val="FFFFFF"/>
        </a:lt1>
        <a:dk2>
          <a:srgbClr val="008080"/>
        </a:dk2>
        <a:lt2>
          <a:srgbClr val="FFFF99"/>
        </a:lt2>
        <a:accent1>
          <a:srgbClr val="33CCCC"/>
        </a:accent1>
        <a:accent2>
          <a:srgbClr val="00CC66"/>
        </a:accent2>
        <a:accent3>
          <a:srgbClr val="AAC0C0"/>
        </a:accent3>
        <a:accent4>
          <a:srgbClr val="DADADA"/>
        </a:accent4>
        <a:accent5>
          <a:srgbClr val="ADE2E2"/>
        </a:accent5>
        <a:accent6>
          <a:srgbClr val="00B95C"/>
        </a:accent6>
        <a:hlink>
          <a:srgbClr val="CCFFCC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Граница 9">
        <a:dk1>
          <a:srgbClr val="000000"/>
        </a:dk1>
        <a:lt1>
          <a:srgbClr val="FFFFFF"/>
        </a:lt1>
        <a:dk2>
          <a:srgbClr val="000000"/>
        </a:dk2>
        <a:lt2>
          <a:srgbClr val="FEFEFE"/>
        </a:lt2>
        <a:accent1>
          <a:srgbClr val="E1E1FF"/>
        </a:accent1>
        <a:accent2>
          <a:srgbClr val="D9FFF8"/>
        </a:accent2>
        <a:accent3>
          <a:srgbClr val="FFFFFF"/>
        </a:accent3>
        <a:accent4>
          <a:srgbClr val="000000"/>
        </a:accent4>
        <a:accent5>
          <a:srgbClr val="EEEEFF"/>
        </a:accent5>
        <a:accent6>
          <a:srgbClr val="C4E7E1"/>
        </a:accent6>
        <a:hlink>
          <a:srgbClr val="9966FF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Compass</Template>
  <TotalTime>2052</TotalTime>
  <Words>3128</Words>
  <Application>Microsoft Office PowerPoint</Application>
  <PresentationFormat>Экран (4:3)</PresentationFormat>
  <Paragraphs>105</Paragraphs>
  <Slides>22</Slides>
  <Notes>1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22</vt:i4>
      </vt:variant>
    </vt:vector>
  </HeadingPairs>
  <TitlesOfParts>
    <vt:vector size="30" baseType="lpstr">
      <vt:lpstr>Lucida Sans Unicode</vt:lpstr>
      <vt:lpstr>Times New Roman</vt:lpstr>
      <vt:lpstr>Tahoma</vt:lpstr>
      <vt:lpstr>Wingdings</vt:lpstr>
      <vt:lpstr>Symbol</vt:lpstr>
      <vt:lpstr>Arial</vt:lpstr>
      <vt:lpstr>Граница</vt:lpstr>
      <vt:lpstr>Формула</vt:lpstr>
      <vt:lpstr>  Тема 6. Муфты  Механические муфты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Домашний пользователь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ДМиОК Лекция 16 Муфты</dc:title>
  <dc:creator>Владлен В. Коробков</dc:creator>
  <cp:lastModifiedBy>admin</cp:lastModifiedBy>
  <cp:revision>34</cp:revision>
  <dcterms:created xsi:type="dcterms:W3CDTF">2008-01-01T17:30:58Z</dcterms:created>
  <dcterms:modified xsi:type="dcterms:W3CDTF">2017-02-24T18:45:52Z</dcterms:modified>
</cp:coreProperties>
</file>