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19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94" r:id="rId15"/>
    <p:sldId id="289" r:id="rId16"/>
    <p:sldId id="290" r:id="rId17"/>
    <p:sldId id="291" r:id="rId18"/>
  </p:sldIdLst>
  <p:sldSz cx="9144000" cy="6858000" type="screen4x3"/>
  <p:notesSz cx="6858000" cy="9144000"/>
  <p:embeddedFontLst>
    <p:embeddedFont>
      <p:font typeface="Tahoma" panose="020B0604030504040204" pitchFamily="34" charset="0"/>
      <p:regular r:id="rId20"/>
      <p:bold r:id="rId21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44" autoAdjust="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8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2EC2207-2EE9-41A4-B3D5-DF1F9EEA1D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6498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512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3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513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0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6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6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27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527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527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27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27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8E32506-43D2-400B-9BF3-FB510177BAB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A87AD-E62E-40F7-92B5-9F1EAC4B86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507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A4E32-D3B2-4510-B198-AB98F94535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5915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8A330560-77ED-48C0-B85F-3CDEE75F5F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875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9269C7-45E8-42E9-BF32-6CB0160A77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81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40489-4436-4D43-9202-5236B336C5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84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B3BC3-F7BD-419C-B500-96B7EA2743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479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66641-5D5E-4D55-911B-3C943A65EE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411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1E6F0-CB6F-44C4-82A8-2278863A8F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4122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9AEA4-A247-4AF3-8F3F-A779498C33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237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84A43-FC63-426E-800F-8EEB93EF1A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2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E204C-EF5D-4A03-85A9-59F905E279F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345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10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11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4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4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24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425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425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425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4252D555-9E7D-424E-A589-D95D890589E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25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4398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3200" b="1" dirty="0"/>
              <a:t>Тема 5. Упругие элементы машин</a:t>
            </a:r>
            <a:r>
              <a:rPr lang="ru-RU" altLang="ru-RU" sz="3600" b="1" dirty="0"/>
              <a:t> </a:t>
            </a:r>
            <a:br>
              <a:rPr lang="ru-RU" altLang="ru-RU" sz="3600" b="1" dirty="0"/>
            </a:br>
            <a:r>
              <a:rPr lang="ru-RU" altLang="ru-RU" sz="2800" b="1" dirty="0"/>
              <a:t>Упругие элементы машин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0" y="1844675"/>
            <a:ext cx="9144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Вопросы, изложенные в лекции:</a:t>
            </a:r>
            <a:br>
              <a:rPr lang="ru-RU" alt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1)</a:t>
            </a:r>
            <a:r>
              <a:rPr lang="ru-RU" alt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Упругие элементы. Назначение, классификация, область применения.</a:t>
            </a:r>
            <a:b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2) Винтовые пружины растяжения сжатия.</a:t>
            </a:r>
            <a:b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</a:br>
            <a:r>
              <a:rPr lang="ru-RU" altLang="ru-RU" sz="2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3) Торсионные валы.</a:t>
            </a:r>
            <a:endParaRPr lang="ru-RU" altLang="ru-RU" sz="2000" dirty="0">
              <a:solidFill>
                <a:srgbClr val="FFFF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anose="020B0604030504040204" pitchFamily="34" charset="0"/>
            </a:endParaRPr>
          </a:p>
          <a:p>
            <a:endParaRPr lang="ru-RU" altLang="ru-RU" sz="2000" b="1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>
                <a:latin typeface="Tahoma" panose="020B0604030504040204" pitchFamily="34" charset="0"/>
              </a:rPr>
              <a:t>Проектный расчет нестандартных пружин производится из условия прочности по напряжениям скручивания. Как известно, при кручении стержня напряжения в опасном сечении 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2843213" y="908050"/>
          <a:ext cx="1944687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Формула" r:id="rId3" imgW="1117115" imgH="545863" progId="Equation.3">
                  <p:embed/>
                </p:oleObj>
              </mc:Choice>
              <mc:Fallback>
                <p:oleObj name="Формула" r:id="rId3" imgW="1117115" imgH="54586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908050"/>
                        <a:ext cx="1944687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0" y="1916113"/>
            <a:ext cx="91440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M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кр</a:t>
            </a:r>
            <a:r>
              <a:rPr lang="ru-RU" altLang="ru-RU" sz="2000"/>
              <a:t> – крутящий момент, а </a:t>
            </a:r>
            <a:r>
              <a:rPr lang="en-US" altLang="ru-RU" sz="2000" b="1" i="1">
                <a:latin typeface="Times New Roman" panose="02020603050405020304" pitchFamily="18" charset="0"/>
              </a:rPr>
              <a:t>W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кр</a:t>
            </a:r>
            <a:r>
              <a:rPr lang="ru-RU" altLang="ru-RU" sz="2000"/>
              <a:t> – полярный момент сопротивления сечения витка пружины, навитой из проволоки диаметром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. Для учета неравномерности распределения напряжения по сечению витка из-за его кривизны в формулу вводится коэффициент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/>
              <a:t>, зависящий от индекса пружины . При обычных углах подъема витка, лежащих в пределах 6…12</a:t>
            </a:r>
            <a:r>
              <a:rPr lang="ru-RU" altLang="ru-RU" sz="2000">
                <a:sym typeface="Symbol" panose="05050102010706020507" pitchFamily="18" charset="2"/>
              </a:rPr>
              <a:t></a:t>
            </a:r>
            <a:r>
              <a:rPr lang="ru-RU" altLang="ru-RU" sz="2000"/>
              <a:t> коэффициент </a:t>
            </a:r>
            <a:r>
              <a:rPr lang="en-US" altLang="ru-RU" sz="2000" b="1" i="1">
                <a:latin typeface="Times New Roman" panose="02020603050405020304" pitchFamily="18" charset="0"/>
              </a:rPr>
              <a:t>k</a:t>
            </a:r>
            <a:r>
              <a:rPr lang="ru-RU" altLang="ru-RU" sz="2000"/>
              <a:t> с достаточной для расчетов точностью можно вычислить по выражению</a:t>
            </a:r>
            <a:r>
              <a:rPr lang="ru-RU" altLang="ru-RU"/>
              <a:t> 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5003800" y="4437063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.</a:t>
            </a: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0" y="5013325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Из последних выражений получаем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51275" y="5805488"/>
            <a:ext cx="1225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708400" y="57340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или </a:t>
            </a:r>
          </a:p>
        </p:txBody>
      </p:sp>
      <p:sp>
        <p:nvSpPr>
          <p:cNvPr id="46099" name="Rectangle 19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100" name="Object 20"/>
          <p:cNvGraphicFramePr>
            <a:graphicFrameLocks noChangeAspect="1"/>
          </p:cNvGraphicFramePr>
          <p:nvPr/>
        </p:nvGraphicFramePr>
        <p:xfrm>
          <a:off x="2339975" y="4221163"/>
          <a:ext cx="26638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Формула" r:id="rId5" imgW="1562100" imgH="482600" progId="Equation.3">
                  <p:embed/>
                </p:oleObj>
              </mc:Choice>
              <mc:Fallback>
                <p:oleObj name="Формула" r:id="rId5" imgW="1562100" imgH="4826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221163"/>
                        <a:ext cx="2663825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0" y="3152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102" name="Object 22"/>
          <p:cNvGraphicFramePr>
            <a:graphicFrameLocks noChangeAspect="1"/>
          </p:cNvGraphicFramePr>
          <p:nvPr/>
        </p:nvGraphicFramePr>
        <p:xfrm>
          <a:off x="1258888" y="5516563"/>
          <a:ext cx="2305050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Формула" r:id="rId7" imgW="1384300" imgH="558800" progId="Equation.3">
                  <p:embed/>
                </p:oleObj>
              </mc:Choice>
              <mc:Fallback>
                <p:oleObj name="Формула" r:id="rId7" imgW="1384300" imgH="5588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5516563"/>
                        <a:ext cx="2305050" cy="922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0" y="31527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104" name="Object 24"/>
          <p:cNvGraphicFramePr>
            <a:graphicFrameLocks noChangeAspect="1"/>
          </p:cNvGraphicFramePr>
          <p:nvPr/>
        </p:nvGraphicFramePr>
        <p:xfrm>
          <a:off x="4427538" y="5516563"/>
          <a:ext cx="22320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Формула" r:id="rId9" imgW="1295400" imgH="558800" progId="Equation.3">
                  <p:embed/>
                </p:oleObj>
              </mc:Choice>
              <mc:Fallback>
                <p:oleObj name="Формула" r:id="rId9" imgW="1295400" imgH="5588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516563"/>
                        <a:ext cx="2232025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При известных геометрических параметрах цилиндрической винтовой пружины ее жесткость можно вычислить по формуле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0" y="1628775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а величину деформации (осадки) пружины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0" y="2852738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При проектном расчете нестандартных пружин 2 последних  выражения  можно использовать для вычисления количества рабочих витков. Длина проволоки, необходимой для навивки пружины с заданными гео­метрическими параметрами, может быть определена по выражению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2987675" y="4292600"/>
          <a:ext cx="20161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8" name="Формула" r:id="rId3" imgW="1066800" imgH="457200" progId="Equation.3">
                  <p:embed/>
                </p:oleObj>
              </mc:Choice>
              <mc:Fallback>
                <p:oleObj name="Формула" r:id="rId3" imgW="10668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292600"/>
                        <a:ext cx="20161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Text Box 13"/>
          <p:cNvSpPr txBox="1">
            <a:spLocks noChangeArrowheads="1"/>
          </p:cNvSpPr>
          <p:nvPr/>
        </p:nvSpPr>
        <p:spPr bwMode="auto">
          <a:xfrm>
            <a:off x="0" y="522922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Или для углов подъема витка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ahoma" panose="020B0604030504040204" pitchFamily="34" charset="0"/>
              </a:rPr>
              <a:t>= 6…9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с достаточной для практического применения точностью</a:t>
            </a:r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18" name="Object 14"/>
          <p:cNvGraphicFramePr>
            <a:graphicFrameLocks noChangeAspect="1"/>
          </p:cNvGraphicFramePr>
          <p:nvPr/>
        </p:nvGraphicFramePr>
        <p:xfrm>
          <a:off x="2987675" y="5949950"/>
          <a:ext cx="23764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name="Формула" r:id="rId5" imgW="1155700" imgH="241300" progId="Equation.3">
                  <p:embed/>
                </p:oleObj>
              </mc:Choice>
              <mc:Fallback>
                <p:oleObj name="Формула" r:id="rId5" imgW="1155700" imgH="2413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949950"/>
                        <a:ext cx="237648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2484438" y="692150"/>
          <a:ext cx="331152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Формула" r:id="rId7" imgW="1790700" imgH="508000" progId="Equation.3">
                  <p:embed/>
                </p:oleObj>
              </mc:Choice>
              <mc:Fallback>
                <p:oleObj name="Формула" r:id="rId7" imgW="1790700" imgH="5080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692150"/>
                        <a:ext cx="3311525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2339975" y="1989138"/>
          <a:ext cx="453707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1" name="Формула" r:id="rId9" imgW="2413000" imgH="508000" progId="Equation.3">
                  <p:embed/>
                </p:oleObj>
              </mc:Choice>
              <mc:Fallback>
                <p:oleObj name="Формула" r:id="rId9" imgW="2413000" imgH="5080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989138"/>
                        <a:ext cx="4537075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 i="1">
                <a:latin typeface="Tahoma" panose="020B0604030504040204" pitchFamily="34" charset="0"/>
              </a:rPr>
              <a:t>Отношение длины пружины в свободном состоянии </a:t>
            </a:r>
            <a:r>
              <a:rPr lang="en-US" altLang="ru-RU" sz="2000" b="1" i="1"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 i="1">
                <a:latin typeface="Tahoma" panose="020B0604030504040204" pitchFamily="34" charset="0"/>
              </a:rPr>
              <a:t> к ее среднему диаметру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i="1">
                <a:latin typeface="Tahoma" panose="020B0604030504040204" pitchFamily="34" charset="0"/>
              </a:rPr>
              <a:t> называют индексом гибкости пружины (или просто гибкостью)</a:t>
            </a:r>
            <a:r>
              <a:rPr lang="ru-RU" altLang="ru-RU" sz="2000">
                <a:latin typeface="Tahoma" panose="020B0604030504040204" pitchFamily="34" charset="0"/>
              </a:rPr>
              <a:t>. Обозначим индекс гибкости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000">
                <a:latin typeface="Tahoma" panose="020B0604030504040204" pitchFamily="34" charset="0"/>
              </a:rPr>
              <a:t>, и по определению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>
                <a:latin typeface="Times New Roman" panose="02020603050405020304" pitchFamily="18" charset="0"/>
              </a:rPr>
              <a:t> /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. Обычно при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2,5</a:t>
            </a:r>
            <a:r>
              <a:rPr lang="ru-RU" altLang="ru-RU" sz="2000">
                <a:latin typeface="Tahoma" panose="020B0604030504040204" pitchFamily="34" charset="0"/>
              </a:rPr>
              <a:t> пружина сохраняет устойчивость до полного сжатия витков, если же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</a:t>
            </a:r>
            <a:r>
              <a:rPr lang="ru-RU" altLang="ru-RU" sz="2000" b="1" i="1">
                <a:latin typeface="Times New Roman" panose="02020603050405020304" pitchFamily="18" charset="0"/>
              </a:rPr>
              <a:t> 2,5</a:t>
            </a:r>
            <a:r>
              <a:rPr lang="ru-RU" altLang="ru-RU" sz="2000">
                <a:latin typeface="Tahoma" panose="020B0604030504040204" pitchFamily="34" charset="0"/>
              </a:rPr>
              <a:t> возможна потеря устойчивости (возможен изгиб продольной оси пружины и выпучивание ее вбок). Поэтому для длинных пружин применяют либо направляющие стержни, либо направляющие гильзы, удерживающие пружину от выпучивания в сторону. 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1619250" y="2565400"/>
            <a:ext cx="55006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ru-RU" altLang="ru-RU" sz="2000" b="1">
                <a:latin typeface="Arial" panose="020B0604020202020204" pitchFamily="34" charset="0"/>
                <a:cs typeface="Times New Roman" panose="02020603050405020304" pitchFamily="18" charset="0"/>
              </a:rPr>
              <a:t>Таблица 17.2 </a:t>
            </a:r>
            <a:br>
              <a:rPr lang="ru-RU" altLang="ru-RU" sz="2000" b="1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altLang="ru-RU" sz="2000" b="1">
                <a:latin typeface="Arial" panose="020B0604020202020204" pitchFamily="34" charset="0"/>
                <a:cs typeface="Times New Roman" panose="02020603050405020304" pitchFamily="18" charset="0"/>
              </a:rPr>
              <a:t>Рекомендации по выбору допускаемых </a:t>
            </a:r>
            <a:br>
              <a:rPr lang="ru-RU" altLang="ru-RU" sz="2000" b="1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altLang="ru-RU" sz="2000" b="1">
                <a:latin typeface="Arial" panose="020B0604020202020204" pitchFamily="34" charset="0"/>
                <a:cs typeface="Times New Roman" panose="02020603050405020304" pitchFamily="18" charset="0"/>
              </a:rPr>
              <a:t>напряжений при расчете пружин и торсионов</a:t>
            </a:r>
            <a:endParaRPr lang="ru-RU" altLang="ru-RU">
              <a:latin typeface="Arial" panose="020B0604020202020204" pitchFamily="34" charset="0"/>
            </a:endParaRPr>
          </a:p>
        </p:txBody>
      </p:sp>
      <p:graphicFrame>
        <p:nvGraphicFramePr>
          <p:cNvPr id="48193" name="Group 65"/>
          <p:cNvGraphicFramePr>
            <a:graphicFrameLocks noGrp="1"/>
          </p:cNvGraphicFramePr>
          <p:nvPr/>
        </p:nvGraphicFramePr>
        <p:xfrm>
          <a:off x="2751138" y="2487613"/>
          <a:ext cx="208280" cy="1884363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84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8207" name="Group 79"/>
          <p:cNvGraphicFramePr>
            <a:graphicFrameLocks noGrp="1"/>
          </p:cNvGraphicFramePr>
          <p:nvPr/>
        </p:nvGraphicFramePr>
        <p:xfrm>
          <a:off x="1835150" y="3644900"/>
          <a:ext cx="5548313" cy="2742176"/>
        </p:xfrm>
        <a:graphic>
          <a:graphicData uri="http://schemas.openxmlformats.org/drawingml/2006/table">
            <a:tbl>
              <a:tblPr/>
              <a:tblGrid>
                <a:gridCol w="337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0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2663">
                <a:tc>
                  <a:txBody>
                    <a:bodyPr/>
                    <a:lstStyle>
                      <a:lvl1pPr indent="952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 нагрузки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360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Допускаемые напряжения кручения </a:t>
                      </a: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</a:t>
                      </a: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</a:t>
                      </a: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kumimoji="0" lang="ru-RU" alt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513">
                <a:tc>
                  <a:txBody>
                    <a:bodyPr/>
                    <a:lstStyle>
                      <a:lvl1pPr indent="952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952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Статическая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</a:t>
                      </a:r>
                      <a:r>
                        <a:rPr kumimoji="0" lang="ru-RU" altLang="ru-RU" sz="2000" b="1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kumimoji="0" lang="ru-RU" alt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125">
                <a:tc>
                  <a:txBody>
                    <a:bodyPr/>
                    <a:lstStyle>
                      <a:lvl1pPr indent="952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952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Отнулевая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(0,45…0,5)</a:t>
                      </a: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</a:t>
                      </a:r>
                      <a:r>
                        <a:rPr kumimoji="0" lang="ru-RU" altLang="ru-RU" sz="2000" b="1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kumimoji="0" lang="ru-RU" alt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138">
                <a:tc>
                  <a:txBody>
                    <a:bodyPr/>
                    <a:lstStyle>
                      <a:lvl1pPr marL="952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tabLst>
                          <a:tab pos="2689225" algn="l"/>
                        </a:tabLst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tabLst>
                          <a:tab pos="2689225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tabLst>
                          <a:tab pos="2689225" algn="l"/>
                        </a:tabLst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9525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89225" algn="l"/>
                        </a:tabLst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Знакопеременная или ударная</a:t>
                      </a:r>
                      <a:endParaRPr kumimoji="0" lang="ru-RU" altLang="ru-RU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(0,25…0,3)</a:t>
                      </a:r>
                      <a:r>
                        <a:rPr kumimoji="0" lang="ru-RU" altLang="ru-RU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</a:t>
                      </a:r>
                      <a:r>
                        <a:rPr kumimoji="0" lang="ru-RU" altLang="ru-RU" sz="2000" b="1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kumimoji="0" lang="ru-RU" altLang="ru-RU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76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ru-RU" altLang="ru-RU" sz="2400" b="1">
                <a:latin typeface="Tahoma" panose="020B0604030504040204" pitchFamily="34" charset="0"/>
              </a:rPr>
              <a:t>Торсионные валы</a:t>
            </a:r>
            <a:r>
              <a:rPr lang="ru-RU" altLang="ru-RU" sz="2000">
                <a:latin typeface="Tahoma" panose="020B0604030504040204" pitchFamily="34" charset="0"/>
              </a:rPr>
              <a:t> предназначены для восприятия моментной нагрузки и поэтому устанавливаются так, чтобы исключить воздействие на них изгибающей нагрузки. 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Торсионы находят самое широкое применение в БТВТ, в подвеске колёсных и гусеничных машин, в механизмах запирания люков и в других устройствах.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Конструкция торсионов может быть достаточно разнообразной: </a:t>
            </a:r>
          </a:p>
          <a:p>
            <a:pPr algn="just">
              <a:lnSpc>
                <a:spcPct val="110000"/>
              </a:lnSpc>
            </a:pPr>
            <a:r>
              <a:rPr lang="ru-RU" altLang="ru-RU" sz="2000" b="1" i="1">
                <a:latin typeface="Tahoma" panose="020B0604030504040204" pitchFamily="34" charset="0"/>
              </a:rPr>
              <a:t>моноторсион</a:t>
            </a:r>
            <a:r>
              <a:rPr lang="ru-RU" altLang="ru-RU" sz="2000">
                <a:latin typeface="Tahoma" panose="020B0604030504040204" pitchFamily="34" charset="0"/>
              </a:rPr>
              <a:t>, выполняемый в форме монолитного или пустотелого валика; </a:t>
            </a:r>
            <a:r>
              <a:rPr lang="ru-RU" altLang="ru-RU" sz="2000" b="1" i="1">
                <a:latin typeface="Tahoma" panose="020B0604030504040204" pitchFamily="34" charset="0"/>
              </a:rPr>
              <a:t>пучковый торсион</a:t>
            </a:r>
            <a:r>
              <a:rPr lang="ru-RU" altLang="ru-RU" sz="2000">
                <a:latin typeface="Tahoma" panose="020B0604030504040204" pitchFamily="34" charset="0"/>
              </a:rPr>
              <a:t>, включающий несколько валиков, концы которых намертво заделаны в общие цапфы; </a:t>
            </a:r>
          </a:p>
          <a:p>
            <a:pPr algn="just">
              <a:lnSpc>
                <a:spcPct val="110000"/>
              </a:lnSpc>
            </a:pPr>
            <a:r>
              <a:rPr lang="ru-RU" altLang="ru-RU" sz="2000" b="1" i="1">
                <a:latin typeface="Tahoma" panose="020B0604030504040204" pitchFamily="34" charset="0"/>
              </a:rPr>
              <a:t>наборный пластинчатый торсион,</a:t>
            </a:r>
            <a:r>
              <a:rPr lang="ru-RU" altLang="ru-RU" sz="2000">
                <a:latin typeface="Tahoma" panose="020B0604030504040204" pitchFamily="34" charset="0"/>
              </a:rPr>
              <a:t> в виде пакета листовых пластин, концевые части которых также заделываются в общую цапфу, и т.п. 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Один конец торсиона закрепляется на неподвижной детали, например, на корпусе машины, другой – на поворотном элементе, например, на опорной части балансира катка гусеничной машины.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Далее речь будем вести о валиковых моноторсионах, изготавливаемых в форме круглых сплошных или трубчатых валиков.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Концы этих валиков обычно делаются толще основного рабочего диаметра, и на своей цилиндрической части снабжаются треугольными шлицами.</a:t>
            </a:r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144000" cy="437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0" y="4868863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000" b="1"/>
              <a:t>Рис. 17.3. Некоторые виды торсионов:</a:t>
            </a:r>
            <a:br>
              <a:rPr lang="ru-RU" altLang="ru-RU" sz="2000" b="1"/>
            </a:br>
            <a:r>
              <a:rPr lang="ru-RU" altLang="ru-RU" sz="2000" b="1"/>
              <a:t>а, б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</a:t>
            </a:r>
            <a:r>
              <a:rPr lang="ru-RU" altLang="ru-RU" sz="2000"/>
              <a:t>моноторсионы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а) </a:t>
            </a:r>
            <a:r>
              <a:rPr lang="ru-RU" altLang="ru-RU" sz="2000"/>
              <a:t>цилиндрический;</a:t>
            </a:r>
            <a:r>
              <a:rPr lang="ru-RU" altLang="ru-RU" sz="2000" b="1"/>
              <a:t> б) </a:t>
            </a:r>
            <a:r>
              <a:rPr lang="ru-RU" altLang="ru-RU" sz="2000"/>
              <a:t>призматический</a:t>
            </a:r>
            <a:r>
              <a:rPr lang="ru-RU" altLang="ru-RU" sz="2000" b="1"/>
              <a:t>;</a:t>
            </a:r>
            <a:br>
              <a:rPr lang="ru-RU" altLang="ru-RU" sz="2000" b="1"/>
            </a:br>
            <a:r>
              <a:rPr lang="ru-RU" altLang="ru-RU" sz="2000" b="1"/>
              <a:t> в,</a:t>
            </a:r>
            <a:r>
              <a:rPr lang="ru-RU" altLang="ru-RU"/>
              <a:t> </a:t>
            </a:r>
            <a:r>
              <a:rPr lang="ru-RU" altLang="ru-RU" sz="2000" b="1"/>
              <a:t>г, д, е, ж </a:t>
            </a:r>
            <a:r>
              <a:rPr lang="ru-RU" altLang="ru-RU" sz="2000" b="1">
                <a:sym typeface="Symbol" panose="05050102010706020507" pitchFamily="18" charset="2"/>
              </a:rPr>
              <a:t></a:t>
            </a:r>
            <a:r>
              <a:rPr lang="ru-RU" altLang="ru-RU" sz="2000" b="1"/>
              <a:t> </a:t>
            </a:r>
            <a:r>
              <a:rPr lang="ru-RU" altLang="ru-RU" sz="2000"/>
              <a:t>пучковые</a:t>
            </a:r>
            <a:r>
              <a:rPr lang="ru-RU" altLang="ru-RU" sz="2000" b="1"/>
              <a:t> </a:t>
            </a:r>
            <a:r>
              <a:rPr lang="ru-RU" altLang="ru-RU" sz="2000" b="1">
                <a:sym typeface="Symbol" panose="05050102010706020507" pitchFamily="18" charset="2"/>
              </a:rPr>
              <a:t> </a:t>
            </a:r>
            <a:r>
              <a:rPr lang="ru-RU" altLang="ru-RU" sz="2000" b="1"/>
              <a:t>в) </a:t>
            </a:r>
            <a:r>
              <a:rPr lang="ru-RU" altLang="ru-RU" sz="2000"/>
              <a:t>наборный пластинчатый</a:t>
            </a:r>
            <a:r>
              <a:rPr lang="ru-RU" altLang="ru-RU" sz="2000" b="1"/>
              <a:t>; г) </a:t>
            </a:r>
            <a:r>
              <a:rPr lang="ru-RU" altLang="ru-RU" sz="2000"/>
              <a:t>многовальный,</a:t>
            </a:r>
            <a:r>
              <a:rPr lang="ru-RU" altLang="ru-RU" sz="2000" b="1"/>
              <a:t> </a:t>
            </a:r>
            <a:r>
              <a:rPr lang="ru-RU" altLang="ru-RU" sz="2000"/>
              <a:t>вид сбоку;</a:t>
            </a:r>
            <a:r>
              <a:rPr lang="ru-RU" altLang="ru-RU" sz="2000" b="1"/>
              <a:t> д) </a:t>
            </a:r>
            <a:r>
              <a:rPr lang="ru-RU" altLang="ru-RU" sz="2000"/>
              <a:t>трехвальный</a:t>
            </a:r>
            <a:r>
              <a:rPr lang="ru-RU" altLang="ru-RU" sz="2000" b="1"/>
              <a:t>; е) </a:t>
            </a:r>
            <a:r>
              <a:rPr lang="ru-RU" altLang="ru-RU" sz="2000"/>
              <a:t>четырехвальный;</a:t>
            </a:r>
            <a:r>
              <a:rPr lang="ru-RU" altLang="ru-RU" sz="2000" b="1"/>
              <a:t> ж) </a:t>
            </a:r>
            <a:r>
              <a:rPr lang="ru-RU" altLang="ru-RU" sz="2000"/>
              <a:t>семивальный.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>
                <a:latin typeface="Tahoma" panose="020B0604030504040204" pitchFamily="34" charset="0"/>
              </a:rPr>
              <a:t>Изготовливают торсионы из высококачественных легированных сталей, обладающих хорошими упругими и усталостными показателями, например, сталь 45ХН2МФА ГОСТ 4543-71. Часть торсиона, работающая на закручивание, подвергается улучшающей термической обработке, а после обточки шлифуется и полируется. С целью повышения усталостной прочности и выносливости поверхность рабочей части торсиона подвергается наклёпу дробеструйной обработкой (глубина слоя деформирования до 0,8 мм) или накаткой роликами (глубина слоя деформирования до 2,0 мм). Перед установкой в машину с целью повышения усталостной прочности и выносливости торсион подвергается заневоливанию, то есть его закручивают в сторону рабочей деформации до появления пластической деформации в поверхностном слое и выдерживают в закрученном виде в течение некоторого времени. После проведения заневоливания в поверхностном слое торсиона появляются остаточные напряжения направленные в сторону, противоположную рабочему закручиванию. Наличие этих напряжений способствует более равномерной загрузке материала по поперечному сечению торсиона, что эквивалентно повышению предела выносливости.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Торсионы, подвергнутые заневоливанию в обязательном порядке маркируют с указанием допустимого направления закручивания на месте установки. Невыполнение этого условия ведет к быстрому разрушению торсиона.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0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987675" y="620713"/>
          <a:ext cx="1944688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6" name="Формула" r:id="rId3" imgW="1117115" imgH="545863" progId="Equation.3">
                  <p:embed/>
                </p:oleObj>
              </mc:Choice>
              <mc:Fallback>
                <p:oleObj name="Формула" r:id="rId3" imgW="1117115" imgH="54586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620713"/>
                        <a:ext cx="1944688" cy="950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0" y="1484313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и наружный диаметр </a:t>
            </a:r>
            <a:r>
              <a:rPr lang="en-US" altLang="ru-RU" sz="2000" b="1" i="1">
                <a:latin typeface="Tahoma" panose="020B0604030504040204" pitchFamily="34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рабочей части полого торсиона можно подобрать по соотношению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0" y="3141663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el-GR" altLang="ru-RU" sz="2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>
                <a:latin typeface="Times New Roman" panose="02020603050405020304" pitchFamily="18" charset="0"/>
              </a:rPr>
              <a:t> /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– относительная величина диаметра отверстия, выполненного по оси торсиона.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У</a:t>
            </a:r>
            <a:r>
              <a:rPr lang="ru-RU" altLang="ru-RU" sz="2000" b="1">
                <a:latin typeface="Tahoma" panose="020B0604030504040204" pitchFamily="34" charset="0"/>
              </a:rPr>
              <a:t>дельный угол закручивания</a:t>
            </a:r>
            <a:r>
              <a:rPr lang="ru-RU" altLang="ru-RU" sz="2000">
                <a:latin typeface="Tahoma" panose="020B0604030504040204" pitchFamily="34" charset="0"/>
              </a:rPr>
              <a:t> торсиона (угол поворота вокруг продольной оси одного конца вала относительно другого, отнесенный к длине рабочей части торсиона) определится равенством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Материал торсионного вала работает в чистом виде на кручение, следовательно для него справедливо условие прочности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4932363" y="9810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,</a:t>
            </a:r>
          </a:p>
        </p:txBody>
      </p:sp>
      <p:sp>
        <p:nvSpPr>
          <p:cNvPr id="51214" name="Rectangle 1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13" name="Object 13"/>
          <p:cNvGraphicFramePr>
            <a:graphicFrameLocks noChangeAspect="1"/>
          </p:cNvGraphicFramePr>
          <p:nvPr/>
        </p:nvGraphicFramePr>
        <p:xfrm>
          <a:off x="827088" y="2205038"/>
          <a:ext cx="6192837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7" name="Формула" r:id="rId5" imgW="3530600" imgH="546100" progId="Equation.3">
                  <p:embed/>
                </p:oleObj>
              </mc:Choice>
              <mc:Fallback>
                <p:oleObj name="Формула" r:id="rId5" imgW="3530600" imgH="546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205038"/>
                        <a:ext cx="6192837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7019925" y="2420938"/>
            <a:ext cx="2124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/>
              <a:t>;	</a:t>
            </a:r>
            <a:r>
              <a:rPr lang="ru-RU" altLang="ru-RU" sz="2000"/>
              <a:t>( 17.15)</a:t>
            </a:r>
          </a:p>
        </p:txBody>
      </p:sp>
      <p:sp>
        <p:nvSpPr>
          <p:cNvPr id="51217" name="Rectangle 1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2484438" y="4724400"/>
          <a:ext cx="338455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8" name="Формула" r:id="rId7" imgW="1828800" imgH="495300" progId="Equation.3">
                  <p:embed/>
                </p:oleObj>
              </mc:Choice>
              <mc:Fallback>
                <p:oleObj name="Формула" r:id="rId7" imgW="1828800" imgH="495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724400"/>
                        <a:ext cx="3384550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0" y="5589588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а предельно допустимый угол закручивания для торсиона в целом будет</a:t>
            </a:r>
          </a:p>
        </p:txBody>
      </p: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19" name="Object 19"/>
          <p:cNvGraphicFramePr>
            <a:graphicFrameLocks noChangeAspect="1"/>
          </p:cNvGraphicFramePr>
          <p:nvPr/>
        </p:nvGraphicFramePr>
        <p:xfrm>
          <a:off x="2987675" y="6021388"/>
          <a:ext cx="2232025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9" name="Формула" r:id="rId9" imgW="1244600" imgH="444500" progId="Equation.3">
                  <p:embed/>
                </p:oleObj>
              </mc:Choice>
              <mc:Fallback>
                <p:oleObj name="Формула" r:id="rId9" imgW="1244600" imgH="4445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6021388"/>
                        <a:ext cx="2232025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667625" y="6237288"/>
            <a:ext cx="12969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altLang="ru-RU" sz="2000"/>
              <a:t>(17.17)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Таким образом, при проектном расчете (определении конструктивных размеров) торсиона его диаметр вычисляют исходя из предельного момента (формула 17.15), а длину - из предельного угла закручивания по выражению (17.17).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0" y="188913"/>
            <a:ext cx="9144000" cy="630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08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302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800" b="1">
                <a:latin typeface="Tahoma" panose="020B0604030504040204" pitchFamily="34" charset="0"/>
              </a:rPr>
              <a:t>Определения:</a:t>
            </a:r>
          </a:p>
          <a:p>
            <a:endParaRPr lang="ru-RU" altLang="ru-RU" sz="2800" b="1">
              <a:latin typeface="Tahoma" panose="020B0604030504040204" pitchFamily="34" charset="0"/>
            </a:endParaRPr>
          </a:p>
          <a:p>
            <a:pPr algn="just"/>
            <a:r>
              <a:rPr lang="ru-RU" altLang="ru-RU" sz="2200" b="1">
                <a:latin typeface="Tahoma" panose="020B0604030504040204" pitchFamily="34" charset="0"/>
              </a:rPr>
              <a:t>1)</a:t>
            </a:r>
            <a:r>
              <a:rPr lang="ru-RU" altLang="ru-RU" sz="2200" b="1" i="1">
                <a:latin typeface="Tahoma" panose="020B0604030504040204" pitchFamily="34" charset="0"/>
              </a:rPr>
              <a:t> Упругие элементы</a:t>
            </a:r>
            <a:r>
              <a:rPr lang="ru-RU" altLang="ru-RU" sz="2200" i="1">
                <a:latin typeface="Tahoma" panose="020B0604030504040204" pitchFamily="34" charset="0"/>
              </a:rPr>
              <a:t> </a:t>
            </a:r>
            <a:r>
              <a:rPr lang="ru-RU" altLang="ru-RU" sz="2200" i="1">
                <a:latin typeface="Tahoma" panose="020B0604030504040204" pitchFamily="34" charset="0"/>
                <a:sym typeface="Symbol" panose="05050102010706020507" pitchFamily="18" charset="2"/>
              </a:rPr>
              <a:t> </a:t>
            </a:r>
            <a:r>
              <a:rPr lang="ru-RU" altLang="ru-RU" sz="2200" i="1">
                <a:latin typeface="Tahoma" panose="020B0604030504040204" pitchFamily="34" charset="0"/>
              </a:rPr>
              <a:t>детали машин, работа которых основана на способности изменять свою форму под воздействием внешней нагрузки и восстанавливать ее в первоначальном виде после снятия этой нагрузки.</a:t>
            </a:r>
            <a:endParaRPr lang="ru-RU" altLang="ru-RU" sz="2200" b="1" i="1">
              <a:latin typeface="Tahoma" panose="020B0604030504040204" pitchFamily="34" charset="0"/>
            </a:endParaRPr>
          </a:p>
          <a:p>
            <a:pPr algn="just"/>
            <a:endParaRPr lang="ru-RU" altLang="ru-RU" sz="2200" b="1">
              <a:latin typeface="Tahoma" panose="020B0604030504040204" pitchFamily="34" charset="0"/>
            </a:endParaRPr>
          </a:p>
          <a:p>
            <a:pPr algn="just"/>
            <a:r>
              <a:rPr lang="ru-RU" altLang="ru-RU" sz="2200" b="1">
                <a:latin typeface="Tahoma" panose="020B0604030504040204" pitchFamily="34" charset="0"/>
              </a:rPr>
              <a:t>2)</a:t>
            </a:r>
            <a:r>
              <a:rPr lang="ru-RU" altLang="ru-RU" sz="2200" b="1" i="1">
                <a:latin typeface="Tahoma" panose="020B0604030504040204" pitchFamily="34" charset="0"/>
              </a:rPr>
              <a:t> Пружины </a:t>
            </a:r>
            <a:r>
              <a:rPr lang="ru-RU" altLang="ru-RU" sz="2200" i="1">
                <a:latin typeface="Tahoma" panose="020B0604030504040204" pitchFamily="34" charset="0"/>
              </a:rPr>
              <a:t>– упругие элементы, выполненные из металла и предназначенные для создания (восприятия) сосредоточенной силовой нагрузки.</a:t>
            </a:r>
            <a:endParaRPr lang="ru-RU" altLang="ru-RU" sz="2200" b="1" i="1">
              <a:latin typeface="Tahoma" panose="020B0604030504040204" pitchFamily="34" charset="0"/>
            </a:endParaRPr>
          </a:p>
          <a:p>
            <a:pPr algn="just"/>
            <a:endParaRPr lang="ru-RU" altLang="ru-RU" sz="2200" b="1">
              <a:latin typeface="Tahoma" panose="020B0604030504040204" pitchFamily="34" charset="0"/>
            </a:endParaRPr>
          </a:p>
          <a:p>
            <a:pPr algn="just"/>
            <a:r>
              <a:rPr lang="ru-RU" altLang="ru-RU" sz="2200" b="1">
                <a:latin typeface="Tahoma" panose="020B0604030504040204" pitchFamily="34" charset="0"/>
              </a:rPr>
              <a:t>3)</a:t>
            </a:r>
            <a:r>
              <a:rPr lang="ru-RU" altLang="ru-RU" sz="2200" b="1" i="1">
                <a:latin typeface="Tahoma" panose="020B0604030504040204" pitchFamily="34" charset="0"/>
              </a:rPr>
              <a:t> Торсионы </a:t>
            </a:r>
            <a:r>
              <a:rPr lang="ru-RU" altLang="ru-RU" sz="2200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200" i="1">
                <a:latin typeface="Tahoma" panose="020B0604030504040204" pitchFamily="34" charset="0"/>
              </a:rPr>
              <a:t> упругие элементы, выполненные из металла (обычно в форме вала) и предназначенные для создания (восприятия) сосредоточенной моментной нагрузки.</a:t>
            </a:r>
            <a:endParaRPr lang="ru-RU" altLang="ru-RU" sz="2200" b="1" i="1">
              <a:latin typeface="Tahoma" panose="020B0604030504040204" pitchFamily="34" charset="0"/>
            </a:endParaRPr>
          </a:p>
          <a:p>
            <a:pPr algn="just"/>
            <a:endParaRPr lang="ru-RU" altLang="ru-RU" sz="2200" b="1">
              <a:latin typeface="Tahoma" panose="020B0604030504040204" pitchFamily="34" charset="0"/>
            </a:endParaRPr>
          </a:p>
          <a:p>
            <a:pPr algn="just"/>
            <a:r>
              <a:rPr lang="ru-RU" altLang="ru-RU" sz="2200" b="1">
                <a:latin typeface="Tahoma" panose="020B0604030504040204" pitchFamily="34" charset="0"/>
              </a:rPr>
              <a:t>4)</a:t>
            </a:r>
            <a:r>
              <a:rPr lang="ru-RU" altLang="ru-RU" sz="2200" b="1" i="1">
                <a:latin typeface="Tahoma" panose="020B0604030504040204" pitchFamily="34" charset="0"/>
              </a:rPr>
              <a:t> Мембраны</a:t>
            </a:r>
            <a:r>
              <a:rPr lang="ru-RU" altLang="ru-RU" sz="2200" i="1">
                <a:latin typeface="Tahoma" panose="020B0604030504040204" pitchFamily="34" charset="0"/>
              </a:rPr>
              <a:t> </a:t>
            </a:r>
            <a:r>
              <a:rPr lang="ru-RU" altLang="ru-RU" sz="2200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200" i="1">
                <a:latin typeface="Tahoma" panose="020B0604030504040204" pitchFamily="34" charset="0"/>
              </a:rPr>
              <a:t> упругие элементы, выполненные из металла и предназначенные для создания (восприятия) распределенной по их поверхности силовой нагрузки (давления).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12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200" b="1">
                <a:latin typeface="Tahoma" panose="020B0604030504040204" pitchFamily="34" charset="0"/>
              </a:rPr>
              <a:t>Функции</a:t>
            </a:r>
            <a:r>
              <a:rPr lang="ru-RU" altLang="ru-RU" sz="2200">
                <a:latin typeface="Tahoma" panose="020B0604030504040204" pitchFamily="34" charset="0"/>
              </a:rPr>
              <a:t> упругих элементов в машинах и механизмах:</a:t>
            </a:r>
          </a:p>
          <a:p>
            <a:pPr algn="just"/>
            <a:r>
              <a:rPr lang="ru-RU" altLang="ru-RU" sz="2200">
                <a:latin typeface="Tahoma" panose="020B0604030504040204" pitchFamily="34" charset="0"/>
              </a:rPr>
              <a:t>1) создавать постоянно действующие усилия для силового замыкания кинематических пар (кулачковые механизмы, муфты фрикционные, кулачковые и др., стопоры, защелки и т.п.);</a:t>
            </a:r>
          </a:p>
          <a:p>
            <a:pPr algn="just"/>
            <a:r>
              <a:rPr lang="ru-RU" altLang="ru-RU" sz="2200">
                <a:latin typeface="Tahoma" panose="020B0604030504040204" pitchFamily="34" charset="0"/>
              </a:rPr>
              <a:t>2) обеспечивать беззазорность в кинематических парах механизмов с целью повышения их кинематической точности (например, в составных зубчатых колесах приборов);</a:t>
            </a:r>
          </a:p>
          <a:p>
            <a:pPr algn="just"/>
            <a:r>
              <a:rPr lang="ru-RU" altLang="ru-RU" sz="2200">
                <a:latin typeface="Tahoma" panose="020B0604030504040204" pitchFamily="34" charset="0"/>
              </a:rPr>
              <a:t>3) предохранять механизмы от разрушения под воздействием чрезмерных нагрузок при ударах и вибрациях (рессоры, пружины, амортизаторы);</a:t>
            </a:r>
          </a:p>
          <a:p>
            <a:pPr algn="just"/>
            <a:r>
              <a:rPr lang="ru-RU" altLang="ru-RU" sz="2200">
                <a:latin typeface="Tahoma" panose="020B0604030504040204" pitchFamily="34" charset="0"/>
              </a:rPr>
              <a:t>4) накапливать энергию в процессе деформации под действием внешней нагрузки и отдавать ее при восстановлении исходной формы (часовая пружина в механических часах, боевая пружина стрелкового оружия);</a:t>
            </a:r>
          </a:p>
          <a:p>
            <a:pPr algn="just"/>
            <a:r>
              <a:rPr lang="ru-RU" altLang="ru-RU" sz="2200">
                <a:latin typeface="Tahoma" panose="020B0604030504040204" pitchFamily="34" charset="0"/>
              </a:rPr>
              <a:t>5) Выполнять преобразование нагрузки в перемещение при использовании в качестве чувствительных элементов приборов (весоизмерительные приборы, приборы для измерения крутящего момента, давления, разрежения и т.п.)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Виды_пружин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0"/>
            <a:ext cx="6264275" cy="5103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0" y="5084763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17.1. Некоторые упругие элементы машин:</a:t>
            </a:r>
            <a:r>
              <a:rPr lang="ru-RU" altLang="ru-RU"/>
              <a:t> </a:t>
            </a:r>
            <a:r>
              <a:rPr lang="ru-RU" altLang="ru-RU" sz="2000"/>
              <a:t>винтовые пружины - а) растяжения, б) сжатия, в) коническая сжатия, г) кручения; д) телескопическая ленточная сжатия; е) наборная тарельчатая; ж, з) кольцевые; и) составная сжатия; к) спиральная; л) изгиба; м) рессора (наборная изгиба); н) торсионный валик.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53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78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01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24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47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19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591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63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35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200" b="1">
                <a:latin typeface="Tahoma" panose="020B0604030504040204" pitchFamily="34" charset="0"/>
              </a:rPr>
              <a:t>Классификация</a:t>
            </a:r>
            <a:r>
              <a:rPr lang="ru-RU" altLang="ru-RU" sz="2200">
                <a:latin typeface="Tahoma" panose="020B0604030504040204" pitchFamily="34" charset="0"/>
              </a:rPr>
              <a:t> упругих элементов: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1) По</a:t>
            </a:r>
            <a:r>
              <a:rPr lang="ru-RU" altLang="ru-RU" sz="2000" b="1">
                <a:latin typeface="Tahoma" panose="020B0604030504040204" pitchFamily="34" charset="0"/>
              </a:rPr>
              <a:t> виду</a:t>
            </a:r>
            <a:r>
              <a:rPr lang="ru-RU" altLang="ru-RU" sz="2000">
                <a:latin typeface="Tahoma" panose="020B0604030504040204" pitchFamily="34" charset="0"/>
              </a:rPr>
              <a:t> создаваемой (воспринимаемой) </a:t>
            </a:r>
            <a:r>
              <a:rPr lang="ru-RU" altLang="ru-RU" sz="2000" b="1">
                <a:latin typeface="Tahoma" panose="020B0604030504040204" pitchFamily="34" charset="0"/>
              </a:rPr>
              <a:t>нагрузки</a:t>
            </a:r>
            <a:r>
              <a:rPr lang="ru-RU" altLang="ru-RU" sz="2000">
                <a:latin typeface="Tahoma" panose="020B0604030504040204" pitchFamily="34" charset="0"/>
              </a:rPr>
              <a:t>: </a:t>
            </a:r>
            <a:r>
              <a:rPr lang="ru-RU" altLang="ru-RU" sz="2000" b="1" i="1">
                <a:latin typeface="Tahoma" panose="020B0604030504040204" pitchFamily="34" charset="0"/>
              </a:rPr>
              <a:t>силовые</a:t>
            </a:r>
            <a:r>
              <a:rPr lang="ru-RU" altLang="ru-RU" sz="2000" i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(пружины, амортизаторы, демпферы) - воспринимают сосредоточенную силу; </a:t>
            </a:r>
            <a:r>
              <a:rPr lang="ru-RU" altLang="ru-RU" sz="2000" b="1" i="1">
                <a:latin typeface="Tahoma" panose="020B0604030504040204" pitchFamily="34" charset="0"/>
              </a:rPr>
              <a:t>моментные</a:t>
            </a:r>
            <a:r>
              <a:rPr lang="ru-RU" altLang="ru-RU" sz="2000">
                <a:latin typeface="Tahoma" panose="020B0604030504040204" pitchFamily="34" charset="0"/>
              </a:rPr>
              <a:t> (моментные пружины, торсионы) – сосредоточенный крутящий момент (пару сил); </a:t>
            </a:r>
            <a:r>
              <a:rPr lang="ru-RU" altLang="ru-RU" sz="2000" i="1">
                <a:latin typeface="Tahoma" panose="020B0604030504040204" pitchFamily="34" charset="0"/>
              </a:rPr>
              <a:t>воспринимающие </a:t>
            </a:r>
            <a:r>
              <a:rPr lang="ru-RU" altLang="ru-RU" sz="2000" b="1" i="1">
                <a:latin typeface="Tahoma" panose="020B0604030504040204" pitchFamily="34" charset="0"/>
              </a:rPr>
              <a:t>распределенную нагрузку</a:t>
            </a:r>
            <a:r>
              <a:rPr lang="ru-RU" altLang="ru-RU" sz="2000">
                <a:latin typeface="Tahoma" panose="020B0604030504040204" pitchFamily="34" charset="0"/>
              </a:rPr>
              <a:t> (мембраны давления, сильфоны, трубки Бурдона и т.п.).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2) По виду материала, использованного для изготовления упругого элемента: </a:t>
            </a:r>
            <a:r>
              <a:rPr lang="ru-RU" altLang="ru-RU" sz="2000" b="1" i="1">
                <a:latin typeface="Tahoma" panose="020B0604030504040204" pitchFamily="34" charset="0"/>
              </a:rPr>
              <a:t>металлические</a:t>
            </a:r>
            <a:r>
              <a:rPr lang="ru-RU" altLang="ru-RU" sz="2000">
                <a:latin typeface="Tahoma" panose="020B0604030504040204" pitchFamily="34" charset="0"/>
              </a:rPr>
              <a:t> (стальные, стальные нержавеющие, бронзовые, латунные пружины, торсионы, мембраны, сильфоны, трубки Бурдона) и </a:t>
            </a:r>
            <a:r>
              <a:rPr lang="ru-RU" altLang="ru-RU" sz="2000" b="1" i="1">
                <a:latin typeface="Tahoma" panose="020B0604030504040204" pitchFamily="34" charset="0"/>
              </a:rPr>
              <a:t>неметаллические</a:t>
            </a:r>
            <a:r>
              <a:rPr lang="ru-RU" altLang="ru-RU" sz="2000">
                <a:latin typeface="Tahoma" panose="020B0604030504040204" pitchFamily="34" charset="0"/>
              </a:rPr>
              <a:t>, изготовленные из резин и пластмасс (демпферы и амортизаторы, мембраны).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3) По виду основных напряжений, возникающих в материале упругого элемента в процессе его деформации: </a:t>
            </a:r>
            <a:r>
              <a:rPr lang="ru-RU" altLang="ru-RU" sz="2000" b="1" i="1">
                <a:latin typeface="Tahoma" panose="020B0604030504040204" pitchFamily="34" charset="0"/>
              </a:rPr>
              <a:t>растяжения-сжатия</a:t>
            </a:r>
            <a:r>
              <a:rPr lang="ru-RU" altLang="ru-RU" sz="2000" b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(стержни, проволоки), </a:t>
            </a:r>
            <a:r>
              <a:rPr lang="ru-RU" altLang="ru-RU" sz="2000" b="1" i="1">
                <a:latin typeface="Tahoma" panose="020B0604030504040204" pitchFamily="34" charset="0"/>
              </a:rPr>
              <a:t>кручения</a:t>
            </a:r>
            <a:r>
              <a:rPr lang="ru-RU" altLang="ru-RU" sz="2000">
                <a:latin typeface="Tahoma" panose="020B0604030504040204" pitchFamily="34" charset="0"/>
              </a:rPr>
              <a:t> (винтовые пружины, торсионы), </a:t>
            </a:r>
            <a:r>
              <a:rPr lang="ru-RU" altLang="ru-RU" sz="2000" b="1" i="1">
                <a:latin typeface="Tahoma" panose="020B0604030504040204" pitchFamily="34" charset="0"/>
              </a:rPr>
              <a:t>изгиба</a:t>
            </a:r>
            <a:r>
              <a:rPr lang="ru-RU" altLang="ru-RU" sz="2000">
                <a:latin typeface="Tahoma" panose="020B0604030504040204" pitchFamily="34" charset="0"/>
              </a:rPr>
              <a:t> (пружины изгиба, рессоры).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4) По форме связи нагрузки, действующей на упругий элемент, с его деформацией: </a:t>
            </a:r>
            <a:r>
              <a:rPr lang="ru-RU" altLang="ru-RU" sz="2000" b="1" i="1">
                <a:latin typeface="Tahoma" panose="020B0604030504040204" pitchFamily="34" charset="0"/>
              </a:rPr>
              <a:t>линейные</a:t>
            </a:r>
            <a:r>
              <a:rPr lang="ru-RU" altLang="ru-RU" sz="2000">
                <a:latin typeface="Tahoma" panose="020B0604030504040204" pitchFamily="34" charset="0"/>
              </a:rPr>
              <a:t> (график нагрузка-деформация представляет прямую линию) и </a:t>
            </a:r>
            <a:r>
              <a:rPr lang="ru-RU" altLang="ru-RU" sz="2000" b="1" i="1">
                <a:latin typeface="Tahoma" panose="020B0604030504040204" pitchFamily="34" charset="0"/>
              </a:rPr>
              <a:t>нелинейные</a:t>
            </a:r>
            <a:r>
              <a:rPr lang="ru-RU" altLang="ru-RU" sz="2000">
                <a:latin typeface="Tahoma" panose="020B0604030504040204" pitchFamily="34" charset="0"/>
              </a:rPr>
              <a:t> (график нагрузка-деформация непрямолинеен).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5) По конструктивной форме: </a:t>
            </a:r>
            <a:r>
              <a:rPr lang="ru-RU" altLang="ru-RU" sz="2000" b="1" i="1">
                <a:latin typeface="Tahoma" panose="020B0604030504040204" pitchFamily="34" charset="0"/>
              </a:rPr>
              <a:t>пружины, цилиндрические винтовые</a:t>
            </a:r>
            <a:r>
              <a:rPr lang="ru-RU" altLang="ru-RU" sz="2000">
                <a:latin typeface="Tahoma" panose="020B0604030504040204" pitchFamily="34" charset="0"/>
              </a:rPr>
              <a:t>, одно- и многожильные, </a:t>
            </a:r>
            <a:r>
              <a:rPr lang="ru-RU" altLang="ru-RU" sz="2000" b="1" i="1">
                <a:latin typeface="Tahoma" panose="020B0604030504040204" pitchFamily="34" charset="0"/>
              </a:rPr>
              <a:t>конические винтовые, бочкообразные винтовые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тарельчатые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цилиндрические</a:t>
            </a:r>
            <a:r>
              <a:rPr lang="ru-RU" altLang="ru-RU" sz="2000" i="1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ahoma" panose="020B0604030504040204" pitchFamily="34" charset="0"/>
              </a:rPr>
              <a:t>прорезные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спиральные</a:t>
            </a:r>
            <a:r>
              <a:rPr lang="ru-RU" altLang="ru-RU" sz="2000" i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(ленточные и круглые), </a:t>
            </a:r>
            <a:r>
              <a:rPr lang="ru-RU" altLang="ru-RU" sz="2000" b="1" i="1">
                <a:latin typeface="Tahoma" panose="020B0604030504040204" pitchFamily="34" charset="0"/>
              </a:rPr>
              <a:t>плоские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рессоры</a:t>
            </a:r>
            <a:r>
              <a:rPr lang="ru-RU" altLang="ru-RU" sz="2000">
                <a:latin typeface="Tahoma" panose="020B0604030504040204" pitchFamily="34" charset="0"/>
              </a:rPr>
              <a:t> (многослойные пружины изгиба), </a:t>
            </a:r>
            <a:r>
              <a:rPr lang="ru-RU" altLang="ru-RU" sz="2000" b="1" i="1">
                <a:latin typeface="Tahoma" panose="020B0604030504040204" pitchFamily="34" charset="0"/>
              </a:rPr>
              <a:t>торсионы</a:t>
            </a:r>
            <a:r>
              <a:rPr lang="ru-RU" altLang="ru-RU" sz="2000">
                <a:latin typeface="Tahoma" panose="020B0604030504040204" pitchFamily="34" charset="0"/>
              </a:rPr>
              <a:t> (пружинные валы), </a:t>
            </a:r>
            <a:r>
              <a:rPr lang="ru-RU" altLang="ru-RU" sz="2000" b="1" i="1">
                <a:latin typeface="Tahoma" panose="020B0604030504040204" pitchFamily="34" charset="0"/>
              </a:rPr>
              <a:t>фигурные</a:t>
            </a:r>
            <a:r>
              <a:rPr lang="ru-RU" altLang="ru-RU" sz="2000">
                <a:latin typeface="Tahoma" panose="020B0604030504040204" pitchFamily="34" charset="0"/>
              </a:rPr>
              <a:t> и т.п.</a:t>
            </a:r>
          </a:p>
          <a:p>
            <a:pPr algn="just">
              <a:lnSpc>
                <a:spcPct val="80000"/>
              </a:lnSpc>
            </a:pPr>
            <a:r>
              <a:rPr lang="ru-RU" altLang="ru-RU" sz="2000">
                <a:latin typeface="Tahoma" panose="020B0604030504040204" pitchFamily="34" charset="0"/>
              </a:rPr>
              <a:t>6) По способу </a:t>
            </a:r>
            <a:r>
              <a:rPr lang="ru-RU" altLang="ru-RU" sz="2000" i="1">
                <a:latin typeface="Tahoma" panose="020B0604030504040204" pitchFamily="34" charset="0"/>
              </a:rPr>
              <a:t>изготовления: </a:t>
            </a:r>
            <a:r>
              <a:rPr lang="ru-RU" altLang="ru-RU" sz="2000" b="1" i="1">
                <a:latin typeface="Tahoma" panose="020B0604030504040204" pitchFamily="34" charset="0"/>
              </a:rPr>
              <a:t>витые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точеные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штампованные</a:t>
            </a:r>
            <a:r>
              <a:rPr lang="ru-RU" altLang="ru-RU" sz="2000" i="1">
                <a:latin typeface="Tahoma" panose="020B0604030504040204" pitchFamily="34" charset="0"/>
              </a:rPr>
              <a:t>, </a:t>
            </a:r>
            <a:r>
              <a:rPr lang="ru-RU" altLang="ru-RU" sz="2000" b="1" i="1">
                <a:latin typeface="Tahoma" panose="020B0604030504040204" pitchFamily="34" charset="0"/>
              </a:rPr>
              <a:t>наборные</a:t>
            </a:r>
            <a:r>
              <a:rPr lang="ru-RU" altLang="ru-RU" sz="2000">
                <a:latin typeface="Tahoma" panose="020B0604030504040204" pitchFamily="34" charset="0"/>
              </a:rPr>
              <a:t> и т.п.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0" y="0"/>
            <a:ext cx="3635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/>
              <a:t>Винтовые пружины </a:t>
            </a:r>
            <a:br>
              <a:rPr lang="ru-RU" altLang="ru-RU" sz="2400" b="1"/>
            </a:br>
            <a:r>
              <a:rPr lang="ru-RU" altLang="ru-RU" sz="2400" b="1"/>
              <a:t>растяжения-сжатия.</a:t>
            </a:r>
            <a:r>
              <a:rPr lang="ru-RU" altLang="ru-RU"/>
              <a:t> 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3851275" y="3284538"/>
            <a:ext cx="5292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17.2. Цилиндрическая пружина сжатия</a:t>
            </a: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0" y="765175"/>
            <a:ext cx="3779838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Цилиндрические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000" b="1">
                <a:latin typeface="Tahoma" panose="020B0604030504040204" pitchFamily="34" charset="0"/>
              </a:rPr>
              <a:t>пружины</a:t>
            </a:r>
            <a:r>
              <a:rPr lang="ru-RU" altLang="ru-RU" sz="2000">
                <a:latin typeface="Tahoma" panose="020B0604030504040204" pitchFamily="34" charset="0"/>
              </a:rPr>
              <a:t> изготавливаются методом навивки проволоки на оправку. При диаметре проволоки до 8 мм навивка выполняется холодным способом, а при большем диаметре с предварительным подогревом заготовки до температуры пластичности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0" y="3789363"/>
            <a:ext cx="9144000" cy="259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5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34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металла.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Крайние (опорные) витки пружин сжатия (рис. 17.2.) обычно поджимаются и сошлифовываются, чтобы получить плоскую, перпендикулярную оси пружины, опорную поверхность, занимающую не менее 75 % круговой длины витка. После обрезки в нужный размер, подгибки и подшлифовки концевых витков пружины подвергаются стабилизирующему отжигу.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Наибольшее количество пружин изготавливают из высокоуглеродистых и легированных сталей с содержанием углерода 0,5…1,1%. </a:t>
            </a:r>
          </a:p>
        </p:txBody>
      </p:sp>
      <p:pic>
        <p:nvPicPr>
          <p:cNvPr id="41996" name="Picture 12" descr="Пружина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838" y="188913"/>
            <a:ext cx="5364162" cy="3130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59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77800" defTabSz="531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531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531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531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5318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531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531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531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531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Модуль упругости пружинных сталей </a:t>
            </a:r>
            <a:r>
              <a:rPr lang="en-US" altLang="ru-RU" sz="2000" b="1" i="1">
                <a:latin typeface="Times New Roman" panose="02020603050405020304" pitchFamily="18" charset="0"/>
              </a:rPr>
              <a:t>E</a:t>
            </a:r>
            <a:r>
              <a:rPr lang="ru-RU" altLang="ru-RU" sz="2000" b="1" i="1">
                <a:latin typeface="Times New Roman" panose="02020603050405020304" pitchFamily="18" charset="0"/>
              </a:rPr>
              <a:t> = (2,1…2,2)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latin typeface="Times New Roman" panose="02020603050405020304" pitchFamily="18" charset="0"/>
              </a:rPr>
              <a:t>5</a:t>
            </a:r>
            <a:r>
              <a:rPr lang="ru-RU" altLang="ru-RU" sz="2000">
                <a:latin typeface="Tahoma" panose="020B0604030504040204" pitchFamily="34" charset="0"/>
              </a:rPr>
              <a:t> МПа, модуль сдвига </a:t>
            </a:r>
            <a:r>
              <a:rPr lang="en-US" altLang="ru-RU" sz="2000" b="1" i="1">
                <a:latin typeface="Times New Roman" panose="02020603050405020304" pitchFamily="18" charset="0"/>
              </a:rPr>
              <a:t>G</a:t>
            </a:r>
            <a:r>
              <a:rPr lang="ru-RU" altLang="ru-RU" sz="2000" b="1" i="1">
                <a:latin typeface="Times New Roman" panose="02020603050405020304" pitchFamily="18" charset="0"/>
              </a:rPr>
              <a:t> = (7,6…8,2)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latin typeface="Times New Roman" panose="02020603050405020304" pitchFamily="18" charset="0"/>
              </a:rPr>
              <a:t>4</a:t>
            </a:r>
            <a:r>
              <a:rPr lang="ru-RU" altLang="ru-RU" sz="2000">
                <a:latin typeface="Tahoma" panose="020B0604030504040204" pitchFamily="34" charset="0"/>
              </a:rPr>
              <a:t> МПа. 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Для изготовления пружин, работающих в агрессивной среде, вызывающей коррозию углеродистых сталей, применяют нержавеющие стали или сплавы на основе меди (бронзы). Модуль упругости сплавов на медной основе </a:t>
            </a:r>
            <a:r>
              <a:rPr lang="en-US" altLang="ru-RU" sz="2000" b="1" i="1">
                <a:latin typeface="Times New Roman" panose="02020603050405020304" pitchFamily="18" charset="0"/>
              </a:rPr>
              <a:t>E</a:t>
            </a:r>
            <a:r>
              <a:rPr lang="ru-RU" altLang="ru-RU" sz="2000" b="1" i="1">
                <a:latin typeface="Times New Roman" panose="02020603050405020304" pitchFamily="18" charset="0"/>
              </a:rPr>
              <a:t> = (1,2…1,3)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latin typeface="Times New Roman" panose="02020603050405020304" pitchFamily="18" charset="0"/>
              </a:rPr>
              <a:t>5</a:t>
            </a:r>
            <a:r>
              <a:rPr lang="ru-RU" altLang="ru-RU" sz="2000">
                <a:latin typeface="Tahoma" panose="020B0604030504040204" pitchFamily="34" charset="0"/>
              </a:rPr>
              <a:t> МПа, модуль сдвига </a:t>
            </a:r>
            <a:r>
              <a:rPr lang="en-US" altLang="ru-RU" sz="2000" b="1" i="1">
                <a:latin typeface="Times New Roman" panose="02020603050405020304" pitchFamily="18" charset="0"/>
              </a:rPr>
              <a:t>G</a:t>
            </a:r>
            <a:r>
              <a:rPr lang="ru-RU" altLang="ru-RU" sz="2000" b="1" i="1">
                <a:latin typeface="Times New Roman" panose="02020603050405020304" pitchFamily="18" charset="0"/>
              </a:rPr>
              <a:t> = (4,5…5,0)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altLang="ru-RU" sz="2000" b="1" i="1">
                <a:latin typeface="Times New Roman" panose="02020603050405020304" pitchFamily="18" charset="0"/>
              </a:rPr>
              <a:t>10</a:t>
            </a:r>
            <a:r>
              <a:rPr lang="ru-RU" altLang="ru-RU" sz="2000" b="1" i="1" baseline="30000">
                <a:latin typeface="Times New Roman" panose="02020603050405020304" pitchFamily="18" charset="0"/>
              </a:rPr>
              <a:t>4</a:t>
            </a:r>
            <a:r>
              <a:rPr lang="ru-RU" altLang="ru-RU" sz="2000">
                <a:latin typeface="Tahoma" panose="020B0604030504040204" pitchFamily="34" charset="0"/>
              </a:rPr>
              <a:t> МПа.</a:t>
            </a:r>
          </a:p>
          <a:p>
            <a:pPr algn="just">
              <a:lnSpc>
                <a:spcPct val="9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Основные параметры </a:t>
            </a:r>
            <a:r>
              <a:rPr lang="ru-RU" altLang="ru-RU" sz="2000">
                <a:latin typeface="Tahoma" panose="020B0604030504040204" pitchFamily="34" charset="0"/>
              </a:rPr>
              <a:t>цилиндрических винтовых пружин (рис. 17.2)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1) геометрические</a:t>
            </a:r>
            <a:r>
              <a:rPr lang="en-US" altLang="ru-RU" sz="2000" b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(</a:t>
            </a:r>
            <a:r>
              <a:rPr lang="ru-RU" altLang="ru-RU" sz="2000" b="1">
                <a:latin typeface="Tahoma" panose="020B0604030504040204" pitchFamily="34" charset="0"/>
              </a:rPr>
              <a:t>мм</a:t>
            </a:r>
            <a:r>
              <a:rPr lang="ru-RU" altLang="ru-RU" sz="2000">
                <a:latin typeface="Tahoma" panose="020B0604030504040204" pitchFamily="34" charset="0"/>
              </a:rPr>
              <a:t>):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>
                <a:latin typeface="Tahoma" panose="020B0604030504040204" pitchFamily="34" charset="0"/>
              </a:rPr>
              <a:t> – средний диаметр навивки пружины;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– диаметр проволоки (прутка);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>
                <a:latin typeface="Times New Roman" panose="02020603050405020304" pitchFamily="18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– шаг навивки;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l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>
                <a:latin typeface="Tahoma" panose="020B0604030504040204" pitchFamily="34" charset="0"/>
              </a:rPr>
              <a:t> – длина пружины в свободном состоянии;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2) конструктивные (</a:t>
            </a:r>
            <a:r>
              <a:rPr lang="ru-RU" altLang="ru-RU" sz="2000">
                <a:latin typeface="Tahoma" panose="020B0604030504040204" pitchFamily="34" charset="0"/>
              </a:rPr>
              <a:t>величины безразмерные)</a:t>
            </a:r>
            <a:r>
              <a:rPr lang="ru-RU" altLang="ru-RU" sz="2000" b="1">
                <a:latin typeface="Tahoma" panose="020B0604030504040204" pitchFamily="34" charset="0"/>
              </a:rPr>
              <a:t>: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 sz="2000">
                <a:latin typeface="Tahoma" panose="020B0604030504040204" pitchFamily="34" charset="0"/>
              </a:rPr>
              <a:t> – число рабочих витков;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– полное число витков (с учетом подогнутых опорных витков);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i</a:t>
            </a:r>
            <a:r>
              <a:rPr lang="ru-RU" altLang="ru-RU" sz="2000" b="1" i="1">
                <a:latin typeface="Times New Roman" panose="02020603050405020304" pitchFamily="18" charset="0"/>
              </a:rPr>
              <a:t> =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0</a:t>
            </a:r>
            <a:r>
              <a:rPr lang="ru-RU" altLang="ru-RU" sz="2000" b="1" i="1">
                <a:latin typeface="Times New Roman" panose="02020603050405020304" pitchFamily="18" charset="0"/>
              </a:rPr>
              <a:t> /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– индекс пружины, характеризующий кривизну ее витка. </a:t>
            </a:r>
          </a:p>
          <a:p>
            <a:pPr algn="just">
              <a:lnSpc>
                <a:spcPct val="8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3) силовые и упругие</a:t>
            </a:r>
            <a:r>
              <a:rPr lang="ru-RU" altLang="ru-RU" sz="2000">
                <a:latin typeface="Tahoma" panose="020B0604030504040204" pitchFamily="34" charset="0"/>
              </a:rPr>
              <a:t>: </a:t>
            </a:r>
          </a:p>
          <a:p>
            <a:pPr algn="just"/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c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ru-RU" altLang="ru-RU" sz="2000" i="1">
                <a:latin typeface="Tahoma" panose="020B0604030504040204" pitchFamily="34" charset="0"/>
              </a:rPr>
              <a:t> жесткость пружины, </a:t>
            </a:r>
            <a:r>
              <a:rPr lang="ru-RU" altLang="ru-RU" b="1">
                <a:latin typeface="Tahoma" panose="020B0604030504040204" pitchFamily="34" charset="0"/>
              </a:rPr>
              <a:t>Н/мм;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  <a:p>
            <a:pPr algn="just"/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c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b="1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</a:rPr>
              <a:t>жесткость одного витка пружины, </a:t>
            </a:r>
            <a:r>
              <a:rPr lang="ru-RU" altLang="ru-RU" b="1">
                <a:latin typeface="Tahoma" panose="020B0604030504040204" pitchFamily="34" charset="0"/>
              </a:rPr>
              <a:t>Н/мм;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 algn="just"/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b="1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</a:rPr>
              <a:t>минимальная рабочая нагрузка, </a:t>
            </a:r>
            <a:r>
              <a:rPr lang="ru-RU" altLang="ru-RU">
                <a:latin typeface="Tahoma" panose="020B0604030504040204" pitchFamily="34" charset="0"/>
              </a:rPr>
              <a:t>Н или кН; </a:t>
            </a:r>
            <a:r>
              <a:rPr lang="ru-RU" altLang="ru-RU" sz="2000" i="1">
                <a:latin typeface="Tahoma" panose="020B0604030504040204" pitchFamily="34" charset="0"/>
              </a:rPr>
              <a:t> </a:t>
            </a:r>
          </a:p>
          <a:p>
            <a:pPr algn="just"/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b="1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</a:rPr>
              <a:t>максимальная рабочая </a:t>
            </a:r>
            <a:r>
              <a:rPr lang="ru-RU" altLang="ru-RU" i="1">
                <a:latin typeface="Tahoma" panose="020B0604030504040204" pitchFamily="34" charset="0"/>
              </a:rPr>
              <a:t>нагрузка,</a:t>
            </a:r>
            <a:r>
              <a:rPr lang="ru-RU" altLang="ru-RU">
                <a:latin typeface="Tahoma" panose="020B0604030504040204" pitchFamily="34" charset="0"/>
              </a:rPr>
              <a:t> Н или кН; </a:t>
            </a:r>
            <a:endParaRPr lang="ru-RU" altLang="ru-RU" sz="2000" i="1" baseline="-25000">
              <a:latin typeface="Times New Roman" panose="02020603050405020304" pitchFamily="18" charset="0"/>
            </a:endParaRPr>
          </a:p>
          <a:p>
            <a:pPr algn="just"/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b="1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</a:rPr>
              <a:t>предельная </a:t>
            </a:r>
            <a:r>
              <a:rPr lang="ru-RU" altLang="ru-RU" i="1">
                <a:latin typeface="Tahoma" panose="020B0604030504040204" pitchFamily="34" charset="0"/>
              </a:rPr>
              <a:t>нагрузка,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Н или кН; </a:t>
            </a:r>
          </a:p>
          <a:p>
            <a:pPr algn="just"/>
            <a:r>
              <a:rPr lang="ru-RU" altLang="ru-RU" sz="2000" b="1" i="1">
                <a:latin typeface="Times New Roman" panose="02020603050405020304" pitchFamily="18" charset="0"/>
              </a:rPr>
              <a:t>	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(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en-US" altLang="ru-RU" sz="2000" b="1" i="1">
                <a:latin typeface="Times New Roman" panose="02020603050405020304" pitchFamily="18" charset="0"/>
              </a:rPr>
              <a:t>, s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en-US" altLang="ru-RU" sz="2000" b="1" i="1">
                <a:latin typeface="Times New Roman" panose="02020603050405020304" pitchFamily="18" charset="0"/>
              </a:rPr>
              <a:t>, s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)</a:t>
            </a:r>
            <a:r>
              <a:rPr lang="ru-RU" altLang="ru-RU" b="1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</a:rPr>
              <a:t>величина деформации пружины </a:t>
            </a:r>
            <a:r>
              <a:rPr lang="ru-RU" altLang="ru-RU" sz="2000">
                <a:latin typeface="Tahoma" panose="020B0604030504040204" pitchFamily="34" charset="0"/>
              </a:rPr>
              <a:t>под нагрузкой, </a:t>
            </a:r>
            <a:r>
              <a:rPr lang="ru-RU" altLang="ru-RU" sz="2000">
                <a:latin typeface="Times New Roman" panose="02020603050405020304" pitchFamily="18" charset="0"/>
              </a:rPr>
              <a:t>мм;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  <a:p>
            <a:pPr algn="just"/>
            <a:r>
              <a:rPr lang="ru-RU" altLang="ru-RU" sz="2000" i="1">
                <a:latin typeface="Tahoma" panose="020B0604030504040204" pitchFamily="34" charset="0"/>
              </a:rPr>
              <a:t>	 </a:t>
            </a:r>
            <a:r>
              <a:rPr lang="en-US" altLang="ru-RU" sz="2000" b="1" i="1">
                <a:latin typeface="Times New Roman" panose="02020603050405020304" pitchFamily="18" charset="0"/>
              </a:rPr>
              <a:t>s’</a:t>
            </a:r>
            <a:r>
              <a:rPr lang="en-US" altLang="ru-RU" sz="2000">
                <a:latin typeface="Tahoma" panose="020B0604030504040204" pitchFamily="34" charset="0"/>
              </a:rPr>
              <a:t>(</a:t>
            </a:r>
            <a:r>
              <a:rPr lang="en-US" altLang="ru-RU" sz="2000" b="1" i="1">
                <a:latin typeface="Times New Roman" panose="02020603050405020304" pitchFamily="18" charset="0"/>
              </a:rPr>
              <a:t>s’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en-US" altLang="ru-RU" sz="2000" b="1" i="1">
                <a:latin typeface="Times New Roman" panose="02020603050405020304" pitchFamily="18" charset="0"/>
              </a:rPr>
              <a:t>, s’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en-US" altLang="ru-RU" sz="2000" b="1" i="1">
                <a:latin typeface="Times New Roman" panose="02020603050405020304" pitchFamily="18" charset="0"/>
              </a:rPr>
              <a:t>, s’</a:t>
            </a:r>
            <a:r>
              <a:rPr lang="en-US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en-US" altLang="ru-RU" sz="2000">
                <a:latin typeface="Tahoma" panose="020B0604030504040204" pitchFamily="34" charset="0"/>
              </a:rPr>
              <a:t>)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b="1" i="1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i="1">
                <a:latin typeface="Tahoma" panose="020B0604030504040204" pitchFamily="34" charset="0"/>
              </a:rPr>
              <a:t>величина деформации одного витка</a:t>
            </a:r>
            <a:r>
              <a:rPr lang="ru-RU" altLang="ru-RU" sz="2000">
                <a:latin typeface="Tahoma" panose="020B0604030504040204" pitchFamily="34" charset="0"/>
              </a:rPr>
              <a:t> под нагрузкой, мм.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Силовые и упругие характеристики пружины связаны соотношениями: 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700338" y="404813"/>
          <a:ext cx="3024187" cy="195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name="Формула" r:id="rId3" imgW="1231560" imgH="799920" progId="Equation.3">
                  <p:embed/>
                </p:oleObj>
              </mc:Choice>
              <mc:Fallback>
                <p:oleObj name="Формула" r:id="rId3" imgW="1231560" imgH="799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404813"/>
                        <a:ext cx="3024187" cy="1957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0" y="2420938"/>
            <a:ext cx="914400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Цилиндрические винтовые пружины из холоднокатаной пружинной проволоки стандартизованы. В стандарте указываются: наружный диаметр пружины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</a:t>
            </a:r>
            <a:r>
              <a:rPr lang="ru-RU" altLang="ru-RU" sz="2000">
                <a:latin typeface="Tahoma" panose="020B0604030504040204" pitchFamily="34" charset="0"/>
              </a:rPr>
              <a:t>, диаметр проволоки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, предельная сила деформации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, предельная деформация одного витка </a:t>
            </a:r>
            <a:r>
              <a:rPr lang="en-US" altLang="ru-RU" sz="2000" b="1" i="1">
                <a:latin typeface="Times New Roman" panose="02020603050405020304" pitchFamily="18" charset="0"/>
              </a:rPr>
              <a:t>s’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, и жесткость одного витка </a:t>
            </a:r>
            <a:r>
              <a:rPr lang="en-US" altLang="ru-RU" sz="2000" b="1" i="1">
                <a:latin typeface="Times New Roman" panose="02020603050405020304" pitchFamily="18" charset="0"/>
              </a:rPr>
              <a:t>c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. </a:t>
            </a:r>
            <a:r>
              <a:rPr lang="ru-RU" altLang="ru-RU" sz="2000" b="1">
                <a:latin typeface="Tahoma" panose="020B0604030504040204" pitchFamily="34" charset="0"/>
              </a:rPr>
              <a:t>Проектный расчет</a:t>
            </a:r>
            <a:r>
              <a:rPr lang="ru-RU" altLang="ru-RU" sz="2000">
                <a:latin typeface="Tahoma" panose="020B0604030504040204" pitchFamily="34" charset="0"/>
              </a:rPr>
              <a:t> таких пружин выполняют методом подбора. Для определения всех параметров пружины в качестве исходных данных необходимы: максимальное и минимальное рабочие усилия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и одну из трех величин, характеризующих деформацию пружины – рабочий ход </a:t>
            </a:r>
            <a:r>
              <a:rPr lang="en-US" altLang="ru-RU" sz="2000" b="1" i="1">
                <a:latin typeface="Times New Roman" panose="02020603050405020304" pitchFamily="18" charset="0"/>
              </a:rPr>
              <a:t>h</a:t>
            </a:r>
            <a:r>
              <a:rPr lang="ru-RU" altLang="ru-RU" sz="2000">
                <a:latin typeface="Tahoma" panose="020B0604030504040204" pitchFamily="34" charset="0"/>
              </a:rPr>
              <a:t>, максимальную рабочую деформацию </a:t>
            </a:r>
            <a:r>
              <a:rPr lang="en-US" altLang="ru-RU" sz="2000" b="1" i="1">
                <a:latin typeface="Times New Roman" panose="02020603050405020304" pitchFamily="18" charset="0"/>
              </a:rPr>
              <a:t>s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, или жесткость </a:t>
            </a:r>
            <a:r>
              <a:rPr lang="en-US" altLang="ru-RU" sz="2000" b="1" i="1">
                <a:latin typeface="Times New Roman" panose="02020603050405020304" pitchFamily="18" charset="0"/>
              </a:rPr>
              <a:t>c</a:t>
            </a:r>
            <a:r>
              <a:rPr lang="ru-RU" altLang="ru-RU" sz="2000">
                <a:latin typeface="Tahoma" panose="020B0604030504040204" pitchFamily="34" charset="0"/>
              </a:rPr>
              <a:t>, а также размеры свободного пространства для установки пружины. </a:t>
            </a:r>
          </a:p>
          <a:p>
            <a:pPr algn="just">
              <a:lnSpc>
                <a:spcPct val="9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Обычно принимают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 b="1" i="1">
                <a:latin typeface="Times New Roman" panose="02020603050405020304" pitchFamily="18" charset="0"/>
              </a:rPr>
              <a:t> = (0,1…0,5)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 b="1" i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 b="1" i="1">
                <a:latin typeface="Times New Roman" panose="02020603050405020304" pitchFamily="18" charset="0"/>
              </a:rPr>
              <a:t> = (1,1…1,6)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. По величине предельной нагрузки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 подбирают пружину с подходящими диаметрами – наружным пружины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Н</a:t>
            </a:r>
            <a:r>
              <a:rPr lang="ru-RU" altLang="ru-RU" sz="2000">
                <a:latin typeface="Tahoma" panose="020B0604030504040204" pitchFamily="34" charset="0"/>
              </a:rPr>
              <a:t> и проволоки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. Для выбранной пружины, используя соотношения (17.1) и параметры деформации одного витка, указанные в стандарте, можно определить необходимые жесткость пружины и число рабочих витков: 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7812088" y="1196975"/>
            <a:ext cx="100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(17.1)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2916238" y="0"/>
          <a:ext cx="298608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Формула" r:id="rId3" imgW="1371600" imgH="406080" progId="Equation.3">
                  <p:embed/>
                </p:oleObj>
              </mc:Choice>
              <mc:Fallback>
                <p:oleObj name="Формула" r:id="rId3" imgW="1371600" imgH="4060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0"/>
                        <a:ext cx="2986087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7596188" y="260350"/>
            <a:ext cx="1223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(17.2)</a:t>
            </a:r>
            <a:r>
              <a:rPr lang="ru-RU" altLang="ru-RU"/>
              <a:t> 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0" y="908050"/>
            <a:ext cx="9144000" cy="213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Полученное число рабочих витков округляют до 0,5 витка при </a:t>
            </a:r>
            <a:r>
              <a:rPr lang="en-US" altLang="ru-RU" sz="2000" b="1" i="1">
                <a:latin typeface="Times New Roman" panose="02020603050405020304" pitchFamily="18" charset="0"/>
              </a:rPr>
              <a:t>n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 20</a:t>
            </a:r>
            <a:r>
              <a:rPr lang="ru-RU" altLang="ru-RU" sz="2000">
                <a:latin typeface="Tahoma" panose="020B0604030504040204" pitchFamily="34" charset="0"/>
              </a:rPr>
              <a:t> и до 1 витка при 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 sz="2000" b="1" i="1">
                <a:latin typeface="Times New Roman" panose="02020603050405020304" pitchFamily="18" charset="0"/>
              </a:rPr>
              <a:t> &gt; 20</a:t>
            </a:r>
            <a:r>
              <a:rPr lang="ru-RU" altLang="ru-RU" sz="2000">
                <a:latin typeface="Tahoma" panose="020B0604030504040204" pitchFamily="34" charset="0"/>
              </a:rPr>
              <a:t> и используя связь жесткости пружины с жесткостью одного витка, уточняют жесткость пружины. Поскольку крайние витки пружины сжатия подгибают и сошлифовывают, полное число витков увеличивают на 1,5…2 витка:</a:t>
            </a:r>
          </a:p>
          <a:p>
            <a:pPr algn="r"/>
            <a:r>
              <a:rPr lang="en-US" altLang="ru-RU" sz="2400" b="1" i="1">
                <a:latin typeface="Times New Roman" panose="02020603050405020304" pitchFamily="18" charset="0"/>
              </a:rPr>
              <a:t>n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latin typeface="Times New Roman" panose="02020603050405020304" pitchFamily="18" charset="0"/>
              </a:rPr>
              <a:t> = </a:t>
            </a:r>
            <a:r>
              <a:rPr lang="en-US" altLang="ru-RU" sz="2400" b="1" i="1">
                <a:latin typeface="Times New Roman" panose="02020603050405020304" pitchFamily="18" charset="0"/>
              </a:rPr>
              <a:t>n</a:t>
            </a:r>
            <a:r>
              <a:rPr lang="ru-RU" altLang="ru-RU" sz="2400" b="1" i="1">
                <a:latin typeface="Times New Roman" panose="02020603050405020304" pitchFamily="18" charset="0"/>
              </a:rPr>
              <a:t> + (1,5…2)</a:t>
            </a:r>
            <a:r>
              <a:rPr lang="ru-RU" altLang="ru-RU" sz="2400">
                <a:latin typeface="Times New Roman" panose="02020603050405020304" pitchFamily="18" charset="0"/>
              </a:rPr>
              <a:t>.</a:t>
            </a:r>
            <a:r>
              <a:rPr lang="ru-RU" altLang="ru-RU" sz="2000">
                <a:latin typeface="Tahoma" panose="020B0604030504040204" pitchFamily="34" charset="0"/>
              </a:rPr>
              <a:t> 				(17.3)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Длина пружины в сжатом состоянии (под действием силы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3</a:t>
            </a:r>
            <a:r>
              <a:rPr lang="ru-RU" altLang="ru-RU" sz="2000">
                <a:latin typeface="Tahoma" panose="020B0604030504040204" pitchFamily="34" charset="0"/>
              </a:rPr>
              <a:t>):  </a:t>
            </a: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3113088" y="3152775"/>
          <a:ext cx="1979612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8" name="Формула" r:id="rId5" imgW="1066680" imgH="228600" progId="Equation.3">
                  <p:embed/>
                </p:oleObj>
              </mc:Choice>
              <mc:Fallback>
                <p:oleObj name="Формула" r:id="rId5" imgW="106668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3152775"/>
                        <a:ext cx="1979612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0" y="3573463"/>
            <a:ext cx="8964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Длина пружины в свободном состоянии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3043238" y="3975100"/>
          <a:ext cx="211931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9" name="Формула" r:id="rId7" imgW="1295280" imgH="406080" progId="Equation.3">
                  <p:embed/>
                </p:oleObj>
              </mc:Choice>
              <mc:Fallback>
                <p:oleObj name="Формула" r:id="rId7" imgW="1295280" imgH="4060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3975100"/>
                        <a:ext cx="2119312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0" y="4652963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30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Далее можно определить длину пружины при нагружении ее рабочими силами, предварительного сжатия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>
                <a:latin typeface="Tahoma" panose="020B0604030504040204" pitchFamily="34" charset="0"/>
              </a:rPr>
              <a:t> и предельной рабочей </a:t>
            </a:r>
            <a:r>
              <a:rPr lang="en-US" altLang="ru-RU" sz="2000" b="1" i="1">
                <a:latin typeface="Times New Roman" panose="02020603050405020304" pitchFamily="18" charset="0"/>
              </a:rPr>
              <a:t>F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</a:p>
        </p:txBody>
      </p:sp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3103563" y="5413375"/>
          <a:ext cx="207010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0" name="Формула" r:id="rId9" imgW="1295280" imgH="761760" progId="Equation.3">
                  <p:embed/>
                </p:oleObj>
              </mc:Choice>
              <mc:Fallback>
                <p:oleObj name="Формула" r:id="rId9" imgW="1295280" imgH="76176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563" y="5413375"/>
                        <a:ext cx="2070100" cy="122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3136</TotalTime>
  <Words>1806</Words>
  <Application>Microsoft Office PowerPoint</Application>
  <PresentationFormat>Экран (4:3)</PresentationFormat>
  <Paragraphs>99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Times New Roman</vt:lpstr>
      <vt:lpstr>Tahoma</vt:lpstr>
      <vt:lpstr>Wingdings</vt:lpstr>
      <vt:lpstr>Symbol</vt:lpstr>
      <vt:lpstr>Arial</vt:lpstr>
      <vt:lpstr>Граница</vt:lpstr>
      <vt:lpstr>Формула</vt:lpstr>
      <vt:lpstr>Тема 5. Упругие элементы машин  Упругие элементы машин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пользователь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Владлен В. Коробков</dc:creator>
  <cp:lastModifiedBy>admin</cp:lastModifiedBy>
  <cp:revision>51</cp:revision>
  <dcterms:created xsi:type="dcterms:W3CDTF">2008-01-01T17:30:58Z</dcterms:created>
  <dcterms:modified xsi:type="dcterms:W3CDTF">2017-02-24T18:45:37Z</dcterms:modified>
</cp:coreProperties>
</file>