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8" r:id="rId23"/>
    <p:sldId id="279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E985C658-99AE-47E3-8C2B-BF82CC82EC2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437403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936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37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</a:lstStyle>
          <a:p>
            <a:fld id="{F030373D-CE0C-4396-808D-161EA11D0C5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7100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A314E6-FE64-41CC-98C8-64FE7F4D9C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4034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1DDC29-9C3A-40B7-9AE4-EB1DA7A0E0E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76463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194175" cy="2173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25888"/>
            <a:ext cx="4194175" cy="21732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649234-F4AB-4D32-B0E7-9F3A2C2E99B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56516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4C6008-54CE-44BA-B75D-D61420DD29A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2074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194175" cy="2173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25888"/>
            <a:ext cx="4194175" cy="21732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1487C9-135A-481D-A310-2B9370E8F3E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6321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580A00-4175-4CB8-BD87-A6FB16F543B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68040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659B36-3786-4A3F-989C-87198A2F73E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4028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F1EF98-2004-4A99-B873-47B725E0709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6023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7807BA-C807-421A-8704-49C9F4A8CA8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61527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54B90A-D64F-40E1-A367-382AFD10A5A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1496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15026F-AB80-4959-9AB5-DD2B024FB4F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21057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28C332-9CDB-4F4A-B550-8E1F78CA3B5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2569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48BAE3-D17B-4CFA-824A-80974EB4B1C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2455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B161BB-C307-4F4F-8593-25BC0A0E6B8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395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52546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3320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8196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197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198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199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00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01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02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03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04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05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06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07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08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3321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8210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11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12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13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14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15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16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17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18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19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20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21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22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23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24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25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26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27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28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29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30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31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32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33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34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35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36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37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38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39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40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41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42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43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44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45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46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47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48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49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50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51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52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53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54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55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56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57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58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59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60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61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62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63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64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65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66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67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68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69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70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71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72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73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74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75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76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77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78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79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80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81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82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83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84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85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86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87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88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89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90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91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92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93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94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95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96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97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98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99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00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01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02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03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04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05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06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07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08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09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10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11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12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13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14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15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16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17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18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19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20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21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22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23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24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25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26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27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28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29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30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31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32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33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34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35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36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37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38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39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40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41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42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4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4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834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834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34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34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panose="020B0604020202020204" pitchFamily="34" charset="0"/>
              </a:defRPr>
            </a:lvl1pPr>
          </a:lstStyle>
          <a:p>
            <a:fld id="{7A0A43F8-F086-41E3-943F-5D32F26033DD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834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4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5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6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6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9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25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9.pn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88913"/>
            <a:ext cx="7772400" cy="1439862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ru-RU" altLang="ru-RU" sz="3200" b="1" dirty="0">
                <a:solidFill>
                  <a:schemeClr val="tx1"/>
                </a:solidFill>
                <a:effectLst/>
              </a:rPr>
              <a:t>Тема 4. Соединения</a:t>
            </a:r>
            <a:br>
              <a:rPr lang="ru-RU" altLang="ru-RU" sz="3200" b="1" dirty="0">
                <a:solidFill>
                  <a:schemeClr val="tx1"/>
                </a:solidFill>
                <a:effectLst/>
              </a:rPr>
            </a:br>
            <a:r>
              <a:rPr lang="ru-RU" altLang="ru-RU" sz="2400" b="1" dirty="0">
                <a:solidFill>
                  <a:schemeClr val="tx1"/>
                </a:solidFill>
                <a:effectLst/>
              </a:rPr>
              <a:t>Резьбовые соединения (РС)</a:t>
            </a:r>
            <a:br>
              <a:rPr lang="ru-RU" altLang="ru-RU" sz="3200" b="1" dirty="0">
                <a:solidFill>
                  <a:schemeClr val="tx1"/>
                </a:solidFill>
                <a:effectLst/>
              </a:rPr>
            </a:br>
            <a:endParaRPr lang="ru-RU" altLang="ru-RU" sz="32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251520" y="1556792"/>
            <a:ext cx="8497888" cy="16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8088" anchor="ctr">
            <a:spAutoFit/>
          </a:bodyPr>
          <a:lstStyle>
            <a:lvl1pPr indent="171450" eaLnBrk="0" hangingPunct="0">
              <a:tabLst>
                <a:tab pos="342900" algn="l"/>
                <a:tab pos="90805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tabLst>
                <a:tab pos="342900" algn="l"/>
                <a:tab pos="90805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tabLst>
                <a:tab pos="342900" algn="l"/>
                <a:tab pos="90805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tabLst>
                <a:tab pos="342900" algn="l"/>
                <a:tab pos="90805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tabLst>
                <a:tab pos="342900" algn="l"/>
                <a:tab pos="90805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90805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90805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90805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90805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2400" b="1" dirty="0"/>
              <a:t>Вопросы, изложенные в лекции:</a:t>
            </a:r>
            <a:endParaRPr lang="ru-RU" altLang="ru-RU" sz="2400" dirty="0"/>
          </a:p>
          <a:p>
            <a:pPr eaLnBrk="1" hangingPunct="1">
              <a:buFontTx/>
              <a:buAutoNum type="arabicPeriod"/>
            </a:pPr>
            <a:r>
              <a:rPr lang="ru-RU" altLang="ru-RU" sz="2000" dirty="0"/>
              <a:t>Геометрия и кинематика РС.</a:t>
            </a:r>
          </a:p>
          <a:p>
            <a:pPr eaLnBrk="1" hangingPunct="1">
              <a:buFontTx/>
              <a:buAutoNum type="arabicPeriod"/>
            </a:pPr>
            <a:r>
              <a:rPr lang="ru-RU" altLang="ru-RU" sz="2000" dirty="0"/>
              <a:t>Силы в РС, передача энергии, </a:t>
            </a:r>
            <a:r>
              <a:rPr lang="ru-RU" altLang="ru-RU" sz="2000" dirty="0" err="1"/>
              <a:t>стопорение</a:t>
            </a:r>
            <a:r>
              <a:rPr lang="ru-RU" altLang="ru-RU" sz="2000" dirty="0"/>
              <a:t> РС.</a:t>
            </a:r>
          </a:p>
          <a:p>
            <a:pPr eaLnBrk="1" hangingPunct="1">
              <a:buFontTx/>
              <a:buAutoNum type="arabicPeriod"/>
            </a:pPr>
            <a:r>
              <a:rPr lang="ru-RU" altLang="ru-RU" sz="2000" dirty="0"/>
              <a:t>Прочностной расчёт РС.</a:t>
            </a:r>
          </a:p>
          <a:p>
            <a:pPr eaLnBrk="1" hangingPunct="1"/>
            <a:endParaRPr lang="ru-RU" alt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250825" y="0"/>
            <a:ext cx="8893175" cy="1196975"/>
          </a:xfrm>
        </p:spPr>
        <p:txBody>
          <a:bodyPr/>
          <a:lstStyle/>
          <a:p>
            <a:pPr algn="r" eaLnBrk="1" hangingPunct="1">
              <a:buFont typeface="Arial" charset="0"/>
              <a:buNone/>
              <a:defRPr/>
            </a:pPr>
            <a:r>
              <a:rPr lang="ru-RU" sz="2000" b="1"/>
              <a:t>Таблица 13.1. </a:t>
            </a:r>
            <a:br>
              <a:rPr lang="ru-RU" sz="2000" b="1"/>
            </a:br>
            <a:r>
              <a:rPr lang="ru-RU" sz="2000" b="1"/>
              <a:t>Влияние профильного угла резьбы </a:t>
            </a:r>
            <a:r>
              <a:rPr lang="ru-RU" sz="2000" b="1">
                <a:sym typeface="Symbol" pitchFamily="18" charset="2"/>
              </a:rPr>
              <a:t></a:t>
            </a:r>
            <a:r>
              <a:rPr lang="ru-RU" sz="2000" b="1"/>
              <a:t>/2 </a:t>
            </a:r>
            <a:br>
              <a:rPr lang="ru-RU" sz="2000" b="1"/>
            </a:br>
            <a:r>
              <a:rPr lang="ru-RU" sz="2000" b="1"/>
              <a:t>на величину приведённых коэффициента и угла трения. </a:t>
            </a:r>
            <a:endParaRPr lang="ru-RU" sz="2000"/>
          </a:p>
        </p:txBody>
      </p:sp>
      <p:graphicFrame>
        <p:nvGraphicFramePr>
          <p:cNvPr id="4098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648200" y="2616200"/>
          <a:ext cx="4194175" cy="14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7" name="Документ" r:id="rId3" imgW="6089040" imgH="204480" progId="Word.Document.8">
                  <p:embed/>
                </p:oleObj>
              </mc:Choice>
              <mc:Fallback>
                <p:oleObj name="Документ" r:id="rId3" imgW="6089040" imgH="20448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616200"/>
                        <a:ext cx="4194175" cy="141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Rectangle 130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8" name="Рисунок" r:id="rId5" imgW="0" imgH="0" progId="Word.Picture.8">
                  <p:embed/>
                </p:oleObj>
              </mc:Choice>
              <mc:Fallback>
                <p:oleObj name="Рисунок" r:id="rId5" imgW="0" imgH="0" progId="Word.Picture.8">
                  <p:embed/>
                  <p:pic>
                    <p:nvPicPr>
                      <p:cNvPr id="0" name="Rectangle 130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13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114925" y="4957763"/>
          <a:ext cx="3260725" cy="109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9" name="Документ" r:id="rId6" imgW="6089040" imgH="204480" progId="Word.Document.8">
                  <p:embed/>
                </p:oleObj>
              </mc:Choice>
              <mc:Fallback>
                <p:oleObj name="Документ" r:id="rId6" imgW="6089040" imgH="204480" progId="Word.Document.8">
                  <p:embed/>
                  <p:pic>
                    <p:nvPicPr>
                      <p:cNvPr id="0" name="Object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4925" y="4957763"/>
                        <a:ext cx="3260725" cy="109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829" name="Group 397"/>
          <p:cNvGraphicFramePr>
            <a:graphicFrameLocks noGrp="1"/>
          </p:cNvGraphicFramePr>
          <p:nvPr/>
        </p:nvGraphicFramePr>
        <p:xfrm>
          <a:off x="250825" y="1341438"/>
          <a:ext cx="8713788" cy="5410200"/>
        </p:xfrm>
        <a:graphic>
          <a:graphicData uri="http://schemas.openxmlformats.org/drawingml/2006/table">
            <a:tbl>
              <a:tblPr/>
              <a:tblGrid>
                <a:gridCol w="147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83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39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939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785"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Резьба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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/2,</a:t>
                      </a:r>
                      <a:b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град.</a:t>
                      </a:r>
                      <a:endParaRPr kumimoji="0" lang="ru-RU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L="90000" marR="90000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Приведённые показатели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3141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Относительный коэффициент трения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ru-RU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'/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Приведённый угол трения </a:t>
                      </a:r>
                      <a:r>
                        <a:rPr kumimoji="0" lang="ru-RU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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градус., при фактическом </a:t>
                      </a:r>
                      <a:r>
                        <a:rPr kumimoji="0" lang="ru-RU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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6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</a:t>
                      </a:r>
                      <a:endParaRPr kumimoji="0" lang="ru-RU" sz="18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428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Прямоугольная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126000" marT="46803" marB="468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1,000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46803" marB="468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6,00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46803" marB="468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428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Метрическая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30,0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126000" marT="46803" marB="468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1,155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46803" marB="468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6,92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46803" marB="468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8428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Дюймовая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27,5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126000" marT="46803" marB="468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1,127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46803" marB="468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6,76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46803" marB="468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428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Трапецеидальная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15,0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126000" marT="46803" marB="468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1,035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46803" marB="468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6,21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46803" marB="468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842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Упорная,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36000" marT="36002" marB="36002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передняя грань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126000" marT="46803" marB="468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1,001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46803" marB="468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6,006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46803" marB="468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84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задняя грань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30,0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126000" marT="46803" marB="468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1,155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46803" marB="468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6,92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46803" marB="468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90708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Круглая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15,0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126000" marT="46803" marB="468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1,035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46803" marB="468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6,21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46803" marB="468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608013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/>
              <a:t>КПД винтовой пары</a:t>
            </a:r>
          </a:p>
        </p:txBody>
      </p:sp>
      <p:sp>
        <p:nvSpPr>
          <p:cNvPr id="512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4918075" cy="60483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2000">
                <a:effectLst/>
              </a:rPr>
              <a:t>При ведущем вращательном движении</a:t>
            </a:r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5508625" y="1196975"/>
          <a:ext cx="3024188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Формула" r:id="rId3" imgW="1129810" imgH="482391" progId="Equation.3">
                  <p:embed/>
                </p:oleObj>
              </mc:Choice>
              <mc:Fallback>
                <p:oleObj name="Формула" r:id="rId3" imgW="1129810" imgH="482391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1196975"/>
                        <a:ext cx="3024188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7" name="Text Box 6"/>
          <p:cNvSpPr txBox="1">
            <a:spLocks noChangeArrowheads="1"/>
          </p:cNvSpPr>
          <p:nvPr/>
        </p:nvSpPr>
        <p:spPr bwMode="auto">
          <a:xfrm>
            <a:off x="250825" y="3357563"/>
            <a:ext cx="4968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/>
              <a:t>При ведущем поступательном движении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5123" name="Object 7"/>
          <p:cNvGraphicFramePr>
            <a:graphicFrameLocks noChangeAspect="1"/>
          </p:cNvGraphicFramePr>
          <p:nvPr/>
        </p:nvGraphicFramePr>
        <p:xfrm>
          <a:off x="5580063" y="2924175"/>
          <a:ext cx="2951162" cy="126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Формула" r:id="rId5" imgW="1129810" imgH="482391" progId="Equation.3">
                  <p:embed/>
                </p:oleObj>
              </mc:Choice>
              <mc:Fallback>
                <p:oleObj name="Формула" r:id="rId5" imgW="1129810" imgH="482391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2924175"/>
                        <a:ext cx="2951162" cy="1265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323850" y="4581525"/>
            <a:ext cx="85693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800" b="1"/>
              <a:t>Вывод: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000" i="1"/>
              <a:t>Если угол подъема винтовой линии резьбы 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</a:t>
            </a:r>
            <a:r>
              <a:rPr lang="en-US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 ≤ 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</a:t>
            </a:r>
            <a:r>
              <a:rPr lang="en-US" altLang="ru-RU" sz="2000" b="1" i="1" baseline="30000">
                <a:sym typeface="Symbol" panose="05050102010706020507" pitchFamily="18" charset="2"/>
              </a:rPr>
              <a:t>’</a:t>
            </a:r>
            <a:r>
              <a:rPr lang="en-US" altLang="ru-RU" sz="2000" b="1" i="1">
                <a:sym typeface="Symbol" panose="05050102010706020507" pitchFamily="18" charset="2"/>
              </a:rPr>
              <a:t> </a:t>
            </a:r>
            <a:r>
              <a:rPr lang="ru-RU" altLang="ru-RU" sz="2000" b="1" i="1">
                <a:sym typeface="Symbol" panose="05050102010706020507" pitchFamily="18" charset="2"/>
              </a:rPr>
              <a:t> </a:t>
            </a:r>
            <a:r>
              <a:rPr lang="ru-RU" altLang="ru-RU" sz="2000" i="1">
                <a:sym typeface="Symbol" panose="05050102010706020507" pitchFamily="18" charset="2"/>
              </a:rPr>
              <a:t>приведенного угла трения,</a:t>
            </a:r>
            <a:r>
              <a:rPr lang="en-US" altLang="ru-RU" sz="2000" b="1" i="1">
                <a:sym typeface="Symbol" panose="05050102010706020507" pitchFamily="18" charset="2"/>
              </a:rPr>
              <a:t> </a:t>
            </a:r>
            <a:r>
              <a:rPr lang="ru-RU" altLang="ru-RU" sz="2000" b="1" i="1">
                <a:sym typeface="Symbol" panose="05050102010706020507" pitchFamily="18" charset="2"/>
              </a:rPr>
              <a:t> </a:t>
            </a:r>
            <a:r>
              <a:rPr lang="ru-RU" altLang="ru-RU" sz="2000" i="1">
                <a:sym typeface="Symbol" panose="05050102010706020507" pitchFamily="18" charset="2"/>
              </a:rPr>
              <a:t>преобразование поступательного движения во вращательное невозможно.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608013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/>
              <a:t>Стопорение резьбовых соединений</a:t>
            </a: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0" y="836613"/>
            <a:ext cx="9144000" cy="561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defTabSz="182563">
              <a:defRPr/>
            </a:pPr>
            <a:r>
              <a:rPr lang="ru-RU" sz="2200">
                <a:effectLst>
                  <a:outerShdw blurRad="38100" dist="38100" dir="2700000" algn="tl">
                    <a:srgbClr val="000000"/>
                  </a:outerShdw>
                </a:effectLst>
              </a:rPr>
              <a:t>	 </a:t>
            </a:r>
            <a:r>
              <a:rPr lang="ru-RU" sz="22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Стопорение резьбового соединения </a:t>
            </a:r>
            <a:r>
              <a:rPr lang="ru-RU" sz="2200" b="1" i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</a:t>
            </a:r>
            <a:r>
              <a:rPr lang="ru-RU" sz="2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200" i="1">
                <a:effectLst>
                  <a:outerShdw blurRad="38100" dist="38100" dir="2700000" algn="tl">
                    <a:srgbClr val="000000"/>
                  </a:outerShdw>
                </a:effectLst>
              </a:rPr>
              <a:t>применение любого из приёмов борьбы с самоотвинчиванием резьбовых соединений</a:t>
            </a:r>
            <a:r>
              <a:rPr lang="ru-RU" sz="2200">
                <a:effectLst>
                  <a:outerShdw blurRad="38100" dist="38100" dir="2700000" algn="tl">
                    <a:srgbClr val="000000"/>
                  </a:outerShdw>
                </a:effectLst>
              </a:rPr>
              <a:t>. 	</a:t>
            </a:r>
            <a:r>
              <a:rPr lang="ru-RU" sz="2200" b="1">
                <a:effectLst>
                  <a:outerShdw blurRad="38100" dist="38100" dir="2700000" algn="tl">
                    <a:srgbClr val="000000"/>
                  </a:outerShdw>
                </a:effectLst>
              </a:rPr>
              <a:t>Виды стопорения</a:t>
            </a:r>
            <a:r>
              <a:rPr lang="ru-RU" sz="2200">
                <a:effectLst>
                  <a:outerShdw blurRad="38100" dist="38100" dir="2700000" algn="tl">
                    <a:srgbClr val="000000"/>
                  </a:outerShdw>
                </a:effectLst>
              </a:rPr>
              <a:t> резьбовых соединений:</a:t>
            </a:r>
            <a:endParaRPr lang="ru-RU" sz="22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79388" lvl="1" algn="just" defTabSz="182563">
              <a:defRPr/>
            </a:pPr>
            <a:r>
              <a:rPr lang="ru-RU" sz="2200" b="1">
                <a:effectLst>
                  <a:outerShdw blurRad="38100" dist="38100" dir="2700000" algn="tl">
                    <a:srgbClr val="000000"/>
                  </a:outerShdw>
                </a:effectLst>
              </a:rPr>
              <a:t>	1) создание повышенных усилий трения между витками резьбы</a:t>
            </a:r>
            <a:r>
              <a:rPr lang="ru-RU" sz="2200">
                <a:effectLst>
                  <a:outerShdw blurRad="38100" dist="38100" dir="2700000" algn="tl">
                    <a:srgbClr val="000000"/>
                  </a:outerShdw>
                </a:effectLst>
              </a:rPr>
              <a:t> винта и гайки (пружинные шайбы, гайки с контргайками, предварительно обжатые гайки, гайки с пластмассовой вставкой, свинчивание на краску или клей и т.п.);</a:t>
            </a:r>
            <a:endParaRPr lang="ru-RU" sz="22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79388" lvl="1" algn="just" defTabSz="182563">
              <a:defRPr/>
            </a:pPr>
            <a:r>
              <a:rPr lang="ru-RU" sz="2200" b="1">
                <a:effectLst>
                  <a:outerShdw blurRad="38100" dist="38100" dir="2700000" algn="tl">
                    <a:srgbClr val="000000"/>
                  </a:outerShdw>
                </a:effectLst>
              </a:rPr>
              <a:t>	2) жёсткая взаимная фиксация свинченных деталей</a:t>
            </a:r>
            <a:r>
              <a:rPr lang="ru-RU" sz="2200">
                <a:effectLst>
                  <a:outerShdw blurRad="38100" dist="38100" dir="2700000" algn="tl">
                    <a:srgbClr val="000000"/>
                  </a:outerShdw>
                </a:effectLst>
              </a:rPr>
              <a:t> друг относительно друга (шплинты и корончатые гайки, обвязка проволокой, отгибные шайбы с усиками, пружинные кольца с усом, кернение в резьбу, обварка в резьбу и т.п.);</a:t>
            </a:r>
            <a:endParaRPr lang="ru-RU" sz="22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just" defTabSz="182563">
              <a:defRPr/>
            </a:pPr>
            <a:r>
              <a:rPr lang="ru-RU" sz="2200" b="1">
                <a:effectLst>
                  <a:outerShdw blurRad="38100" dist="38100" dir="2700000" algn="tl">
                    <a:srgbClr val="000000"/>
                  </a:outerShdw>
                </a:effectLst>
              </a:rPr>
              <a:t>	3) фиксация резьбовых деталей относительно скрепляемых деталей</a:t>
            </a:r>
            <a:r>
              <a:rPr lang="ru-RU" sz="2200">
                <a:effectLst>
                  <a:outerShdw blurRad="38100" dist="38100" dir="2700000" algn="tl">
                    <a:srgbClr val="000000"/>
                  </a:outerShdw>
                </a:effectLst>
              </a:rPr>
              <a:t> (отгибные шайбы на корпус, закрепление головки болта в канавке корпуса или фланца, прихватка к корпусу или фланцу сваркой и т.п.). </a:t>
            </a:r>
          </a:p>
          <a:p>
            <a:pPr defTabSz="182563">
              <a:spcBef>
                <a:spcPct val="50000"/>
              </a:spcBef>
              <a:defRPr/>
            </a:pPr>
            <a:endParaRPr lang="ru-RU" sz="2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608013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/>
              <a:t>Стопорение резьбовых соединений</a:t>
            </a:r>
          </a:p>
        </p:txBody>
      </p:sp>
      <p:pic>
        <p:nvPicPr>
          <p:cNvPr id="22531" name="Picture 4" descr="СоедРез(стопор)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39975" y="981075"/>
            <a:ext cx="4392613" cy="38893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2" name="Text Box 6"/>
          <p:cNvSpPr txBox="1">
            <a:spLocks noChangeArrowheads="1"/>
          </p:cNvSpPr>
          <p:nvPr/>
        </p:nvSpPr>
        <p:spPr bwMode="auto">
          <a:xfrm>
            <a:off x="323850" y="4941888"/>
            <a:ext cx="85693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000" b="1"/>
              <a:t>Рис. 13.11. Некоторые способы стопорения резьбовых соединений:</a:t>
            </a:r>
            <a:r>
              <a:rPr lang="ru-RU" altLang="ru-RU"/>
              <a:t> </a:t>
            </a:r>
            <a:r>
              <a:rPr lang="ru-RU" altLang="ru-RU" i="1"/>
              <a:t>а</a:t>
            </a:r>
            <a:r>
              <a:rPr lang="ru-RU" altLang="ru-RU"/>
              <a:t>) </a:t>
            </a:r>
            <a:r>
              <a:rPr lang="ru-RU" altLang="ru-RU" b="1"/>
              <a:t>установкой пружинной шайбы; </a:t>
            </a:r>
            <a:r>
              <a:rPr lang="ru-RU" altLang="ru-RU" i="1"/>
              <a:t>б</a:t>
            </a:r>
            <a:r>
              <a:rPr lang="ru-RU" altLang="ru-RU"/>
              <a:t>) </a:t>
            </a:r>
            <a:r>
              <a:rPr lang="ru-RU" altLang="ru-RU" b="1"/>
              <a:t>пружинная шайба в свободном состоянии; </a:t>
            </a:r>
            <a:r>
              <a:rPr lang="ru-RU" altLang="ru-RU" i="1"/>
              <a:t>в</a:t>
            </a:r>
            <a:r>
              <a:rPr lang="ru-RU" altLang="ru-RU"/>
              <a:t>) </a:t>
            </a:r>
            <a:r>
              <a:rPr lang="ru-RU" altLang="ru-RU" b="1"/>
              <a:t>коронная гайка со шплинтом; </a:t>
            </a:r>
            <a:r>
              <a:rPr lang="ru-RU" altLang="ru-RU" i="1"/>
              <a:t>г</a:t>
            </a:r>
            <a:r>
              <a:rPr lang="ru-RU" altLang="ru-RU"/>
              <a:t>) </a:t>
            </a:r>
            <a:r>
              <a:rPr lang="ru-RU" altLang="ru-RU" b="1"/>
              <a:t>отгибная шайба с усом; </a:t>
            </a:r>
            <a:r>
              <a:rPr lang="ru-RU" altLang="ru-RU" i="1"/>
              <a:t>д</a:t>
            </a:r>
            <a:r>
              <a:rPr lang="ru-RU" altLang="ru-RU"/>
              <a:t>) </a:t>
            </a:r>
            <a:r>
              <a:rPr lang="ru-RU" altLang="ru-RU" b="1"/>
              <a:t>обвязка болтов проволокой; </a:t>
            </a:r>
            <a:r>
              <a:rPr lang="ru-RU" altLang="ru-RU" i="1"/>
              <a:t>е</a:t>
            </a:r>
            <a:r>
              <a:rPr lang="ru-RU" altLang="ru-RU"/>
              <a:t>) </a:t>
            </a:r>
            <a:r>
              <a:rPr lang="ru-RU" altLang="ru-RU" b="1"/>
              <a:t>раклёпывание выступающего конца болта; </a:t>
            </a:r>
            <a:r>
              <a:rPr lang="ru-RU" altLang="ru-RU" i="1"/>
              <a:t>ж</a:t>
            </a:r>
            <a:r>
              <a:rPr lang="ru-RU" altLang="ru-RU"/>
              <a:t>) </a:t>
            </a:r>
            <a:r>
              <a:rPr lang="ru-RU" altLang="ru-RU" b="1"/>
              <a:t>кернение в резьбу; </a:t>
            </a:r>
            <a:r>
              <a:rPr lang="ru-RU" altLang="ru-RU"/>
              <a:t>з) </a:t>
            </a:r>
            <a:r>
              <a:rPr lang="ru-RU" altLang="ru-RU" b="1"/>
              <a:t>прихватка сваркой в резьбу.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608013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/>
              <a:t>Прочностной расчёт РС.</a:t>
            </a:r>
            <a:r>
              <a:rPr lang="ru-RU"/>
              <a:t> </a:t>
            </a:r>
          </a:p>
        </p:txBody>
      </p:sp>
      <p:sp>
        <p:nvSpPr>
          <p:cNvPr id="215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981075"/>
            <a:ext cx="9144000" cy="5543550"/>
          </a:xfrm>
        </p:spPr>
        <p:txBody>
          <a:bodyPr/>
          <a:lstStyle/>
          <a:p>
            <a:pPr marL="0" indent="365125" algn="just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ru-RU" sz="2200"/>
              <a:t>Обозначение прочностных характеристик стальных крепёжных резьбовых деталей стандартизовано и состоит из двух цифр, разделённых точкой (в некоторых документах точка не ставится): первая цифра представляет предел прочности материала </a:t>
            </a:r>
            <a:r>
              <a:rPr lang="ru-RU" sz="2400" b="1" i="1">
                <a:latin typeface="Times New Roman" pitchFamily="18" charset="0"/>
                <a:sym typeface="Symbol" pitchFamily="18" charset="2"/>
              </a:rPr>
              <a:t></a:t>
            </a:r>
            <a:r>
              <a:rPr lang="en-US" sz="2400" b="1" i="1" baseline="-25000">
                <a:latin typeface="Times New Roman" pitchFamily="18" charset="0"/>
                <a:sym typeface="Symbol" pitchFamily="18" charset="2"/>
              </a:rPr>
              <a:t>b</a:t>
            </a:r>
            <a:r>
              <a:rPr lang="ru-RU" sz="2200"/>
              <a:t>, выраженный в МПа и поделённый на 100; вторая цифра (стоящая после точки) равна отношению предела текучести</a:t>
            </a:r>
            <a:r>
              <a:rPr lang="en-US" sz="2200"/>
              <a:t> </a:t>
            </a:r>
            <a:r>
              <a:rPr lang="en-US" sz="2400" b="1" i="1">
                <a:effectLst/>
                <a:latin typeface="Times New Roman" pitchFamily="18" charset="0"/>
                <a:sym typeface="Symbol" pitchFamily="18" charset="2"/>
              </a:rPr>
              <a:t></a:t>
            </a:r>
            <a:r>
              <a:rPr lang="en-US" sz="2400" b="1" i="1" baseline="-25000">
                <a:effectLst/>
                <a:latin typeface="Times New Roman" pitchFamily="18" charset="0"/>
                <a:sym typeface="Symbol" pitchFamily="18" charset="2"/>
              </a:rPr>
              <a:t>t</a:t>
            </a:r>
            <a:r>
              <a:rPr lang="ru-RU" sz="2200"/>
              <a:t> материала к его пределу прочности умноженному на 10. В стандарте представлены </a:t>
            </a:r>
            <a:r>
              <a:rPr lang="ru-RU" sz="2200" b="1"/>
              <a:t>12 классов прочности:</a:t>
            </a:r>
            <a:r>
              <a:rPr lang="ru-RU" sz="2200"/>
              <a:t> </a:t>
            </a:r>
            <a:r>
              <a:rPr lang="ru-RU" sz="2200" b="1" i="1"/>
              <a:t>3.6</a:t>
            </a:r>
            <a:r>
              <a:rPr lang="ru-RU" sz="2200"/>
              <a:t>;</a:t>
            </a:r>
            <a:r>
              <a:rPr lang="ru-RU" sz="2200" b="1" i="1"/>
              <a:t> 4.6</a:t>
            </a:r>
            <a:r>
              <a:rPr lang="ru-RU" sz="2200"/>
              <a:t>;</a:t>
            </a:r>
            <a:r>
              <a:rPr lang="ru-RU" sz="2200" b="1" i="1"/>
              <a:t> 4.8</a:t>
            </a:r>
            <a:r>
              <a:rPr lang="ru-RU" sz="2200"/>
              <a:t>;</a:t>
            </a:r>
            <a:r>
              <a:rPr lang="ru-RU" sz="2200" b="1" i="1"/>
              <a:t> 5.6</a:t>
            </a:r>
            <a:r>
              <a:rPr lang="ru-RU" sz="2200"/>
              <a:t>;</a:t>
            </a:r>
            <a:r>
              <a:rPr lang="ru-RU" sz="2200" b="1" i="1"/>
              <a:t> 5.8</a:t>
            </a:r>
            <a:r>
              <a:rPr lang="ru-RU" sz="2200"/>
              <a:t>;</a:t>
            </a:r>
            <a:r>
              <a:rPr lang="ru-RU" sz="2200" b="1" i="1"/>
              <a:t> 6.6</a:t>
            </a:r>
            <a:r>
              <a:rPr lang="ru-RU" sz="2200"/>
              <a:t>; </a:t>
            </a:r>
            <a:r>
              <a:rPr lang="ru-RU" sz="2200" b="1" i="1"/>
              <a:t>6.8</a:t>
            </a:r>
            <a:r>
              <a:rPr lang="ru-RU" sz="2200"/>
              <a:t>;</a:t>
            </a:r>
            <a:r>
              <a:rPr lang="ru-RU" sz="2200" b="1" i="1"/>
              <a:t> 6.9</a:t>
            </a:r>
            <a:r>
              <a:rPr lang="ru-RU" sz="2200"/>
              <a:t>;</a:t>
            </a:r>
            <a:r>
              <a:rPr lang="ru-RU" sz="2200" b="1" i="1"/>
              <a:t> 8.8</a:t>
            </a:r>
            <a:r>
              <a:rPr lang="ru-RU" sz="2200"/>
              <a:t>;</a:t>
            </a:r>
            <a:r>
              <a:rPr lang="ru-RU" sz="2200" b="1" i="1"/>
              <a:t> 10.9</a:t>
            </a:r>
            <a:r>
              <a:rPr lang="ru-RU" sz="2200"/>
              <a:t>;</a:t>
            </a:r>
            <a:r>
              <a:rPr lang="ru-RU" sz="2200" b="1" i="1"/>
              <a:t> 12.9</a:t>
            </a:r>
            <a:r>
              <a:rPr lang="ru-RU" sz="2200"/>
              <a:t>;</a:t>
            </a:r>
            <a:r>
              <a:rPr lang="ru-RU" sz="2200" b="1" i="1"/>
              <a:t> 14.9</a:t>
            </a:r>
            <a:r>
              <a:rPr lang="ru-RU" sz="2200"/>
              <a:t>. </a:t>
            </a:r>
          </a:p>
          <a:p>
            <a:pPr marL="0" indent="365125" algn="just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ru-RU" sz="2200"/>
              <a:t>Пример обозначения стандартного болта в спецификации к сборочному чертежу: </a:t>
            </a:r>
            <a:r>
              <a:rPr lang="ru-RU" sz="2200" b="1" i="1"/>
              <a:t>Болт М10-6</a:t>
            </a:r>
            <a:r>
              <a:rPr lang="en-US" sz="2200" b="1" i="1"/>
              <a:t>g</a:t>
            </a:r>
            <a:r>
              <a:rPr lang="ru-RU" sz="2200" b="1" i="1">
                <a:sym typeface="Symbol" pitchFamily="18" charset="2"/>
              </a:rPr>
              <a:t></a:t>
            </a:r>
            <a:r>
              <a:rPr lang="ru-RU" sz="2200" b="1" i="1"/>
              <a:t>100.58.ГОСТ 7798-70</a:t>
            </a:r>
            <a:r>
              <a:rPr lang="ru-RU" sz="2200"/>
              <a:t>. </a:t>
            </a:r>
          </a:p>
          <a:p>
            <a:pPr marL="0" indent="365125" algn="just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ru-RU" sz="2200"/>
              <a:t>При особых требованиях к материалу в обозначение вводится марка стали, например: </a:t>
            </a:r>
            <a:r>
              <a:rPr lang="ru-RU" sz="2200" b="1" i="1"/>
              <a:t>Болт М10-6</a:t>
            </a:r>
            <a:r>
              <a:rPr lang="en-US" sz="2200" b="1" i="1"/>
              <a:t>g</a:t>
            </a:r>
            <a:r>
              <a:rPr lang="ru-RU" sz="2200" b="1" i="1">
                <a:sym typeface="Symbol" pitchFamily="18" charset="2"/>
              </a:rPr>
              <a:t></a:t>
            </a:r>
            <a:r>
              <a:rPr lang="ru-RU" sz="2200" b="1" i="1"/>
              <a:t>100.58-4Х13. ГОСТ 7798-70</a:t>
            </a:r>
            <a:r>
              <a:rPr lang="ru-RU" sz="2200"/>
              <a:t> (необходима повышенная кислотостойкость болта).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179388" y="188913"/>
            <a:ext cx="8713787" cy="6480175"/>
          </a:xfrm>
        </p:spPr>
        <p:txBody>
          <a:bodyPr/>
          <a:lstStyle/>
          <a:p>
            <a:pPr marL="0" indent="365125" algn="just" eaLnBrk="1" hangingPunct="1">
              <a:lnSpc>
                <a:spcPct val="110000"/>
              </a:lnSpc>
              <a:buFont typeface="Arial" charset="0"/>
              <a:buNone/>
              <a:defRPr/>
            </a:pPr>
            <a:r>
              <a:rPr lang="ru-RU" sz="2000"/>
              <a:t>При затяжке резьбового соединения и в процессе его последующей работы в деталях соединения действуют самые </a:t>
            </a:r>
            <a:r>
              <a:rPr lang="ru-RU" sz="2000" b="1"/>
              <a:t>разнообразные напряжения</a:t>
            </a:r>
            <a:r>
              <a:rPr lang="ru-RU" sz="2000"/>
              <a:t>. Так, например, под действием осевой силы в болтовом соединении сечение тела болта нагружено </a:t>
            </a:r>
            <a:r>
              <a:rPr lang="ru-RU" sz="2000" b="1"/>
              <a:t>растягивающими напряжениями</a:t>
            </a:r>
            <a:r>
              <a:rPr lang="ru-RU" sz="2000"/>
              <a:t>, в переходной области между телом и головкой возникают </a:t>
            </a:r>
            <a:r>
              <a:rPr lang="ru-RU" sz="2000" b="1"/>
              <a:t>касательные напряжения</a:t>
            </a:r>
            <a:r>
              <a:rPr lang="ru-RU" sz="2000"/>
              <a:t>, а в витках резьбы </a:t>
            </a:r>
            <a:r>
              <a:rPr lang="ru-RU" sz="2000" b="1"/>
              <a:t>напряжения изгиба</a:t>
            </a:r>
            <a:r>
              <a:rPr lang="ru-RU" sz="2000"/>
              <a:t>, </a:t>
            </a:r>
            <a:r>
              <a:rPr lang="ru-RU" sz="2000" b="1"/>
              <a:t>смятия</a:t>
            </a:r>
            <a:r>
              <a:rPr lang="ru-RU" sz="2000"/>
              <a:t> и </a:t>
            </a:r>
            <a:r>
              <a:rPr lang="ru-RU" sz="2000" b="1"/>
              <a:t>среза</a:t>
            </a:r>
            <a:r>
              <a:rPr lang="ru-RU" sz="2000"/>
              <a:t> одновременно. Таким образом, </a:t>
            </a:r>
            <a:r>
              <a:rPr lang="ru-RU" sz="2000" b="1" i="1"/>
              <a:t>прочность</a:t>
            </a:r>
            <a:r>
              <a:rPr lang="ru-RU" sz="2000" i="1"/>
              <a:t> элементов резьбового соединения является основным критерием работоспособности</a:t>
            </a:r>
            <a:r>
              <a:rPr lang="ru-RU" sz="2000"/>
              <a:t>. Часто наблюдается </a:t>
            </a:r>
            <a:r>
              <a:rPr lang="ru-RU" sz="2000" b="1"/>
              <a:t>обрыв</a:t>
            </a:r>
            <a:r>
              <a:rPr lang="ru-RU" sz="2000"/>
              <a:t> тела винта в области первых одного-двух витков резьбы, считая от опорного торца гайки. У соединений с мелкими резьбами возможен срез витков резьбы.</a:t>
            </a:r>
          </a:p>
          <a:p>
            <a:pPr marL="0" indent="365125" algn="just" eaLnBrk="1" hangingPunct="1">
              <a:lnSpc>
                <a:spcPct val="110000"/>
              </a:lnSpc>
              <a:buFont typeface="Arial" charset="0"/>
              <a:buNone/>
              <a:defRPr/>
            </a:pPr>
            <a:r>
              <a:rPr lang="ru-RU" sz="2000"/>
              <a:t>Стандартные болты, винты шпильки, гайки с крупными шагами спроектированы по условиям </a:t>
            </a:r>
            <a:r>
              <a:rPr lang="ru-RU" sz="2000" b="1"/>
              <a:t>равнопрочности</a:t>
            </a:r>
            <a:r>
              <a:rPr lang="ru-RU" sz="2000"/>
              <a:t>, то есть таким образом, что разрушение по любому из видов напряжений может произойти приметно при одной и той же нагрузке на соединение. Это условие позволяет </a:t>
            </a:r>
            <a:r>
              <a:rPr lang="ru-RU" sz="2000" b="1"/>
              <a:t>предварительный (проектный) расчёт соединения выполнять в упрощенном варианте.</a:t>
            </a:r>
            <a:r>
              <a:rPr lang="ru-RU" sz="2000"/>
              <a:t> 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67945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/>
              <a:t>Расчетные схемы и формулы</a:t>
            </a:r>
          </a:p>
        </p:txBody>
      </p:sp>
      <p:pic>
        <p:nvPicPr>
          <p:cNvPr id="6148" name="Picture 4" descr="СоедРез(РазрывРасчет)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1052513"/>
            <a:ext cx="3095625" cy="2686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179388" y="3933825"/>
            <a:ext cx="3494087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000" b="1"/>
              <a:t>Рис. 13.12. Болтовое соединение, нагруженное растягивающей силой.</a:t>
            </a:r>
            <a:r>
              <a:rPr lang="ru-RU" altLang="ru-RU"/>
              <a:t> </a:t>
            </a:r>
          </a:p>
        </p:txBody>
      </p:sp>
      <p:sp>
        <p:nvSpPr>
          <p:cNvPr id="6150" name="Text Box 7"/>
          <p:cNvSpPr txBox="1">
            <a:spLocks noChangeArrowheads="1"/>
          </p:cNvSpPr>
          <p:nvPr/>
        </p:nvSpPr>
        <p:spPr bwMode="auto">
          <a:xfrm>
            <a:off x="3635375" y="1052513"/>
            <a:ext cx="51133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ru-RU" altLang="ru-RU" sz="2000"/>
              <a:t>Внутрений диаметр резьбы резьбового стержня по заданному внешнему усилию выбирают по формуле:</a:t>
            </a:r>
            <a:r>
              <a:rPr lang="ru-RU" altLang="ru-RU"/>
              <a:t> </a:t>
            </a:r>
          </a:p>
        </p:txBody>
      </p:sp>
      <p:sp>
        <p:nvSpPr>
          <p:cNvPr id="615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6146" name="Object 8"/>
          <p:cNvGraphicFramePr>
            <a:graphicFrameLocks noChangeAspect="1"/>
          </p:cNvGraphicFramePr>
          <p:nvPr/>
        </p:nvGraphicFramePr>
        <p:xfrm>
          <a:off x="5076825" y="2492375"/>
          <a:ext cx="2087563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Формула" r:id="rId4" imgW="1091726" imgH="571252" progId="Equation.3">
                  <p:embed/>
                </p:oleObj>
              </mc:Choice>
              <mc:Fallback>
                <p:oleObj name="Формула" r:id="rId4" imgW="1091726" imgH="571252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2492375"/>
                        <a:ext cx="2087563" cy="1089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2" name="Text Box 10"/>
          <p:cNvSpPr txBox="1">
            <a:spLocks noChangeArrowheads="1"/>
          </p:cNvSpPr>
          <p:nvPr/>
        </p:nvSpPr>
        <p:spPr bwMode="auto">
          <a:xfrm>
            <a:off x="3635375" y="3789363"/>
            <a:ext cx="5329238" cy="268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ru-RU" altLang="ru-RU" sz="2000"/>
              <a:t>где </a:t>
            </a:r>
            <a:endParaRPr lang="en-US" altLang="ru-RU" sz="2000"/>
          </a:p>
          <a:p>
            <a:pPr algn="just" eaLnBrk="1" hangingPunct="1">
              <a:spcBef>
                <a:spcPct val="50000"/>
              </a:spcBef>
            </a:pP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0</a:t>
            </a:r>
            <a:r>
              <a:rPr lang="ru-RU" altLang="ru-RU" sz="2000"/>
              <a:t> – усилие воспринимаемое резьбовым соединением, </a:t>
            </a:r>
            <a:endParaRPr lang="en-US" altLang="ru-RU" sz="2000"/>
          </a:p>
          <a:p>
            <a:pPr algn="just" eaLnBrk="1" hangingPunct="1">
              <a:spcBef>
                <a:spcPct val="50000"/>
              </a:spcBef>
            </a:pP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2000"/>
              <a:t> – внутренний диаметр резьбовой части стержня, </a:t>
            </a:r>
            <a:endParaRPr lang="en-US" altLang="ru-RU" sz="2000"/>
          </a:p>
          <a:p>
            <a:pPr algn="just" eaLnBrk="1" hangingPunct="1">
              <a:spcBef>
                <a:spcPct val="50000"/>
              </a:spcBef>
            </a:pPr>
            <a:r>
              <a:rPr lang="en-US" altLang="ru-RU" sz="2000" b="1" i="1">
                <a:latin typeface="Times New Roman" panose="02020603050405020304" pitchFamily="18" charset="0"/>
              </a:rPr>
              <a:t>[</a:t>
            </a:r>
            <a:r>
              <a:rPr lang="en-US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en-US" altLang="ru-RU" sz="2000" b="1" i="1">
                <a:latin typeface="Times New Roman" panose="02020603050405020304" pitchFamily="18" charset="0"/>
              </a:rPr>
              <a:t>]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p</a:t>
            </a:r>
            <a:r>
              <a:rPr lang="ru-RU" altLang="ru-RU" sz="2000"/>
              <a:t> - допускаемые напряжения для материала стержня при растяжении.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СоедРез(СдвигРасчет)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260350"/>
            <a:ext cx="3457575" cy="30003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0" y="3429000"/>
            <a:ext cx="381635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 b="1"/>
              <a:t>Рис. 13.13. Болтовое соединение, нагруженное поперечной силой</a:t>
            </a:r>
            <a:r>
              <a:rPr lang="ru-RU" altLang="ru-RU"/>
              <a:t> </a:t>
            </a:r>
            <a:r>
              <a:rPr lang="en-US" altLang="ru-RU"/>
              <a:t>(</a:t>
            </a:r>
            <a:r>
              <a:rPr lang="ru-RU" altLang="ru-RU"/>
              <a:t>детали от взаимного смещения удерживаются силой трения</a:t>
            </a:r>
            <a:r>
              <a:rPr lang="en-US" altLang="ru-RU"/>
              <a:t>)</a:t>
            </a:r>
            <a:endParaRPr lang="ru-RU" altLang="ru-RU"/>
          </a:p>
        </p:txBody>
      </p:sp>
      <p:sp>
        <p:nvSpPr>
          <p:cNvPr id="7174" name="Text Box 8"/>
          <p:cNvSpPr txBox="1">
            <a:spLocks noChangeArrowheads="1"/>
          </p:cNvSpPr>
          <p:nvPr/>
        </p:nvSpPr>
        <p:spPr bwMode="auto">
          <a:xfrm>
            <a:off x="4284663" y="260350"/>
            <a:ext cx="4679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7175" name="Text Box 9"/>
          <p:cNvSpPr txBox="1">
            <a:spLocks noChangeArrowheads="1"/>
          </p:cNvSpPr>
          <p:nvPr/>
        </p:nvSpPr>
        <p:spPr bwMode="auto">
          <a:xfrm>
            <a:off x="4211638" y="188913"/>
            <a:ext cx="4752975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ru-RU" altLang="ru-RU" sz="2000"/>
              <a:t>Внутрений диаметр резьбы резьбового стержня по заданному внешнему усилию выбирают по формуле:</a:t>
            </a:r>
          </a:p>
        </p:txBody>
      </p:sp>
      <p:sp>
        <p:nvSpPr>
          <p:cNvPr id="7176" name="Rectangle 11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7170" name="Object 10"/>
          <p:cNvGraphicFramePr>
            <a:graphicFrameLocks noChangeAspect="1"/>
          </p:cNvGraphicFramePr>
          <p:nvPr/>
        </p:nvGraphicFramePr>
        <p:xfrm>
          <a:off x="5003800" y="1844675"/>
          <a:ext cx="3097213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Формула" r:id="rId4" imgW="1320227" imgH="571252" progId="Equation.3">
                  <p:embed/>
                </p:oleObj>
              </mc:Choice>
              <mc:Fallback>
                <p:oleObj name="Формула" r:id="rId4" imgW="1320227" imgH="571252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1844675"/>
                        <a:ext cx="3097213" cy="1336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7" name="Text Box 12"/>
          <p:cNvSpPr txBox="1">
            <a:spLocks noChangeArrowheads="1"/>
          </p:cNvSpPr>
          <p:nvPr/>
        </p:nvSpPr>
        <p:spPr bwMode="auto">
          <a:xfrm>
            <a:off x="4356100" y="2997200"/>
            <a:ext cx="45370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7178" name="Text Box 13"/>
          <p:cNvSpPr txBox="1">
            <a:spLocks noChangeArrowheads="1"/>
          </p:cNvSpPr>
          <p:nvPr/>
        </p:nvSpPr>
        <p:spPr bwMode="auto">
          <a:xfrm>
            <a:off x="4140200" y="3357563"/>
            <a:ext cx="4752975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2000"/>
              <a:t>Где</a:t>
            </a:r>
          </a:p>
          <a:p>
            <a:pPr algn="just" eaLnBrk="1" hangingPunct="1"/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ru-RU" altLang="ru-RU" sz="2000"/>
              <a:t> – коэффициент трения для контактирующих поверхностей деталей, остальные величины определены выше.</a:t>
            </a:r>
          </a:p>
        </p:txBody>
      </p:sp>
      <p:sp>
        <p:nvSpPr>
          <p:cNvPr id="7179" name="Text Box 14"/>
          <p:cNvSpPr txBox="1">
            <a:spLocks noChangeArrowheads="1"/>
          </p:cNvSpPr>
          <p:nvPr/>
        </p:nvSpPr>
        <p:spPr bwMode="auto">
          <a:xfrm>
            <a:off x="0" y="5013325"/>
            <a:ext cx="9144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65125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ru-RU" altLang="ru-RU" sz="2000"/>
              <a:t>Используя таблицы стандартных резьб по данному внутреннему диаметру и выбранному шагу резьбы можно подобрать необходимый диаметр стержня.</a:t>
            </a:r>
            <a:r>
              <a:rPr lang="ru-RU" altLang="ru-RU"/>
              <a:t> </a:t>
            </a:r>
          </a:p>
        </p:txBody>
      </p:sp>
      <p:sp>
        <p:nvSpPr>
          <p:cNvPr id="7180" name="Rectangle 1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7171" name="Object 15"/>
          <p:cNvGraphicFramePr>
            <a:graphicFrameLocks noChangeAspect="1"/>
          </p:cNvGraphicFramePr>
          <p:nvPr/>
        </p:nvGraphicFramePr>
        <p:xfrm>
          <a:off x="2987675" y="6021388"/>
          <a:ext cx="25209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Формула" r:id="rId6" imgW="1079280" imgH="279360" progId="Equation.3">
                  <p:embed/>
                </p:oleObj>
              </mc:Choice>
              <mc:Fallback>
                <p:oleObj name="Формула" r:id="rId6" imgW="1079280" imgH="27936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6021388"/>
                        <a:ext cx="252095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4" descr="СоедРез(СрезРасчет)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388" y="188913"/>
            <a:ext cx="4032250" cy="28305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179388" y="2997200"/>
            <a:ext cx="40322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000" b="1"/>
              <a:t>Рис. 13.14. Соединение деталей призонным болтом, нагруженное поперечной силой.</a:t>
            </a:r>
            <a:r>
              <a:rPr lang="ru-RU" altLang="ru-RU"/>
              <a:t> </a:t>
            </a:r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4067175" y="260350"/>
            <a:ext cx="5076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4246563" y="260350"/>
            <a:ext cx="4897437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ru-RU" altLang="ru-RU" sz="2000"/>
              <a:t>В этом случае тело болта нагружается перерезывающей силой, и диаметр призонной части болта определяется из расчёта на срез:</a:t>
            </a:r>
            <a:r>
              <a:rPr lang="ru-RU" altLang="ru-RU"/>
              <a:t> </a:t>
            </a:r>
          </a:p>
        </p:txBody>
      </p:sp>
      <p:sp>
        <p:nvSpPr>
          <p:cNvPr id="819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8194" name="Object 9"/>
          <p:cNvGraphicFramePr>
            <a:graphicFrameLocks noChangeAspect="1"/>
          </p:cNvGraphicFramePr>
          <p:nvPr/>
        </p:nvGraphicFramePr>
        <p:xfrm>
          <a:off x="5076825" y="1628775"/>
          <a:ext cx="2449513" cy="117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Формула" r:id="rId4" imgW="1117115" imgH="533169" progId="Equation.3">
                  <p:embed/>
                </p:oleObj>
              </mc:Choice>
              <mc:Fallback>
                <p:oleObj name="Формула" r:id="rId4" imgW="1117115" imgH="53316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1628775"/>
                        <a:ext cx="2449513" cy="1173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Text Box 11"/>
          <p:cNvSpPr txBox="1">
            <a:spLocks noChangeArrowheads="1"/>
          </p:cNvSpPr>
          <p:nvPr/>
        </p:nvSpPr>
        <p:spPr bwMode="auto">
          <a:xfrm>
            <a:off x="4391025" y="3068638"/>
            <a:ext cx="4752975" cy="234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/>
              <a:t>где </a:t>
            </a:r>
            <a:r>
              <a:rPr lang="en-US" altLang="ru-RU" sz="2400" b="1" i="1">
                <a:latin typeface="Times New Roman" panose="02020603050405020304" pitchFamily="18" charset="0"/>
              </a:rPr>
              <a:t>z</a:t>
            </a:r>
            <a:r>
              <a:rPr lang="ru-RU" altLang="ru-RU" sz="2000"/>
              <a:t> – число плоскостей среза; </a:t>
            </a:r>
            <a:r>
              <a:rPr lang="ru-RU" altLang="ru-RU" sz="2400" b="1" i="1">
                <a:latin typeface="Times New Roman" panose="02020603050405020304" pitchFamily="18" charset="0"/>
              </a:rPr>
              <a:t>[</a:t>
            </a:r>
            <a:r>
              <a:rPr lang="en-US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ru-RU" altLang="ru-RU" sz="2400" b="1" i="1">
                <a:latin typeface="Times New Roman" panose="02020603050405020304" pitchFamily="18" charset="0"/>
              </a:rPr>
              <a:t>] </a:t>
            </a:r>
            <a:r>
              <a:rPr lang="en-US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</a:t>
            </a:r>
            <a:r>
              <a:rPr lang="ru-RU" altLang="ru-RU" sz="2400" b="1" i="1">
                <a:latin typeface="Times New Roman" panose="02020603050405020304" pitchFamily="18" charset="0"/>
              </a:rPr>
              <a:t> (0,2…0,3)</a:t>
            </a:r>
            <a:r>
              <a:rPr lang="en-US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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Т</a:t>
            </a:r>
            <a:r>
              <a:rPr lang="ru-RU" altLang="ru-RU" sz="2000" baseline="-25000"/>
              <a:t> </a:t>
            </a:r>
            <a:r>
              <a:rPr lang="ru-RU" altLang="ru-RU" sz="2000"/>
              <a:t>– допускаемые напряжения материала болта на срез. За диаметр резьбовой части болта принимают ближайший стандартный диаметр резьбы, меньший диаметра цилиндрической части.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88913"/>
            <a:ext cx="8540750" cy="6480175"/>
          </a:xfrm>
        </p:spPr>
        <p:txBody>
          <a:bodyPr/>
          <a:lstStyle/>
          <a:p>
            <a:pPr marL="0" indent="365125" algn="just" eaLnBrk="1" hangingPunct="1">
              <a:lnSpc>
                <a:spcPct val="110000"/>
              </a:lnSpc>
              <a:buFont typeface="Arial" charset="0"/>
              <a:buNone/>
              <a:defRPr/>
            </a:pPr>
            <a:r>
              <a:rPr lang="ru-RU" sz="2000"/>
              <a:t>Более сложными расчетными схемами резьбовых соединений являются статически неопределимые схемы. В таких схемах долю нагрузки, приходящейся на каждый болт (винт, шпильку), определить непосредственно из уравнений статики (уравнений равновесия) не представляется возможным. Расчёт таких резьбовых соединений выполняется с учётом дополнительных условий, наиболее часто таким дополнительным условием является условие совместности деформаций, учитывающее как деформацию резьбовых деталей соединения, так и деформацию соединяемых деталей. Наиболее часто встречающимися задачами такого рода можно считать задачи: </a:t>
            </a:r>
          </a:p>
          <a:p>
            <a:pPr marL="0" indent="365125" algn="just" eaLnBrk="1" hangingPunct="1">
              <a:lnSpc>
                <a:spcPct val="110000"/>
              </a:lnSpc>
              <a:buFont typeface="Arial" charset="0"/>
              <a:buNone/>
              <a:defRPr/>
            </a:pPr>
            <a:r>
              <a:rPr lang="ru-RU" sz="2000"/>
              <a:t>1) расчет группового соединения, воспринимающего моментную нагрузку; </a:t>
            </a:r>
          </a:p>
          <a:p>
            <a:pPr marL="0" indent="365125" algn="just" eaLnBrk="1" hangingPunct="1">
              <a:lnSpc>
                <a:spcPct val="110000"/>
              </a:lnSpc>
              <a:buFont typeface="Arial" charset="0"/>
              <a:buNone/>
              <a:defRPr/>
            </a:pPr>
            <a:r>
              <a:rPr lang="ru-RU" sz="2000"/>
              <a:t>2) проверка способности соединения воспринимать переменную нагрузку;</a:t>
            </a:r>
          </a:p>
          <a:p>
            <a:pPr marL="0" indent="365125" algn="just" eaLnBrk="1" hangingPunct="1">
              <a:lnSpc>
                <a:spcPct val="110000"/>
              </a:lnSpc>
              <a:buFont typeface="Arial" charset="0"/>
              <a:buNone/>
              <a:defRPr/>
            </a:pPr>
            <a:r>
              <a:rPr lang="ru-RU" sz="2000"/>
              <a:t>3) проверка соединения на нераскрытие стыка;</a:t>
            </a:r>
          </a:p>
          <a:p>
            <a:pPr marL="0" indent="365125" algn="just" eaLnBrk="1" hangingPunct="1">
              <a:lnSpc>
                <a:spcPct val="110000"/>
              </a:lnSpc>
              <a:buFont typeface="Arial" charset="0"/>
              <a:buNone/>
              <a:defRPr/>
            </a:pPr>
            <a:r>
              <a:rPr lang="ru-RU" sz="2000"/>
              <a:t>4) проверка соединения на восприятие температурной нагрузки.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608013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200" b="1"/>
              <a:t>Определения:</a:t>
            </a:r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908050"/>
            <a:ext cx="8964613" cy="5327650"/>
          </a:xfrm>
        </p:spPr>
        <p:txBody>
          <a:bodyPr/>
          <a:lstStyle/>
          <a:p>
            <a:pPr marL="0" indent="365125" algn="just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ru-RU" sz="2800" b="1" i="1"/>
              <a:t>Резьбовые соединения</a:t>
            </a:r>
            <a:r>
              <a:rPr lang="ru-RU" sz="2800" i="1"/>
              <a:t> – это разборные соединения с применением резьбовых крепёжных деталей (винтов, болтов, шпилек, гаек) или резьбовых элементов, выполненных на самих  соединяемых деталях.</a:t>
            </a:r>
            <a:endParaRPr lang="ru-RU" sz="2800"/>
          </a:p>
          <a:p>
            <a:pPr marL="0" indent="365125" algn="just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ru-RU" sz="2800"/>
              <a:t>Основным признаком резьбового соединения является </a:t>
            </a:r>
            <a:r>
              <a:rPr lang="ru-RU" sz="2800" b="1"/>
              <a:t>наличие резьбы</a:t>
            </a:r>
            <a:r>
              <a:rPr lang="ru-RU" sz="2800"/>
              <a:t> хотя бы на некоторых из деталей, входящих в соединение. </a:t>
            </a:r>
          </a:p>
          <a:p>
            <a:pPr marL="0" indent="365125" algn="just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ru-RU" sz="2800" b="1" i="1"/>
              <a:t>Резьбой</a:t>
            </a:r>
            <a:r>
              <a:rPr lang="ru-RU" sz="2800" i="1"/>
              <a:t> называют совокупность чередующихся выступов и впадин определённого профиля, расположенных </a:t>
            </a:r>
            <a:r>
              <a:rPr lang="ru-RU" sz="2800" b="1" i="1"/>
              <a:t>по винтовой линии</a:t>
            </a:r>
            <a:r>
              <a:rPr lang="ru-RU" sz="2800" i="1"/>
              <a:t> на поверхности тела вращения (обычно цилиндра или конуса)</a:t>
            </a:r>
            <a:r>
              <a:rPr lang="ru-RU" sz="2800"/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65125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/>
              <a:t>В качестве примера рассмотрим расчет стыкового соединения крышки с корпусом ресивера (рис.13.15). </a:t>
            </a:r>
          </a:p>
        </p:txBody>
      </p:sp>
      <p:pic>
        <p:nvPicPr>
          <p:cNvPr id="9220" name="Picture 5" descr="СоедРез(СтыкРасчет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150"/>
            <a:ext cx="3419475" cy="277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0" y="3573463"/>
            <a:ext cx="341947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Рис. 13.15. Болтовое соединение корпуса и крышки ресивера</a:t>
            </a:r>
            <a:r>
              <a:rPr lang="ru-RU" altLang="ru-RU"/>
              <a:t> </a:t>
            </a:r>
          </a:p>
        </p:txBody>
      </p:sp>
      <p:sp>
        <p:nvSpPr>
          <p:cNvPr id="9222" name="Text Box 7"/>
          <p:cNvSpPr txBox="1">
            <a:spLocks noChangeArrowheads="1"/>
          </p:cNvSpPr>
          <p:nvPr/>
        </p:nvSpPr>
        <p:spPr bwMode="auto">
          <a:xfrm>
            <a:off x="3419475" y="692150"/>
            <a:ext cx="5724525" cy="332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65125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ru-RU" altLang="ru-RU" sz="2000"/>
              <a:t>При сборке соединения (рис. 13.15 а) каждый из болтов нагружается усилием затяжки </a:t>
            </a:r>
            <a:r>
              <a:rPr lang="en-US" altLang="ru-RU" sz="2400" b="1" i="1">
                <a:latin typeface="Times New Roman" panose="02020603050405020304" pitchFamily="18" charset="0"/>
              </a:rPr>
              <a:t>F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0</a:t>
            </a:r>
            <a:r>
              <a:rPr lang="ru-RU" altLang="ru-RU" sz="2000"/>
              <a:t>. Под действием этого усилия болт получает удлинение 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ru-RU" sz="2400" b="1" i="1">
                <a:latin typeface="Times New Roman" panose="02020603050405020304" pitchFamily="18" charset="0"/>
              </a:rPr>
              <a:t>l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Б</a:t>
            </a:r>
            <a:r>
              <a:rPr lang="ru-RU" altLang="ru-RU" sz="2400" b="1" i="1">
                <a:latin typeface="Times New Roman" panose="02020603050405020304" pitchFamily="18" charset="0"/>
              </a:rPr>
              <a:t>=</a:t>
            </a:r>
            <a:r>
              <a:rPr lang="en-US" altLang="ru-RU" sz="2400" b="1" i="1">
                <a:latin typeface="Times New Roman" panose="02020603050405020304" pitchFamily="18" charset="0"/>
              </a:rPr>
              <a:t>F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0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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б</a:t>
            </a:r>
            <a:r>
              <a:rPr lang="ru-RU" altLang="ru-RU" sz="2000"/>
              <a:t>, а стягиваемые детали сжимаются, получая укорочение 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ru-RU" sz="2400" b="1" i="1">
                <a:latin typeface="Times New Roman" panose="02020603050405020304" pitchFamily="18" charset="0"/>
              </a:rPr>
              <a:t>l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д</a:t>
            </a:r>
            <a:r>
              <a:rPr lang="ru-RU" altLang="ru-RU" sz="2400" b="1" i="1">
                <a:latin typeface="Times New Roman" panose="02020603050405020304" pitchFamily="18" charset="0"/>
              </a:rPr>
              <a:t>=</a:t>
            </a:r>
            <a:r>
              <a:rPr lang="en-US" altLang="ru-RU" sz="2400" b="1" i="1">
                <a:latin typeface="Times New Roman" panose="02020603050405020304" pitchFamily="18" charset="0"/>
              </a:rPr>
              <a:t>F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0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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д</a:t>
            </a:r>
            <a:r>
              <a:rPr lang="ru-RU" altLang="ru-RU" sz="2000"/>
              <a:t>, где 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б</a:t>
            </a:r>
            <a:r>
              <a:rPr lang="ru-RU" altLang="ru-RU" sz="2000"/>
              <a:t> и 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д</a:t>
            </a:r>
            <a:r>
              <a:rPr lang="ru-RU" altLang="ru-RU" sz="2000"/>
              <a:t> податливость болта и стягиваемых деталей, соответственно. Податливость </a:t>
            </a:r>
            <a:r>
              <a:rPr lang="ru-RU" altLang="ru-RU" sz="2000">
                <a:sym typeface="Symbol" panose="05050102010706020507" pitchFamily="18" charset="2"/>
              </a:rPr>
              <a:t></a:t>
            </a:r>
            <a:r>
              <a:rPr lang="ru-RU" altLang="ru-RU" sz="2000"/>
              <a:t> способность деформироваться, свойство противоположное жёсткости, в системе СИ его размерность м/Н.</a:t>
            </a:r>
          </a:p>
        </p:txBody>
      </p:sp>
      <p:sp>
        <p:nvSpPr>
          <p:cNvPr id="9223" name="Text Box 8"/>
          <p:cNvSpPr txBox="1">
            <a:spLocks noChangeArrowheads="1"/>
          </p:cNvSpPr>
          <p:nvPr/>
        </p:nvSpPr>
        <p:spPr bwMode="auto">
          <a:xfrm>
            <a:off x="0" y="4437063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65125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ru-RU" altLang="ru-RU" sz="2000"/>
              <a:t>После заполнения ресивера газом под давлением </a:t>
            </a:r>
            <a:r>
              <a:rPr lang="en-US" altLang="ru-RU" sz="2400" b="1" i="1">
                <a:latin typeface="Times New Roman" panose="02020603050405020304" pitchFamily="18" charset="0"/>
              </a:rPr>
              <a:t>p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г</a:t>
            </a:r>
            <a:r>
              <a:rPr lang="ru-RU" altLang="ru-RU" sz="2000"/>
              <a:t> оно стремится оторвать крышку от цилиндра ресивера, дополнительно нагружая болты резьбового соединения и одновременно разгружая сжатые при затяжке болтов детали. Величина приходящейся на каждый болт нагрузки найдётся из соотношения</a:t>
            </a:r>
          </a:p>
          <a:p>
            <a:pPr algn="r" eaLnBrk="1" hangingPunct="1"/>
            <a:r>
              <a:rPr lang="ru-RU" altLang="ru-RU" sz="2000"/>
              <a:t>;			(13.15)</a:t>
            </a:r>
          </a:p>
          <a:p>
            <a:pPr eaLnBrk="1" hangingPunct="1"/>
            <a:endParaRPr lang="ru-RU" altLang="ru-RU" sz="2000"/>
          </a:p>
        </p:txBody>
      </p:sp>
      <p:sp>
        <p:nvSpPr>
          <p:cNvPr id="9224" name="Rectangle 10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9218" name="Object 9"/>
          <p:cNvGraphicFramePr>
            <a:graphicFrameLocks noChangeAspect="1"/>
          </p:cNvGraphicFramePr>
          <p:nvPr/>
        </p:nvGraphicFramePr>
        <p:xfrm>
          <a:off x="3635375" y="5973763"/>
          <a:ext cx="1970088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Формула" r:id="rId4" imgW="1104421" imgH="495085" progId="Equation.3">
                  <p:embed/>
                </p:oleObj>
              </mc:Choice>
              <mc:Fallback>
                <p:oleObj name="Формула" r:id="rId4" imgW="1104421" imgH="495085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5973763"/>
                        <a:ext cx="1970088" cy="884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65125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ru-RU" altLang="ru-RU" sz="2000"/>
              <a:t>где </a:t>
            </a:r>
            <a:r>
              <a:rPr lang="en-US" altLang="ru-RU" sz="2400" b="1" i="1">
                <a:latin typeface="Times New Roman" panose="02020603050405020304" pitchFamily="18" charset="0"/>
              </a:rPr>
              <a:t>D</a:t>
            </a:r>
            <a:r>
              <a:rPr lang="ru-RU" altLang="ru-RU" sz="2000"/>
              <a:t> – внутренний диаметр ресивера; </a:t>
            </a:r>
            <a:r>
              <a:rPr lang="en-US" altLang="ru-RU" sz="2400" b="1" i="1">
                <a:latin typeface="Times New Roman" panose="02020603050405020304" pitchFamily="18" charset="0"/>
              </a:rPr>
              <a:t>p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г</a:t>
            </a:r>
            <a:r>
              <a:rPr lang="ru-RU" altLang="ru-RU" sz="2000"/>
              <a:t> – давление газа в ресивере; </a:t>
            </a:r>
            <a:r>
              <a:rPr lang="en-US" altLang="ru-RU" sz="2400" b="1" i="1">
                <a:latin typeface="Times New Roman" panose="02020603050405020304" pitchFamily="18" charset="0"/>
              </a:rPr>
              <a:t>z</a:t>
            </a:r>
            <a:r>
              <a:rPr lang="ru-RU" altLang="ru-RU" sz="2000"/>
              <a:t> – число болтов, крепящих крышку ресивера. Под действием этого усилия болт получит дополнительное удлинение 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ru-RU" sz="2400" b="1" i="1">
                <a:latin typeface="Times New Roman" panose="02020603050405020304" pitchFamily="18" charset="0"/>
              </a:rPr>
              <a:t>l</a:t>
            </a:r>
            <a:r>
              <a:rPr lang="ru-RU" altLang="ru-RU" sz="2000"/>
              <a:t>, а так как сжимаемые детали и болт с гайкой находятся в непосредственном контакте, то на эту же величину возрастёт длина сжатых деталей, напряжения сжатия в которых за счёт этого уменьшатся.</a:t>
            </a:r>
          </a:p>
          <a:p>
            <a:pPr algn="just" eaLnBrk="1" hangingPunct="1"/>
            <a:r>
              <a:rPr lang="ru-RU" altLang="ru-RU" sz="2000"/>
              <a:t>Долю рабочей нагрузки, затраченную на удлинение болта, обозначим 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</a:t>
            </a:r>
            <a:r>
              <a:rPr lang="ru-RU" altLang="ru-RU" sz="2000"/>
              <a:t> (читается «хи»), тогда на удлинение сжатых деталей будет затрачена    оставшаяся (</a:t>
            </a:r>
            <a:r>
              <a:rPr lang="ru-RU" altLang="ru-RU" sz="2400" b="1" i="1">
                <a:latin typeface="Times New Roman" panose="02020603050405020304" pitchFamily="18" charset="0"/>
              </a:rPr>
              <a:t>1-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</a:t>
            </a:r>
            <a:r>
              <a:rPr lang="ru-RU" altLang="ru-RU" sz="2000"/>
              <a:t>) часть рабочей нагрузки. Условие совместности деформации в этом случае запишется как</a:t>
            </a:r>
          </a:p>
          <a:p>
            <a:pPr algn="just" eaLnBrk="1" hangingPunct="1"/>
            <a:endParaRPr lang="ru-RU" altLang="ru-RU" sz="2000"/>
          </a:p>
          <a:p>
            <a:pPr algn="r" eaLnBrk="1" hangingPunct="1"/>
            <a:r>
              <a:rPr lang="ru-RU" altLang="ru-RU" sz="2000"/>
              <a:t>;	(13.16)</a:t>
            </a:r>
          </a:p>
          <a:p>
            <a:pPr eaLnBrk="1" hangingPunct="1"/>
            <a:endParaRPr lang="ru-RU" altLang="ru-RU" sz="2000"/>
          </a:p>
          <a:p>
            <a:pPr eaLnBrk="1" hangingPunct="1"/>
            <a:r>
              <a:rPr lang="ru-RU" altLang="ru-RU" sz="2000"/>
              <a:t>где 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ru-RU" sz="2400" b="1" i="1">
                <a:latin typeface="Times New Roman" panose="02020603050405020304" pitchFamily="18" charset="0"/>
              </a:rPr>
              <a:t>l</a:t>
            </a:r>
            <a:r>
              <a:rPr lang="en-US" altLang="ru-RU" sz="2000"/>
              <a:t> </a:t>
            </a:r>
            <a:r>
              <a:rPr lang="ru-RU" altLang="ru-RU" sz="2000"/>
              <a:t>– удлинение болта равное удлинению стягиваемых деталей; 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б</a:t>
            </a:r>
            <a:r>
              <a:rPr lang="ru-RU" altLang="ru-RU" sz="2000"/>
              <a:t> – податливость болта; 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д</a:t>
            </a:r>
            <a:r>
              <a:rPr lang="ru-RU" altLang="ru-RU" sz="2000"/>
              <a:t> – податливость соединяемых деталей.</a:t>
            </a:r>
          </a:p>
          <a:p>
            <a:pPr eaLnBrk="1" hangingPunct="1"/>
            <a:r>
              <a:rPr lang="ru-RU" altLang="ru-RU" sz="2000"/>
              <a:t>Из равенства (13.16) получаем</a:t>
            </a:r>
          </a:p>
          <a:p>
            <a:pPr algn="r" eaLnBrk="1" hangingPunct="1"/>
            <a:r>
              <a:rPr lang="ru-RU" altLang="ru-RU" sz="2000"/>
              <a:t>.			(13.18)</a:t>
            </a:r>
          </a:p>
          <a:p>
            <a:pPr eaLnBrk="1" hangingPunct="1"/>
            <a:endParaRPr lang="ru-RU" altLang="ru-RU" sz="2000"/>
          </a:p>
          <a:p>
            <a:pPr eaLnBrk="1" hangingPunct="1"/>
            <a:r>
              <a:rPr lang="ru-RU" altLang="ru-RU" sz="2000"/>
              <a:t>Полная нагрузка на болт в этом случае </a:t>
            </a:r>
          </a:p>
          <a:p>
            <a:pPr algn="r" eaLnBrk="1" hangingPunct="1"/>
            <a:endParaRPr lang="ru-RU" altLang="ru-RU" sz="2000"/>
          </a:p>
          <a:p>
            <a:pPr algn="r" eaLnBrk="1" hangingPunct="1"/>
            <a:r>
              <a:rPr lang="ru-RU" altLang="ru-RU" sz="2000"/>
              <a:t>.			(13.19) 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0242" name="Object 5"/>
          <p:cNvGraphicFramePr>
            <a:graphicFrameLocks noChangeAspect="1"/>
          </p:cNvGraphicFramePr>
          <p:nvPr/>
        </p:nvGraphicFramePr>
        <p:xfrm>
          <a:off x="1476375" y="3500438"/>
          <a:ext cx="563245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Формула" r:id="rId3" imgW="2247900" imgH="241300" progId="Equation.3">
                  <p:embed/>
                </p:oleObj>
              </mc:Choice>
              <mc:Fallback>
                <p:oleObj name="Формула" r:id="rId3" imgW="2247900" imgH="241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500438"/>
                        <a:ext cx="563245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0243" name="Object 7"/>
          <p:cNvGraphicFramePr>
            <a:graphicFrameLocks noChangeAspect="1"/>
          </p:cNvGraphicFramePr>
          <p:nvPr/>
        </p:nvGraphicFramePr>
        <p:xfrm>
          <a:off x="2484438" y="5348288"/>
          <a:ext cx="28352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Формула" r:id="rId5" imgW="1244520" imgH="228600" progId="Equation.3">
                  <p:embed/>
                </p:oleObj>
              </mc:Choice>
              <mc:Fallback>
                <p:oleObj name="Формула" r:id="rId5" imgW="124452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5348288"/>
                        <a:ext cx="283527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Rectangle 10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0244" name="Object 9"/>
          <p:cNvGraphicFramePr>
            <a:graphicFrameLocks noChangeAspect="1"/>
          </p:cNvGraphicFramePr>
          <p:nvPr/>
        </p:nvGraphicFramePr>
        <p:xfrm>
          <a:off x="2843213" y="6262688"/>
          <a:ext cx="2641600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Формула" r:id="rId7" imgW="1054100" imgH="241300" progId="Equation.3">
                  <p:embed/>
                </p:oleObj>
              </mc:Choice>
              <mc:Fallback>
                <p:oleObj name="Формула" r:id="rId7" imgW="1054100" imgH="2413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6262688"/>
                        <a:ext cx="2641600" cy="595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39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65125" defTabSz="365125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365125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365125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365125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365125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365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365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365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365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/>
              <a:t>Анализируя (13.18) и (13.19), видим, что чем выше податливость болта   (		    			   ), тем меньшая доля рабочей нагрузки приходится непосредственно на болт.</a:t>
            </a:r>
          </a:p>
          <a:p>
            <a:pPr algn="just" eaLnBrk="1" hangingPunct="1"/>
            <a:r>
              <a:rPr lang="ru-RU" altLang="ru-RU" sz="2000"/>
              <a:t>	При проектном приближённом расчёте принимают:</a:t>
            </a:r>
          </a:p>
          <a:p>
            <a:pPr eaLnBrk="1" hangingPunct="1"/>
            <a:r>
              <a:rPr lang="ru-RU" altLang="ru-RU" sz="2000"/>
              <a:t>	для стальных и чугунных деталей, стягиваемых без прокладки, 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</a:t>
            </a:r>
            <a:r>
              <a:rPr lang="ru-RU" altLang="ru-RU" sz="2400" b="1" i="1">
                <a:latin typeface="Times New Roman" panose="02020603050405020304" pitchFamily="18" charset="0"/>
              </a:rPr>
              <a:t>=0,2…0,3</a:t>
            </a:r>
            <a:r>
              <a:rPr lang="ru-RU" altLang="ru-RU" sz="2000"/>
              <a:t>;</a:t>
            </a:r>
          </a:p>
          <a:p>
            <a:pPr algn="just" eaLnBrk="1" hangingPunct="1"/>
            <a:r>
              <a:rPr lang="ru-RU" altLang="ru-RU" sz="2000"/>
              <a:t>	для таких же деталей, но при наличии между ними упругой прокладки, (поранит, картон, тонкая листовая резина и т.п.) 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</a:t>
            </a:r>
            <a:r>
              <a:rPr lang="ru-RU" altLang="ru-RU" sz="2400" b="1" i="1">
                <a:latin typeface="Times New Roman" panose="02020603050405020304" pitchFamily="18" charset="0"/>
              </a:rPr>
              <a:t>=0,4…0,5</a:t>
            </a:r>
            <a:r>
              <a:rPr lang="ru-RU" altLang="ru-RU" sz="2000"/>
              <a:t>.</a:t>
            </a:r>
          </a:p>
          <a:p>
            <a:pPr algn="just" eaLnBrk="1" hangingPunct="1"/>
            <a:r>
              <a:rPr lang="ru-RU" altLang="ru-RU" sz="2000"/>
              <a:t>	Совместность деформации стягиваемых деталей и болтов будет сохраться до тех пор, пока удлинение сжатых деталей, вызванное рабочей нагрузкой, не сравняется по величине с их укорочением, созданным при предварительной затяжке резьбы, то есть до момента, когда</a:t>
            </a:r>
          </a:p>
          <a:p>
            <a:pPr algn="just" eaLnBrk="1" hangingPunct="1"/>
            <a:endParaRPr lang="ru-RU" altLang="ru-RU" sz="2000"/>
          </a:p>
          <a:p>
            <a:pPr algn="r" eaLnBrk="1" hangingPunct="1"/>
            <a:endParaRPr lang="ru-RU" altLang="ru-RU" sz="2000"/>
          </a:p>
          <a:p>
            <a:pPr algn="r" eaLnBrk="1" hangingPunct="1"/>
            <a:r>
              <a:rPr lang="ru-RU" altLang="ru-RU" sz="2000"/>
              <a:t>.		(13.20)</a:t>
            </a:r>
          </a:p>
          <a:p>
            <a:pPr algn="r" eaLnBrk="1" hangingPunct="1"/>
            <a:endParaRPr lang="ru-RU" altLang="ru-RU" sz="2000"/>
          </a:p>
          <a:p>
            <a:pPr algn="r" eaLnBrk="1" hangingPunct="1"/>
            <a:endParaRPr lang="ru-RU" altLang="ru-RU" sz="2000"/>
          </a:p>
        </p:txBody>
      </p:sp>
      <p:sp>
        <p:nvSpPr>
          <p:cNvPr id="1126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1266" name="Object 5"/>
          <p:cNvGraphicFramePr>
            <a:graphicFrameLocks noChangeAspect="1"/>
          </p:cNvGraphicFramePr>
          <p:nvPr/>
        </p:nvGraphicFramePr>
        <p:xfrm>
          <a:off x="19050" y="311150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Формула" r:id="rId3" imgW="1320480" imgH="253800" progId="Equation.3">
                  <p:embed/>
                </p:oleObj>
              </mc:Choice>
              <mc:Fallback>
                <p:oleObj name="Формула" r:id="rId3" imgW="1320480" imgH="253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" y="311150"/>
                        <a:ext cx="229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Rectangle 8"/>
          <p:cNvSpPr>
            <a:spLocks noChangeArrowheads="1"/>
          </p:cNvSpPr>
          <p:nvPr/>
        </p:nvSpPr>
        <p:spPr bwMode="auto">
          <a:xfrm>
            <a:off x="0" y="30099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1267" name="Object 7"/>
          <p:cNvGraphicFramePr>
            <a:graphicFrameLocks noChangeAspect="1"/>
          </p:cNvGraphicFramePr>
          <p:nvPr/>
        </p:nvGraphicFramePr>
        <p:xfrm>
          <a:off x="2843213" y="3933825"/>
          <a:ext cx="3206750" cy="146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Формула" r:id="rId5" imgW="1841500" imgH="838200" progId="Equation.3">
                  <p:embed/>
                </p:oleObj>
              </mc:Choice>
              <mc:Fallback>
                <p:oleObj name="Формула" r:id="rId5" imgW="1841500" imgH="838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3933825"/>
                        <a:ext cx="3206750" cy="146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Text Box 9"/>
          <p:cNvSpPr txBox="1">
            <a:spLocks noChangeArrowheads="1"/>
          </p:cNvSpPr>
          <p:nvPr/>
        </p:nvSpPr>
        <p:spPr bwMode="auto">
          <a:xfrm>
            <a:off x="0" y="5300663"/>
            <a:ext cx="9144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ru-RU" altLang="ru-RU" sz="2000"/>
              <a:t>При превышении рабочей нагрузкой значения, полученного в (13.20), крышка ресивера отойдёт от фланца корпуса (освободит прокладку) и между стягиваемым деталями появится зазор, то есть произойдёт </a:t>
            </a:r>
            <a:r>
              <a:rPr lang="ru-RU" altLang="ru-RU" sz="2000" b="1"/>
              <a:t>раскрытие стыка</a:t>
            </a:r>
            <a:r>
              <a:rPr lang="ru-RU" altLang="ru-RU" sz="2000"/>
              <a:t> </a:t>
            </a:r>
            <a:r>
              <a:rPr lang="ru-RU" altLang="ru-RU" sz="2000">
                <a:sym typeface="Symbol" panose="05050102010706020507" pitchFamily="18" charset="2"/>
              </a:rPr>
              <a:t></a:t>
            </a:r>
            <a:r>
              <a:rPr lang="ru-RU" altLang="ru-RU" sz="2000"/>
              <a:t> нарушится плотность соединения.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1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65125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hangingPunct="1"/>
            <a:r>
              <a:rPr lang="ru-RU" altLang="ru-RU" sz="2000"/>
              <a:t>.		</a:t>
            </a:r>
            <a:r>
              <a:rPr lang="ru-RU" altLang="ru-RU" sz="2000" dirty="0"/>
              <a:t>(13.21)</a:t>
            </a:r>
          </a:p>
          <a:p>
            <a:pPr algn="just" eaLnBrk="1" hangingPunct="1"/>
            <a:endParaRPr lang="ru-RU" altLang="ru-RU" sz="2000" dirty="0"/>
          </a:p>
          <a:p>
            <a:pPr algn="just" eaLnBrk="1" hangingPunct="1"/>
            <a:r>
              <a:rPr lang="ru-RU" altLang="ru-RU" sz="2000" dirty="0"/>
              <a:t>В практических расчетах с целью обеспечения </a:t>
            </a:r>
            <a:r>
              <a:rPr lang="ru-RU" altLang="ru-RU" sz="2000" dirty="0" err="1"/>
              <a:t>нераскрытия</a:t>
            </a:r>
            <a:r>
              <a:rPr lang="ru-RU" altLang="ru-RU" sz="2000" dirty="0"/>
              <a:t> стыка принимают</a:t>
            </a:r>
          </a:p>
          <a:p>
            <a:pPr algn="r" eaLnBrk="1" hangingPunct="1"/>
            <a:r>
              <a:rPr lang="ru-RU" altLang="ru-RU" sz="2000" dirty="0"/>
              <a:t>;		(13.22)</a:t>
            </a:r>
          </a:p>
          <a:p>
            <a:pPr algn="just" eaLnBrk="1" hangingPunct="1"/>
            <a:endParaRPr lang="ru-RU" altLang="ru-RU" sz="2000" dirty="0"/>
          </a:p>
          <a:p>
            <a:pPr algn="just" eaLnBrk="1" hangingPunct="1"/>
            <a:r>
              <a:rPr lang="ru-RU" altLang="ru-RU" sz="2000" dirty="0"/>
              <a:t>где </a:t>
            </a:r>
            <a:r>
              <a:rPr lang="en-US" altLang="ru-RU" sz="2400" b="1" i="1" dirty="0">
                <a:latin typeface="Times New Roman" panose="02020603050405020304" pitchFamily="18" charset="0"/>
              </a:rPr>
              <a:t>K</a:t>
            </a:r>
            <a:r>
              <a:rPr lang="ru-RU" altLang="ru-RU" sz="2400" b="1" i="1" baseline="-25000" dirty="0" err="1">
                <a:latin typeface="Times New Roman" panose="02020603050405020304" pitchFamily="18" charset="0"/>
              </a:rPr>
              <a:t>зат</a:t>
            </a:r>
            <a:r>
              <a:rPr lang="ru-RU" altLang="ru-RU" sz="2000" dirty="0"/>
              <a:t> – коэффициент запаса затяжки болтового соединения: при статической  нагрузке  </a:t>
            </a:r>
            <a:r>
              <a:rPr lang="en-US" altLang="ru-RU" sz="2400" b="1" i="1" dirty="0">
                <a:latin typeface="Times New Roman" panose="02020603050405020304" pitchFamily="18" charset="0"/>
              </a:rPr>
              <a:t>K</a:t>
            </a:r>
            <a:r>
              <a:rPr lang="ru-RU" altLang="ru-RU" sz="2400" b="1" i="1" baseline="-25000" dirty="0" err="1">
                <a:latin typeface="Times New Roman" panose="02020603050405020304" pitchFamily="18" charset="0"/>
              </a:rPr>
              <a:t>зат</a:t>
            </a:r>
            <a:r>
              <a:rPr lang="ru-RU" altLang="ru-RU" sz="2000" dirty="0"/>
              <a:t> = 1,25…2,0,  при  меняющейся  нагрузке   </a:t>
            </a:r>
            <a:r>
              <a:rPr lang="en-US" altLang="ru-RU" sz="2400" b="1" i="1" dirty="0">
                <a:latin typeface="Times New Roman" panose="02020603050405020304" pitchFamily="18" charset="0"/>
              </a:rPr>
              <a:t>K</a:t>
            </a:r>
            <a:r>
              <a:rPr lang="ru-RU" altLang="ru-RU" sz="2400" b="1" i="1" baseline="-25000" dirty="0" err="1">
                <a:latin typeface="Times New Roman" panose="02020603050405020304" pitchFamily="18" charset="0"/>
              </a:rPr>
              <a:t>зат</a:t>
            </a:r>
            <a:r>
              <a:rPr lang="ru-RU" altLang="ru-RU" sz="2000" dirty="0"/>
              <a:t> = 2,5…4,0.</a:t>
            </a:r>
          </a:p>
          <a:p>
            <a:pPr algn="just" eaLnBrk="1" hangingPunct="1"/>
            <a:r>
              <a:rPr lang="ru-RU" altLang="ru-RU" sz="2000" dirty="0"/>
              <a:t>В качестве расчётной нагрузки болта с учётом напряжений кручения, возникающих при затяжке соединения, принимается</a:t>
            </a:r>
          </a:p>
          <a:p>
            <a:pPr algn="r" eaLnBrk="1" hangingPunct="1"/>
            <a:r>
              <a:rPr lang="ru-RU" altLang="ru-RU" sz="2000" dirty="0"/>
              <a:t>,		(13.23)</a:t>
            </a:r>
          </a:p>
          <a:p>
            <a:pPr algn="just" eaLnBrk="1" hangingPunct="1"/>
            <a:endParaRPr lang="ru-RU" altLang="ru-RU" sz="2000" dirty="0"/>
          </a:p>
          <a:p>
            <a:pPr algn="just" eaLnBrk="1" hangingPunct="1"/>
            <a:r>
              <a:rPr lang="ru-RU" altLang="ru-RU" sz="2000" dirty="0"/>
              <a:t>или с учетом (13.22)</a:t>
            </a:r>
          </a:p>
          <a:p>
            <a:pPr algn="just" eaLnBrk="1" hangingPunct="1"/>
            <a:endParaRPr lang="ru-RU" altLang="ru-RU" sz="2000" dirty="0"/>
          </a:p>
          <a:p>
            <a:pPr algn="r" eaLnBrk="1" hangingPunct="1"/>
            <a:r>
              <a:rPr lang="ru-RU" altLang="ru-RU" dirty="0"/>
              <a:t>,		(13.24)</a:t>
            </a:r>
          </a:p>
        </p:txBody>
      </p:sp>
      <p:sp>
        <p:nvSpPr>
          <p:cNvPr id="12295" name="Rectangle 6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2290" name="Object 5"/>
          <p:cNvGraphicFramePr>
            <a:graphicFrameLocks noChangeAspect="1"/>
          </p:cNvGraphicFramePr>
          <p:nvPr/>
        </p:nvGraphicFramePr>
        <p:xfrm>
          <a:off x="3059113" y="0"/>
          <a:ext cx="293687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Формула" r:id="rId3" imgW="1206500" imgH="241300" progId="Equation.3">
                  <p:embed/>
                </p:oleObj>
              </mc:Choice>
              <mc:Fallback>
                <p:oleObj name="Формула" r:id="rId3" imgW="1206500" imgH="241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0"/>
                        <a:ext cx="2936875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2291" name="Object 7"/>
          <p:cNvGraphicFramePr>
            <a:graphicFrameLocks noChangeAspect="1"/>
          </p:cNvGraphicFramePr>
          <p:nvPr/>
        </p:nvGraphicFramePr>
        <p:xfrm>
          <a:off x="2484438" y="1196975"/>
          <a:ext cx="38258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Формула" r:id="rId5" imgW="1663700" imgH="241300" progId="Equation.3">
                  <p:embed/>
                </p:oleObj>
              </mc:Choice>
              <mc:Fallback>
                <p:oleObj name="Формула" r:id="rId5" imgW="1663700" imgH="241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1196975"/>
                        <a:ext cx="3825875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2292" name="Object 9"/>
          <p:cNvGraphicFramePr>
            <a:graphicFrameLocks noChangeAspect="1"/>
          </p:cNvGraphicFramePr>
          <p:nvPr/>
        </p:nvGraphicFramePr>
        <p:xfrm>
          <a:off x="2916238" y="3644900"/>
          <a:ext cx="33686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Формула" r:id="rId7" imgW="1497950" imgH="266584" progId="Equation.3">
                  <p:embed/>
                </p:oleObj>
              </mc:Choice>
              <mc:Fallback>
                <p:oleObj name="Формула" r:id="rId7" imgW="1497950" imgH="266584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3644900"/>
                        <a:ext cx="336867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8" name="Rectangle 12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2293" name="Object 11"/>
          <p:cNvGraphicFramePr>
            <a:graphicFrameLocks noChangeAspect="1"/>
          </p:cNvGraphicFramePr>
          <p:nvPr/>
        </p:nvGraphicFramePr>
        <p:xfrm>
          <a:off x="2051050" y="4581525"/>
          <a:ext cx="477202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Формула" r:id="rId9" imgW="2462731" imgH="266584" progId="Equation.3">
                  <p:embed/>
                </p:oleObj>
              </mc:Choice>
              <mc:Fallback>
                <p:oleObj name="Формула" r:id="rId9" imgW="2462731" imgH="266584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4581525"/>
                        <a:ext cx="4772025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СоедРез(ВлинРезьба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260350"/>
            <a:ext cx="7916863" cy="33004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11" name="Rectangle 7"/>
          <p:cNvSpPr>
            <a:spLocks noChangeArrowheads="1"/>
          </p:cNvSpPr>
          <p:nvPr/>
        </p:nvSpPr>
        <p:spPr bwMode="auto">
          <a:xfrm>
            <a:off x="827088" y="3789363"/>
            <a:ext cx="7848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ru-RU" altLang="ru-RU" sz="2000" b="1"/>
              <a:t>Рис. 13.1. Образование винтовой линии (</a:t>
            </a:r>
            <a:r>
              <a:rPr lang="ru-RU" altLang="ru-RU" sz="2000" b="1" i="1"/>
              <a:t>а</a:t>
            </a:r>
            <a:r>
              <a:rPr lang="ru-RU" altLang="ru-RU" sz="2000" b="1"/>
              <a:t>) и треугольной резьбы (</a:t>
            </a:r>
            <a:r>
              <a:rPr lang="ru-RU" altLang="ru-RU" sz="2000" b="1" i="1"/>
              <a:t>б</a:t>
            </a:r>
            <a:r>
              <a:rPr lang="ru-RU" altLang="ru-RU" sz="2000" b="1"/>
              <a:t>).</a:t>
            </a:r>
            <a:r>
              <a:rPr lang="ru-RU" altLang="ru-RU" sz="2000"/>
              <a:t> </a:t>
            </a:r>
          </a:p>
        </p:txBody>
      </p:sp>
      <p:sp>
        <p:nvSpPr>
          <p:cNvPr id="17412" name="Text Box 8"/>
          <p:cNvSpPr txBox="1">
            <a:spLocks noChangeArrowheads="1"/>
          </p:cNvSpPr>
          <p:nvPr/>
        </p:nvSpPr>
        <p:spPr bwMode="auto">
          <a:xfrm>
            <a:off x="755650" y="4797425"/>
            <a:ext cx="7704138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000" b="1" i="1"/>
              <a:t>d</a:t>
            </a:r>
            <a:r>
              <a:rPr lang="en-US" altLang="ru-RU" sz="2000"/>
              <a:t> – </a:t>
            </a:r>
            <a:r>
              <a:rPr lang="ru-RU" altLang="ru-RU" sz="2000"/>
              <a:t>диаметр несущего цилиндра (наружный диаметр резьбы);</a:t>
            </a:r>
            <a:endParaRPr lang="en-US" altLang="ru-RU" sz="2000"/>
          </a:p>
          <a:p>
            <a:pPr eaLnBrk="1" hangingPunct="1">
              <a:spcBef>
                <a:spcPct val="50000"/>
              </a:spcBef>
            </a:pPr>
            <a:r>
              <a:rPr lang="en-US" altLang="ru-RU" sz="2000" b="1" i="1"/>
              <a:t>p</a:t>
            </a:r>
            <a:r>
              <a:rPr lang="en-US" altLang="ru-RU" sz="2000" b="1" i="1" baseline="-25000"/>
              <a:t>h</a:t>
            </a:r>
            <a:r>
              <a:rPr lang="en-US" altLang="ru-RU" sz="2000"/>
              <a:t> – </a:t>
            </a:r>
            <a:r>
              <a:rPr lang="ru-RU" altLang="ru-RU" sz="2000"/>
              <a:t>ход винтовой линии;</a:t>
            </a:r>
            <a:endParaRPr lang="en-US" altLang="ru-RU" sz="2000"/>
          </a:p>
          <a:p>
            <a:pPr eaLnBrk="1" hangingPunct="1">
              <a:spcBef>
                <a:spcPct val="50000"/>
              </a:spcBef>
            </a:pPr>
            <a:r>
              <a:rPr lang="ru-RU" altLang="ru-RU" sz="2000" b="1" i="1">
                <a:sym typeface="Symbol" panose="05050102010706020507" pitchFamily="18" charset="2"/>
              </a:rPr>
              <a:t></a:t>
            </a:r>
            <a:r>
              <a:rPr lang="ru-RU" altLang="ru-RU" sz="2000"/>
              <a:t> </a:t>
            </a:r>
            <a:r>
              <a:rPr lang="en-US" altLang="ru-RU" sz="2000"/>
              <a:t>– </a:t>
            </a:r>
            <a:r>
              <a:rPr lang="ru-RU" altLang="ru-RU" sz="2000"/>
              <a:t>угол подъёма винтовой линии.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365125" algn="just" eaLnBrk="1" hangingPunct="1">
              <a:lnSpc>
                <a:spcPct val="90000"/>
              </a:lnSpc>
              <a:spcBef>
                <a:spcPct val="0"/>
              </a:spcBef>
              <a:buFont typeface="Arial" charset="0"/>
              <a:buNone/>
              <a:defRPr/>
            </a:pPr>
            <a:r>
              <a:rPr lang="ru-RU" sz="2100" b="1" dirty="0"/>
              <a:t>Достоинства</a:t>
            </a:r>
            <a:r>
              <a:rPr lang="ru-RU" sz="2100" dirty="0"/>
              <a:t> резьбовых соединений:</a:t>
            </a:r>
          </a:p>
          <a:p>
            <a:pPr marL="0" indent="365125" algn="just"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Arial" charset="0"/>
              <a:buNone/>
              <a:defRPr/>
            </a:pPr>
            <a:r>
              <a:rPr lang="ru-RU" sz="2100" dirty="0"/>
              <a:t>1) возможность создания больших осевых нагрузок при малых усилиях на инструменте;</a:t>
            </a:r>
          </a:p>
          <a:p>
            <a:pPr marL="0" indent="365125" algn="just"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Arial" charset="0"/>
              <a:buNone/>
              <a:defRPr/>
            </a:pPr>
            <a:r>
              <a:rPr lang="ru-RU" sz="2100" dirty="0"/>
              <a:t>2) возможность фиксации в затянутом состоянии (самоторможение);</a:t>
            </a:r>
          </a:p>
          <a:p>
            <a:pPr marL="0" indent="365125" algn="just"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Arial" charset="0"/>
              <a:buNone/>
              <a:defRPr/>
            </a:pPr>
            <a:r>
              <a:rPr lang="ru-RU" sz="2100" dirty="0"/>
              <a:t>3) удобство сборки и разборки с применением стандартных инструментов;</a:t>
            </a:r>
          </a:p>
          <a:p>
            <a:pPr marL="0" indent="365125" algn="just"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Arial" charset="0"/>
              <a:buNone/>
              <a:defRPr/>
            </a:pPr>
            <a:r>
              <a:rPr lang="ru-RU" sz="2100" dirty="0"/>
              <a:t>4) простота конструкции и возможность точного изготовления;</a:t>
            </a:r>
          </a:p>
          <a:p>
            <a:pPr marL="0" indent="365125" algn="just"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Arial" charset="0"/>
              <a:buNone/>
              <a:defRPr/>
            </a:pPr>
            <a:r>
              <a:rPr lang="ru-RU" sz="2100" dirty="0"/>
              <a:t>5) наличие широкой номенклатуры стандартных крепёжных изделий (винты, болты гайки);</a:t>
            </a:r>
          </a:p>
          <a:p>
            <a:pPr marL="0" indent="365125" algn="just"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Arial" charset="0"/>
              <a:buNone/>
              <a:defRPr/>
            </a:pPr>
            <a:r>
              <a:rPr lang="ru-RU" sz="2100" dirty="0"/>
              <a:t>6) низкая стоимость крепёжных изделий благодаря массовости и высокой степени автоматизации производства;</a:t>
            </a:r>
          </a:p>
          <a:p>
            <a:pPr marL="0" indent="365125" algn="just"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Arial" charset="0"/>
              <a:buNone/>
              <a:defRPr/>
            </a:pPr>
            <a:r>
              <a:rPr lang="ru-RU" sz="2100" dirty="0"/>
              <a:t>7) малые габариты в сравнении с соединяемыми деталями.</a:t>
            </a:r>
            <a:endParaRPr lang="ru-RU" sz="2100" b="1" dirty="0"/>
          </a:p>
          <a:p>
            <a:pPr marL="0" indent="365125" algn="just" eaLnBrk="1" hangingPunct="1">
              <a:lnSpc>
                <a:spcPct val="90000"/>
              </a:lnSpc>
              <a:spcBef>
                <a:spcPct val="0"/>
              </a:spcBef>
              <a:buFont typeface="Arial" charset="0"/>
              <a:buNone/>
              <a:defRPr/>
            </a:pPr>
            <a:r>
              <a:rPr lang="ru-RU" sz="2100" b="1" dirty="0"/>
              <a:t>Недостатки</a:t>
            </a:r>
            <a:r>
              <a:rPr lang="ru-RU" sz="2100" dirty="0"/>
              <a:t> резьбовых соединений:</a:t>
            </a:r>
          </a:p>
          <a:p>
            <a:pPr marL="0" indent="365125" algn="just" eaLnBrk="1" hangingPunct="1">
              <a:lnSpc>
                <a:spcPct val="90000"/>
              </a:lnSpc>
              <a:spcBef>
                <a:spcPct val="0"/>
              </a:spcBef>
              <a:buFont typeface="Arial" charset="0"/>
              <a:buNone/>
              <a:defRPr/>
            </a:pPr>
            <a:r>
              <a:rPr lang="ru-RU" sz="2100" dirty="0"/>
              <a:t>1) высокая концентрация напряжений в дне резьбовой канавки;</a:t>
            </a:r>
          </a:p>
          <a:p>
            <a:pPr marL="0" indent="365125" algn="just" eaLnBrk="1" hangingPunct="1">
              <a:lnSpc>
                <a:spcPct val="90000"/>
              </a:lnSpc>
              <a:spcBef>
                <a:spcPct val="0"/>
              </a:spcBef>
              <a:buFont typeface="Arial" charset="0"/>
              <a:buNone/>
              <a:defRPr/>
            </a:pPr>
            <a:r>
              <a:rPr lang="ru-RU" sz="2100" dirty="0"/>
              <a:t>2) значительные </a:t>
            </a:r>
            <a:r>
              <a:rPr lang="ru-RU" sz="2100" dirty="0" err="1"/>
              <a:t>энергопотери</a:t>
            </a:r>
            <a:r>
              <a:rPr lang="ru-RU" sz="2100" dirty="0"/>
              <a:t> в подвижных резьбовых соединениях (низкий КПД);</a:t>
            </a:r>
          </a:p>
          <a:p>
            <a:pPr marL="0" indent="365125" algn="just" eaLnBrk="1" hangingPunct="1">
              <a:lnSpc>
                <a:spcPct val="90000"/>
              </a:lnSpc>
              <a:spcBef>
                <a:spcPct val="0"/>
              </a:spcBef>
              <a:buFont typeface="Arial" charset="0"/>
              <a:buNone/>
              <a:defRPr/>
            </a:pPr>
            <a:r>
              <a:rPr lang="ru-RU" sz="2100" dirty="0"/>
              <a:t>3) большая неравномерность распределения нагрузки по виткам резьбы;</a:t>
            </a:r>
          </a:p>
          <a:p>
            <a:pPr marL="0" indent="365125" algn="just" eaLnBrk="1" hangingPunct="1">
              <a:lnSpc>
                <a:spcPct val="90000"/>
              </a:lnSpc>
              <a:spcBef>
                <a:spcPct val="0"/>
              </a:spcBef>
              <a:buFont typeface="Arial" charset="0"/>
              <a:buNone/>
              <a:defRPr/>
            </a:pPr>
            <a:r>
              <a:rPr lang="ru-RU" sz="2100" dirty="0"/>
              <a:t>4) склонность к </a:t>
            </a:r>
            <a:r>
              <a:rPr lang="ru-RU" sz="2100" dirty="0" err="1"/>
              <a:t>самоотвинчнванию</a:t>
            </a:r>
            <a:r>
              <a:rPr lang="ru-RU" sz="2100" dirty="0"/>
              <a:t> при знакопеременных нагрузках;</a:t>
            </a:r>
          </a:p>
          <a:p>
            <a:pPr marL="0" indent="365125" algn="just" eaLnBrk="1" hangingPunct="1">
              <a:lnSpc>
                <a:spcPct val="90000"/>
              </a:lnSpc>
              <a:spcBef>
                <a:spcPct val="0"/>
              </a:spcBef>
              <a:buFont typeface="Arial" charset="0"/>
              <a:buNone/>
              <a:defRPr/>
            </a:pPr>
            <a:r>
              <a:rPr lang="ru-RU" sz="2100" dirty="0"/>
              <a:t>5) ослабление соединения и быстрый износ резьбы при частых сборках и разборках.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188913"/>
            <a:ext cx="8540750" cy="57626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ru-RU" sz="3200" b="1"/>
              <a:t>Классификация резьб</a:t>
            </a:r>
            <a:r>
              <a:rPr lang="ru-RU" sz="3200"/>
              <a:t>:</a:t>
            </a:r>
          </a:p>
        </p:txBody>
      </p:sp>
      <p:sp>
        <p:nvSpPr>
          <p:cNvPr id="133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785813"/>
            <a:ext cx="9144000" cy="5738812"/>
          </a:xfrm>
        </p:spPr>
        <p:txBody>
          <a:bodyPr/>
          <a:lstStyle/>
          <a:p>
            <a:pPr marL="365125" indent="-365125" algn="just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ru-RU" sz="2200" dirty="0"/>
              <a:t>1) </a:t>
            </a:r>
            <a:r>
              <a:rPr lang="ru-RU" sz="2200" b="1" dirty="0"/>
              <a:t>по</a:t>
            </a:r>
            <a:r>
              <a:rPr lang="ru-RU" sz="2200" dirty="0"/>
              <a:t> эксплуатационному </a:t>
            </a:r>
            <a:r>
              <a:rPr lang="ru-RU" sz="2200" b="1" dirty="0"/>
              <a:t>назначению</a:t>
            </a:r>
            <a:r>
              <a:rPr lang="ru-RU" sz="2200" dirty="0"/>
              <a:t> – </a:t>
            </a:r>
            <a:r>
              <a:rPr lang="ru-RU" sz="2200" i="1" dirty="0"/>
              <a:t>крепёжная, крепёжно-уплотняющая, ходовая (для преобразования движения), специальная (например, ниппельная)</a:t>
            </a:r>
            <a:r>
              <a:rPr lang="ru-RU" sz="2200" dirty="0"/>
              <a:t>;</a:t>
            </a:r>
          </a:p>
          <a:p>
            <a:pPr marL="365125" indent="-365125" algn="just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ru-RU" sz="2200" dirty="0"/>
              <a:t>2) </a:t>
            </a:r>
            <a:r>
              <a:rPr lang="ru-RU" sz="2200" b="1" dirty="0"/>
              <a:t>по форме поверхности</a:t>
            </a:r>
            <a:r>
              <a:rPr lang="ru-RU" sz="2200" dirty="0"/>
              <a:t>, несущей резьбу – </a:t>
            </a:r>
            <a:r>
              <a:rPr lang="ru-RU" sz="2200" i="1" dirty="0"/>
              <a:t>цилиндрическая и коническая</a:t>
            </a:r>
            <a:r>
              <a:rPr lang="ru-RU" sz="2200" dirty="0"/>
              <a:t>;</a:t>
            </a:r>
            <a:endParaRPr lang="ru-RU" sz="2200" b="1" dirty="0"/>
          </a:p>
          <a:p>
            <a:pPr marL="365125" indent="-365125" algn="just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ru-RU" sz="2200" dirty="0"/>
              <a:t>3) </a:t>
            </a:r>
            <a:r>
              <a:rPr lang="ru-RU" sz="2200" b="1" dirty="0"/>
              <a:t>по форме профиля</a:t>
            </a:r>
            <a:r>
              <a:rPr lang="ru-RU" sz="2200" dirty="0"/>
              <a:t> резьбы в поперечном сечении нарезки (рис. 13.2) </a:t>
            </a:r>
            <a:r>
              <a:rPr lang="ru-RU" sz="2200" b="1" dirty="0">
                <a:sym typeface="Symbol" pitchFamily="18" charset="2"/>
              </a:rPr>
              <a:t></a:t>
            </a:r>
            <a:r>
              <a:rPr lang="ru-RU" sz="2200" dirty="0"/>
              <a:t> </a:t>
            </a:r>
            <a:r>
              <a:rPr lang="ru-RU" sz="2200" i="1" dirty="0"/>
              <a:t>треугольная, трапецеидальная, упорная, прямоугольная, круглая</a:t>
            </a:r>
            <a:r>
              <a:rPr lang="ru-RU" sz="2200" dirty="0"/>
              <a:t>;</a:t>
            </a:r>
          </a:p>
          <a:p>
            <a:pPr marL="365125" indent="-365125" algn="just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ru-RU" sz="2200" dirty="0"/>
              <a:t>4) </a:t>
            </a:r>
            <a:r>
              <a:rPr lang="ru-RU" sz="2200" b="1" dirty="0"/>
              <a:t>по расположению</a:t>
            </a:r>
            <a:r>
              <a:rPr lang="ru-RU" sz="2200" dirty="0"/>
              <a:t> – </a:t>
            </a:r>
            <a:r>
              <a:rPr lang="ru-RU" sz="2200" i="1" dirty="0"/>
              <a:t>наружная </a:t>
            </a:r>
            <a:r>
              <a:rPr lang="ru-RU" sz="2200" dirty="0"/>
              <a:t>и</a:t>
            </a:r>
            <a:r>
              <a:rPr lang="ru-RU" sz="2200" i="1" dirty="0"/>
              <a:t> внутренняя</a:t>
            </a:r>
            <a:r>
              <a:rPr lang="ru-RU" sz="2200" dirty="0"/>
              <a:t>;</a:t>
            </a:r>
          </a:p>
          <a:p>
            <a:pPr marL="365125" indent="-365125" algn="just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ru-RU" sz="2200" dirty="0"/>
              <a:t>5) </a:t>
            </a:r>
            <a:r>
              <a:rPr lang="ru-RU" sz="2200" b="1" dirty="0"/>
              <a:t>по величине шага</a:t>
            </a:r>
            <a:r>
              <a:rPr lang="ru-RU" sz="2200" dirty="0"/>
              <a:t> нарезки </a:t>
            </a:r>
            <a:r>
              <a:rPr lang="ru-RU" sz="2200" dirty="0">
                <a:sym typeface="Symbol" pitchFamily="18" charset="2"/>
              </a:rPr>
              <a:t></a:t>
            </a:r>
            <a:r>
              <a:rPr lang="ru-RU" sz="2200" dirty="0"/>
              <a:t> </a:t>
            </a:r>
            <a:r>
              <a:rPr lang="ru-RU" sz="2200" i="1" dirty="0"/>
              <a:t>нормальная (с крупным шагом нарезки) </a:t>
            </a:r>
            <a:r>
              <a:rPr lang="ru-RU" sz="2200" dirty="0"/>
              <a:t>и </a:t>
            </a:r>
            <a:r>
              <a:rPr lang="ru-RU" sz="2200" i="1" dirty="0"/>
              <a:t>мелкая (с уменьшенным шагом нарезки)</a:t>
            </a:r>
            <a:r>
              <a:rPr lang="ru-RU" sz="2200" dirty="0"/>
              <a:t>;</a:t>
            </a:r>
          </a:p>
          <a:p>
            <a:pPr marL="365125" indent="-365125" algn="just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ru-RU" sz="2200" dirty="0"/>
              <a:t>6) по направлению нарезки </a:t>
            </a:r>
            <a:r>
              <a:rPr lang="ru-RU" sz="2200" dirty="0">
                <a:sym typeface="Symbol" pitchFamily="18" charset="2"/>
              </a:rPr>
              <a:t></a:t>
            </a:r>
            <a:r>
              <a:rPr lang="ru-RU" sz="2200" dirty="0"/>
              <a:t> </a:t>
            </a:r>
            <a:r>
              <a:rPr lang="ru-RU" sz="2200" i="1" dirty="0"/>
              <a:t>правая </a:t>
            </a:r>
            <a:r>
              <a:rPr lang="ru-RU" sz="2200" dirty="0"/>
              <a:t>(применяется чаще) и </a:t>
            </a:r>
            <a:r>
              <a:rPr lang="ru-RU" sz="2200" i="1" dirty="0"/>
              <a:t>левая</a:t>
            </a:r>
            <a:r>
              <a:rPr lang="ru-RU" sz="2200" dirty="0"/>
              <a:t>;</a:t>
            </a:r>
          </a:p>
          <a:p>
            <a:pPr marL="365125" indent="-365125" algn="just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ru-RU" sz="2200" dirty="0"/>
              <a:t>7) по числу заходов (по количеству параллельных гребешков движущихся вдоль одной и той же винтовой линии) – </a:t>
            </a:r>
            <a:r>
              <a:rPr lang="ru-RU" sz="2200" i="1" dirty="0"/>
              <a:t>одно-, двух-, трёх-, и т.д., многозаходная</a:t>
            </a:r>
            <a:r>
              <a:rPr lang="ru-RU" sz="2200" dirty="0"/>
              <a:t>;</a:t>
            </a:r>
          </a:p>
          <a:p>
            <a:pPr marL="365125" indent="-365125" algn="just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ru-RU" sz="2200" dirty="0"/>
              <a:t>8) </a:t>
            </a:r>
            <a:r>
              <a:rPr lang="ru-RU" sz="2200" b="1" dirty="0"/>
              <a:t>по</a:t>
            </a:r>
            <a:r>
              <a:rPr lang="ru-RU" sz="2200" dirty="0"/>
              <a:t> исходной </a:t>
            </a:r>
            <a:r>
              <a:rPr lang="ru-RU" sz="2200" b="1" dirty="0"/>
              <a:t>метрической системе</a:t>
            </a:r>
            <a:r>
              <a:rPr lang="ru-RU" sz="2200" dirty="0"/>
              <a:t> – </a:t>
            </a:r>
            <a:r>
              <a:rPr lang="ru-RU" sz="2200" i="1" dirty="0"/>
              <a:t>метрическая </a:t>
            </a:r>
            <a:r>
              <a:rPr lang="ru-RU" sz="2200" dirty="0"/>
              <a:t>и </a:t>
            </a:r>
            <a:r>
              <a:rPr lang="ru-RU" sz="2200" i="1" dirty="0"/>
              <a:t>дюймовая</a:t>
            </a:r>
            <a:r>
              <a:rPr lang="ru-RU" sz="2200" dirty="0"/>
              <a:t>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 descr="СоедРез(ВидыРезьб)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260350"/>
            <a:ext cx="4643438" cy="12938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3" name="Picture 8" descr="СоедРез(РезьбаМетр)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16463" y="188913"/>
            <a:ext cx="4427537" cy="2178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4" name="Text Box 7"/>
          <p:cNvSpPr txBox="1">
            <a:spLocks noChangeArrowheads="1"/>
          </p:cNvSpPr>
          <p:nvPr/>
        </p:nvSpPr>
        <p:spPr bwMode="auto">
          <a:xfrm>
            <a:off x="250825" y="1773238"/>
            <a:ext cx="4392613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000" b="1"/>
              <a:t>Рис. 13.2. различные профили резьб:</a:t>
            </a:r>
            <a:br>
              <a:rPr lang="ru-RU" altLang="ru-RU" sz="2000" b="1"/>
            </a:br>
            <a:r>
              <a:rPr lang="ru-RU" altLang="ru-RU" sz="2000" b="1" i="1"/>
              <a:t>а</a:t>
            </a:r>
            <a:r>
              <a:rPr lang="ru-RU" altLang="ru-RU" sz="2000"/>
              <a:t> – треугольный; </a:t>
            </a:r>
            <a:r>
              <a:rPr lang="ru-RU" altLang="ru-RU" sz="2000" b="1" i="1"/>
              <a:t>б</a:t>
            </a:r>
            <a:r>
              <a:rPr lang="ru-RU" altLang="ru-RU" sz="2000"/>
              <a:t> – трапециедальный; </a:t>
            </a:r>
            <a:r>
              <a:rPr lang="ru-RU" altLang="ru-RU" sz="2000" b="1" i="1"/>
              <a:t>в</a:t>
            </a:r>
            <a:r>
              <a:rPr lang="ru-RU" altLang="ru-RU" sz="2000"/>
              <a:t> – упорный; </a:t>
            </a:r>
            <a:br>
              <a:rPr lang="ru-RU" altLang="ru-RU" sz="2000"/>
            </a:br>
            <a:r>
              <a:rPr lang="ru-RU" altLang="ru-RU" sz="2000" b="1" i="1"/>
              <a:t>г</a:t>
            </a:r>
            <a:r>
              <a:rPr lang="ru-RU" altLang="ru-RU" sz="2000"/>
              <a:t> </a:t>
            </a:r>
            <a:r>
              <a:rPr lang="ru-RU" altLang="ru-RU" sz="2000">
                <a:sym typeface="Symbol" panose="05050102010706020507" pitchFamily="18" charset="2"/>
              </a:rPr>
              <a:t></a:t>
            </a:r>
            <a:r>
              <a:rPr lang="ru-RU" altLang="ru-RU" sz="2000"/>
              <a:t> прямоугольный; </a:t>
            </a:r>
            <a:r>
              <a:rPr lang="ru-RU" altLang="ru-RU" sz="2000" b="1" i="1"/>
              <a:t>д</a:t>
            </a:r>
            <a:r>
              <a:rPr lang="ru-RU" altLang="ru-RU" sz="2000"/>
              <a:t> </a:t>
            </a:r>
            <a:r>
              <a:rPr lang="ru-RU" altLang="ru-RU" sz="2000">
                <a:sym typeface="Symbol" panose="05050102010706020507" pitchFamily="18" charset="2"/>
              </a:rPr>
              <a:t></a:t>
            </a:r>
            <a:r>
              <a:rPr lang="ru-RU" altLang="ru-RU" sz="2000"/>
              <a:t> круглый.</a:t>
            </a:r>
          </a:p>
        </p:txBody>
      </p:sp>
      <p:sp>
        <p:nvSpPr>
          <p:cNvPr id="20485" name="Text Box 11"/>
          <p:cNvSpPr txBox="1">
            <a:spLocks noChangeArrowheads="1"/>
          </p:cNvSpPr>
          <p:nvPr/>
        </p:nvSpPr>
        <p:spPr bwMode="auto">
          <a:xfrm>
            <a:off x="4716463" y="2420938"/>
            <a:ext cx="41767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000" b="1"/>
              <a:t>Рис. 13.3. Профиль нарезки </a:t>
            </a:r>
            <a:br>
              <a:rPr lang="ru-RU" altLang="ru-RU" sz="2000" b="1"/>
            </a:br>
            <a:r>
              <a:rPr lang="ru-RU" altLang="ru-RU" sz="2000" b="1"/>
              <a:t>метрической резьбы.</a:t>
            </a:r>
          </a:p>
        </p:txBody>
      </p:sp>
      <p:sp>
        <p:nvSpPr>
          <p:cNvPr id="20486" name="Text Box 12"/>
          <p:cNvSpPr txBox="1">
            <a:spLocks noChangeArrowheads="1"/>
          </p:cNvSpPr>
          <p:nvPr/>
        </p:nvSpPr>
        <p:spPr bwMode="auto">
          <a:xfrm>
            <a:off x="4716463" y="3429000"/>
            <a:ext cx="4176712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ru-RU" altLang="ru-RU" sz="2000" b="1"/>
              <a:t>Дюймовая</a:t>
            </a:r>
            <a:r>
              <a:rPr lang="ru-RU" altLang="ru-RU" sz="2000"/>
              <a:t> крепёжная </a:t>
            </a:r>
            <a:r>
              <a:rPr lang="ru-RU" altLang="ru-RU" sz="2000" b="1"/>
              <a:t>резьба</a:t>
            </a:r>
            <a:r>
              <a:rPr lang="ru-RU" altLang="ru-RU" sz="2000"/>
              <a:t> по внешнему виду подобна метрической. Профиль дюймовой резьбы в диаметральном сечении имеет вид равнобедренного треугольника с углом при вершине </a:t>
            </a:r>
            <a:r>
              <a:rPr lang="ru-RU" altLang="ru-RU" sz="2000" b="1" i="1">
                <a:sym typeface="Symbol" panose="05050102010706020507" pitchFamily="18" charset="2"/>
              </a:rPr>
              <a:t></a:t>
            </a:r>
            <a:r>
              <a:rPr lang="ru-RU" altLang="ru-RU" sz="2000" b="1" i="1"/>
              <a:t> = 55</a:t>
            </a:r>
            <a:r>
              <a:rPr lang="ru-RU" altLang="ru-RU" sz="2000" b="1" i="1">
                <a:sym typeface="Symbol" panose="05050102010706020507" pitchFamily="18" charset="2"/>
              </a:rPr>
              <a:t></a:t>
            </a:r>
            <a:r>
              <a:rPr lang="ru-RU" altLang="ru-RU" sz="2000"/>
              <a:t>. Вместо шага для этой резьбы задаётся </a:t>
            </a:r>
            <a:r>
              <a:rPr lang="ru-RU" altLang="ru-RU" sz="2000" b="1"/>
              <a:t>число витков (ниток) на один дюйм</a:t>
            </a:r>
            <a:r>
              <a:rPr lang="ru-RU" altLang="ru-RU" sz="2000"/>
              <a:t> длины (1 дюйм = 25,4 мм).</a:t>
            </a:r>
          </a:p>
        </p:txBody>
      </p:sp>
      <p:pic>
        <p:nvPicPr>
          <p:cNvPr id="20487" name="Picture 13" descr="СоедРез(РезьбаТрубТрап)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628"/>
          <a:stretch>
            <a:fillRect/>
          </a:stretch>
        </p:blipFill>
        <p:spPr>
          <a:xfrm>
            <a:off x="250825" y="3789363"/>
            <a:ext cx="4021138" cy="1800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8" name="Text Box 16"/>
          <p:cNvSpPr txBox="1">
            <a:spLocks noChangeArrowheads="1"/>
          </p:cNvSpPr>
          <p:nvPr/>
        </p:nvSpPr>
        <p:spPr bwMode="auto">
          <a:xfrm>
            <a:off x="250825" y="5805488"/>
            <a:ext cx="41767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000" b="1"/>
              <a:t>Рис. 13.4. Профиль нарезки </a:t>
            </a:r>
            <a:br>
              <a:rPr lang="ru-RU" altLang="ru-RU" sz="2000" b="1"/>
            </a:br>
            <a:r>
              <a:rPr lang="ru-RU" altLang="ru-RU" sz="2000" b="1"/>
              <a:t>трубной резьбы.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4557713" cy="67945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200" b="1"/>
              <a:t>Резьба метрическая</a:t>
            </a:r>
          </a:p>
        </p:txBody>
      </p:sp>
      <p:pic>
        <p:nvPicPr>
          <p:cNvPr id="1028" name="Picture 4" descr="СоедРез(РезьбаМетр)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16463" y="765175"/>
            <a:ext cx="4427537" cy="21796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9" name="Text Box 7"/>
          <p:cNvSpPr txBox="1">
            <a:spLocks noChangeArrowheads="1"/>
          </p:cNvSpPr>
          <p:nvPr/>
        </p:nvSpPr>
        <p:spPr bwMode="auto">
          <a:xfrm>
            <a:off x="0" y="981075"/>
            <a:ext cx="4716463" cy="183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b="1"/>
              <a:t>Основные геометрические параметры</a:t>
            </a:r>
            <a:r>
              <a:rPr lang="ru-RU" altLang="ru-RU"/>
              <a:t> метрической</a:t>
            </a:r>
            <a:r>
              <a:rPr lang="ru-RU" altLang="ru-RU" b="1"/>
              <a:t> </a:t>
            </a:r>
            <a:r>
              <a:rPr lang="ru-RU" altLang="ru-RU"/>
              <a:t>резьбы :</a:t>
            </a:r>
            <a:endParaRPr lang="en-US" altLang="ru-RU" b="1" i="1"/>
          </a:p>
          <a:p>
            <a:pPr algn="just" eaLnBrk="1" hangingPunct="1"/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en-US" altLang="ru-RU"/>
              <a:t> </a:t>
            </a:r>
            <a:r>
              <a:rPr lang="ru-RU" altLang="ru-RU">
                <a:sym typeface="Symbol" panose="05050102010706020507" pitchFamily="18" charset="2"/>
              </a:rPr>
              <a:t></a:t>
            </a:r>
            <a:r>
              <a:rPr lang="ru-RU" altLang="ru-RU"/>
              <a:t> номинальный диаметр резьбы (наружный диаметр болта или винта) обозначается буквой </a:t>
            </a:r>
            <a:r>
              <a:rPr lang="ru-RU" altLang="ru-RU" sz="2000" b="1">
                <a:latin typeface="Times New Roman" panose="02020603050405020304" pitchFamily="18" charset="0"/>
              </a:rPr>
              <a:t>М</a:t>
            </a:r>
            <a:r>
              <a:rPr lang="ru-RU" altLang="ru-RU"/>
              <a:t> и цифрой, равной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/>
              <a:t>  в мм, например,</a:t>
            </a:r>
            <a:r>
              <a:rPr lang="ru-RU" altLang="ru-RU" b="1"/>
              <a:t> </a:t>
            </a:r>
            <a:r>
              <a:rPr lang="ru-RU" altLang="ru-RU" sz="2000" b="1">
                <a:latin typeface="Times New Roman" panose="02020603050405020304" pitchFamily="18" charset="0"/>
              </a:rPr>
              <a:t>М</a:t>
            </a:r>
            <a:r>
              <a:rPr lang="ru-RU" altLang="ru-RU" sz="2000">
                <a:latin typeface="Times New Roman" panose="02020603050405020304" pitchFamily="18" charset="0"/>
              </a:rPr>
              <a:t>5, </a:t>
            </a:r>
            <a:r>
              <a:rPr lang="ru-RU" altLang="ru-RU" sz="2000" b="1">
                <a:latin typeface="Times New Roman" panose="02020603050405020304" pitchFamily="18" charset="0"/>
              </a:rPr>
              <a:t>М8</a:t>
            </a:r>
            <a:r>
              <a:rPr lang="ru-RU" altLang="ru-RU" sz="2000">
                <a:latin typeface="Times New Roman" panose="02020603050405020304" pitchFamily="18" charset="0"/>
              </a:rPr>
              <a:t>, </a:t>
            </a:r>
            <a:r>
              <a:rPr lang="ru-RU" altLang="ru-RU" sz="2000" b="1">
                <a:latin typeface="Times New Roman" panose="02020603050405020304" pitchFamily="18" charset="0"/>
              </a:rPr>
              <a:t>М24</a:t>
            </a:r>
            <a:r>
              <a:rPr lang="ru-RU" altLang="ru-RU"/>
              <a:t>; </a:t>
            </a:r>
          </a:p>
        </p:txBody>
      </p:sp>
      <p:sp>
        <p:nvSpPr>
          <p:cNvPr id="1030" name="Text Box 8"/>
          <p:cNvSpPr txBox="1">
            <a:spLocks noChangeArrowheads="1"/>
          </p:cNvSpPr>
          <p:nvPr/>
        </p:nvSpPr>
        <p:spPr bwMode="auto">
          <a:xfrm>
            <a:off x="0" y="2852738"/>
            <a:ext cx="91440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/>
              <a:t> – внутренний диаметр резьбы гайки;</a:t>
            </a:r>
          </a:p>
          <a:p>
            <a:pPr eaLnBrk="1" hangingPunct="1"/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3</a:t>
            </a:r>
            <a:r>
              <a:rPr lang="ru-RU" altLang="ru-RU"/>
              <a:t> </a:t>
            </a:r>
            <a:r>
              <a:rPr lang="ru-RU" altLang="ru-RU">
                <a:sym typeface="Symbol" panose="05050102010706020507" pitchFamily="18" charset="2"/>
              </a:rPr>
              <a:t></a:t>
            </a:r>
            <a:r>
              <a:rPr lang="ru-RU" altLang="ru-RU"/>
              <a:t> внутренний диаметр резьбы винта;</a:t>
            </a:r>
          </a:p>
          <a:p>
            <a:pPr eaLnBrk="1" hangingPunct="1"/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2</a:t>
            </a:r>
            <a:r>
              <a:rPr lang="ru-RU" altLang="ru-RU"/>
              <a:t> </a:t>
            </a:r>
            <a:r>
              <a:rPr lang="ru-RU" altLang="ru-RU">
                <a:sym typeface="Symbol" panose="05050102010706020507" pitchFamily="18" charset="2"/>
              </a:rPr>
              <a:t></a:t>
            </a:r>
            <a:r>
              <a:rPr lang="ru-RU" altLang="ru-RU"/>
              <a:t> средний диаметр резьбы;</a:t>
            </a:r>
            <a:endParaRPr lang="en-US" altLang="ru-RU" b="1" i="1"/>
          </a:p>
          <a:p>
            <a:pPr eaLnBrk="1" hangingPunct="1"/>
            <a:r>
              <a:rPr lang="en-US" altLang="ru-RU" sz="2000" b="1" i="1">
                <a:latin typeface="Times New Roman" panose="02020603050405020304" pitchFamily="18" charset="0"/>
              </a:rPr>
              <a:t>p</a:t>
            </a:r>
            <a:r>
              <a:rPr lang="en-US" altLang="ru-RU"/>
              <a:t> </a:t>
            </a:r>
            <a:r>
              <a:rPr lang="ru-RU" altLang="ru-RU">
                <a:sym typeface="Symbol" panose="05050102010706020507" pitchFamily="18" charset="2"/>
              </a:rPr>
              <a:t></a:t>
            </a:r>
            <a:r>
              <a:rPr lang="ru-RU" altLang="ru-RU"/>
              <a:t> шаг резьбы – расстояние между соседними гребнями резьбы;</a:t>
            </a:r>
            <a:endParaRPr lang="en-US" altLang="ru-RU" b="1" i="1"/>
          </a:p>
          <a:p>
            <a:pPr eaLnBrk="1" hangingPunct="1"/>
            <a:r>
              <a:rPr lang="en-US" altLang="ru-RU" sz="2000" b="1" i="1">
                <a:latin typeface="Times New Roman" panose="02020603050405020304" pitchFamily="18" charset="0"/>
              </a:rPr>
              <a:t>ph</a:t>
            </a:r>
            <a:r>
              <a:rPr lang="en-US" altLang="ru-RU"/>
              <a:t> </a:t>
            </a:r>
            <a:r>
              <a:rPr lang="ru-RU" altLang="ru-RU">
                <a:sym typeface="Symbol" panose="05050102010706020507" pitchFamily="18" charset="2"/>
              </a:rPr>
              <a:t></a:t>
            </a:r>
            <a:r>
              <a:rPr lang="ru-RU" altLang="ru-RU"/>
              <a:t> ход резьбы – расстояние между соседними гребнями резьбы, принадлежащими одному гребню нарезки;</a:t>
            </a:r>
            <a:endParaRPr lang="en-US" altLang="ru-RU" b="1" i="1">
              <a:sym typeface="Symbol" panose="05050102010706020507" pitchFamily="18" charset="2"/>
            </a:endParaRP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ru-RU" altLang="ru-RU">
                <a:sym typeface="Symbol" panose="05050102010706020507" pitchFamily="18" charset="2"/>
              </a:rPr>
              <a:t> </a:t>
            </a:r>
            <a:r>
              <a:rPr lang="ru-RU" altLang="ru-RU"/>
              <a:t> угол профиля резьбы;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</a:t>
            </a:r>
            <a:r>
              <a:rPr lang="ru-RU" altLang="ru-RU">
                <a:sym typeface="Symbol" panose="05050102010706020507" pitchFamily="18" charset="2"/>
              </a:rPr>
              <a:t> </a:t>
            </a:r>
            <a:r>
              <a:rPr lang="ru-RU" altLang="ru-RU"/>
              <a:t> угол подъёма резьбы. 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ru-RU" altLang="ru-RU"/>
              <a:t>Для нормальных (с крупными шагами) метрических резьб, имеющих диаметр в интервале 2…68 мм, внутренний диаметр можно вычислить по эмпирической формуле:</a:t>
            </a:r>
          </a:p>
        </p:txBody>
      </p:sp>
      <p:sp>
        <p:nvSpPr>
          <p:cNvPr id="103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/>
        </p:nvGraphicFramePr>
        <p:xfrm>
          <a:off x="3276600" y="6092825"/>
          <a:ext cx="2519363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Формула" r:id="rId4" imgW="1130040" imgH="279360" progId="Equation.3">
                  <p:embed/>
                </p:oleObj>
              </mc:Choice>
              <mc:Fallback>
                <p:oleObj name="Формула" r:id="rId4" imgW="1130040" imgH="27936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6092825"/>
                        <a:ext cx="2519363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5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2830513" cy="608013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/>
              <a:t>Силы в РС</a:t>
            </a:r>
            <a:r>
              <a:rPr lang="ru-RU" sz="4000"/>
              <a:t> </a:t>
            </a:r>
          </a:p>
        </p:txBody>
      </p:sp>
      <p:pic>
        <p:nvPicPr>
          <p:cNvPr id="2054" name="Picture 4" descr="СоедРез(силы)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052513"/>
            <a:ext cx="5184775" cy="29479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684213" y="4076700"/>
            <a:ext cx="35639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/>
              <a:t>Рис. 13.9. Силы в винтовой </a:t>
            </a:r>
            <a:br>
              <a:rPr lang="ru-RU" altLang="ru-RU" b="1"/>
            </a:br>
            <a:r>
              <a:rPr lang="ru-RU" altLang="ru-RU" b="1"/>
              <a:t>кинематической паре 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5292725" y="260350"/>
            <a:ext cx="3851275" cy="155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lnSpc>
                <a:spcPct val="120000"/>
              </a:lnSpc>
              <a:spcBef>
                <a:spcPct val="50000"/>
              </a:spcBef>
            </a:pPr>
            <a:r>
              <a:rPr lang="ru-RU" altLang="ru-RU"/>
              <a:t>Скорость движения гайки вверх при вращении винта по часовой стрелке с угловой скоростью </a:t>
            </a:r>
            <a:r>
              <a:rPr lang="ru-RU" altLang="ru-RU" b="1" i="1">
                <a:sym typeface="Symbol" panose="05050102010706020507" pitchFamily="18" charset="2"/>
              </a:rPr>
              <a:t></a:t>
            </a:r>
            <a:r>
              <a:rPr lang="ru-RU" altLang="ru-RU" b="1" i="1" baseline="-25000"/>
              <a:t>1</a:t>
            </a:r>
            <a:r>
              <a:rPr lang="ru-RU" altLang="ru-RU"/>
              <a:t>:</a:t>
            </a:r>
          </a:p>
          <a:p>
            <a:pPr eaLnBrk="1" hangingPunct="1">
              <a:lnSpc>
                <a:spcPct val="120000"/>
              </a:lnSpc>
              <a:spcBef>
                <a:spcPct val="50000"/>
              </a:spcBef>
            </a:pPr>
            <a:endParaRPr lang="ru-RU" altLang="ru-RU"/>
          </a:p>
        </p:txBody>
      </p:sp>
      <p:sp>
        <p:nvSpPr>
          <p:cNvPr id="2057" name="Rectangle 10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050" name="Object 9"/>
          <p:cNvGraphicFramePr>
            <a:graphicFrameLocks noChangeAspect="1"/>
          </p:cNvGraphicFramePr>
          <p:nvPr/>
        </p:nvGraphicFramePr>
        <p:xfrm>
          <a:off x="5422900" y="1557338"/>
          <a:ext cx="3481388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Формула" r:id="rId4" imgW="1765080" imgH="241200" progId="Equation.3">
                  <p:embed/>
                </p:oleObj>
              </mc:Choice>
              <mc:Fallback>
                <p:oleObj name="Формула" r:id="rId4" imgW="1765080" imgH="241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900" y="1557338"/>
                        <a:ext cx="3481388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" name="Text Box 11"/>
          <p:cNvSpPr txBox="1">
            <a:spLocks noChangeArrowheads="1"/>
          </p:cNvSpPr>
          <p:nvPr/>
        </p:nvSpPr>
        <p:spPr bwMode="auto">
          <a:xfrm>
            <a:off x="5364163" y="2205038"/>
            <a:ext cx="3600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Сила трения в витках:</a:t>
            </a:r>
          </a:p>
        </p:txBody>
      </p:sp>
      <p:sp>
        <p:nvSpPr>
          <p:cNvPr id="205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051" name="Object 12"/>
          <p:cNvGraphicFramePr>
            <a:graphicFrameLocks noChangeAspect="1"/>
          </p:cNvGraphicFramePr>
          <p:nvPr/>
        </p:nvGraphicFramePr>
        <p:xfrm>
          <a:off x="5788025" y="2708275"/>
          <a:ext cx="2320925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Формула" r:id="rId6" imgW="914400" imgH="266400" progId="Equation.3">
                  <p:embed/>
                </p:oleObj>
              </mc:Choice>
              <mc:Fallback>
                <p:oleObj name="Формула" r:id="rId6" imgW="914400" imgH="2664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025" y="2708275"/>
                        <a:ext cx="2320925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0" name="Text Box 14"/>
          <p:cNvSpPr txBox="1">
            <a:spLocks noChangeArrowheads="1"/>
          </p:cNvSpPr>
          <p:nvPr/>
        </p:nvSpPr>
        <p:spPr bwMode="auto">
          <a:xfrm>
            <a:off x="5435600" y="3644900"/>
            <a:ext cx="35290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где </a:t>
            </a:r>
            <a:r>
              <a:rPr lang="en-US" altLang="ru-RU" b="1" i="1">
                <a:latin typeface="Times New Roman" panose="02020603050405020304" pitchFamily="18" charset="0"/>
              </a:rPr>
              <a:t>f</a:t>
            </a:r>
            <a:r>
              <a:rPr lang="ru-RU" altLang="ru-RU"/>
              <a:t>  - коэффициент трения в витках резьбы.</a:t>
            </a:r>
          </a:p>
        </p:txBody>
      </p:sp>
      <p:sp>
        <p:nvSpPr>
          <p:cNvPr id="2061" name="Text Box 15"/>
          <p:cNvSpPr txBox="1">
            <a:spLocks noChangeArrowheads="1"/>
          </p:cNvSpPr>
          <p:nvPr/>
        </p:nvSpPr>
        <p:spPr bwMode="auto">
          <a:xfrm>
            <a:off x="250825" y="4797425"/>
            <a:ext cx="8642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Тогда тангенциальная сила на витках винта и осевая сила на витках гайки связаны соотношением:</a:t>
            </a:r>
          </a:p>
        </p:txBody>
      </p:sp>
      <p:sp>
        <p:nvSpPr>
          <p:cNvPr id="2062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052" name="Object 16"/>
          <p:cNvGraphicFramePr>
            <a:graphicFrameLocks noChangeAspect="1"/>
          </p:cNvGraphicFramePr>
          <p:nvPr/>
        </p:nvGraphicFramePr>
        <p:xfrm>
          <a:off x="2765425" y="5445125"/>
          <a:ext cx="3541713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Формула" r:id="rId8" imgW="1434960" imgH="241200" progId="Equation.3">
                  <p:embed/>
                </p:oleObj>
              </mc:Choice>
              <mc:Fallback>
                <p:oleObj name="Формула" r:id="rId8" imgW="1434960" imgH="2412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5425" y="5445125"/>
                        <a:ext cx="3541713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3" name="Text Box 19"/>
          <p:cNvSpPr txBox="1">
            <a:spLocks noChangeArrowheads="1"/>
          </p:cNvSpPr>
          <p:nvPr/>
        </p:nvSpPr>
        <p:spPr bwMode="auto">
          <a:xfrm>
            <a:off x="179388" y="6381750"/>
            <a:ext cx="8785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2064" name="Text Box 20"/>
          <p:cNvSpPr txBox="1">
            <a:spLocks noChangeArrowheads="1"/>
          </p:cNvSpPr>
          <p:nvPr/>
        </p:nvSpPr>
        <p:spPr bwMode="auto">
          <a:xfrm>
            <a:off x="395288" y="6308725"/>
            <a:ext cx="8569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где </a:t>
            </a:r>
            <a:r>
              <a:rPr lang="en-US" altLang="ru-RU" b="1" i="1">
                <a:sym typeface="Symbol" panose="05050102010706020507" pitchFamily="18" charset="2"/>
              </a:rPr>
              <a:t></a:t>
            </a:r>
            <a:r>
              <a:rPr lang="ru-RU" altLang="ru-RU"/>
              <a:t> - угол трения в витках резьбы.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СоедРез(силыПрямТреуг)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388" y="188913"/>
            <a:ext cx="3324225" cy="34464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3789363"/>
            <a:ext cx="3097212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 b="1"/>
              <a:t>Рис. 13.10. Силы на витках резьбы при </a:t>
            </a:r>
            <a:r>
              <a:rPr lang="ru-RU" altLang="ru-RU" sz="2000" b="1">
                <a:sym typeface="Symbol" panose="05050102010706020507" pitchFamily="18" charset="2"/>
              </a:rPr>
              <a:t></a:t>
            </a:r>
            <a:r>
              <a:rPr lang="ru-RU" altLang="ru-RU" sz="2000" b="1"/>
              <a:t> =0:</a:t>
            </a:r>
            <a:br>
              <a:rPr lang="ru-RU" altLang="ru-RU" sz="2000" b="1"/>
            </a:br>
            <a:r>
              <a:rPr lang="ru-RU" altLang="ru-RU" b="1" i="1"/>
              <a:t>а)</a:t>
            </a:r>
            <a:r>
              <a:rPr lang="ru-RU" altLang="ru-RU"/>
              <a:t> прямоугольная резьба;</a:t>
            </a:r>
            <a:br>
              <a:rPr lang="ru-RU" altLang="ru-RU"/>
            </a:br>
            <a:r>
              <a:rPr lang="ru-RU" altLang="ru-RU" b="1" i="1"/>
              <a:t>б)</a:t>
            </a:r>
            <a:r>
              <a:rPr lang="ru-RU" altLang="ru-RU"/>
              <a:t> треугольная резьба.</a:t>
            </a:r>
          </a:p>
        </p:txBody>
      </p:sp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3708400" y="188913"/>
            <a:ext cx="52562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/>
              <a:t>Приведённый коэффициент трения для треугольной резьбы:</a:t>
            </a:r>
          </a:p>
        </p:txBody>
      </p:sp>
      <p:sp>
        <p:nvSpPr>
          <p:cNvPr id="307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3074" name="Object 8"/>
          <p:cNvGraphicFramePr>
            <a:graphicFrameLocks noChangeAspect="1"/>
          </p:cNvGraphicFramePr>
          <p:nvPr/>
        </p:nvGraphicFramePr>
        <p:xfrm>
          <a:off x="5076825" y="836613"/>
          <a:ext cx="2519363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Формула" r:id="rId4" imgW="1028520" imgH="660240" progId="Equation.3">
                  <p:embed/>
                </p:oleObj>
              </mc:Choice>
              <mc:Fallback>
                <p:oleObj name="Формула" r:id="rId4" imgW="1028520" imgH="6602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836613"/>
                        <a:ext cx="2519363" cy="125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0" name="Text Box 10"/>
          <p:cNvSpPr txBox="1">
            <a:spLocks noChangeArrowheads="1"/>
          </p:cNvSpPr>
          <p:nvPr/>
        </p:nvSpPr>
        <p:spPr bwMode="auto">
          <a:xfrm>
            <a:off x="3708400" y="2349500"/>
            <a:ext cx="4967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/>
              <a:t>А приведённый угол трения:</a:t>
            </a:r>
          </a:p>
        </p:txBody>
      </p:sp>
      <p:sp>
        <p:nvSpPr>
          <p:cNvPr id="308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3075" name="Object 11"/>
          <p:cNvGraphicFramePr>
            <a:graphicFrameLocks noChangeAspect="1"/>
          </p:cNvGraphicFramePr>
          <p:nvPr/>
        </p:nvGraphicFramePr>
        <p:xfrm>
          <a:off x="5003800" y="2997200"/>
          <a:ext cx="2736850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Формула" r:id="rId6" imgW="1104900" imgH="228600" progId="Equation.3">
                  <p:embed/>
                </p:oleObj>
              </mc:Choice>
              <mc:Fallback>
                <p:oleObj name="Формула" r:id="rId6" imgW="110490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2997200"/>
                        <a:ext cx="2736850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2" name="Text Box 13"/>
          <p:cNvSpPr txBox="1">
            <a:spLocks noChangeArrowheads="1"/>
          </p:cNvSpPr>
          <p:nvPr/>
        </p:nvSpPr>
        <p:spPr bwMode="auto">
          <a:xfrm>
            <a:off x="3779838" y="3716338"/>
            <a:ext cx="5184775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ru-RU" altLang="ru-RU" sz="2000"/>
              <a:t>Из представленных соотношений видно, что с точки зрения удержания резьбового соединения </a:t>
            </a:r>
            <a:r>
              <a:rPr lang="ru-RU" altLang="ru-RU" sz="2000" i="1"/>
              <a:t>в затянутом положении наиболее надёжной является метрическая резьба</a:t>
            </a:r>
            <a:r>
              <a:rPr lang="ru-RU" altLang="ru-RU" sz="2000"/>
              <a:t>, а с точки зрения уменьшения потерь энергии </a:t>
            </a:r>
            <a:r>
              <a:rPr lang="ru-RU" altLang="ru-RU" sz="2000" i="1"/>
              <a:t>в подвижных винтовых кинематических парах наилучшей является прямоугольная резьба</a:t>
            </a:r>
            <a:r>
              <a:rPr lang="ru-RU" altLang="ru-RU" sz="2000"/>
              <a:t> (см. табл).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раница">
  <a:themeElements>
    <a:clrScheme name="Граница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Границ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раница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Граница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1778</TotalTime>
  <Words>1854</Words>
  <Application>Microsoft Office PowerPoint</Application>
  <PresentationFormat>Экран (4:3)</PresentationFormat>
  <Paragraphs>173</Paragraphs>
  <Slides>23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23</vt:i4>
      </vt:variant>
    </vt:vector>
  </HeadingPairs>
  <TitlesOfParts>
    <vt:vector size="32" baseType="lpstr">
      <vt:lpstr>Arial</vt:lpstr>
      <vt:lpstr>Symbol</vt:lpstr>
      <vt:lpstr>Tahoma</vt:lpstr>
      <vt:lpstr>Times New Roman</vt:lpstr>
      <vt:lpstr>Wingdings</vt:lpstr>
      <vt:lpstr>Граница</vt:lpstr>
      <vt:lpstr>Формула</vt:lpstr>
      <vt:lpstr>Документ</vt:lpstr>
      <vt:lpstr>Рисунок</vt:lpstr>
      <vt:lpstr>Тема 4. Соединения Резьбовые соединения (РС) </vt:lpstr>
      <vt:lpstr>Определения:</vt:lpstr>
      <vt:lpstr>Презентация PowerPoint</vt:lpstr>
      <vt:lpstr>Презентация PowerPoint</vt:lpstr>
      <vt:lpstr>Классификация резьб:</vt:lpstr>
      <vt:lpstr>Презентация PowerPoint</vt:lpstr>
      <vt:lpstr>Резьба метрическая</vt:lpstr>
      <vt:lpstr>Силы в РС </vt:lpstr>
      <vt:lpstr>Презентация PowerPoint</vt:lpstr>
      <vt:lpstr>Презентация PowerPoint</vt:lpstr>
      <vt:lpstr>КПД винтовой пары</vt:lpstr>
      <vt:lpstr>Стопорение резьбовых соединений</vt:lpstr>
      <vt:lpstr>Стопорение резьбовых соединений</vt:lpstr>
      <vt:lpstr>Прочностной расчёт РС. </vt:lpstr>
      <vt:lpstr>Презентация PowerPoint</vt:lpstr>
      <vt:lpstr>Расчетные схемы и формулы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Домашний пользователь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Соединения Занятие 4/3 Лекция № 13. Резьбовые соединения (РС)</dc:title>
  <dc:creator>Владлен В. Коробков</dc:creator>
  <cp:lastModifiedBy>admin</cp:lastModifiedBy>
  <cp:revision>40</cp:revision>
  <dcterms:created xsi:type="dcterms:W3CDTF">2007-12-11T08:09:10Z</dcterms:created>
  <dcterms:modified xsi:type="dcterms:W3CDTF">2017-02-24T18:44:58Z</dcterms:modified>
</cp:coreProperties>
</file>