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8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9" r:id="rId24"/>
  </p:sldIdLst>
  <p:sldSz cx="9144000" cy="6858000" type="screen4x3"/>
  <p:notesSz cx="6858000" cy="9144000"/>
  <p:embeddedFontLst>
    <p:embeddedFont>
      <p:font typeface="Tahoma" panose="020B0604030504040204" pitchFamily="34" charset="0"/>
      <p:regular r:id="rId25"/>
      <p:bold r:id="rId26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12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512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3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513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5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6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7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8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9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0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0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1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2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3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4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5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5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6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6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26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7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27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527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5275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5276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5277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44CC5D9A-042D-4964-8F05-5BBFEABAE79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B5E8D-FCA2-4559-B27E-231D3A35B5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4535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65418-6C18-4AC1-B451-43B086648E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3175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D2EF3DB0-BCEA-45A2-ACC0-6F9E9C4E00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7086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133526D3-EB0A-48F6-B7E0-90E2A380DDB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7344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B282AAFC-E261-4144-B96B-D5F65D58D8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341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755360-6088-47D9-8F06-C40834EC53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064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2CD4F-D791-4463-B6B6-076D01C2D9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191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2E233-A796-4EEA-BC1D-096ED59AB5D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267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6A2BE-5AE7-48D7-B0A9-DFBE4FDC56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531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C701A-21FB-49BF-95A0-25B67B935B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0349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42306-7598-4E08-9B39-93EABF6DA2C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404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4B477-0EB0-4139-83DA-8C6DD03189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116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97241-B0AC-481C-A695-D299DAE972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8021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409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10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411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11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1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2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3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4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5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6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7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7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8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9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0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2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3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3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4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4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4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24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425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425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425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anose="020B0604020202020204" pitchFamily="34" charset="0"/>
              </a:defRPr>
            </a:lvl1pPr>
          </a:lstStyle>
          <a:p>
            <a:fld id="{30DEEA25-4703-4D08-8400-84247D92FAA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25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22.wmf"/><Relationship Id="rId3" Type="http://schemas.openxmlformats.org/officeDocument/2006/relationships/image" Target="../media/image24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476672"/>
            <a:ext cx="7772400" cy="1512466"/>
          </a:xfrm>
        </p:spPr>
        <p:txBody>
          <a:bodyPr/>
          <a:lstStyle/>
          <a:p>
            <a:pPr>
              <a:lnSpc>
                <a:spcPts val="3200"/>
              </a:lnSpc>
            </a:pPr>
            <a:r>
              <a:rPr lang="ru-RU" altLang="ru-RU" sz="3200" b="1" dirty="0">
                <a:solidFill>
                  <a:schemeClr val="tx1"/>
                </a:solidFill>
                <a:effectLst/>
              </a:rPr>
              <a:t>Тема 4. соединения</a:t>
            </a:r>
            <a:br>
              <a:rPr lang="ru-RU" altLang="ru-RU" sz="3200" b="1">
                <a:solidFill>
                  <a:schemeClr val="tx1"/>
                </a:solidFill>
                <a:effectLst/>
              </a:rPr>
            </a:br>
            <a:r>
              <a:rPr lang="ru-RU" altLang="ru-RU" sz="2400" b="1">
                <a:solidFill>
                  <a:schemeClr val="tx1"/>
                </a:solidFill>
                <a:effectLst/>
              </a:rPr>
              <a:t>Разъёмные </a:t>
            </a:r>
            <a:r>
              <a:rPr lang="ru-RU" altLang="ru-RU" sz="2400" b="1" dirty="0">
                <a:solidFill>
                  <a:schemeClr val="tx1"/>
                </a:solidFill>
                <a:effectLst/>
              </a:rPr>
              <a:t>соединения для передачи крутящего момента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81038" y="1989138"/>
            <a:ext cx="7775575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 dirty="0">
                <a:latin typeface="Tahoma" panose="020B0604030504040204" pitchFamily="34" charset="0"/>
              </a:rPr>
              <a:t>Вопросы, изложенные в лекции:</a:t>
            </a:r>
            <a:endParaRPr lang="ru-RU" altLang="ru-RU" sz="2000" dirty="0">
              <a:latin typeface="Tahoma" panose="020B0604030504040204" pitchFamily="34" charset="0"/>
            </a:endParaRPr>
          </a:p>
          <a:p>
            <a:r>
              <a:rPr lang="ru-RU" altLang="ru-RU" sz="2000" dirty="0">
                <a:latin typeface="Tahoma" panose="020B0604030504040204" pitchFamily="34" charset="0"/>
              </a:rPr>
              <a:t>1) Шпоночные соединения.</a:t>
            </a:r>
          </a:p>
          <a:p>
            <a:r>
              <a:rPr lang="ru-RU" altLang="ru-RU" sz="2000" dirty="0">
                <a:latin typeface="Tahoma" panose="020B0604030504040204" pitchFamily="34" charset="0"/>
              </a:rPr>
              <a:t>2) Шлицевые соединения.</a:t>
            </a:r>
          </a:p>
          <a:p>
            <a:r>
              <a:rPr lang="ru-RU" altLang="ru-RU" sz="2000" dirty="0">
                <a:latin typeface="Tahoma" panose="020B0604030504040204" pitchFamily="34" charset="0"/>
              </a:rPr>
              <a:t>3) Профильные, призматические и фрикционные соединения.</a:t>
            </a:r>
          </a:p>
          <a:p>
            <a:endParaRPr lang="ru-RU" altLang="ru-RU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0"/>
            <a:ext cx="3622675" cy="1373188"/>
          </a:xfrm>
        </p:spPr>
        <p:txBody>
          <a:bodyPr/>
          <a:lstStyle/>
          <a:p>
            <a:pPr algn="l">
              <a:lnSpc>
                <a:spcPct val="0"/>
              </a:lnSpc>
            </a:pPr>
            <a:r>
              <a:rPr lang="ru-RU" altLang="ru-RU" sz="2400" b="1"/>
              <a:t>Цилиндрические шпонки</a:t>
            </a:r>
            <a:r>
              <a:rPr lang="ru-RU" altLang="ru-RU" sz="2400"/>
              <a:t> </a:t>
            </a:r>
            <a:br>
              <a:rPr lang="ru-RU" altLang="ru-RU" sz="2400"/>
            </a:br>
            <a:br>
              <a:rPr lang="ru-RU" altLang="ru-RU" sz="2400"/>
            </a:br>
            <a:endParaRPr lang="ru-RU" altLang="ru-RU"/>
          </a:p>
        </p:txBody>
      </p:sp>
      <p:pic>
        <p:nvPicPr>
          <p:cNvPr id="14340" name="Picture 4" descr="СоедШп(Цилиндр)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41288"/>
            <a:ext cx="4248150" cy="2190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572000" y="2492375"/>
            <a:ext cx="43926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14.4. Соединение цилиндрической шпонкой.</a:t>
            </a:r>
            <a:r>
              <a:rPr lang="ru-RU" altLang="ru-RU"/>
              <a:t> 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627313" y="3357563"/>
          <a:ext cx="316865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Формула" r:id="rId4" imgW="1790700" imgH="520700" progId="Equation.3">
                  <p:embed/>
                </p:oleObj>
              </mc:Choice>
              <mc:Fallback>
                <p:oleObj name="Формула" r:id="rId4" imgW="1790700" imgH="520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357563"/>
                        <a:ext cx="316865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0" y="4581525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en-US" altLang="ru-RU" sz="2400" b="1" i="1">
                <a:latin typeface="Times New Roman" panose="02020603050405020304" pitchFamily="18" charset="0"/>
              </a:rPr>
              <a:t>T</a:t>
            </a:r>
            <a:r>
              <a:rPr lang="ru-RU" altLang="ru-RU" sz="2000"/>
              <a:t> – передаваемый крутящий момент; а геометрические параметры соединения, входящие в формулу представлены на рис. 14.4.</a:t>
            </a:r>
            <a:r>
              <a:rPr lang="ru-RU" altLang="ru-RU"/>
              <a:t> 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0" y="549275"/>
            <a:ext cx="4500563" cy="154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 условиям изготовления и сборки соединения применяют на концевых участках валов.</a:t>
            </a:r>
            <a:br>
              <a:rPr lang="ru-RU" alt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alt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Подбор диаметра шпонки производят по напряжениям смятия: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0" y="0"/>
            <a:ext cx="4500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/>
              <a:t>Цилиндрические шпонки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9388" y="188913"/>
            <a:ext cx="4198937" cy="536575"/>
          </a:xfrm>
        </p:spPr>
        <p:txBody>
          <a:bodyPr/>
          <a:lstStyle/>
          <a:p>
            <a:pPr>
              <a:lnSpc>
                <a:spcPct val="50000"/>
              </a:lnSpc>
            </a:pPr>
            <a:r>
              <a:rPr lang="ru-RU" altLang="ru-RU" sz="2400" b="1"/>
              <a:t>Тангенциальная шпонка</a:t>
            </a:r>
            <a:r>
              <a:rPr lang="ru-RU" altLang="ru-RU"/>
              <a:t> </a:t>
            </a:r>
          </a:p>
        </p:txBody>
      </p:sp>
      <p:pic>
        <p:nvPicPr>
          <p:cNvPr id="15364" name="Picture 4" descr="СоедШп(Тангец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56100" y="188913"/>
            <a:ext cx="4643438" cy="18684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356100" y="2276475"/>
            <a:ext cx="46085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14.5. Соединение </a:t>
            </a:r>
            <a:br>
              <a:rPr lang="ru-RU" altLang="ru-RU" b="1"/>
            </a:br>
            <a:r>
              <a:rPr lang="ru-RU" altLang="ru-RU" b="1"/>
              <a:t>тангенциальной шпонкой.</a:t>
            </a:r>
            <a:r>
              <a:rPr lang="ru-RU" altLang="ru-RU"/>
              <a:t> 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0" y="908050"/>
            <a:ext cx="4211638" cy="176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  <a:spcBef>
                <a:spcPct val="50000"/>
              </a:spcBef>
            </a:pPr>
            <a:r>
              <a:rPr lang="ru-RU" altLang="ru-RU" sz="2000"/>
              <a:t>состоит из двух деталей, каждая из которых выполнена в форме призматического клина с прямоугольным поперечным сечением (рис. 14.5). 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0" y="3141663"/>
            <a:ext cx="9144000" cy="364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7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9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19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42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114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86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58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30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Тангенциальные шпонки ставятся парами с углом между опорными поверхностями шпонок на валу 120…180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  <a:endParaRPr lang="ru-RU" altLang="ru-RU" sz="2000" b="1">
              <a:latin typeface="Tahoma" panose="020B060403050404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Достоинства</a:t>
            </a:r>
            <a:r>
              <a:rPr lang="ru-RU" altLang="ru-RU" sz="2000">
                <a:latin typeface="Tahoma" panose="020B0604030504040204" pitchFamily="34" charset="0"/>
              </a:rPr>
              <a:t> тангенциальных шпонок:</a:t>
            </a: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материал тангенциальной шпонки работает на сжатие</a:t>
            </a:r>
            <a:r>
              <a:rPr lang="ru-RU" altLang="ru-RU" sz="2000" baseline="30000">
                <a:latin typeface="Tahoma" panose="020B0604030504040204" pitchFamily="34" charset="0"/>
                <a:hlinkClick r:id="" action="ppaction://noaction"/>
              </a:rPr>
              <a:t>[1]</a:t>
            </a:r>
            <a:r>
              <a:rPr lang="ru-RU" altLang="ru-RU" sz="2000">
                <a:latin typeface="Tahoma" panose="020B0604030504040204" pitchFamily="34" charset="0"/>
              </a:rPr>
              <a:t>;</a:t>
            </a: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более благоприятная форма шпоночного паза в отношении концентрации напряжений.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  <a:p>
            <a:pPr algn="just">
              <a:lnSpc>
                <a:spcPct val="110000"/>
              </a:lnSpc>
            </a:pPr>
            <a:r>
              <a:rPr lang="ru-RU" altLang="ru-RU" sz="2000">
                <a:latin typeface="Tahoma" panose="020B0604030504040204" pitchFamily="34" charset="0"/>
              </a:rPr>
              <a:t>Недостатком тангенциальной шпонки можно считать её конструктивную сложность (шпоночный комплект – 4 детали).</a:t>
            </a:r>
          </a:p>
          <a:p>
            <a:pPr algn="just">
              <a:lnSpc>
                <a:spcPct val="110000"/>
              </a:lnSpc>
            </a:pPr>
            <a:br>
              <a:rPr lang="ru-RU" altLang="ru-RU" sz="2000">
                <a:latin typeface="Tahoma" panose="020B0604030504040204" pitchFamily="34" charset="0"/>
              </a:rPr>
            </a:br>
            <a:r>
              <a:rPr lang="ru-RU" altLang="ru-RU" sz="1600">
                <a:latin typeface="Tahoma" panose="020B0604030504040204" pitchFamily="34" charset="0"/>
                <a:hlinkClick r:id="" action="ppaction://noaction"/>
              </a:rPr>
              <a:t>[1]</a:t>
            </a:r>
            <a:r>
              <a:rPr lang="ru-RU" altLang="ru-RU" sz="1600">
                <a:latin typeface="Tahoma" panose="020B0604030504040204" pitchFamily="34" charset="0"/>
              </a:rPr>
              <a:t> Большинство материалов на сжатие имеет более высокую прочность по сравнению с прочностью на срез.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СоедШп(Клин)"/>
          <p:cNvPicPr>
            <a:picLocks noGrp="1" noChangeAspect="1" noChangeArrowheads="1"/>
          </p:cNvPicPr>
          <p:nvPr>
            <p:ph type="title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06925" y="188913"/>
            <a:ext cx="4537075" cy="28019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95288" y="188913"/>
            <a:ext cx="3635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/>
              <a:t>Клиновые шпонки</a:t>
            </a:r>
            <a:r>
              <a:rPr lang="ru-RU" altLang="ru-RU"/>
              <a:t> 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0" y="836613"/>
            <a:ext cx="45720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None/>
            </a:pPr>
            <a:r>
              <a:rPr lang="ru-RU" altLang="ru-RU" sz="2000"/>
              <a:t>передают момент посредством сил трения, возникающих при взаимодействии шпонки с поверхностями шпоночных пазов вала и ступицы (рис.14.6). Уклон клина клиновых шпонок, как и у тангенциальных, составляет 1:100. При сборке соединения клиновая шпонка внешним усилием, иногда ударами, загоняется в шпоночный паз, создавая предварительный натяг в соединении.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572000" y="3068638"/>
            <a:ext cx="4572000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ru-RU" altLang="ru-RU" sz="2000" b="1"/>
              <a:t>Рис. 14.6. Соединение клиновой шпонкой: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 i="1"/>
              <a:t>а)</a:t>
            </a:r>
            <a:r>
              <a:rPr lang="ru-RU" altLang="ru-RU"/>
              <a:t> продольный разрез;</a:t>
            </a:r>
            <a:r>
              <a:rPr lang="ru-RU" altLang="ru-RU" b="1"/>
              <a:t> </a:t>
            </a:r>
            <a:r>
              <a:rPr lang="ru-RU" altLang="ru-RU" i="1"/>
              <a:t>б)</a:t>
            </a:r>
            <a:r>
              <a:rPr lang="ru-RU" altLang="ru-RU"/>
              <a:t> напряжённое состояние после сборки; </a:t>
            </a:r>
            <a:br>
              <a:rPr lang="ru-RU" altLang="ru-RU"/>
            </a:br>
            <a:r>
              <a:rPr lang="ru-RU" altLang="ru-RU" b="1" i="1"/>
              <a:t>в)</a:t>
            </a:r>
            <a:r>
              <a:rPr lang="ru-RU" altLang="ru-RU"/>
              <a:t> усилия в шпоночном пазе вала в процессе работы. 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0" y="4797425"/>
            <a:ext cx="914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0" y="4797425"/>
            <a:ext cx="9144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7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9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19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42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114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86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58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30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2000" b="1">
                <a:latin typeface="Tahoma" panose="020B0604030504040204" pitchFamily="34" charset="0"/>
              </a:rPr>
              <a:t>Преимущества</a:t>
            </a:r>
            <a:r>
              <a:rPr lang="ru-RU" altLang="ru-RU" sz="2000">
                <a:latin typeface="Tahoma" panose="020B0604030504040204" pitchFamily="34" charset="0"/>
              </a:rPr>
              <a:t> клиновых шпонок:</a:t>
            </a:r>
          </a:p>
          <a:p>
            <a:r>
              <a:rPr lang="ru-RU" altLang="ru-RU" sz="2000">
                <a:latin typeface="Tahoma" panose="020B0604030504040204" pitchFamily="34" charset="0"/>
              </a:rPr>
              <a:t>1) не требуется дополнительных деталей, удерживающих ступицу от осевого перемещения;</a:t>
            </a:r>
          </a:p>
          <a:p>
            <a:r>
              <a:rPr lang="ru-RU" altLang="ru-RU" sz="2000">
                <a:latin typeface="Tahoma" panose="020B0604030504040204" pitchFamily="34" charset="0"/>
              </a:rPr>
              <a:t>2) соединение с клиновой шпонкой может выдерживать и некоторую осевую нагрузку;</a:t>
            </a:r>
          </a:p>
          <a:p>
            <a:r>
              <a:rPr lang="ru-RU" altLang="ru-RU" sz="2000">
                <a:latin typeface="Tahoma" panose="020B0604030504040204" pitchFamily="34" charset="0"/>
              </a:rPr>
              <a:t>3) хорошо работают при действии переменных нагрузок.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112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3356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35585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8130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702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7274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8465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>
                <a:latin typeface="Tahoma" panose="020B0604030504040204" pitchFamily="34" charset="0"/>
              </a:rPr>
              <a:t>Недостатки</a:t>
            </a:r>
            <a:r>
              <a:rPr lang="ru-RU" altLang="ru-RU">
                <a:latin typeface="Tahoma" panose="020B0604030504040204" pitchFamily="34" charset="0"/>
              </a:rPr>
              <a:t> клиновых шпонок:</a:t>
            </a:r>
          </a:p>
          <a:p>
            <a:r>
              <a:rPr lang="ru-RU" altLang="ru-RU">
                <a:latin typeface="Tahoma" panose="020B0604030504040204" pitchFamily="34" charset="0"/>
              </a:rPr>
              <a:t>1) сильная децентровка ступицы относительно геометрической оси вала;</a:t>
            </a:r>
          </a:p>
          <a:p>
            <a:r>
              <a:rPr lang="ru-RU" altLang="ru-RU">
                <a:latin typeface="Tahoma" panose="020B0604030504040204" pitchFamily="34" charset="0"/>
              </a:rPr>
              <a:t>2) возможен значительный перекос ступицы при малой её длине и осевое биение обода закрепляемой детали (шкива, звёздочки, зубчатого колеса);</a:t>
            </a:r>
          </a:p>
          <a:p>
            <a:r>
              <a:rPr lang="ru-RU" altLang="ru-RU">
                <a:latin typeface="Tahoma" panose="020B0604030504040204" pitchFamily="34" charset="0"/>
              </a:rPr>
              <a:t>3) затруднена разборка при ремонте.</a:t>
            </a:r>
          </a:p>
          <a:p>
            <a:r>
              <a:rPr lang="ru-RU" altLang="ru-RU">
                <a:latin typeface="Tahoma" panose="020B0604030504040204" pitchFamily="34" charset="0"/>
              </a:rPr>
              <a:t>Соединение применяется для крепления шкивов и звёздочек на кон­цевых участках валов.</a:t>
            </a:r>
          </a:p>
          <a:p>
            <a:r>
              <a:rPr lang="ru-RU" altLang="ru-RU">
                <a:latin typeface="Tahoma" panose="020B0604030504040204" pitchFamily="34" charset="0"/>
              </a:rPr>
              <a:t>Выбор допускаемых напряжений производится по материалу наименее прочной детали соединения, при этом допускаемые напряжения смятия:  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700338" y="2492375"/>
          <a:ext cx="2689225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Формула" r:id="rId3" imgW="1130040" imgH="520560" progId="Equation.3">
                  <p:embed/>
                </p:oleObj>
              </mc:Choice>
              <mc:Fallback>
                <p:oleObj name="Формула" r:id="rId3" imgW="1130040" imgH="5205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492375"/>
                        <a:ext cx="2689225" cy="1246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0" y="3716338"/>
            <a:ext cx="8964613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>
                <a:latin typeface="Tahoma" panose="020B0604030504040204" pitchFamily="34" charset="0"/>
              </a:rPr>
              <a:t>где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>
                <a:latin typeface="Tahoma" panose="020B0604030504040204" pitchFamily="34" charset="0"/>
              </a:rPr>
              <a:t> – нормативный коэффициент запаса зависит от требований надёжности и работоспособности, предъявляемых к соединению. Обычно </a:t>
            </a:r>
            <a:r>
              <a:rPr lang="ru-RU" altLang="ru-RU" sz="2000" b="1" i="1">
                <a:latin typeface="Times New Roman" panose="02020603050405020304" pitchFamily="18" charset="0"/>
              </a:rPr>
              <a:t>1,5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en-US" altLang="ru-RU" sz="2000" b="1" i="1">
                <a:latin typeface="Times New Roman" panose="02020603050405020304" pitchFamily="18" charset="0"/>
              </a:rPr>
              <a:t>n</a:t>
            </a:r>
            <a:r>
              <a:rPr lang="ru-RU" altLang="ru-RU" sz="2000" b="1" i="1">
                <a:latin typeface="Times New Roman" panose="02020603050405020304" pitchFamily="18" charset="0"/>
              </a:rPr>
              <a:t>]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ru-RU" altLang="ru-RU" sz="2000" b="1" i="1">
                <a:latin typeface="Times New Roman" panose="02020603050405020304" pitchFamily="18" charset="0"/>
              </a:rPr>
              <a:t>2</a:t>
            </a:r>
            <a:r>
              <a:rPr lang="ru-RU" altLang="ru-RU">
                <a:latin typeface="Tahoma" panose="020B0604030504040204" pitchFamily="34" charset="0"/>
              </a:rPr>
              <a:t>.</a:t>
            </a:r>
          </a:p>
          <a:p>
            <a:r>
              <a:rPr lang="ru-RU" altLang="ru-RU">
                <a:latin typeface="Tahoma" panose="020B0604030504040204" pitchFamily="34" charset="0"/>
              </a:rPr>
              <a:t>Для призматических шпонок из стали 45: </a:t>
            </a:r>
          </a:p>
          <a:p>
            <a:r>
              <a:rPr lang="ru-RU" altLang="ru-RU">
                <a:latin typeface="Tahoma" panose="020B0604030504040204" pitchFamily="34" charset="0"/>
              </a:rPr>
              <a:t>при постоянной нагрузке и непрерывной работе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см</a:t>
            </a:r>
            <a:r>
              <a:rPr lang="ru-RU" altLang="ru-RU" sz="2000" b="1" i="1">
                <a:latin typeface="Times New Roman" panose="02020603050405020304" pitchFamily="18" charset="0"/>
              </a:rPr>
              <a:t> = (50…70)</a:t>
            </a:r>
            <a:r>
              <a:rPr lang="ru-RU" altLang="ru-RU" b="1" i="1">
                <a:latin typeface="Tahoma" panose="020B0604030504040204" pitchFamily="34" charset="0"/>
              </a:rPr>
              <a:t> МПа</a:t>
            </a:r>
            <a:r>
              <a:rPr lang="ru-RU" altLang="ru-RU">
                <a:latin typeface="Tahoma" panose="020B0604030504040204" pitchFamily="34" charset="0"/>
              </a:rPr>
              <a:t>, </a:t>
            </a:r>
          </a:p>
          <a:p>
            <a:r>
              <a:rPr lang="ru-RU" altLang="ru-RU">
                <a:latin typeface="Tahoma" panose="020B0604030504040204" pitchFamily="34" charset="0"/>
              </a:rPr>
              <a:t>при работе соединения с 50% загрузкой по времени </a:t>
            </a:r>
            <a:r>
              <a:rPr lang="ru-RU" altLang="ru-RU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>
                <a:latin typeface="Tahoma" panose="020B0604030504040204" pitchFamily="34" charset="0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см</a:t>
            </a:r>
            <a:r>
              <a:rPr lang="ru-RU" altLang="ru-RU" sz="2000" b="1" i="1">
                <a:latin typeface="Times New Roman" panose="02020603050405020304" pitchFamily="18" charset="0"/>
              </a:rPr>
              <a:t> = (130…180)</a:t>
            </a:r>
            <a:r>
              <a:rPr lang="ru-RU" altLang="ru-RU" b="1" i="1">
                <a:latin typeface="Tahoma" panose="020B0604030504040204" pitchFamily="34" charset="0"/>
              </a:rPr>
              <a:t> МПа</a:t>
            </a:r>
            <a:r>
              <a:rPr lang="ru-RU" altLang="ru-RU">
                <a:latin typeface="Tahoma" panose="020B0604030504040204" pitchFamily="34" charset="0"/>
              </a:rPr>
              <a:t>, при проверке соединения на предельные статические нагрузки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см</a:t>
            </a:r>
            <a:r>
              <a:rPr lang="ru-RU" altLang="ru-RU" sz="2000" b="1" i="1">
                <a:latin typeface="Times New Roman" panose="02020603050405020304" pitchFamily="18" charset="0"/>
              </a:rPr>
              <a:t> = 200</a:t>
            </a:r>
            <a:r>
              <a:rPr lang="ru-RU" altLang="ru-RU" b="1" i="1">
                <a:latin typeface="Tahoma" panose="020B0604030504040204" pitchFamily="34" charset="0"/>
              </a:rPr>
              <a:t> МПа</a:t>
            </a:r>
            <a:r>
              <a:rPr lang="ru-RU" altLang="ru-RU">
                <a:latin typeface="Tahoma" panose="020B0604030504040204" pitchFamily="34" charset="0"/>
              </a:rPr>
              <a:t>. Для подвижных соединений с целью предупреждения образования задиров и заедания при осевом перемещении ступицы допускаемые напряжения снижают ещё в 2…4 раза. При незакалённых поверхностях соединяемых деталей подвижного соединения принимают </a:t>
            </a:r>
            <a:r>
              <a:rPr lang="ru-RU" altLang="ru-RU" sz="2000" b="1" i="1">
                <a:latin typeface="Times New Roman" panose="02020603050405020304" pitchFamily="18" charset="0"/>
              </a:rPr>
              <a:t>[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000" b="1" i="1">
                <a:latin typeface="Times New Roman" panose="02020603050405020304" pitchFamily="18" charset="0"/>
              </a:rPr>
              <a:t>]</a:t>
            </a:r>
            <a:r>
              <a:rPr lang="ru-RU" altLang="ru-RU" sz="2000" b="1" i="1" baseline="-25000">
                <a:latin typeface="Times New Roman" panose="02020603050405020304" pitchFamily="18" charset="0"/>
              </a:rPr>
              <a:t>см</a:t>
            </a:r>
            <a:r>
              <a:rPr lang="ru-RU" altLang="ru-RU" sz="2000" b="1" i="1">
                <a:latin typeface="Times New Roman" panose="02020603050405020304" pitchFamily="18" charset="0"/>
              </a:rPr>
              <a:t> = (10…30)</a:t>
            </a:r>
            <a:r>
              <a:rPr lang="ru-RU" altLang="ru-RU" b="1" i="1">
                <a:latin typeface="Tahoma" panose="020B0604030504040204" pitchFamily="34" charset="0"/>
              </a:rPr>
              <a:t> МПа</a:t>
            </a:r>
            <a:r>
              <a:rPr lang="ru-RU" altLang="ru-RU">
                <a:latin typeface="Tahoma" panose="020B0604030504040204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67945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ru-RU" altLang="ru-RU" sz="2800" b="1"/>
              <a:t>Шлицевые соединения.</a:t>
            </a:r>
            <a:r>
              <a:rPr lang="ru-RU" altLang="ru-RU" sz="2800"/>
              <a:t> </a:t>
            </a:r>
          </a:p>
        </p:txBody>
      </p:sp>
      <p:pic>
        <p:nvPicPr>
          <p:cNvPr id="18436" name="Picture 4" descr="СоедШлиц(Вид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2276475"/>
            <a:ext cx="8388350" cy="3181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0" y="908050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44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ru-RU" altLang="ru-RU" sz="2000" b="1">
                <a:latin typeface="Tahoma" panose="020B0604030504040204" pitchFamily="34" charset="0"/>
              </a:rPr>
              <a:t>Определение:</a:t>
            </a:r>
            <a:r>
              <a:rPr lang="ru-RU" altLang="ru-RU" sz="2000" b="1" i="1">
                <a:latin typeface="Tahoma" panose="020B0604030504040204" pitchFamily="34" charset="0"/>
              </a:rPr>
              <a:t> Шлицевое (зубчатое, пазовое) соединение</a:t>
            </a:r>
            <a:r>
              <a:rPr lang="ru-RU" altLang="ru-RU" sz="2000" i="1">
                <a:latin typeface="Tahoma" panose="020B0604030504040204" pitchFamily="34" charset="0"/>
              </a:rPr>
              <a:t> – подвижное или неподвижное соединение двух соосных деталей, имеющих равномерно расположенные пазы и выступы (выступы одной детали входят в пазы другой)</a:t>
            </a:r>
            <a:r>
              <a:rPr lang="ru-RU" altLang="ru-RU" sz="2000">
                <a:latin typeface="Tahoma" panose="020B0604030504040204" pitchFamily="34" charset="0"/>
              </a:rPr>
              <a:t>. 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0" y="5589588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/>
              <a:t>Рис. 14.7. Шлицевое соединение: </a:t>
            </a:r>
            <a:r>
              <a:rPr lang="ru-RU" altLang="ru-RU" sz="2000" b="1" i="1"/>
              <a:t>а)</a:t>
            </a:r>
            <a:r>
              <a:rPr lang="ru-RU" altLang="ru-RU" sz="2000" b="1"/>
              <a:t> </a:t>
            </a:r>
            <a:r>
              <a:rPr lang="ru-RU" altLang="ru-RU" sz="2000"/>
              <a:t>прямобочными шлицами; </a:t>
            </a:r>
            <a:r>
              <a:rPr lang="ru-RU" altLang="ru-RU" sz="2000" b="1" i="1"/>
              <a:t>б)</a:t>
            </a:r>
            <a:r>
              <a:rPr lang="ru-RU" altLang="ru-RU" sz="2000" b="1"/>
              <a:t> </a:t>
            </a:r>
            <a:r>
              <a:rPr lang="ru-RU" altLang="ru-RU" sz="2000"/>
              <a:t>эвольвентными шлицами; </a:t>
            </a:r>
            <a:r>
              <a:rPr lang="ru-RU" altLang="ru-RU" sz="2000" b="1" i="1"/>
              <a:t>в)</a:t>
            </a:r>
            <a:r>
              <a:rPr lang="ru-RU" altLang="ru-RU" sz="2000" b="1"/>
              <a:t> </a:t>
            </a:r>
            <a:r>
              <a:rPr lang="ru-RU" altLang="ru-RU" sz="2000"/>
              <a:t>треугольными шлицами; </a:t>
            </a:r>
            <a:r>
              <a:rPr lang="ru-RU" altLang="ru-RU" sz="2000" b="1" i="1"/>
              <a:t>1</a:t>
            </a:r>
            <a:r>
              <a:rPr lang="ru-RU" altLang="ru-RU" sz="2000"/>
              <a:t> – вал, </a:t>
            </a:r>
            <a:r>
              <a:rPr lang="ru-RU" altLang="ru-RU" sz="2000" b="1" i="1"/>
              <a:t>2</a:t>
            </a:r>
            <a:r>
              <a:rPr lang="ru-RU" altLang="ru-RU" sz="2000"/>
              <a:t> – ступица.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74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65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7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9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19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42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114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86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58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30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ru-RU" altLang="ru-RU" sz="2000" b="1">
                <a:latin typeface="Tahoma" panose="020B0604030504040204" pitchFamily="34" charset="0"/>
              </a:rPr>
              <a:t>Преимущества</a:t>
            </a:r>
            <a:r>
              <a:rPr lang="ru-RU" altLang="ru-RU" sz="2000">
                <a:latin typeface="Tahoma" panose="020B0604030504040204" pitchFamily="34" charset="0"/>
              </a:rPr>
              <a:t> шлицевого соединения: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1) высокая нагрузочная способность;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2) меньшая концентрация напряжений в материале вала и ступицы;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3) лучшее центрирование соединяемых деталей и более точное направление при осевых перемещениях;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4) высокая надёжность при динамических и реверсивных нагрузках;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5) минимальное число деталей, участвующих в соединении.</a:t>
            </a:r>
            <a:endParaRPr lang="ru-RU" altLang="ru-RU" sz="2000" b="1">
              <a:latin typeface="Tahoma" panose="020B0604030504040204" pitchFamily="34" charset="0"/>
            </a:endParaRPr>
          </a:p>
          <a:p>
            <a:pPr algn="just"/>
            <a:r>
              <a:rPr lang="ru-RU" altLang="ru-RU" sz="2000" b="1">
                <a:latin typeface="Tahoma" panose="020B0604030504040204" pitchFamily="34" charset="0"/>
              </a:rPr>
              <a:t>Недостатком</a:t>
            </a:r>
            <a:r>
              <a:rPr lang="ru-RU" altLang="ru-RU" sz="2000">
                <a:latin typeface="Tahoma" panose="020B0604030504040204" pitchFamily="34" charset="0"/>
              </a:rPr>
              <a:t> шлицевого соединения является относительно высокая </a:t>
            </a:r>
            <a:r>
              <a:rPr lang="ru-RU" altLang="ru-RU" sz="2000" b="1">
                <a:latin typeface="Tahoma" panose="020B0604030504040204" pitchFamily="34" charset="0"/>
              </a:rPr>
              <a:t>стоимость и трудоёмкость изготовления и ремонта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</a:p>
          <a:p>
            <a:pPr algn="just"/>
            <a:r>
              <a:rPr lang="ru-RU" altLang="ru-RU" sz="2000" b="1">
                <a:latin typeface="Tahoma" panose="020B0604030504040204" pitchFamily="34" charset="0"/>
              </a:rPr>
              <a:t>Стандартизованы</a:t>
            </a:r>
            <a:r>
              <a:rPr lang="ru-RU" altLang="ru-RU" sz="2000">
                <a:latin typeface="Tahoma" panose="020B0604030504040204" pitchFamily="34" charset="0"/>
              </a:rPr>
              <a:t> прямобочные и эвольвентные шлицевые соединения. Прямобочные шлицевые соединения выполняются с числом шлицов  </a:t>
            </a:r>
            <a:r>
              <a:rPr lang="ru-RU" altLang="ru-RU" sz="2400" b="1" i="1">
                <a:latin typeface="Times New Roman" panose="02020603050405020304" pitchFamily="18" charset="0"/>
              </a:rPr>
              <a:t>6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ru-RU" sz="2400" b="1" i="1">
                <a:latin typeface="Times New Roman" panose="02020603050405020304" pitchFamily="18" charset="0"/>
              </a:rPr>
              <a:t>z</a:t>
            </a:r>
            <a:r>
              <a:rPr lang="ru-RU" altLang="ru-RU" sz="2400" b="1" i="1">
                <a:latin typeface="Times New Roman" panose="02020603050405020304" pitchFamily="18" charset="0"/>
              </a:rPr>
              <a:t> </a:t>
            </a:r>
            <a:r>
              <a:rPr lang="en-US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ru-RU" altLang="ru-RU" sz="2400" b="1" i="1">
                <a:latin typeface="Times New Roman" panose="02020603050405020304" pitchFamily="18" charset="0"/>
              </a:rPr>
              <a:t>20</a:t>
            </a:r>
            <a:r>
              <a:rPr lang="ru-RU" altLang="ru-RU" sz="2000">
                <a:latin typeface="Tahoma" panose="020B0604030504040204" pitchFamily="34" charset="0"/>
              </a:rPr>
              <a:t> для диаметров валов </a:t>
            </a:r>
            <a:r>
              <a:rPr lang="ru-RU" altLang="ru-RU" sz="2200" b="1" i="1">
                <a:latin typeface="Times New Roman" panose="02020603050405020304" pitchFamily="18" charset="0"/>
              </a:rPr>
              <a:t>14 </a:t>
            </a:r>
            <a:r>
              <a:rPr lang="ru-RU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ru-RU" sz="2200" b="1" i="1">
                <a:latin typeface="Times New Roman" panose="02020603050405020304" pitchFamily="18" charset="0"/>
              </a:rPr>
              <a:t>d</a:t>
            </a:r>
            <a:r>
              <a:rPr lang="ru-RU" altLang="ru-RU" sz="2200" b="1" i="1">
                <a:latin typeface="Times New Roman" panose="02020603050405020304" pitchFamily="18" charset="0"/>
              </a:rPr>
              <a:t> 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ru-RU" altLang="ru-RU" sz="2200" b="1" i="1">
                <a:latin typeface="Times New Roman" panose="02020603050405020304" pitchFamily="18" charset="0"/>
              </a:rPr>
              <a:t>125 мм</a:t>
            </a:r>
            <a:r>
              <a:rPr lang="ru-RU" altLang="ru-RU" sz="2000">
                <a:latin typeface="Tahoma" panose="020B0604030504040204" pitchFamily="34" charset="0"/>
              </a:rPr>
              <a:t>; эвольвентные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</a:t>
            </a:r>
            <a:r>
              <a:rPr lang="ru-RU" altLang="ru-RU" sz="2000">
                <a:latin typeface="Tahoma" panose="020B0604030504040204" pitchFamily="34" charset="0"/>
              </a:rPr>
              <a:t> </a:t>
            </a:r>
            <a:r>
              <a:rPr lang="ru-RU" altLang="ru-RU" sz="2200" b="1" i="1">
                <a:latin typeface="Times New Roman" panose="02020603050405020304" pitchFamily="18" charset="0"/>
              </a:rPr>
              <a:t>6 </a:t>
            </a:r>
            <a:r>
              <a:rPr lang="ru-RU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ru-RU" sz="2200" b="1" i="1">
                <a:latin typeface="Times New Roman" panose="02020603050405020304" pitchFamily="18" charset="0"/>
              </a:rPr>
              <a:t>z</a:t>
            </a:r>
            <a:r>
              <a:rPr lang="ru-RU" altLang="ru-RU" sz="2200" b="1" i="1">
                <a:latin typeface="Times New Roman" panose="02020603050405020304" pitchFamily="18" charset="0"/>
              </a:rPr>
              <a:t> 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ru-RU" altLang="ru-RU" sz="2200" b="1" i="1">
                <a:latin typeface="Times New Roman" panose="02020603050405020304" pitchFamily="18" charset="0"/>
              </a:rPr>
              <a:t>82</a:t>
            </a:r>
            <a:r>
              <a:rPr lang="ru-RU" altLang="ru-RU" sz="2000" b="1" i="1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для валов диаметром </a:t>
            </a:r>
            <a:r>
              <a:rPr lang="ru-RU" altLang="ru-RU" sz="2000" b="1" i="1">
                <a:latin typeface="Times New Roman" panose="02020603050405020304" pitchFamily="18" charset="0"/>
              </a:rPr>
              <a:t>4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 </a:t>
            </a: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>
                <a:latin typeface="Times New Roman" panose="02020603050405020304" pitchFamily="18" charset="0"/>
              </a:rPr>
              <a:t> 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ru-RU" altLang="ru-RU" sz="2000" b="1" i="1">
                <a:latin typeface="Times New Roman" panose="02020603050405020304" pitchFamily="18" charset="0"/>
              </a:rPr>
              <a:t>500 мм</a:t>
            </a:r>
            <a:r>
              <a:rPr lang="ru-RU" altLang="ru-RU" sz="2000">
                <a:latin typeface="Tahoma" panose="020B0604030504040204" pitchFamily="34" charset="0"/>
              </a:rPr>
              <a:t>. 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Пример обозначения прямобочного шлицевого соединения:</a:t>
            </a:r>
            <a:br>
              <a:rPr lang="ru-RU" altLang="ru-RU" sz="2000">
                <a:latin typeface="Tahoma" panose="020B0604030504040204" pitchFamily="34" charset="0"/>
              </a:rPr>
            </a:br>
            <a:r>
              <a:rPr lang="en-US" altLang="ru-RU" sz="2200" b="1" i="1">
                <a:latin typeface="Times New Roman" panose="02020603050405020304" pitchFamily="18" charset="0"/>
              </a:rPr>
              <a:t>D</a:t>
            </a:r>
            <a:r>
              <a:rPr lang="ru-RU" altLang="ru-RU" sz="2200" b="1" i="1">
                <a:latin typeface="Times New Roman" panose="02020603050405020304" pitchFamily="18" charset="0"/>
              </a:rPr>
              <a:t>-8 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ru-RU" altLang="ru-RU" sz="2200" b="1" i="1">
                <a:latin typeface="Times New Roman" panose="02020603050405020304" pitchFamily="18" charset="0"/>
              </a:rPr>
              <a:t>36</a:t>
            </a:r>
            <a:r>
              <a:rPr lang="en-US" altLang="ru-RU" sz="2200" b="1" i="1">
                <a:latin typeface="Times New Roman" panose="02020603050405020304" pitchFamily="18" charset="0"/>
              </a:rPr>
              <a:t>H</a:t>
            </a:r>
            <a:r>
              <a:rPr lang="ru-RU" altLang="ru-RU" sz="2200" b="1" i="1">
                <a:latin typeface="Times New Roman" panose="02020603050405020304" pitchFamily="18" charset="0"/>
              </a:rPr>
              <a:t>11/</a:t>
            </a:r>
            <a:r>
              <a:rPr lang="en-US" altLang="ru-RU" sz="2200" b="1" i="1">
                <a:latin typeface="Times New Roman" panose="02020603050405020304" pitchFamily="18" charset="0"/>
              </a:rPr>
              <a:t>a</a:t>
            </a:r>
            <a:r>
              <a:rPr lang="ru-RU" altLang="ru-RU" sz="2200" b="1" i="1">
                <a:latin typeface="Times New Roman" panose="02020603050405020304" pitchFamily="18" charset="0"/>
              </a:rPr>
              <a:t>11 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ru-RU" altLang="ru-RU" sz="2200" b="1" i="1">
                <a:latin typeface="Times New Roman" panose="02020603050405020304" pitchFamily="18" charset="0"/>
              </a:rPr>
              <a:t>40</a:t>
            </a:r>
            <a:r>
              <a:rPr lang="en-US" altLang="ru-RU" sz="2200" b="1" i="1">
                <a:latin typeface="Times New Roman" panose="02020603050405020304" pitchFamily="18" charset="0"/>
              </a:rPr>
              <a:t>H</a:t>
            </a:r>
            <a:r>
              <a:rPr lang="ru-RU" altLang="ru-RU" sz="2200" b="1" i="1">
                <a:latin typeface="Times New Roman" panose="02020603050405020304" pitchFamily="18" charset="0"/>
              </a:rPr>
              <a:t>7/</a:t>
            </a:r>
            <a:r>
              <a:rPr lang="en-US" altLang="ru-RU" sz="2200" b="1" i="1">
                <a:latin typeface="Times New Roman" panose="02020603050405020304" pitchFamily="18" charset="0"/>
              </a:rPr>
              <a:t>js</a:t>
            </a:r>
            <a:r>
              <a:rPr lang="ru-RU" altLang="ru-RU" sz="2200" b="1" i="1">
                <a:latin typeface="Times New Roman" panose="02020603050405020304" pitchFamily="18" charset="0"/>
              </a:rPr>
              <a:t>6 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ru-RU" altLang="ru-RU" sz="2200" b="1" i="1">
                <a:latin typeface="Times New Roman" panose="02020603050405020304" pitchFamily="18" charset="0"/>
              </a:rPr>
              <a:t>6</a:t>
            </a:r>
            <a:r>
              <a:rPr lang="en-US" altLang="ru-RU" sz="2200" b="1" i="1">
                <a:latin typeface="Times New Roman" panose="02020603050405020304" pitchFamily="18" charset="0"/>
              </a:rPr>
              <a:t>F</a:t>
            </a:r>
            <a:r>
              <a:rPr lang="ru-RU" altLang="ru-RU" sz="2200" b="1" i="1">
                <a:latin typeface="Times New Roman" panose="02020603050405020304" pitchFamily="18" charset="0"/>
              </a:rPr>
              <a:t>8/</a:t>
            </a:r>
            <a:r>
              <a:rPr lang="en-US" altLang="ru-RU" sz="2200" b="1" i="1">
                <a:latin typeface="Times New Roman" panose="02020603050405020304" pitchFamily="18" charset="0"/>
              </a:rPr>
              <a:t>f</a:t>
            </a:r>
            <a:r>
              <a:rPr lang="ru-RU" altLang="ru-RU" sz="2200" b="1" i="1">
                <a:latin typeface="Times New Roman" panose="02020603050405020304" pitchFamily="18" charset="0"/>
              </a:rPr>
              <a:t>8  ГОСТ 1139-80</a:t>
            </a:r>
            <a:r>
              <a:rPr lang="ru-RU" altLang="ru-RU" sz="2000" b="1" i="1">
                <a:latin typeface="Tahoma" panose="020B0604030504040204" pitchFamily="34" charset="0"/>
              </a:rPr>
              <a:t>.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Центрирующая поверхность: </a:t>
            </a:r>
            <a:r>
              <a:rPr lang="en-US" altLang="ru-RU" sz="2200" b="1" i="1">
                <a:latin typeface="Times New Roman" panose="02020603050405020304" pitchFamily="18" charset="0"/>
              </a:rPr>
              <a:t>D</a:t>
            </a:r>
            <a:r>
              <a:rPr lang="ru-RU" altLang="ru-RU" sz="2000">
                <a:latin typeface="Tahoma" panose="020B0604030504040204" pitchFamily="34" charset="0"/>
              </a:rPr>
              <a:t> – внешний диаметр вала; </a:t>
            </a:r>
            <a:br>
              <a:rPr lang="ru-RU" altLang="ru-RU" sz="2000">
                <a:latin typeface="Tahoma" panose="020B0604030504040204" pitchFamily="34" charset="0"/>
              </a:rPr>
            </a:br>
            <a:r>
              <a:rPr lang="en-US" altLang="ru-RU" sz="2000" b="1" i="1">
                <a:latin typeface="Times New Roman" panose="02020603050405020304" pitchFamily="18" charset="0"/>
              </a:rPr>
              <a:t>d</a:t>
            </a:r>
            <a:r>
              <a:rPr lang="en-US" altLang="ru-RU" sz="2000">
                <a:latin typeface="Tahoma" panose="020B0604030504040204" pitchFamily="34" charset="0"/>
              </a:rPr>
              <a:t> -</a:t>
            </a:r>
            <a:r>
              <a:rPr lang="ru-RU" altLang="ru-RU" sz="2000">
                <a:latin typeface="Tahoma" panose="020B0604030504040204" pitchFamily="34" charset="0"/>
              </a:rPr>
              <a:t>  внутренний диаметр вала; </a:t>
            </a:r>
            <a:r>
              <a:rPr lang="en-US" altLang="ru-RU" sz="2200" b="1" i="1">
                <a:latin typeface="Times New Roman" panose="02020603050405020304" pitchFamily="18" charset="0"/>
              </a:rPr>
              <a:t>b</a:t>
            </a:r>
            <a:r>
              <a:rPr lang="en-US" altLang="ru-RU" sz="2000">
                <a:latin typeface="Tahoma" panose="020B0604030504040204" pitchFamily="34" charset="0"/>
              </a:rPr>
              <a:t> - </a:t>
            </a:r>
            <a:r>
              <a:rPr lang="ru-RU" altLang="ru-RU" sz="2000">
                <a:latin typeface="Tahoma" panose="020B0604030504040204" pitchFamily="34" charset="0"/>
              </a:rPr>
              <a:t>боковая поверхность шлицов.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Обозначение эвольвентного шлицевого соединения несколько проще:</a:t>
            </a:r>
          </a:p>
          <a:p>
            <a:pPr algn="just"/>
            <a:r>
              <a:rPr lang="ru-RU" altLang="ru-RU" sz="2000">
                <a:latin typeface="Tahoma" panose="020B0604030504040204" pitchFamily="34" charset="0"/>
              </a:rPr>
              <a:t>центрирование по боковым поверхностям зубьев - </a:t>
            </a:r>
            <a:r>
              <a:rPr lang="ru-RU" altLang="ru-RU" sz="2200" b="1" i="1">
                <a:latin typeface="Times New Roman" panose="02020603050405020304" pitchFamily="18" charset="0"/>
              </a:rPr>
              <a:t>70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ru-RU" altLang="ru-RU" sz="2200" b="1" i="1">
                <a:latin typeface="Times New Roman" panose="02020603050405020304" pitchFamily="18" charset="0"/>
              </a:rPr>
              <a:t>3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ru-RU" sz="2200" b="1" i="1">
                <a:latin typeface="Times New Roman" panose="02020603050405020304" pitchFamily="18" charset="0"/>
              </a:rPr>
              <a:t>H9/k8</a:t>
            </a:r>
            <a:r>
              <a:rPr lang="ru-RU" altLang="ru-RU" sz="2200">
                <a:latin typeface="Times New Roman" panose="02020603050405020304" pitchFamily="18" charset="0"/>
              </a:rPr>
              <a:t> </a:t>
            </a:r>
            <a:r>
              <a:rPr lang="ru-RU" altLang="ru-RU" sz="2200" b="1" i="1">
                <a:latin typeface="Times New Roman" panose="02020603050405020304" pitchFamily="18" charset="0"/>
              </a:rPr>
              <a:t>ГОСТ </a:t>
            </a:r>
            <a:r>
              <a:rPr lang="en-US" altLang="ru-RU" sz="2200" b="1" i="1">
                <a:latin typeface="Times New Roman" panose="02020603050405020304" pitchFamily="18" charset="0"/>
              </a:rPr>
              <a:t>6033</a:t>
            </a:r>
            <a:r>
              <a:rPr lang="ru-RU" altLang="ru-RU" sz="2200" b="1" i="1">
                <a:latin typeface="Times New Roman" panose="02020603050405020304" pitchFamily="18" charset="0"/>
              </a:rPr>
              <a:t>-80</a:t>
            </a:r>
            <a:r>
              <a:rPr lang="ru-RU" altLang="ru-RU" sz="2000">
                <a:latin typeface="Tahoma" panose="020B0604030504040204" pitchFamily="34" charset="0"/>
              </a:rPr>
              <a:t>;</a:t>
            </a:r>
          </a:p>
          <a:p>
            <a:pPr algn="just">
              <a:lnSpc>
                <a:spcPct val="95000"/>
              </a:lnSpc>
            </a:pPr>
            <a:r>
              <a:rPr lang="ru-RU" altLang="ru-RU" sz="2000">
                <a:latin typeface="Tahoma" panose="020B0604030504040204" pitchFamily="34" charset="0"/>
              </a:rPr>
              <a:t>центрирование по наружному диаметру - </a:t>
            </a:r>
            <a:r>
              <a:rPr lang="en-US" altLang="ru-RU" sz="2200" b="1" i="1">
                <a:latin typeface="Times New Roman" panose="02020603050405020304" pitchFamily="18" charset="0"/>
              </a:rPr>
              <a:t>50 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ru-RU" sz="2200" b="1" i="1">
                <a:latin typeface="Times New Roman" panose="02020603050405020304" pitchFamily="18" charset="0"/>
              </a:rPr>
              <a:t>H7/g6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ru-RU" sz="2200" b="1" i="1">
                <a:latin typeface="Times New Roman" panose="02020603050405020304" pitchFamily="18" charset="0"/>
              </a:rPr>
              <a:t>2</a:t>
            </a:r>
            <a:r>
              <a:rPr lang="ru-RU" altLang="ru-RU" sz="2200" b="1" i="1">
                <a:latin typeface="Times New Roman" panose="02020603050405020304" pitchFamily="18" charset="0"/>
              </a:rPr>
              <a:t> ГОСТ </a:t>
            </a:r>
            <a:r>
              <a:rPr lang="en-US" altLang="ru-RU" sz="2200" b="1" i="1">
                <a:latin typeface="Times New Roman" panose="02020603050405020304" pitchFamily="18" charset="0"/>
              </a:rPr>
              <a:t>6033</a:t>
            </a:r>
            <a:r>
              <a:rPr lang="ru-RU" altLang="ru-RU" sz="2200" b="1" i="1">
                <a:latin typeface="Times New Roman" panose="02020603050405020304" pitchFamily="18" charset="0"/>
              </a:rPr>
              <a:t>-80</a:t>
            </a:r>
            <a:r>
              <a:rPr lang="ru-RU" altLang="ru-RU" sz="2000" b="1" i="1">
                <a:latin typeface="Tahoma" panose="020B060403050404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СоедШлиц(Центр)"/>
          <p:cNvPicPr>
            <a:picLocks noGrp="1" noChangeAspect="1" noChangeArrowheads="1"/>
          </p:cNvPicPr>
          <p:nvPr>
            <p:ph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4859338" cy="3768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0" y="3933825"/>
            <a:ext cx="4932363" cy="256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14.8. Типы и центрирование зубчатых (шлицевых) соединений:</a:t>
            </a:r>
            <a:br>
              <a:rPr lang="ru-RU" altLang="ru-RU" b="1"/>
            </a:br>
            <a:r>
              <a:rPr lang="ru-RU" altLang="ru-RU"/>
              <a:t>прямобочные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</a:t>
            </a:r>
            <a:r>
              <a:rPr lang="ru-RU" altLang="ru-RU" b="1" i="1"/>
              <a:t>а)</a:t>
            </a:r>
            <a:r>
              <a:rPr lang="ru-RU" altLang="ru-RU"/>
              <a:t> по боковым поверхностям </a:t>
            </a:r>
            <a:r>
              <a:rPr lang="en-US" altLang="ru-RU" b="1" i="1"/>
              <a:t>b</a:t>
            </a:r>
            <a:r>
              <a:rPr lang="ru-RU" altLang="ru-RU"/>
              <a:t>; </a:t>
            </a:r>
            <a:r>
              <a:rPr lang="ru-RU" altLang="ru-RU" b="1" i="1"/>
              <a:t>б)</a:t>
            </a:r>
            <a:r>
              <a:rPr lang="ru-RU" altLang="ru-RU"/>
              <a:t> по наружному диаметру </a:t>
            </a:r>
            <a:r>
              <a:rPr lang="en-US" altLang="ru-RU" b="1" i="1"/>
              <a:t>D</a:t>
            </a:r>
            <a:r>
              <a:rPr lang="ru-RU" altLang="ru-RU"/>
              <a:t>; </a:t>
            </a:r>
            <a:r>
              <a:rPr lang="ru-RU" altLang="ru-RU" b="1" i="1"/>
              <a:t>в)</a:t>
            </a:r>
            <a:r>
              <a:rPr lang="ru-RU" altLang="ru-RU"/>
              <a:t> по внутреннему диаметру </a:t>
            </a:r>
            <a:r>
              <a:rPr lang="en-US" altLang="ru-RU" b="1" i="1"/>
              <a:t>d</a:t>
            </a:r>
            <a:r>
              <a:rPr lang="ru-RU" altLang="ru-RU"/>
              <a:t>; </a:t>
            </a:r>
            <a:br>
              <a:rPr lang="ru-RU" altLang="ru-RU"/>
            </a:br>
            <a:r>
              <a:rPr lang="ru-RU" altLang="ru-RU"/>
              <a:t>эвольвентные – </a:t>
            </a:r>
            <a:r>
              <a:rPr lang="ru-RU" altLang="ru-RU" b="1" i="1"/>
              <a:t>г)</a:t>
            </a:r>
            <a:r>
              <a:rPr lang="ru-RU" altLang="ru-RU"/>
              <a:t> по боковым поверхностям; </a:t>
            </a:r>
            <a:r>
              <a:rPr lang="ru-RU" altLang="ru-RU" b="1" i="1"/>
              <a:t>д)</a:t>
            </a:r>
            <a:r>
              <a:rPr lang="ru-RU" altLang="ru-RU"/>
              <a:t> по наружному диаметру; треугольные </a:t>
            </a:r>
            <a:r>
              <a:rPr lang="ru-RU" altLang="ru-RU">
                <a:sym typeface="Symbol" panose="05050102010706020507" pitchFamily="18" charset="2"/>
              </a:rPr>
              <a:t></a:t>
            </a:r>
            <a:r>
              <a:rPr lang="ru-RU" altLang="ru-RU"/>
              <a:t> </a:t>
            </a:r>
            <a:r>
              <a:rPr lang="ru-RU" altLang="ru-RU" b="1" i="1"/>
              <a:t>е)</a:t>
            </a:r>
            <a:r>
              <a:rPr lang="ru-RU" altLang="ru-RU"/>
              <a:t> центрируются только по боковым поверхностям.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5003800" y="0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2000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859338" y="0"/>
            <a:ext cx="4284662" cy="649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000"/>
              <a:t>Центрирование по боковым поверхностям зубьев позволяет более равномерно распределить нагрузку между зубьями, но хуже центрирует соединение.</a:t>
            </a:r>
            <a:r>
              <a:rPr lang="ru-RU" altLang="ru-RU"/>
              <a:t> </a:t>
            </a:r>
          </a:p>
          <a:p>
            <a:pPr algn="just"/>
            <a:r>
              <a:rPr lang="ru-RU" altLang="ru-RU" sz="2000"/>
              <a:t>Центрирование по диаметру, наружному или внутреннему, обеспечивает более высокую соосность вала и ступицы. Выбор для центрирования наружного или внутреннего диаметра определяется технологическими требованиями. При относительно невысокой  твёрдости  ступицы  (</a:t>
            </a:r>
            <a:r>
              <a:rPr lang="ru-RU" altLang="ru-RU" sz="2000">
                <a:sym typeface="Symbol" panose="05050102010706020507" pitchFamily="18" charset="2"/>
              </a:rPr>
              <a:t> </a:t>
            </a:r>
            <a:r>
              <a:rPr lang="ru-RU" altLang="ru-RU" sz="2000"/>
              <a:t>350 </a:t>
            </a:r>
            <a:r>
              <a:rPr lang="en-US" altLang="ru-RU" sz="2000"/>
              <a:t>HB</a:t>
            </a:r>
            <a:r>
              <a:rPr lang="ru-RU" altLang="ru-RU" sz="2000"/>
              <a:t> или </a:t>
            </a:r>
            <a:r>
              <a:rPr lang="ru-RU" altLang="ru-RU" sz="2000">
                <a:sym typeface="Symbol" panose="05050102010706020507" pitchFamily="18" charset="2"/>
              </a:rPr>
              <a:t> </a:t>
            </a:r>
            <a:r>
              <a:rPr lang="ru-RU" altLang="ru-RU" sz="2000"/>
              <a:t>38 </a:t>
            </a:r>
            <a:r>
              <a:rPr lang="en-US" altLang="ru-RU" sz="2000"/>
              <a:t>HRC</a:t>
            </a:r>
            <a:r>
              <a:rPr lang="ru-RU" altLang="ru-RU" sz="2000"/>
              <a:t>) центрирование лучше выполнять по наружному диаметру (80% прямобочных шлицевых соединений), при высокой твердости ступицы (</a:t>
            </a:r>
            <a:r>
              <a:rPr lang="ru-RU" altLang="ru-RU" sz="2000">
                <a:sym typeface="Symbol" panose="05050102010706020507" pitchFamily="18" charset="2"/>
              </a:rPr>
              <a:t> </a:t>
            </a:r>
            <a:r>
              <a:rPr lang="ru-RU" altLang="ru-RU" sz="2000"/>
              <a:t>40 </a:t>
            </a:r>
            <a:r>
              <a:rPr lang="en-US" altLang="ru-RU" sz="2000"/>
              <a:t>HRC</a:t>
            </a:r>
            <a:r>
              <a:rPr lang="ru-RU" altLang="ru-RU" sz="2000"/>
              <a:t>) </a:t>
            </a:r>
            <a:r>
              <a:rPr lang="ru-RU" altLang="ru-RU" sz="2000">
                <a:sym typeface="Symbol" panose="05050102010706020507" pitchFamily="18" charset="2"/>
              </a:rPr>
              <a:t> по внутреннему</a:t>
            </a:r>
            <a:r>
              <a:rPr lang="ru-RU" altLang="ru-RU" sz="2000"/>
              <a:t>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404813"/>
            <a:ext cx="9144000" cy="639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0" rIns="54000" bIns="0">
            <a:spAutoFit/>
          </a:bodyPr>
          <a:lstStyle>
            <a:lvl1pPr indent="365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44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05000"/>
              </a:lnSpc>
              <a:spcBef>
                <a:spcPct val="50000"/>
              </a:spcBef>
            </a:pPr>
            <a:r>
              <a:rPr lang="ru-RU" alt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Эвольвентные шлицевые</a:t>
            </a:r>
            <a:r>
              <a:rPr lang="ru-RU" alt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 </a:t>
            </a:r>
            <a:r>
              <a:rPr lang="ru-RU" alt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соединения</a:t>
            </a:r>
            <a:r>
              <a:rPr lang="ru-RU" altLang="ru-RU" sz="2000">
                <a:latin typeface="Tahoma" panose="020B0604030504040204" pitchFamily="34" charset="0"/>
              </a:rPr>
              <a:t> по сравнению с прямобочными обладают большей несущей способностью и меньшей концентрацией напряжений (примерно в 2 раза). Шлицевые валы с эвольвентными шлицами удобно изготавливать по технологии изготовления зубчатых колёс (методом обкатки), а ступицы протягиванием. Угол профиля образующей рейки (в некотором роде аналог угла зацепления зубчатых колёс) 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</a:t>
            </a:r>
            <a:r>
              <a:rPr lang="ru-RU" altLang="ru-RU" sz="2000" b="1" i="1">
                <a:latin typeface="Tahoma" panose="020B0604030504040204" pitchFamily="34" charset="0"/>
              </a:rPr>
              <a:t>=30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 (см. рис. 14.8, г), а высота шлица – </a:t>
            </a:r>
            <a:r>
              <a:rPr lang="ru-RU" altLang="ru-RU" sz="2000" b="1" i="1">
                <a:latin typeface="Tahoma" panose="020B0604030504040204" pitchFamily="34" charset="0"/>
              </a:rPr>
              <a:t>(0,8…1,0)</a:t>
            </a:r>
            <a:r>
              <a:rPr lang="ru-RU" altLang="ru-RU" sz="2000" b="1" i="1">
                <a:latin typeface="Tahoma" panose="020B0604030504040204" pitchFamily="34" charset="0"/>
                <a:sym typeface="Symbol" panose="05050102010706020507" pitchFamily="18" charset="2"/>
              </a:rPr>
              <a:t></a:t>
            </a:r>
            <a:r>
              <a:rPr lang="en-US" altLang="ru-RU" sz="2000" b="1" i="1">
                <a:latin typeface="Tahoma" panose="020B0604030504040204" pitchFamily="34" charset="0"/>
              </a:rPr>
              <a:t>m</a:t>
            </a:r>
            <a:r>
              <a:rPr lang="ru-RU" altLang="ru-RU" sz="2000">
                <a:latin typeface="Tahoma" panose="020B0604030504040204" pitchFamily="34" charset="0"/>
              </a:rPr>
              <a:t>.</a:t>
            </a:r>
          </a:p>
          <a:p>
            <a:pPr>
              <a:lnSpc>
                <a:spcPct val="105000"/>
              </a:lnSpc>
              <a:spcBef>
                <a:spcPct val="50000"/>
              </a:spcBef>
            </a:pPr>
            <a:endParaRPr lang="ru-RU" altLang="ru-RU" sz="2000" b="1" i="1">
              <a:latin typeface="Tahoma" panose="020B0604030504040204" pitchFamily="34" charset="0"/>
            </a:endParaRPr>
          </a:p>
          <a:p>
            <a:pPr algn="just">
              <a:lnSpc>
                <a:spcPct val="105000"/>
              </a:lnSpc>
              <a:spcBef>
                <a:spcPct val="50000"/>
              </a:spcBef>
            </a:pPr>
            <a:r>
              <a:rPr lang="ru-RU" altLang="ru-RU" sz="2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Треугольные шлицевые соединения</a:t>
            </a:r>
            <a:r>
              <a:rPr lang="ru-RU" altLang="ru-RU" sz="2000" b="1">
                <a:latin typeface="Tahoma" panose="020B0604030504040204" pitchFamily="34" charset="0"/>
              </a:rPr>
              <a:t> </a:t>
            </a:r>
            <a:r>
              <a:rPr lang="ru-RU" altLang="ru-RU" sz="2000">
                <a:latin typeface="Tahoma" panose="020B0604030504040204" pitchFamily="34" charset="0"/>
              </a:rPr>
              <a:t>не стандартизованы и применяются главным образом в качестве неподвижных при тонкостенных соединяемых элементах или при наличии жёстких ограничений в диаметральных размерах. Центрирование в этих соединениях, как упоминалось выше, возможно только по боковым поверхностям шлицов. Угол впадины между боковыми поверхностями шлицов вала может составлять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ru-RU" altLang="ru-RU" sz="2000">
                <a:latin typeface="Tahoma" panose="020B0604030504040204" pitchFamily="34" charset="0"/>
              </a:rPr>
              <a:t>=90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,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ru-RU" altLang="ru-RU" sz="2000">
                <a:latin typeface="Tahoma" panose="020B0604030504040204" pitchFamily="34" charset="0"/>
              </a:rPr>
              <a:t>=72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 или 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</a:t>
            </a:r>
            <a:r>
              <a:rPr lang="ru-RU" altLang="ru-RU" sz="2000">
                <a:latin typeface="Tahoma" panose="020B0604030504040204" pitchFamily="34" charset="0"/>
              </a:rPr>
              <a:t>=60</a:t>
            </a:r>
            <a:r>
              <a:rPr lang="ru-RU" altLang="ru-RU" sz="2000">
                <a:latin typeface="Tahoma" panose="020B0604030504040204" pitchFamily="34" charset="0"/>
                <a:sym typeface="Symbol" panose="05050102010706020507" pitchFamily="18" charset="2"/>
              </a:rPr>
              <a:t></a:t>
            </a:r>
            <a:r>
              <a:rPr lang="ru-RU" altLang="ru-RU" sz="2000">
                <a:latin typeface="Tahoma" panose="020B0604030504040204" pitchFamily="34" charset="0"/>
              </a:rPr>
              <a:t> (см. рис. 14.8, е). Модуль таких шлицов невелик и обычно лежит в пределах </a:t>
            </a:r>
            <a:r>
              <a:rPr lang="ru-RU" altLang="ru-RU" sz="2000" b="1" i="1">
                <a:latin typeface="Times New Roman" panose="02020603050405020304" pitchFamily="18" charset="0"/>
              </a:rPr>
              <a:t>0,2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ru-RU" sz="2000" b="1" i="1">
                <a:latin typeface="Times New Roman" panose="02020603050405020304" pitchFamily="18" charset="0"/>
              </a:rPr>
              <a:t>m</a:t>
            </a:r>
            <a:r>
              <a:rPr lang="en-US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ru-RU" altLang="ru-RU" sz="2000" b="1" i="1">
                <a:latin typeface="Times New Roman" panose="02020603050405020304" pitchFamily="18" charset="0"/>
              </a:rPr>
              <a:t>1,5</a:t>
            </a:r>
            <a:r>
              <a:rPr lang="ru-RU" altLang="ru-RU" sz="2000">
                <a:latin typeface="Tahoma" panose="020B0604030504040204" pitchFamily="34" charset="0"/>
              </a:rPr>
              <a:t> мм. Иногда треугольное шлицевое соединение для удобства сборки выполняют конусным при конусности 1:16.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000" b="1"/>
              <a:t>Расчёт шлицевых соединений</a:t>
            </a:r>
            <a:r>
              <a:rPr lang="ru-RU" altLang="ru-RU" sz="2000"/>
              <a:t>. Сопротивление боковых поверхностей зубьев изнашиванию и смятию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основные критерии работоспособности шлицевых соединений. Неподвижные шлицевые соединения рассчитывают только на смятие (при отсутствии осевых и опрокидывающих нагрузок).</a:t>
            </a:r>
          </a:p>
          <a:p>
            <a:pPr algn="just"/>
            <a:r>
              <a:rPr lang="ru-RU" altLang="ru-RU" sz="2000"/>
              <a:t>Расчёт на смятие производится по формуле:</a:t>
            </a:r>
            <a:r>
              <a:rPr lang="ru-RU" altLang="ru-RU"/>
              <a:t> 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339975" y="1773238"/>
          <a:ext cx="4248150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Формула" r:id="rId3" imgW="2120900" imgH="520700" progId="Equation.3">
                  <p:embed/>
                </p:oleObj>
              </mc:Choice>
              <mc:Fallback>
                <p:oleObj name="Формула" r:id="rId3" imgW="2120900" imgH="520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1773238"/>
                        <a:ext cx="4248150" cy="105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0" y="2924175"/>
            <a:ext cx="9144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ru-RU" altLang="ru-RU" sz="2000" b="1" i="1">
                <a:sym typeface="Symbol" panose="05050102010706020507" pitchFamily="18" charset="2"/>
              </a:rPr>
              <a:t></a:t>
            </a:r>
            <a:r>
              <a:rPr lang="ru-RU" altLang="ru-RU" sz="2000" b="1" i="1" baseline="-25000"/>
              <a:t>см</a:t>
            </a:r>
            <a:r>
              <a:rPr lang="ru-RU" altLang="ru-RU" sz="2000"/>
              <a:t> и </a:t>
            </a:r>
            <a:r>
              <a:rPr lang="ru-RU" altLang="ru-RU" sz="2000" b="1" i="1"/>
              <a:t>[</a:t>
            </a:r>
            <a:r>
              <a:rPr lang="ru-RU" altLang="ru-RU" sz="2000" b="1" i="1">
                <a:sym typeface="Symbol" panose="05050102010706020507" pitchFamily="18" charset="2"/>
              </a:rPr>
              <a:t></a:t>
            </a:r>
            <a:r>
              <a:rPr lang="ru-RU" altLang="ru-RU" sz="2000" b="1" i="1"/>
              <a:t>]</a:t>
            </a:r>
            <a:r>
              <a:rPr lang="ru-RU" altLang="ru-RU" sz="2000" b="1" i="1" baseline="-25000"/>
              <a:t>см</a:t>
            </a:r>
            <a:r>
              <a:rPr lang="ru-RU" altLang="ru-RU" sz="2000"/>
              <a:t> – действующие и допускаемые напряжения для детали из более слабого материала;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/>
              <a:t>  </a:t>
            </a:r>
            <a:r>
              <a:rPr lang="ru-RU" altLang="ru-RU" sz="2000">
                <a:sym typeface="Symbol" panose="05050102010706020507" pitchFamily="18" charset="2"/>
              </a:rPr>
              <a:t> </a:t>
            </a:r>
            <a:r>
              <a:rPr lang="ru-RU" altLang="ru-RU" sz="2000"/>
              <a:t>момент, передаваемый соединением; </a:t>
            </a:r>
            <a:r>
              <a:rPr lang="en-US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ср</a:t>
            </a:r>
            <a:r>
              <a:rPr lang="ru-RU" altLang="ru-RU" sz="2000"/>
              <a:t> – средний диаметр соединения; </a:t>
            </a:r>
            <a:r>
              <a:rPr lang="en-US" altLang="ru-RU" sz="2000" b="1" i="1">
                <a:latin typeface="Times New Roman" panose="02020603050405020304" pitchFamily="18" charset="0"/>
              </a:rPr>
              <a:t>z</a:t>
            </a:r>
            <a:r>
              <a:rPr lang="ru-RU" altLang="ru-RU" sz="2000"/>
              <a:t> – число зубьев; </a:t>
            </a:r>
            <a:r>
              <a:rPr lang="en-US" altLang="ru-RU" sz="2000" b="1" i="1">
                <a:latin typeface="Times New Roman" panose="02020603050405020304" pitchFamily="18" charset="0"/>
              </a:rPr>
              <a:t>h</a:t>
            </a:r>
            <a:r>
              <a:rPr lang="ru-RU" altLang="ru-RU" sz="2000"/>
              <a:t> и </a:t>
            </a:r>
            <a:r>
              <a:rPr lang="en-US" altLang="ru-RU" sz="2000" b="1" i="1">
                <a:latin typeface="Times New Roman" panose="02020603050405020304" pitchFamily="18" charset="0"/>
              </a:rPr>
              <a:t>l</a:t>
            </a:r>
            <a:r>
              <a:rPr lang="ru-RU" altLang="ru-RU" sz="2000"/>
              <a:t> – высота и длина контактной поверхности зубьев; 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</a:t>
            </a:r>
            <a:r>
              <a:rPr lang="ru-RU" altLang="ru-RU" sz="2000"/>
              <a:t> - коэффициент неравномерности распределения давления по контактной поверхности зуба (</a:t>
            </a:r>
            <a:r>
              <a:rPr lang="ru-RU" altLang="ru-RU" sz="2000" b="1" i="1">
                <a:latin typeface="Times New Roman" panose="02020603050405020304" pitchFamily="18" charset="0"/>
              </a:rPr>
              <a:t>0,7</a:t>
            </a:r>
            <a:r>
              <a:rPr lang="ru-RU" altLang="ru-RU" sz="2000" b="1" i="1">
                <a:latin typeface="Times New Roman" panose="02020603050405020304" pitchFamily="18" charset="0"/>
                <a:sym typeface="Symbol" panose="05050102010706020507" pitchFamily="18" charset="2"/>
              </a:rPr>
              <a:t></a:t>
            </a:r>
            <a:r>
              <a:rPr lang="ru-RU" altLang="ru-RU" sz="2000" b="1" i="1">
                <a:latin typeface="Times New Roman" panose="02020603050405020304" pitchFamily="18" charset="0"/>
              </a:rPr>
              <a:t>0,8</a:t>
            </a:r>
            <a:r>
              <a:rPr lang="ru-RU" altLang="ru-RU" sz="2000"/>
              <a:t>).</a:t>
            </a:r>
          </a:p>
          <a:p>
            <a:r>
              <a:rPr lang="ru-RU" altLang="ru-RU" sz="2000"/>
              <a:t>Высота контактной поверхности зуба </a:t>
            </a:r>
            <a:r>
              <a:rPr lang="en-US" altLang="ru-RU" sz="2000" b="1" i="1">
                <a:latin typeface="Times New Roman" panose="02020603050405020304" pitchFamily="18" charset="0"/>
              </a:rPr>
              <a:t>h</a:t>
            </a:r>
            <a:r>
              <a:rPr lang="ru-RU" altLang="ru-RU" sz="2000"/>
              <a:t> и средний диаметр соединения </a:t>
            </a:r>
            <a:r>
              <a:rPr lang="en-US" altLang="ru-RU" sz="2000" b="1" i="1"/>
              <a:t>d</a:t>
            </a:r>
            <a:r>
              <a:rPr lang="ru-RU" altLang="ru-RU" sz="2000" b="1" i="1" baseline="-25000"/>
              <a:t>ср</a:t>
            </a:r>
            <a:r>
              <a:rPr lang="ru-RU" altLang="ru-RU" sz="2000" baseline="-25000"/>
              <a:t> </a:t>
            </a:r>
            <a:r>
              <a:rPr lang="ru-RU" altLang="ru-RU" sz="2000"/>
              <a:t>для соединений с прямобочными шлицами: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1692275" y="5373688"/>
          <a:ext cx="2447925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Формула" r:id="rId5" imgW="1256755" imgH="444307" progId="Equation.3">
                  <p:embed/>
                </p:oleObj>
              </mc:Choice>
              <mc:Fallback>
                <p:oleObj name="Формула" r:id="rId5" imgW="1256755" imgH="44430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373688"/>
                        <a:ext cx="2447925" cy="877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320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5651500" y="5373688"/>
          <a:ext cx="1800225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Формула" r:id="rId7" imgW="901309" imgH="444307" progId="Equation.3">
                  <p:embed/>
                </p:oleObj>
              </mc:Choice>
              <mc:Fallback>
                <p:oleObj name="Формула" r:id="rId7" imgW="901309" imgH="44430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373688"/>
                        <a:ext cx="1800225" cy="881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где </a:t>
            </a:r>
            <a:r>
              <a:rPr lang="en-US" altLang="ru-RU" sz="2400" b="1" i="1">
                <a:latin typeface="Times New Roman" panose="02020603050405020304" pitchFamily="18" charset="0"/>
              </a:rPr>
              <a:t>f</a:t>
            </a:r>
            <a:r>
              <a:rPr lang="ru-RU" altLang="ru-RU" sz="2400">
                <a:latin typeface="Times New Roman" panose="02020603050405020304" pitchFamily="18" charset="0"/>
              </a:rPr>
              <a:t> </a:t>
            </a:r>
            <a:r>
              <a:rPr lang="ru-RU" altLang="ru-RU" sz="2000"/>
              <a:t>– величина фаски зуба;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для соединений с эвольвентными шлицами:</a:t>
            </a:r>
          </a:p>
        </p:txBody>
      </p:sp>
      <p:pic>
        <p:nvPicPr>
          <p:cNvPr id="23557" name="Picture 5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lum bright="70000" contrast="-70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476250"/>
            <a:ext cx="2232025" cy="4857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5003800" y="476250"/>
          <a:ext cx="273685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4" name="Формула" r:id="rId4" imgW="1218671" imgH="266584" progId="Equation.3">
                  <p:embed/>
                </p:oleObj>
              </mc:Choice>
              <mc:Fallback>
                <p:oleObj name="Формула" r:id="rId4" imgW="1218671" imgH="26658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476250"/>
                        <a:ext cx="2736850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0" y="1268413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320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1476375" y="1484313"/>
          <a:ext cx="1655763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5" name="Формула" r:id="rId6" imgW="761669" imgH="444307" progId="Equation.3">
                  <p:embed/>
                </p:oleObj>
              </mc:Choice>
              <mc:Fallback>
                <p:oleObj name="Формула" r:id="rId6" imgW="761669" imgH="444307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484313"/>
                        <a:ext cx="1655763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0" y="13414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0" y="1052513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sz="2000"/>
              <a:t>для соединений с треугольными шлицами:</a:t>
            </a:r>
            <a:r>
              <a:rPr lang="ru-RU" altLang="ru-RU"/>
              <a:t> 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566" name="Object 14"/>
          <p:cNvGraphicFramePr>
            <a:graphicFrameLocks noChangeAspect="1"/>
          </p:cNvGraphicFramePr>
          <p:nvPr/>
        </p:nvGraphicFramePr>
        <p:xfrm>
          <a:off x="5076825" y="1773238"/>
          <a:ext cx="172878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6" name="Формула" r:id="rId8" imgW="787058" imgH="266584" progId="Equation.3">
                  <p:embed/>
                </p:oleObj>
              </mc:Choice>
              <mc:Fallback>
                <p:oleObj name="Формула" r:id="rId8" imgW="787058" imgH="266584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773238"/>
                        <a:ext cx="1728788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0" y="2852738"/>
            <a:ext cx="9144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452438" y="2865438"/>
            <a:ext cx="29940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3570" name="Object 18"/>
          <p:cNvGraphicFramePr>
            <a:graphicFrameLocks noChangeAspect="1"/>
          </p:cNvGraphicFramePr>
          <p:nvPr/>
        </p:nvGraphicFramePr>
        <p:xfrm>
          <a:off x="4500563" y="3141663"/>
          <a:ext cx="26638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7" name="Формула" r:id="rId10" imgW="1574800" imgH="241300" progId="Equation.3">
                  <p:embed/>
                </p:oleObj>
              </mc:Choice>
              <mc:Fallback>
                <p:oleObj name="Формула" r:id="rId10" imgW="1574800" imgH="2413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141663"/>
                        <a:ext cx="26638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452438" y="2865438"/>
            <a:ext cx="29940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3569" name="Object 17"/>
          <p:cNvGraphicFramePr>
            <a:graphicFrameLocks noChangeAspect="1"/>
          </p:cNvGraphicFramePr>
          <p:nvPr/>
        </p:nvGraphicFramePr>
        <p:xfrm>
          <a:off x="4500563" y="3573463"/>
          <a:ext cx="27368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8" name="Формула" r:id="rId12" imgW="1485900" imgH="241300" progId="Equation.3">
                  <p:embed/>
                </p:oleObj>
              </mc:Choice>
              <mc:Fallback>
                <p:oleObj name="Формула" r:id="rId12" imgW="1485900" imgH="241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573463"/>
                        <a:ext cx="27368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0" y="2492375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altLang="ru-RU" sz="2000"/>
              <a:t>Допускаемые напряжения для подвижных шлицевых соединений стальных деталей принимаются:</a:t>
            </a:r>
            <a:r>
              <a:rPr lang="ru-RU" altLang="ru-RU"/>
              <a:t> </a:t>
            </a:r>
          </a:p>
        </p:txBody>
      </p:sp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0" y="3141663"/>
            <a:ext cx="3995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при лёгких условиях работы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/>
              <a:t> </a:t>
            </a:r>
          </a:p>
        </p:txBody>
      </p:sp>
      <p:sp>
        <p:nvSpPr>
          <p:cNvPr id="23603" name="Text Box 51"/>
          <p:cNvSpPr txBox="1">
            <a:spLocks noChangeArrowheads="1"/>
          </p:cNvSpPr>
          <p:nvPr/>
        </p:nvSpPr>
        <p:spPr bwMode="auto">
          <a:xfrm>
            <a:off x="0" y="3573463"/>
            <a:ext cx="3995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при тяжёлых условиях работы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</a:p>
        </p:txBody>
      </p:sp>
      <p:sp>
        <p:nvSpPr>
          <p:cNvPr id="23604" name="Text Box 52"/>
          <p:cNvSpPr txBox="1">
            <a:spLocks noChangeArrowheads="1"/>
          </p:cNvSpPr>
          <p:nvPr/>
        </p:nvSpPr>
        <p:spPr bwMode="auto">
          <a:xfrm>
            <a:off x="0" y="40767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Для неподвижных соединений допускаемые напряжения</a:t>
            </a:r>
            <a:r>
              <a:rPr lang="ru-RU" altLang="ru-RU"/>
              <a:t>:</a:t>
            </a:r>
          </a:p>
        </p:txBody>
      </p:sp>
      <p:sp>
        <p:nvSpPr>
          <p:cNvPr id="23606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3605" name="Object 53"/>
          <p:cNvGraphicFramePr>
            <a:graphicFrameLocks noChangeAspect="1"/>
          </p:cNvGraphicFramePr>
          <p:nvPr/>
        </p:nvGraphicFramePr>
        <p:xfrm>
          <a:off x="2484438" y="4508500"/>
          <a:ext cx="33845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9" name="Формула" r:id="rId14" imgW="1675673" imgH="495085" progId="Equation.3">
                  <p:embed/>
                </p:oleObj>
              </mc:Choice>
              <mc:Fallback>
                <p:oleObj name="Формула" r:id="rId14" imgW="1675673" imgH="495085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508500"/>
                        <a:ext cx="33845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07" name="Text Box 55"/>
          <p:cNvSpPr txBox="1">
            <a:spLocks noChangeArrowheads="1"/>
          </p:cNvSpPr>
          <p:nvPr/>
        </p:nvSpPr>
        <p:spPr bwMode="auto">
          <a:xfrm>
            <a:off x="0" y="5581650"/>
            <a:ext cx="914400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667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95000"/>
              </a:lnSpc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где </a:t>
            </a:r>
            <a:r>
              <a:rPr lang="ru-RU" altLang="ru-RU" sz="2200" b="1" i="1">
                <a:latin typeface="Times New Roman" panose="02020603050405020304" pitchFamily="18" charset="0"/>
              </a:rPr>
              <a:t>[</a:t>
            </a:r>
            <a:r>
              <a:rPr lang="en-US" altLang="ru-RU" sz="2200" b="1" i="1">
                <a:latin typeface="Times New Roman" panose="02020603050405020304" pitchFamily="18" charset="0"/>
              </a:rPr>
              <a:t>s</a:t>
            </a:r>
            <a:r>
              <a:rPr lang="ru-RU" altLang="ru-RU" sz="2200" b="1" i="1">
                <a:latin typeface="Times New Roman" panose="02020603050405020304" pitchFamily="18" charset="0"/>
              </a:rPr>
              <a:t>]=(1,25…1,4)</a:t>
            </a:r>
            <a:r>
              <a:rPr lang="ru-RU" altLang="ru-RU" sz="2000">
                <a:latin typeface="Tahoma" panose="020B0604030504040204" pitchFamily="34" charset="0"/>
              </a:rPr>
              <a:t> – нормативный коэффициент запаса по условиям работы и изготовления деталей соединения; </a:t>
            </a:r>
            <a:r>
              <a:rPr lang="en-US" altLang="ru-RU" sz="2200" b="1" i="1">
                <a:latin typeface="Times New Roman" panose="02020603050405020304" pitchFamily="18" charset="0"/>
              </a:rPr>
              <a:t>K</a:t>
            </a:r>
            <a:r>
              <a:rPr lang="ru-RU" altLang="ru-RU" sz="2200" b="1" i="1" baseline="-25000">
                <a:latin typeface="Times New Roman" panose="02020603050405020304" pitchFamily="18" charset="0"/>
              </a:rPr>
              <a:t>см</a:t>
            </a:r>
            <a:r>
              <a:rPr lang="ru-RU" altLang="ru-RU" sz="2200" b="1" i="1">
                <a:latin typeface="Times New Roman" panose="02020603050405020304" pitchFamily="18" charset="0"/>
              </a:rPr>
              <a:t>=(4…5)</a:t>
            </a:r>
            <a:r>
              <a:rPr lang="ru-RU" altLang="ru-RU" sz="2000">
                <a:latin typeface="Tahoma" panose="020B0604030504040204" pitchFamily="34" charset="0"/>
              </a:rPr>
              <a:t> – коэффициент концентрации нагрузки, определяемый по ГОСТ 21425-75; </a:t>
            </a:r>
            <a:r>
              <a:rPr lang="en-US" altLang="ru-RU" sz="2200" b="1" i="1">
                <a:latin typeface="Times New Roman" panose="02020603050405020304" pitchFamily="18" charset="0"/>
              </a:rPr>
              <a:t>K</a:t>
            </a:r>
            <a:r>
              <a:rPr lang="ru-RU" altLang="ru-RU" sz="2200" b="1" i="1" baseline="-25000">
                <a:latin typeface="Times New Roman" panose="02020603050405020304" pitchFamily="18" charset="0"/>
              </a:rPr>
              <a:t>д</a:t>
            </a:r>
            <a:r>
              <a:rPr lang="ru-RU" altLang="ru-RU" sz="2200" b="1" i="1">
                <a:latin typeface="Times New Roman" panose="02020603050405020304" pitchFamily="18" charset="0"/>
              </a:rPr>
              <a:t>=(2…2,5)</a:t>
            </a:r>
            <a:r>
              <a:rPr lang="ru-RU" altLang="ru-RU" sz="2000">
                <a:latin typeface="Tahoma" panose="020B0604030504040204" pitchFamily="34" charset="0"/>
              </a:rPr>
              <a:t> – коэффициент динамичности нагрузки при её реверсировании без ударов.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marL="0" indent="365125"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400" b="1" i="1"/>
              <a:t>Шпоночные соединения</a:t>
            </a:r>
            <a:r>
              <a:rPr lang="ru-RU" altLang="ru-RU" sz="2400" i="1"/>
              <a:t> – это разборные подвижные или неподвижные соединения двух деталей, с применением специальных закладных деталей шпонок.</a:t>
            </a:r>
            <a:r>
              <a:rPr lang="ru-RU" altLang="ru-RU" sz="2400"/>
              <a:t> </a:t>
            </a:r>
          </a:p>
          <a:p>
            <a:pPr marL="0" indent="365125" algn="just"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ru-RU" altLang="ru-RU" sz="2400" b="1" i="1"/>
              <a:t>Шлицевое (зубчатое, пазовое) соединение</a:t>
            </a:r>
            <a:r>
              <a:rPr lang="ru-RU" altLang="ru-RU" sz="2400" i="1"/>
              <a:t> – подвижное или неподвижное соединение двух соосных деталей, имеющих равномерно расположенные пазы и выступы (выступы одной детали входят в пазы другой)</a:t>
            </a:r>
            <a:r>
              <a:rPr lang="ru-RU" altLang="ru-RU" sz="2400"/>
              <a:t>.</a:t>
            </a:r>
          </a:p>
          <a:p>
            <a:pPr marL="0" indent="365125" algn="just"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ru-RU" altLang="ru-RU" sz="2400" b="1" i="1"/>
              <a:t>Профильное</a:t>
            </a:r>
            <a:r>
              <a:rPr lang="ru-RU" altLang="ru-RU" sz="2400" i="1"/>
              <a:t> </a:t>
            </a:r>
            <a:r>
              <a:rPr lang="ru-RU" altLang="ru-RU" sz="2400" b="1" i="1"/>
              <a:t>соединение</a:t>
            </a:r>
            <a:r>
              <a:rPr lang="ru-RU" altLang="ru-RU" sz="2400" i="1"/>
              <a:t> </a:t>
            </a:r>
            <a:r>
              <a:rPr lang="ru-RU" altLang="ru-RU" sz="2400" i="1">
                <a:sym typeface="Symbol" panose="05050102010706020507" pitchFamily="18" charset="2"/>
              </a:rPr>
              <a:t></a:t>
            </a:r>
            <a:r>
              <a:rPr lang="ru-RU" altLang="ru-RU" sz="2400"/>
              <a:t> </a:t>
            </a:r>
            <a:r>
              <a:rPr lang="ru-RU" altLang="ru-RU" sz="2400" i="1"/>
              <a:t>подвижное или неподвижное соединение двух соосных деталей, контактная поверхность которых в поперечном сечении имеет форму плавной замкнутой кривой, отличной от окружности</a:t>
            </a:r>
            <a:r>
              <a:rPr lang="ru-RU" altLang="ru-RU" sz="2400"/>
              <a:t>.</a:t>
            </a:r>
          </a:p>
          <a:p>
            <a:pPr marL="0" indent="365125" algn="just">
              <a:spcBef>
                <a:spcPts val="500"/>
              </a:spcBef>
              <a:buFont typeface="Arial" panose="020B0604020202020204" pitchFamily="34" charset="0"/>
              <a:buNone/>
            </a:pPr>
            <a:r>
              <a:rPr lang="ru-RU" altLang="ru-RU" sz="2400" b="1" i="1"/>
              <a:t>Призматическое</a:t>
            </a:r>
            <a:r>
              <a:rPr lang="ru-RU" altLang="ru-RU" sz="2400" i="1"/>
              <a:t> соединение </a:t>
            </a:r>
            <a:r>
              <a:rPr lang="ru-RU" altLang="ru-RU" sz="2400" i="1">
                <a:sym typeface="Symbol" panose="05050102010706020507" pitchFamily="18" charset="2"/>
              </a:rPr>
              <a:t></a:t>
            </a:r>
            <a:r>
              <a:rPr lang="ru-RU" altLang="ru-RU" sz="2400"/>
              <a:t> </a:t>
            </a:r>
            <a:r>
              <a:rPr lang="ru-RU" altLang="ru-RU" sz="2400" i="1"/>
              <a:t>подвижное или неподвижное соединение двух соосных деталей, контактная поверхность которых в поперечном сечении имеет форму многоугольника</a:t>
            </a:r>
            <a:r>
              <a:rPr lang="ru-RU" altLang="ru-RU" sz="2400"/>
              <a:t>.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40750" cy="6080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l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ru-RU" sz="3200"/>
              <a:t>Определения: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823913"/>
          </a:xfrm>
        </p:spPr>
        <p:txBody>
          <a:bodyPr/>
          <a:lstStyle/>
          <a:p>
            <a:pPr>
              <a:lnSpc>
                <a:spcPct val="60000"/>
              </a:lnSpc>
            </a:pPr>
            <a:r>
              <a:rPr lang="ru-RU" altLang="ru-RU" sz="2400" b="1"/>
              <a:t>Профильные, призматические и фрикционные соединения.</a:t>
            </a:r>
            <a:r>
              <a:rPr lang="ru-RU" altLang="ru-RU"/>
              <a:t> </a:t>
            </a:r>
          </a:p>
        </p:txBody>
      </p:sp>
      <p:pic>
        <p:nvPicPr>
          <p:cNvPr id="24580" name="Picture 4" descr="СоедПрофиль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052513"/>
            <a:ext cx="3163887" cy="3168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79388" y="4437063"/>
            <a:ext cx="3240087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/>
              <a:t>Рис. 14.10. Профильное соединение: </a:t>
            </a:r>
            <a:br>
              <a:rPr lang="ru-RU" altLang="ru-RU" b="1"/>
            </a:br>
            <a:r>
              <a:rPr lang="ru-RU" altLang="ru-RU" b="1" i="1"/>
              <a:t>а)</a:t>
            </a:r>
            <a:r>
              <a:rPr lang="ru-RU" altLang="ru-RU" b="1"/>
              <a:t> </a:t>
            </a:r>
            <a:r>
              <a:rPr lang="ru-RU" altLang="ru-RU"/>
              <a:t>продольное сечение;</a:t>
            </a:r>
            <a:r>
              <a:rPr lang="ru-RU" altLang="ru-RU" b="1"/>
              <a:t> </a:t>
            </a:r>
            <a:r>
              <a:rPr lang="ru-RU" altLang="ru-RU" b="1" i="1"/>
              <a:t>б), в), г)</a:t>
            </a:r>
            <a:r>
              <a:rPr lang="ru-RU" altLang="ru-RU" b="1"/>
              <a:t> </a:t>
            </a:r>
            <a:r>
              <a:rPr lang="ru-RU" altLang="ru-RU"/>
              <a:t>возможные поперечные сечения: овальное, треугольное, квадратное.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492500" y="1196975"/>
            <a:ext cx="5472113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b="1"/>
              <a:t>Определение:</a:t>
            </a:r>
            <a:r>
              <a:rPr lang="ru-RU" altLang="ru-RU" sz="2000" b="1" i="1"/>
              <a:t> </a:t>
            </a:r>
          </a:p>
          <a:p>
            <a:r>
              <a:rPr lang="ru-RU" altLang="ru-RU" sz="2000" b="1" i="1"/>
              <a:t>Профильное</a:t>
            </a:r>
            <a:r>
              <a:rPr lang="ru-RU" altLang="ru-RU" sz="2000" i="1"/>
              <a:t> соединение </a:t>
            </a:r>
            <a:r>
              <a:rPr lang="ru-RU" altLang="ru-RU" sz="2000" i="1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  <a:r>
              <a:rPr lang="ru-RU" altLang="ru-RU" sz="2000" i="1"/>
              <a:t>подвижное или неподвижное соединение двух соосных деталей, контактная поверхность которых в поперечном сечении имеет форму плавной замкнутой </a:t>
            </a:r>
          </a:p>
          <a:p>
            <a:r>
              <a:rPr lang="ru-RU" altLang="ru-RU" sz="2000" i="1"/>
              <a:t>кривой, отличной от окружности</a:t>
            </a:r>
            <a:r>
              <a:rPr lang="ru-RU" altLang="ru-RU" sz="2000"/>
              <a:t>. 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3563938" y="3716338"/>
            <a:ext cx="5400675" cy="298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 b="1">
                <a:latin typeface="Tahoma" panose="020B0604030504040204" pitchFamily="34" charset="0"/>
              </a:rPr>
              <a:t>Достоинство:</a:t>
            </a:r>
            <a:r>
              <a:rPr lang="ru-RU" altLang="ru-RU" sz="2000">
                <a:latin typeface="Tahoma" panose="020B0604030504040204" pitchFamily="34" charset="0"/>
              </a:rPr>
              <a:t> простота и отсутствие выступающих элементов, вызывающих концентрацию напряжений</a:t>
            </a:r>
            <a:r>
              <a:rPr lang="ru-RU" altLang="ru-RU">
                <a:latin typeface="Tahoma" panose="020B060403050404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altLang="ru-RU" sz="2000" b="1">
                <a:latin typeface="Tahoma" panose="020B0604030504040204" pitchFamily="34" charset="0"/>
              </a:rPr>
              <a:t>Недостатки:</a:t>
            </a:r>
            <a:r>
              <a:rPr lang="ru-RU" altLang="ru-RU">
                <a:latin typeface="Tahoma" panose="020B0604030504040204" pitchFamily="34" charset="0"/>
              </a:rPr>
              <a:t> </a:t>
            </a:r>
          </a:p>
          <a:p>
            <a:pPr>
              <a:buFontTx/>
              <a:buAutoNum type="arabicParenR"/>
            </a:pPr>
            <a:r>
              <a:rPr lang="ru-RU" altLang="ru-RU" sz="2000">
                <a:latin typeface="Tahoma" panose="020B0604030504040204" pitchFamily="34" charset="0"/>
              </a:rPr>
              <a:t>существенно большие контактные напряжения по сравнению со шлицевыми; </a:t>
            </a:r>
          </a:p>
          <a:p>
            <a:pPr>
              <a:buFontTx/>
              <a:buAutoNum type="arabicParenR"/>
            </a:pPr>
            <a:r>
              <a:rPr lang="ru-RU" altLang="ru-RU" sz="2000">
                <a:latin typeface="Tahoma" panose="020B0604030504040204" pitchFamily="34" charset="0"/>
              </a:rPr>
              <a:t>значительные распо­рные силы действующие на ступицу.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Picture 5" descr="СоедПризма"/>
          <p:cNvPicPr>
            <a:picLocks noGrp="1" noChangeAspect="1" noChangeArrowheads="1"/>
          </p:cNvPicPr>
          <p:nvPr>
            <p:ph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88913"/>
            <a:ext cx="4608512" cy="284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932363" y="260350"/>
            <a:ext cx="4211637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/>
              <a:t>Определение:</a:t>
            </a:r>
            <a:r>
              <a:rPr lang="ru-RU" altLang="ru-RU" sz="2000"/>
              <a:t> </a:t>
            </a:r>
            <a:r>
              <a:rPr lang="ru-RU" altLang="ru-RU" sz="2000" b="1" i="1"/>
              <a:t>Призматическое</a:t>
            </a:r>
            <a:r>
              <a:rPr lang="ru-RU" altLang="ru-RU" sz="2000" i="1"/>
              <a:t> соединение </a:t>
            </a:r>
            <a:r>
              <a:rPr lang="ru-RU" altLang="ru-RU" sz="2000" i="1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  <a:r>
              <a:rPr lang="ru-RU" altLang="ru-RU" sz="2000" i="1"/>
              <a:t>подвижное или неподвижное соединение двух соосных деталей, контактная поверхность которых в поперечном сечении имеет форму многоугольника</a:t>
            </a:r>
            <a:r>
              <a:rPr lang="ru-RU" altLang="ru-RU" sz="2000"/>
              <a:t>.</a:t>
            </a:r>
            <a:r>
              <a:rPr lang="ru-RU" altLang="ru-RU"/>
              <a:t> 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Максимальные напряжения смятия в призматическом соединении: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79388" y="3068638"/>
            <a:ext cx="4537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/>
              <a:t>Рис. 14.9. Соединение призматическое </a:t>
            </a:r>
            <a:br>
              <a:rPr lang="ru-RU" altLang="ru-RU" sz="2000" b="1"/>
            </a:br>
            <a:r>
              <a:rPr lang="ru-RU" altLang="ru-RU" sz="2000" b="1"/>
              <a:t>«на квадрат». 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5867400" y="3644900"/>
          <a:ext cx="248443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Формула" r:id="rId4" imgW="1663700" imgH="469900" progId="Equation.3">
                  <p:embed/>
                </p:oleObj>
              </mc:Choice>
              <mc:Fallback>
                <p:oleObj name="Формула" r:id="rId4" imgW="1663700" imgH="4699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644900"/>
                        <a:ext cx="2484438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0" y="4149725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/>
              <a:t>а допустимый передаваемый момент: </a:t>
            </a: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2916238" y="4581525"/>
          <a:ext cx="28797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9" name="Формула" r:id="rId6" imgW="1637589" imgH="482391" progId="Equation.3">
                  <p:embed/>
                </p:oleObj>
              </mc:Choice>
              <mc:Fallback>
                <p:oleObj name="Формула" r:id="rId6" imgW="1637589" imgH="482391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6238" y="4581525"/>
                        <a:ext cx="2879725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0" y="5589588"/>
            <a:ext cx="91440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ts val="100"/>
              </a:spcBef>
            </a:pPr>
            <a:r>
              <a:rPr lang="ru-RU" altLang="ru-RU" sz="2000"/>
              <a:t>где </a:t>
            </a:r>
            <a:r>
              <a:rPr lang="en-US" altLang="ru-RU" sz="2200" b="1" i="1">
                <a:latin typeface="Times New Roman" panose="02020603050405020304" pitchFamily="18" charset="0"/>
              </a:rPr>
              <a:t>z</a:t>
            </a:r>
            <a:r>
              <a:rPr lang="ru-RU" altLang="ru-RU" sz="2000"/>
              <a:t> – число граней; </a:t>
            </a:r>
            <a:r>
              <a:rPr lang="en-US" altLang="ru-RU" sz="2200" b="1" i="1">
                <a:latin typeface="Times New Roman" panose="02020603050405020304" pitchFamily="18" charset="0"/>
              </a:rPr>
              <a:t>a</a:t>
            </a:r>
            <a:r>
              <a:rPr lang="en-US" altLang="ru-RU" sz="2000"/>
              <a:t> </a:t>
            </a:r>
            <a:r>
              <a:rPr lang="ru-RU" altLang="ru-RU" sz="2000"/>
              <a:t>и </a:t>
            </a:r>
            <a:r>
              <a:rPr lang="en-US" altLang="ru-RU" sz="2200" b="1" i="1">
                <a:latin typeface="Times New Roman" panose="02020603050405020304" pitchFamily="18" charset="0"/>
              </a:rPr>
              <a:t>l</a:t>
            </a:r>
            <a:r>
              <a:rPr lang="en-US" altLang="ru-RU" sz="2200">
                <a:latin typeface="Times New Roman" panose="02020603050405020304" pitchFamily="18" charset="0"/>
              </a:rPr>
              <a:t> </a:t>
            </a:r>
            <a:r>
              <a:rPr lang="ru-RU" altLang="ru-RU" sz="2000"/>
              <a:t>– ширина и длина рабочей части грани; </a:t>
            </a:r>
            <a:r>
              <a:rPr lang="ru-RU" altLang="ru-RU" sz="2200" b="1" i="1">
                <a:latin typeface="Times New Roman" panose="02020603050405020304" pitchFamily="18" charset="0"/>
              </a:rPr>
              <a:t>[</a:t>
            </a:r>
            <a:r>
              <a:rPr lang="en-US" altLang="ru-RU" sz="2200" b="1" i="1"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200" b="1" i="1">
                <a:latin typeface="Times New Roman" panose="02020603050405020304" pitchFamily="18" charset="0"/>
              </a:rPr>
              <a:t>]</a:t>
            </a:r>
            <a:r>
              <a:rPr lang="ru-RU" altLang="ru-RU" sz="2200" b="1" i="1" baseline="-25000">
                <a:latin typeface="Times New Roman" panose="02020603050405020304" pitchFamily="18" charset="0"/>
              </a:rPr>
              <a:t>см</a:t>
            </a:r>
            <a:r>
              <a:rPr lang="ru-RU" altLang="ru-RU" sz="2000"/>
              <a:t> – допускаемые напряжения смятия для наиболее слабой детали.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000" i="1"/>
              <a:t>К группе </a:t>
            </a:r>
            <a:r>
              <a:rPr lang="ru-RU" altLang="ru-RU" sz="2000" b="1" i="1"/>
              <a:t>фрикционных соединений (соединений с натягом)</a:t>
            </a:r>
            <a:r>
              <a:rPr lang="ru-RU" altLang="ru-RU" sz="2000" i="1"/>
              <a:t> относятся соединения, в которых передача крутящего момента происходит за счёт сил трения, возникающих между контактирующими поверхностями соединения вследствие их предварительного сжатия при сборке</a:t>
            </a:r>
            <a:r>
              <a:rPr lang="ru-RU" altLang="ru-RU" sz="2000"/>
              <a:t>. </a:t>
            </a:r>
          </a:p>
          <a:p>
            <a:pPr>
              <a:spcBef>
                <a:spcPct val="50000"/>
              </a:spcBef>
            </a:pPr>
            <a:r>
              <a:rPr lang="ru-RU" altLang="ru-RU" sz="2000"/>
              <a:t>Такими являются </a:t>
            </a:r>
            <a:r>
              <a:rPr lang="ru-RU" altLang="ru-RU" sz="2000" b="1"/>
              <a:t>прессовые</a:t>
            </a:r>
            <a:r>
              <a:rPr lang="ru-RU" altLang="ru-RU" sz="2000"/>
              <a:t>, </a:t>
            </a:r>
            <a:r>
              <a:rPr lang="ru-RU" altLang="ru-RU" sz="2000" b="1"/>
              <a:t>клеммовые</a:t>
            </a:r>
            <a:r>
              <a:rPr lang="ru-RU" altLang="ru-RU" sz="2000"/>
              <a:t> и </a:t>
            </a:r>
            <a:r>
              <a:rPr lang="ru-RU" altLang="ru-RU" sz="2000" b="1"/>
              <a:t>конусные </a:t>
            </a:r>
            <a:r>
              <a:rPr lang="ru-RU" altLang="ru-RU" sz="2000"/>
              <a:t>соединения. </a:t>
            </a:r>
          </a:p>
        </p:txBody>
      </p:sp>
      <p:pic>
        <p:nvPicPr>
          <p:cNvPr id="37893" name="Picture 5" descr="СоедКонус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16238" y="2060575"/>
            <a:ext cx="2843212" cy="25796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5" name="Picture 7" descr="СоедКлемм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5963" y="1989138"/>
            <a:ext cx="3348037" cy="21510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7898" name="Picture 10" descr="СоедПресс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989138"/>
            <a:ext cx="2609850" cy="3095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250825" y="5229225"/>
            <a:ext cx="259238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14.11. Поперечное сечение прессового соединения</a:t>
            </a:r>
            <a:r>
              <a:rPr lang="ru-RU" altLang="ru-RU"/>
              <a:t> 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2987675" y="5013325"/>
            <a:ext cx="27717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14.12. Конусное </a:t>
            </a:r>
            <a:br>
              <a:rPr lang="ru-RU" altLang="ru-RU" b="1"/>
            </a:br>
            <a:r>
              <a:rPr lang="ru-RU" altLang="ru-RU" b="1"/>
              <a:t>фрикционное соединение </a:t>
            </a:r>
          </a:p>
        </p:txBody>
      </p:sp>
      <p:sp>
        <p:nvSpPr>
          <p:cNvPr id="37904" name="Text Box 16"/>
          <p:cNvSpPr txBox="1">
            <a:spLocks noChangeArrowheads="1"/>
          </p:cNvSpPr>
          <p:nvPr/>
        </p:nvSpPr>
        <p:spPr bwMode="auto">
          <a:xfrm>
            <a:off x="5795963" y="4221163"/>
            <a:ext cx="3168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14.13.Клеммовое соединение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2420938"/>
            <a:ext cx="8540750" cy="1143000"/>
          </a:xfrm>
        </p:spPr>
        <p:txBody>
          <a:bodyPr/>
          <a:lstStyle/>
          <a:p>
            <a:r>
              <a:rPr lang="ru-RU" altLang="ru-RU" sz="4000">
                <a:solidFill>
                  <a:srgbClr val="FFFFCC"/>
                </a:solidFill>
              </a:rPr>
              <a:t>Л</a:t>
            </a:r>
            <a:r>
              <a:rPr lang="en-GB" altLang="ru-RU" sz="4000">
                <a:solidFill>
                  <a:srgbClr val="FFFFCC"/>
                </a:solidFill>
              </a:rPr>
              <a:t>екци</a:t>
            </a:r>
            <a:r>
              <a:rPr lang="ru-RU" altLang="ru-RU" sz="4000">
                <a:solidFill>
                  <a:srgbClr val="FFFFCC"/>
                </a:solidFill>
              </a:rPr>
              <a:t>я окончена</a:t>
            </a:r>
            <a:r>
              <a:rPr lang="en-GB" altLang="ru-RU" sz="4000">
                <a:solidFill>
                  <a:srgbClr val="FFFFCC"/>
                </a:solidFill>
              </a:rPr>
              <a:t>.</a:t>
            </a:r>
            <a:br>
              <a:rPr lang="en-GB" altLang="ru-RU" sz="4000">
                <a:solidFill>
                  <a:srgbClr val="FFFFCC"/>
                </a:solidFill>
              </a:rPr>
            </a:br>
            <a:r>
              <a:rPr lang="ru-RU" altLang="ru-RU" sz="4000">
                <a:solidFill>
                  <a:srgbClr val="FFFFCC"/>
                </a:solidFill>
              </a:rPr>
              <a:t>Спасибо за внимание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50825" y="0"/>
            <a:ext cx="8540750" cy="620713"/>
          </a:xfrm>
        </p:spPr>
        <p:txBody>
          <a:bodyPr/>
          <a:lstStyle/>
          <a:p>
            <a:r>
              <a:rPr lang="ru-RU" altLang="ru-RU" sz="3200" b="1"/>
              <a:t>Классификация</a:t>
            </a:r>
            <a:r>
              <a:rPr lang="ru-RU" altLang="ru-RU" sz="3200"/>
              <a:t> шпоночных соединений: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549275"/>
            <a:ext cx="9144000" cy="6048375"/>
          </a:xfrm>
        </p:spPr>
        <p:txBody>
          <a:bodyPr/>
          <a:lstStyle/>
          <a:p>
            <a:pPr marL="0" indent="0" algn="just">
              <a:lnSpc>
                <a:spcPct val="95000"/>
              </a:lnSpc>
              <a:spcBef>
                <a:spcPct val="10000"/>
              </a:spcBef>
              <a:buFont typeface="Arial" panose="020B0604020202020204" pitchFamily="34" charset="0"/>
              <a:buNone/>
            </a:pPr>
            <a:r>
              <a:rPr lang="ru-RU" altLang="ru-RU" sz="2000" b="1"/>
              <a:t>по</a:t>
            </a:r>
            <a:r>
              <a:rPr lang="ru-RU" altLang="ru-RU" sz="2000"/>
              <a:t> степени </a:t>
            </a:r>
            <a:r>
              <a:rPr lang="ru-RU" altLang="ru-RU" sz="2000" b="1"/>
              <a:t>подвижности</a:t>
            </a:r>
            <a:r>
              <a:rPr lang="ru-RU" altLang="ru-RU" sz="2000"/>
              <a:t>:</a:t>
            </a:r>
            <a:endParaRPr lang="ru-RU" altLang="ru-RU" sz="2000" b="1"/>
          </a:p>
          <a:p>
            <a:pPr marL="801688" lvl="1" indent="-266700" algn="just">
              <a:lnSpc>
                <a:spcPct val="95000"/>
              </a:lnSpc>
              <a:spcBef>
                <a:spcPct val="10000"/>
              </a:spcBef>
            </a:pPr>
            <a:r>
              <a:rPr lang="ru-RU" altLang="ru-RU" sz="2000" b="1"/>
              <a:t>подвижное</a:t>
            </a:r>
            <a:r>
              <a:rPr lang="ru-RU" altLang="ru-RU" sz="2000"/>
              <a:t>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</a:p>
          <a:p>
            <a:pPr marL="1519238" lvl="2" indent="-350838" algn="just">
              <a:lnSpc>
                <a:spcPct val="95000"/>
              </a:lnSpc>
              <a:spcBef>
                <a:spcPct val="100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с </a:t>
            </a:r>
            <a:r>
              <a:rPr lang="ru-RU" altLang="ru-RU" sz="2000" b="1"/>
              <a:t>направляющей</a:t>
            </a:r>
            <a:r>
              <a:rPr lang="ru-RU" altLang="ru-RU" sz="2000"/>
              <a:t> шпонкой;</a:t>
            </a:r>
          </a:p>
          <a:p>
            <a:pPr marL="1519238" lvl="2" indent="-350838" algn="just">
              <a:lnSpc>
                <a:spcPct val="95000"/>
              </a:lnSpc>
              <a:spcBef>
                <a:spcPct val="10000"/>
              </a:spcBef>
              <a:buFont typeface="Arial" panose="020B0604020202020204" pitchFamily="34" charset="0"/>
              <a:buNone/>
            </a:pPr>
            <a:r>
              <a:rPr lang="ru-RU" altLang="ru-RU" sz="2000"/>
              <a:t>со </a:t>
            </a:r>
            <a:r>
              <a:rPr lang="ru-RU" altLang="ru-RU" sz="2000" b="1"/>
              <a:t>скользящей</a:t>
            </a:r>
            <a:r>
              <a:rPr lang="ru-RU" altLang="ru-RU" sz="2000"/>
              <a:t> шпонкой;</a:t>
            </a:r>
            <a:endParaRPr lang="ru-RU" altLang="ru-RU" sz="2000" b="1"/>
          </a:p>
          <a:p>
            <a:pPr marL="801688" lvl="1" indent="-266700" algn="just">
              <a:lnSpc>
                <a:spcPct val="95000"/>
              </a:lnSpc>
              <a:spcBef>
                <a:spcPct val="10000"/>
              </a:spcBef>
            </a:pPr>
            <a:r>
              <a:rPr lang="ru-RU" altLang="ru-RU" sz="2000" b="1"/>
              <a:t>неподвижное;</a:t>
            </a:r>
          </a:p>
          <a:p>
            <a:pPr marL="0" indent="0" algn="just">
              <a:lnSpc>
                <a:spcPct val="95000"/>
              </a:lnSpc>
              <a:spcBef>
                <a:spcPct val="10000"/>
              </a:spcBef>
              <a:buFont typeface="Arial" panose="020B0604020202020204" pitchFamily="34" charset="0"/>
              <a:buNone/>
            </a:pPr>
            <a:r>
              <a:rPr lang="ru-RU" altLang="ru-RU" sz="2000" b="1"/>
              <a:t>по усилиям</a:t>
            </a:r>
            <a:r>
              <a:rPr lang="ru-RU" altLang="ru-RU" sz="2000"/>
              <a:t>, действующим в соединении:</a:t>
            </a:r>
            <a:endParaRPr lang="ru-RU" altLang="ru-RU" sz="2000" b="1"/>
          </a:p>
          <a:p>
            <a:pPr marL="801688" lvl="1" indent="-266700" algn="just">
              <a:lnSpc>
                <a:spcPct val="95000"/>
              </a:lnSpc>
              <a:spcBef>
                <a:spcPct val="10000"/>
              </a:spcBef>
            </a:pPr>
            <a:r>
              <a:rPr lang="ru-RU" altLang="ru-RU" sz="2000" b="1"/>
              <a:t>напряжённые</a:t>
            </a:r>
            <a:r>
              <a:rPr lang="ru-RU" altLang="ru-RU" sz="2000"/>
              <a:t>, такие, в которых напряжения создаются при сборке и существуют независимо от наличия рабочей нагрузки, все напряжённые соединения являются неподвижными;</a:t>
            </a:r>
            <a:endParaRPr lang="ru-RU" altLang="ru-RU" sz="2000" b="1"/>
          </a:p>
          <a:p>
            <a:pPr marL="801688" lvl="1" indent="-266700" algn="just">
              <a:lnSpc>
                <a:spcPct val="95000"/>
              </a:lnSpc>
              <a:spcBef>
                <a:spcPct val="10000"/>
              </a:spcBef>
            </a:pPr>
            <a:r>
              <a:rPr lang="ru-RU" altLang="ru-RU" sz="2000" b="1"/>
              <a:t>ненапряжённые</a:t>
            </a:r>
            <a:r>
              <a:rPr lang="ru-RU" altLang="ru-RU" sz="2000"/>
              <a:t>, в которых напряжения возникают только при воздействии рабочей нагрузки;</a:t>
            </a:r>
            <a:endParaRPr lang="ru-RU" altLang="ru-RU" sz="2000" b="1"/>
          </a:p>
          <a:p>
            <a:pPr marL="0" indent="0" algn="just">
              <a:lnSpc>
                <a:spcPct val="95000"/>
              </a:lnSpc>
              <a:spcBef>
                <a:spcPct val="10000"/>
              </a:spcBef>
              <a:buFont typeface="Arial" panose="020B0604020202020204" pitchFamily="34" charset="0"/>
              <a:buNone/>
            </a:pPr>
            <a:r>
              <a:rPr lang="ru-RU" altLang="ru-RU" sz="2000" b="1"/>
              <a:t>по виду</a:t>
            </a:r>
            <a:r>
              <a:rPr lang="ru-RU" altLang="ru-RU" sz="2000"/>
              <a:t> применяемых шпонок:</a:t>
            </a:r>
          </a:p>
          <a:p>
            <a:pPr marL="801688" lvl="1" indent="-266700" algn="just">
              <a:lnSpc>
                <a:spcPct val="95000"/>
              </a:lnSpc>
              <a:spcBef>
                <a:spcPct val="10000"/>
              </a:spcBef>
            </a:pPr>
            <a:r>
              <a:rPr lang="ru-RU" altLang="ru-RU" sz="2000"/>
              <a:t>с </a:t>
            </a:r>
            <a:r>
              <a:rPr lang="ru-RU" altLang="ru-RU" sz="2000" b="1"/>
              <a:t>призматической</a:t>
            </a:r>
            <a:r>
              <a:rPr lang="ru-RU" altLang="ru-RU" sz="2000"/>
              <a:t> шпонкой, неподвижные или подвижные, в подвижном соединении скользящая и направляющая шпонки призматические;</a:t>
            </a:r>
          </a:p>
          <a:p>
            <a:pPr marL="801688" lvl="1" indent="-266700" algn="just">
              <a:lnSpc>
                <a:spcPct val="95000"/>
              </a:lnSpc>
              <a:spcBef>
                <a:spcPct val="10000"/>
              </a:spcBef>
            </a:pPr>
            <a:r>
              <a:rPr lang="ru-RU" altLang="ru-RU" sz="2000"/>
              <a:t>с </a:t>
            </a:r>
            <a:r>
              <a:rPr lang="ru-RU" altLang="ru-RU" sz="2000" b="1"/>
              <a:t>сегментной</a:t>
            </a:r>
            <a:r>
              <a:rPr lang="ru-RU" altLang="ru-RU" sz="2000"/>
              <a:t> шпонкой;</a:t>
            </a:r>
          </a:p>
          <a:p>
            <a:pPr marL="801688" lvl="1" indent="-266700" algn="just">
              <a:lnSpc>
                <a:spcPct val="95000"/>
              </a:lnSpc>
              <a:spcBef>
                <a:spcPct val="10000"/>
              </a:spcBef>
            </a:pPr>
            <a:r>
              <a:rPr lang="ru-RU" altLang="ru-RU" sz="2000"/>
              <a:t>с </a:t>
            </a:r>
            <a:r>
              <a:rPr lang="ru-RU" altLang="ru-RU" sz="2000" b="1"/>
              <a:t>цилиндрической</a:t>
            </a:r>
            <a:r>
              <a:rPr lang="ru-RU" altLang="ru-RU" sz="2000"/>
              <a:t> шпонкой;</a:t>
            </a:r>
          </a:p>
          <a:p>
            <a:pPr marL="801688" lvl="1" indent="-266700" algn="just">
              <a:lnSpc>
                <a:spcPct val="95000"/>
              </a:lnSpc>
              <a:spcBef>
                <a:spcPct val="10000"/>
              </a:spcBef>
            </a:pPr>
            <a:r>
              <a:rPr lang="ru-RU" altLang="ru-RU" sz="2000"/>
              <a:t>с </a:t>
            </a:r>
            <a:r>
              <a:rPr lang="ru-RU" altLang="ru-RU" sz="2000" b="1"/>
              <a:t>клиновой</a:t>
            </a:r>
            <a:r>
              <a:rPr lang="ru-RU" altLang="ru-RU" sz="2000"/>
              <a:t> шпонкой, соединение напряжённое;</a:t>
            </a:r>
          </a:p>
          <a:p>
            <a:pPr marL="801688" lvl="1" indent="-266700" algn="just">
              <a:lnSpc>
                <a:spcPct val="95000"/>
              </a:lnSpc>
              <a:spcBef>
                <a:spcPct val="10000"/>
              </a:spcBef>
            </a:pPr>
            <a:r>
              <a:rPr lang="ru-RU" altLang="ru-RU" sz="2000"/>
              <a:t>с </a:t>
            </a:r>
            <a:r>
              <a:rPr lang="ru-RU" altLang="ru-RU" sz="2000" b="1"/>
              <a:t>тангенциальной</a:t>
            </a:r>
            <a:r>
              <a:rPr lang="ru-RU" altLang="ru-RU" sz="2000"/>
              <a:t> шпонкой, соединение напряжённое;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228600"/>
            <a:ext cx="9144000" cy="463550"/>
          </a:xfrm>
        </p:spPr>
        <p:txBody>
          <a:bodyPr/>
          <a:lstStyle/>
          <a:p>
            <a:r>
              <a:rPr lang="ru-RU" altLang="ru-RU" sz="3000" b="1"/>
              <a:t>Достоинства и недостатки </a:t>
            </a:r>
            <a:br>
              <a:rPr lang="ru-RU" altLang="ru-RU" sz="3000" b="1"/>
            </a:br>
            <a:r>
              <a:rPr lang="ru-RU" altLang="ru-RU" sz="3000" b="1"/>
              <a:t>шпоночных соединений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1196975"/>
            <a:ext cx="9144000" cy="5118100"/>
          </a:xfrm>
        </p:spPr>
        <p:txBody>
          <a:bodyPr/>
          <a:lstStyle/>
          <a:p>
            <a:pPr marL="0" indent="365125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400" b="1"/>
              <a:t>Достоинства</a:t>
            </a:r>
            <a:r>
              <a:rPr lang="ru-RU" altLang="ru-RU" sz="2400"/>
              <a:t>:</a:t>
            </a:r>
          </a:p>
          <a:p>
            <a:pPr marL="0" indent="365125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1) простота и надёжность конструкции;</a:t>
            </a:r>
          </a:p>
          <a:p>
            <a:pPr marL="0" indent="365125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2) лёгкость сборки и разборки;</a:t>
            </a:r>
          </a:p>
          <a:p>
            <a:pPr marL="0" indent="365125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3) простота изготовления и низкая стоимость.</a:t>
            </a:r>
            <a:endParaRPr lang="ru-RU" altLang="ru-RU" sz="2400" b="1"/>
          </a:p>
          <a:p>
            <a:pPr marL="0" indent="365125" algn="just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altLang="ru-RU" sz="2400" b="1"/>
              <a:t>Недостатки</a:t>
            </a:r>
            <a:r>
              <a:rPr lang="ru-RU" altLang="ru-RU" sz="2400"/>
              <a:t>:</a:t>
            </a:r>
          </a:p>
          <a:p>
            <a:pPr marL="0" indent="365125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1) ослабление сечений вала и ступицы шпоночным пазом;</a:t>
            </a:r>
          </a:p>
          <a:p>
            <a:pPr marL="0" indent="365125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2) высокая концентрация напряжений в углах шпоночного паза;</a:t>
            </a:r>
          </a:p>
          <a:p>
            <a:pPr marL="0" indent="365125"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400"/>
              <a:t>3) для большинства соединений децентровка (смещение оси ступицы относительно оси вала) на половину диаметрального зазора.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8540750" cy="463550"/>
          </a:xfrm>
        </p:spPr>
        <p:txBody>
          <a:bodyPr/>
          <a:lstStyle/>
          <a:p>
            <a:r>
              <a:rPr lang="ru-RU" altLang="ru-RU" sz="2400"/>
              <a:t>Соединение призматической шпонкой</a:t>
            </a:r>
          </a:p>
        </p:txBody>
      </p:sp>
      <p:pic>
        <p:nvPicPr>
          <p:cNvPr id="10244" name="Picture 4" descr="СоедШп(Призм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908050"/>
            <a:ext cx="4248150" cy="25098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0" y="3500438"/>
            <a:ext cx="457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14.1. Неподвижное соединение </a:t>
            </a:r>
            <a:br>
              <a:rPr lang="ru-RU" altLang="ru-RU" b="1"/>
            </a:br>
            <a:r>
              <a:rPr lang="ru-RU" altLang="ru-RU" b="1"/>
              <a:t>призматической шпонкой.</a:t>
            </a:r>
            <a:r>
              <a:rPr lang="ru-RU" altLang="ru-RU"/>
              <a:t> </a:t>
            </a:r>
          </a:p>
        </p:txBody>
      </p:sp>
      <p:pic>
        <p:nvPicPr>
          <p:cNvPr id="10247" name="Picture 7" descr="СоедШп(ПризмНапр)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18025" y="981075"/>
            <a:ext cx="4625975" cy="16875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572000" y="2781300"/>
            <a:ext cx="4572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/>
              <a:t>Рис. 14.2. Подвижные соединения призматической шпонкой:</a:t>
            </a:r>
            <a:br>
              <a:rPr lang="ru-RU" altLang="ru-RU" b="1"/>
            </a:br>
            <a:r>
              <a:rPr lang="ru-RU" altLang="ru-RU" b="1" i="1"/>
              <a:t>а)</a:t>
            </a:r>
            <a:r>
              <a:rPr lang="ru-RU" altLang="ru-RU"/>
              <a:t> направляющая шпонка; </a:t>
            </a:r>
            <a:br>
              <a:rPr lang="ru-RU" altLang="ru-RU"/>
            </a:br>
            <a:r>
              <a:rPr lang="ru-RU" altLang="ru-RU" b="1" i="1"/>
              <a:t>б)</a:t>
            </a:r>
            <a:r>
              <a:rPr lang="ru-RU" altLang="ru-RU"/>
              <a:t> скользящая шпонка.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79388" y="4292600"/>
            <a:ext cx="8785225" cy="226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altLang="ru-RU" b="1"/>
              <a:t>Виды</a:t>
            </a:r>
            <a:r>
              <a:rPr lang="ru-RU" altLang="ru-RU"/>
              <a:t> призматических шпонок: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altLang="ru-RU"/>
              <a:t>закладные (рис. 14.1);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altLang="ru-RU"/>
              <a:t>направляющие (рис. 14.2а);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altLang="ru-RU"/>
              <a:t>скользящие (рис. 14.2б).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altLang="ru-RU" b="1"/>
              <a:t>Материал</a:t>
            </a:r>
            <a:r>
              <a:rPr lang="ru-RU" altLang="ru-RU"/>
              <a:t> шпонок: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altLang="ru-RU"/>
              <a:t>нормальных – стали машиностроительные 40; 45; 50; 55;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ru-RU" altLang="ru-RU"/>
              <a:t>ответственных – легированные стали, например, 40Х, 40ХН, 25ХГС, и др.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Grp="1" noRot="1" noChangeArrowheads="1"/>
          </p:cNvSpPr>
          <p:nvPr>
            <p:ph type="title"/>
          </p:nvPr>
        </p:nvSpPr>
        <p:spPr>
          <a:xfrm>
            <a:off x="179388" y="188913"/>
            <a:ext cx="4248150" cy="463550"/>
          </a:xfrm>
        </p:spPr>
        <p:txBody>
          <a:bodyPr/>
          <a:lstStyle/>
          <a:p>
            <a:r>
              <a:rPr lang="ru-RU" altLang="ru-RU" sz="2000"/>
              <a:t>Размеры призматических шпонок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0" y="692150"/>
            <a:ext cx="4572000" cy="2376488"/>
          </a:xfrm>
        </p:spPr>
        <p:txBody>
          <a:bodyPr/>
          <a:lstStyle/>
          <a:p>
            <a:pPr marL="0" indent="182563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000">
                <a:effectLst/>
              </a:rPr>
              <a:t>Поперечное сечение шпонки имеет форму прямоугольника. Размеры сечения призматических шпонок </a:t>
            </a:r>
            <a:r>
              <a:rPr lang="ru-RU" altLang="ru-RU" sz="2000" b="1">
                <a:effectLst/>
              </a:rPr>
              <a:t>стандартизованы</a:t>
            </a:r>
            <a:r>
              <a:rPr lang="ru-RU" altLang="ru-RU" sz="2000">
                <a:effectLst/>
              </a:rPr>
              <a:t> для различных диаметров валов. </a:t>
            </a:r>
          </a:p>
          <a:p>
            <a:pPr marL="0" indent="182563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000">
                <a:effectLst/>
              </a:rPr>
              <a:t>Ориентировочные размеры шпоночного соединения призматической шпонкой:</a:t>
            </a:r>
          </a:p>
        </p:txBody>
      </p:sp>
      <p:pic>
        <p:nvPicPr>
          <p:cNvPr id="11268" name="Picture 4" descr="СоедШп(Призм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88913"/>
            <a:ext cx="4500562" cy="2660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179388" y="3141663"/>
            <a:ext cx="8785225" cy="369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ru-RU" sz="2000"/>
              <a:t>Ширина шпонки, шпоночных пазов вала и ступицы -</a:t>
            </a:r>
          </a:p>
          <a:p>
            <a:pPr>
              <a:lnSpc>
                <a:spcPct val="90000"/>
              </a:lnSpc>
            </a:pPr>
            <a:r>
              <a:rPr lang="en-US" altLang="ru-RU" sz="2400" b="1" i="1">
                <a:latin typeface="Times New Roman" panose="02020603050405020304" pitchFamily="18" charset="0"/>
              </a:rPr>
              <a:t>b 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altLang="ru-RU" sz="2400" b="1" i="1">
                <a:latin typeface="Times New Roman" panose="02020603050405020304" pitchFamily="18" charset="0"/>
              </a:rPr>
              <a:t> (0,2…0,3)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000" b="1" i="1"/>
              <a:t>, </a:t>
            </a:r>
            <a:r>
              <a:rPr lang="ru-RU" altLang="ru-RU" sz="2000"/>
              <a:t> где </a:t>
            </a:r>
            <a:r>
              <a:rPr lang="en-US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000"/>
              <a:t> - диаметр вала;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 отношение высоты шпонки к её ширине </a:t>
            </a:r>
            <a:r>
              <a:rPr lang="en-US" altLang="ru-RU" sz="2400" b="1" i="1">
                <a:latin typeface="Times New Roman" panose="02020603050405020304" pitchFamily="18" charset="0"/>
              </a:rPr>
              <a:t>h</a:t>
            </a:r>
            <a:r>
              <a:rPr lang="ru-RU" altLang="ru-RU" sz="2400" b="1" i="1">
                <a:latin typeface="Times New Roman" panose="02020603050405020304" pitchFamily="18" charset="0"/>
              </a:rPr>
              <a:t>/</a:t>
            </a:r>
            <a:r>
              <a:rPr lang="en-US" altLang="ru-RU" sz="2400" b="1" i="1">
                <a:latin typeface="Times New Roman" panose="02020603050405020304" pitchFamily="18" charset="0"/>
              </a:rPr>
              <a:t>b</a:t>
            </a:r>
            <a:r>
              <a:rPr lang="ru-RU" altLang="ru-RU" sz="2400" b="1" i="1">
                <a:latin typeface="Times New Roman" panose="02020603050405020304" pitchFamily="18" charset="0"/>
              </a:rPr>
              <a:t> = 1:1…1:2</a:t>
            </a:r>
            <a:r>
              <a:rPr lang="ru-RU" altLang="ru-RU" sz="2000"/>
              <a:t> ;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глубина шпоночного паза на валу </a:t>
            </a:r>
            <a:r>
              <a:rPr lang="en-US" altLang="ru-RU" sz="2400" b="1" i="1">
                <a:latin typeface="Times New Roman" panose="02020603050405020304" pitchFamily="18" charset="0"/>
              </a:rPr>
              <a:t>t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400" b="1" i="1">
                <a:latin typeface="Times New Roman" panose="02020603050405020304" pitchFamily="18" charset="0"/>
              </a:rPr>
              <a:t>=0,6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400" b="1" i="1">
                <a:latin typeface="Times New Roman" panose="02020603050405020304" pitchFamily="18" charset="0"/>
              </a:rPr>
              <a:t>h</a:t>
            </a:r>
            <a:r>
              <a:rPr lang="ru-RU" altLang="ru-RU" sz="2000"/>
              <a:t>;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глубина паза ступицы </a:t>
            </a:r>
            <a:r>
              <a:rPr lang="ru-RU" altLang="ru-RU" sz="2000">
                <a:sym typeface="Symbol" panose="05050102010706020507" pitchFamily="18" charset="2"/>
              </a:rPr>
              <a:t></a:t>
            </a:r>
            <a:r>
              <a:rPr lang="ru-RU" altLang="ru-RU" sz="2000"/>
              <a:t> </a:t>
            </a:r>
            <a:r>
              <a:rPr lang="en-US" altLang="ru-RU" sz="2400" b="1" i="1">
                <a:latin typeface="Times New Roman" panose="02020603050405020304" pitchFamily="18" charset="0"/>
              </a:rPr>
              <a:t>t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2</a:t>
            </a:r>
            <a:r>
              <a:rPr lang="ru-RU" altLang="ru-RU" sz="2400" b="1" i="1">
                <a:latin typeface="Times New Roman" panose="02020603050405020304" pitchFamily="18" charset="0"/>
              </a:rPr>
              <a:t>=0,5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400" b="1" i="1">
                <a:latin typeface="Times New Roman" panose="02020603050405020304" pitchFamily="18" charset="0"/>
              </a:rPr>
              <a:t>h</a:t>
            </a:r>
            <a:r>
              <a:rPr lang="ru-RU" altLang="ru-RU" sz="2000" b="1" i="1"/>
              <a:t>;</a:t>
            </a:r>
            <a:r>
              <a:rPr lang="ru-RU" altLang="ru-RU" sz="2000"/>
              <a:t>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радиальный зазор между дном паза ступицы и верхней гранью шпонки </a:t>
            </a:r>
            <a:r>
              <a:rPr lang="ru-RU" altLang="ru-RU" sz="2400" b="1" i="1">
                <a:latin typeface="Times New Roman" panose="02020603050405020304" pitchFamily="18" charset="0"/>
              </a:rPr>
              <a:t>с=0,1</a:t>
            </a:r>
            <a:r>
              <a:rPr lang="ru-RU" altLang="ru-RU" sz="2400" b="1" i="1">
                <a:latin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ru-RU" sz="2400" b="1" i="1">
                <a:latin typeface="Times New Roman" panose="02020603050405020304" pitchFamily="18" charset="0"/>
              </a:rPr>
              <a:t>h</a:t>
            </a:r>
            <a:r>
              <a:rPr lang="ru-RU" altLang="ru-RU" sz="2000"/>
              <a:t>.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Шпонка в паз вала устанавливается в большинстве случаев по более плотной посадке по сравнению с пазом ступицы. Посадки назначаются в зависимости от условий работы соединения.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Поля допусков шпонки: </a:t>
            </a:r>
            <a:r>
              <a:rPr lang="en-US" altLang="ru-RU" sz="2400" b="1" i="1">
                <a:latin typeface="Times New Roman" panose="02020603050405020304" pitchFamily="18" charset="0"/>
              </a:rPr>
              <a:t>b</a:t>
            </a:r>
            <a:r>
              <a:rPr lang="en-US" altLang="ru-RU" sz="2400" i="1">
                <a:latin typeface="Times New Roman" panose="02020603050405020304" pitchFamily="18" charset="0"/>
              </a:rPr>
              <a:t> – </a:t>
            </a:r>
            <a:r>
              <a:rPr lang="en-US" altLang="ru-RU" sz="2400" b="1" i="1">
                <a:latin typeface="Times New Roman" panose="02020603050405020304" pitchFamily="18" charset="0"/>
              </a:rPr>
              <a:t>h9</a:t>
            </a:r>
            <a:r>
              <a:rPr lang="en-US" altLang="ru-RU" sz="2400" i="1"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latin typeface="Times New Roman" panose="02020603050405020304" pitchFamily="18" charset="0"/>
              </a:rPr>
              <a:t>h</a:t>
            </a:r>
            <a:r>
              <a:rPr lang="en-US" altLang="ru-RU" sz="2400" i="1">
                <a:latin typeface="Times New Roman" panose="02020603050405020304" pitchFamily="18" charset="0"/>
              </a:rPr>
              <a:t> – </a:t>
            </a:r>
            <a:r>
              <a:rPr lang="en-US" altLang="ru-RU" sz="2400" b="1" i="1">
                <a:latin typeface="Times New Roman" panose="02020603050405020304" pitchFamily="18" charset="0"/>
              </a:rPr>
              <a:t>h9</a:t>
            </a:r>
            <a:r>
              <a:rPr lang="en-US" altLang="ru-RU" sz="2400" i="1"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latin typeface="Times New Roman" panose="02020603050405020304" pitchFamily="18" charset="0"/>
              </a:rPr>
              <a:t>h11</a:t>
            </a:r>
            <a:r>
              <a:rPr lang="en-US" altLang="ru-RU" sz="2000" i="1"/>
              <a:t>, </a:t>
            </a:r>
            <a:r>
              <a:rPr lang="ru-RU" altLang="ru-RU" sz="2000"/>
              <a:t>; паза вала: </a:t>
            </a:r>
            <a:r>
              <a:rPr lang="en-US" altLang="ru-RU" sz="2400" b="1" i="1">
                <a:latin typeface="Times New Roman" panose="02020603050405020304" pitchFamily="18" charset="0"/>
              </a:rPr>
              <a:t>b</a:t>
            </a:r>
            <a:r>
              <a:rPr lang="en-US" altLang="ru-RU" sz="2400" i="1">
                <a:latin typeface="Times New Roman" panose="02020603050405020304" pitchFamily="18" charset="0"/>
              </a:rPr>
              <a:t> – </a:t>
            </a:r>
            <a:r>
              <a:rPr lang="en-US" altLang="ru-RU" sz="2400" b="1" i="1">
                <a:latin typeface="Times New Roman" panose="02020603050405020304" pitchFamily="18" charset="0"/>
              </a:rPr>
              <a:t>H9</a:t>
            </a:r>
            <a:r>
              <a:rPr lang="en-US" altLang="ru-RU" sz="2400" i="1"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latin typeface="Times New Roman" panose="02020603050405020304" pitchFamily="18" charset="0"/>
              </a:rPr>
              <a:t>N9</a:t>
            </a:r>
            <a:r>
              <a:rPr lang="en-US" altLang="ru-RU" sz="2400" i="1"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latin typeface="Times New Roman" panose="02020603050405020304" pitchFamily="18" charset="0"/>
              </a:rPr>
              <a:t>P9</a:t>
            </a:r>
            <a:r>
              <a:rPr lang="en-US" altLang="ru-RU" sz="2400"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latin typeface="Times New Roman" panose="02020603050405020304" pitchFamily="18" charset="0"/>
              </a:rPr>
              <a:t>t</a:t>
            </a:r>
            <a:r>
              <a:rPr lang="en-US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en-US" altLang="ru-RU" sz="2400" i="1" baseline="-25000">
                <a:latin typeface="Times New Roman" panose="02020603050405020304" pitchFamily="18" charset="0"/>
              </a:rPr>
              <a:t> </a:t>
            </a:r>
            <a:r>
              <a:rPr lang="en-US" altLang="ru-RU" sz="2400" i="1">
                <a:latin typeface="Times New Roman" panose="02020603050405020304" pitchFamily="18" charset="0"/>
              </a:rPr>
              <a:t>– </a:t>
            </a:r>
            <a:r>
              <a:rPr lang="en-US" altLang="ru-RU" sz="2400" b="1" i="1">
                <a:latin typeface="Times New Roman" panose="02020603050405020304" pitchFamily="18" charset="0"/>
              </a:rPr>
              <a:t>H14</a:t>
            </a:r>
            <a:r>
              <a:rPr lang="en-US" altLang="ru-RU" sz="2400" i="1">
                <a:latin typeface="Times New Roman" panose="02020603050405020304" pitchFamily="18" charset="0"/>
              </a:rPr>
              <a:t> </a:t>
            </a:r>
            <a:r>
              <a:rPr lang="en-US" altLang="ru-RU" sz="2000"/>
              <a:t> </a:t>
            </a:r>
            <a:r>
              <a:rPr lang="ru-RU" altLang="ru-RU" sz="2000"/>
              <a:t>или </a:t>
            </a:r>
            <a:r>
              <a:rPr lang="en-US" altLang="ru-RU" sz="2400" b="1" i="1">
                <a:latin typeface="Times New Roman" panose="02020603050405020304" pitchFamily="18" charset="0"/>
              </a:rPr>
              <a:t>h14</a:t>
            </a:r>
            <a:r>
              <a:rPr lang="en-US" altLang="ru-RU" sz="2000"/>
              <a:t>;</a:t>
            </a:r>
            <a:r>
              <a:rPr lang="ru-RU" altLang="ru-RU" sz="2000"/>
              <a:t> паза ступицы: </a:t>
            </a:r>
            <a:r>
              <a:rPr lang="en-US" altLang="ru-RU" sz="2400" b="1" i="1">
                <a:latin typeface="Times New Roman" panose="02020603050405020304" pitchFamily="18" charset="0"/>
              </a:rPr>
              <a:t>b</a:t>
            </a:r>
            <a:r>
              <a:rPr lang="en-US" altLang="ru-RU" sz="2400" i="1">
                <a:latin typeface="Times New Roman" panose="02020603050405020304" pitchFamily="18" charset="0"/>
              </a:rPr>
              <a:t> – </a:t>
            </a:r>
            <a:r>
              <a:rPr lang="en-US" altLang="ru-RU" sz="2400" b="1" i="1">
                <a:latin typeface="Times New Roman" panose="02020603050405020304" pitchFamily="18" charset="0"/>
              </a:rPr>
              <a:t>D10</a:t>
            </a:r>
            <a:r>
              <a:rPr lang="en-US" altLang="ru-RU" sz="2400" i="1">
                <a:latin typeface="Times New Roman" panose="02020603050405020304" pitchFamily="18" charset="0"/>
              </a:rPr>
              <a:t>, </a:t>
            </a:r>
            <a:r>
              <a:rPr lang="en-US" altLang="ru-RU" sz="2400" b="1" i="1">
                <a:latin typeface="Times New Roman" panose="02020603050405020304" pitchFamily="18" charset="0"/>
              </a:rPr>
              <a:t>Js9</a:t>
            </a:r>
            <a:r>
              <a:rPr lang="en-US" altLang="ru-RU" sz="2400" i="1">
                <a:latin typeface="Times New Roman" panose="02020603050405020304" pitchFamily="18" charset="0"/>
              </a:rPr>
              <a:t>,  </a:t>
            </a:r>
            <a:r>
              <a:rPr lang="en-US" altLang="ru-RU" sz="2400" b="1" i="1">
                <a:latin typeface="Times New Roman" panose="02020603050405020304" pitchFamily="18" charset="0"/>
              </a:rPr>
              <a:t>P9</a:t>
            </a:r>
            <a:r>
              <a:rPr lang="en-US" altLang="ru-RU" sz="2000"/>
              <a:t>.</a:t>
            </a:r>
            <a:r>
              <a:rPr lang="ru-RU" altLang="ru-RU" sz="200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1625" y="228600"/>
            <a:ext cx="4125913" cy="608013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ru-RU" altLang="ru-RU" sz="2800" b="1"/>
              <a:t>сегментные шпонки</a:t>
            </a:r>
            <a:r>
              <a:rPr lang="ru-RU" altLang="ru-RU"/>
              <a:t> </a:t>
            </a:r>
          </a:p>
        </p:txBody>
      </p:sp>
      <p:pic>
        <p:nvPicPr>
          <p:cNvPr id="12292" name="Picture 4" descr="СоедШп(Сегм)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011"/>
          <a:stretch>
            <a:fillRect/>
          </a:stretch>
        </p:blipFill>
        <p:spPr>
          <a:xfrm>
            <a:off x="4427538" y="188913"/>
            <a:ext cx="4516437" cy="2160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427538" y="2420938"/>
            <a:ext cx="4537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Рис. 14.3. Соединение сегментной Шпонкой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0" y="836613"/>
            <a:ext cx="4356100" cy="200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bIns="1080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>
                <a:latin typeface="Tahoma" panose="020B0604030504040204" pitchFamily="34" charset="0"/>
              </a:rPr>
              <a:t> стандартизованы</a:t>
            </a:r>
          </a:p>
          <a:p>
            <a:pPr>
              <a:spcBef>
                <a:spcPct val="50000"/>
              </a:spcBef>
            </a:pPr>
            <a:r>
              <a:rPr lang="ru-RU" altLang="ru-RU" sz="2000" b="1">
                <a:latin typeface="Tahoma" panose="020B0604030504040204" pitchFamily="34" charset="0"/>
              </a:rPr>
              <a:t> Достоинства: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ru-RU" altLang="ru-RU" sz="2000">
                <a:latin typeface="Tahoma" panose="020B0604030504040204" pitchFamily="34" charset="0"/>
              </a:rPr>
              <a:t>не требует индивидуальной подгонки;</a:t>
            </a:r>
          </a:p>
          <a:p>
            <a:pPr>
              <a:spcBef>
                <a:spcPct val="50000"/>
              </a:spcBef>
              <a:buFontTx/>
              <a:buAutoNum type="arabicParenR"/>
            </a:pPr>
            <a:r>
              <a:rPr lang="ru-RU" altLang="ru-RU" sz="2000">
                <a:latin typeface="Tahoma" panose="020B0604030504040204" pitchFamily="34" charset="0"/>
              </a:rPr>
              <a:t>не подвержена опрокидыванию;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2997200"/>
            <a:ext cx="8713788" cy="249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0800" bIns="10800">
            <a:spAutoFit/>
          </a:bodyPr>
          <a:lstStyle>
            <a:lvl1pPr indent="3651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74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9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19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427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114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86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58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3075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ru-RU" altLang="ru-RU" sz="2000">
                <a:latin typeface="Tahoma" panose="020B0604030504040204" pitchFamily="34" charset="0"/>
              </a:rPr>
              <a:t>3) удобнее для сборки соединения.</a:t>
            </a:r>
          </a:p>
          <a:p>
            <a:pPr>
              <a:lnSpc>
                <a:spcPct val="105000"/>
              </a:lnSpc>
            </a:pPr>
            <a:r>
              <a:rPr lang="ru-RU" altLang="ru-RU" sz="2000" b="1">
                <a:latin typeface="Tahoma" panose="020B0604030504040204" pitchFamily="34" charset="0"/>
              </a:rPr>
              <a:t>Недостаток:</a:t>
            </a:r>
            <a:r>
              <a:rPr lang="ru-RU" altLang="ru-RU" sz="2000">
                <a:latin typeface="Tahoma" panose="020B0604030504040204" pitchFamily="34" charset="0"/>
              </a:rPr>
              <a:t> сильнее ослабляет поперечное сечение вала.</a:t>
            </a:r>
          </a:p>
          <a:p>
            <a:pPr algn="just">
              <a:lnSpc>
                <a:spcPct val="105000"/>
              </a:lnSpc>
            </a:pPr>
            <a:r>
              <a:rPr lang="ru-RU" altLang="ru-RU">
                <a:latin typeface="Tahoma" panose="020B0604030504040204" pitchFamily="34" charset="0"/>
              </a:rPr>
              <a:t>Применяются на участках валов, нагруженных незначительными изгибающими моментами.</a:t>
            </a:r>
          </a:p>
          <a:p>
            <a:pPr algn="just">
              <a:lnSpc>
                <a:spcPct val="105000"/>
              </a:lnSpc>
            </a:pPr>
            <a:r>
              <a:rPr lang="ru-RU" altLang="ru-RU">
                <a:latin typeface="Tahoma" panose="020B0604030504040204" pitchFamily="34" charset="0"/>
              </a:rPr>
              <a:t>Такими участками обычно являются их концевые участки. </a:t>
            </a:r>
          </a:p>
          <a:p>
            <a:pPr algn="just">
              <a:lnSpc>
                <a:spcPct val="105000"/>
              </a:lnSpc>
            </a:pPr>
            <a:r>
              <a:rPr lang="ru-RU" altLang="ru-RU" sz="2000">
                <a:latin typeface="Tahoma" panose="020B0604030504040204" pitchFamily="34" charset="0"/>
              </a:rPr>
              <a:t>Несущая способность призматических и сегментных шпонок на срез обычно несколько выше их несущей способности на смятие, поэтому проверочный расчет выполняется по напряжениям смятия: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0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2411413" y="5734050"/>
          <a:ext cx="38560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Формула" r:id="rId4" imgW="2209680" imgH="520560" progId="Equation.3">
                  <p:embed/>
                </p:oleObj>
              </mc:Choice>
              <mc:Fallback>
                <p:oleObj name="Формула" r:id="rId4" imgW="2209680" imgH="5205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734050"/>
                        <a:ext cx="385603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274638" algn="just">
              <a:lnSpc>
                <a:spcPct val="10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>
                <a:effectLst/>
              </a:rPr>
              <a:t>Для призматических шпонок из стали 45: </a:t>
            </a:r>
          </a:p>
          <a:p>
            <a:pPr marL="0" indent="274638" algn="just">
              <a:lnSpc>
                <a:spcPct val="10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>
                <a:effectLst/>
              </a:rPr>
              <a:t>при постоянной нагрузке и непрерывной работе </a:t>
            </a:r>
            <a:br>
              <a:rPr lang="ru-RU" altLang="ru-RU" sz="2000">
                <a:effectLst/>
              </a:rPr>
            </a:b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[</a:t>
            </a:r>
            <a:r>
              <a:rPr lang="ru-RU" altLang="ru-RU" sz="2400" b="1" i="1">
                <a:effectLst/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]</a:t>
            </a:r>
            <a:r>
              <a:rPr lang="ru-RU" altLang="ru-RU" sz="2400" b="1" i="1" baseline="-25000">
                <a:effectLst/>
                <a:latin typeface="Times New Roman" panose="02020603050405020304" pitchFamily="18" charset="0"/>
              </a:rPr>
              <a:t>см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 = (50…70)</a:t>
            </a:r>
            <a:r>
              <a:rPr lang="ru-RU" altLang="ru-RU" sz="2000" b="1" i="1">
                <a:effectLst/>
              </a:rPr>
              <a:t> МПа</a:t>
            </a:r>
            <a:r>
              <a:rPr lang="ru-RU" altLang="ru-RU" sz="2000">
                <a:effectLst/>
              </a:rPr>
              <a:t>, </a:t>
            </a:r>
          </a:p>
          <a:p>
            <a:pPr marL="0" indent="274638" algn="just">
              <a:lnSpc>
                <a:spcPct val="10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>
                <a:effectLst/>
              </a:rPr>
              <a:t>при работе соединения с 50% загрузкой по времени </a:t>
            </a:r>
            <a:r>
              <a:rPr lang="ru-RU" altLang="ru-RU" sz="2000">
                <a:effectLst/>
                <a:sym typeface="Symbol" panose="05050102010706020507" pitchFamily="18" charset="2"/>
              </a:rPr>
              <a:t></a:t>
            </a:r>
            <a:r>
              <a:rPr lang="ru-RU" altLang="ru-RU" sz="2000">
                <a:effectLst/>
              </a:rPr>
              <a:t> </a:t>
            </a:r>
            <a:br>
              <a:rPr lang="ru-RU" altLang="ru-RU" sz="2000">
                <a:effectLst/>
              </a:rPr>
            </a:b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[</a:t>
            </a:r>
            <a:r>
              <a:rPr lang="ru-RU" altLang="ru-RU" sz="2400" b="1" i="1">
                <a:effectLst/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]</a:t>
            </a:r>
            <a:r>
              <a:rPr lang="ru-RU" altLang="ru-RU" sz="2400" b="1" i="1" baseline="-25000">
                <a:effectLst/>
                <a:latin typeface="Times New Roman" panose="02020603050405020304" pitchFamily="18" charset="0"/>
              </a:rPr>
              <a:t>см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 = (130…180) МПа</a:t>
            </a:r>
            <a:r>
              <a:rPr lang="ru-RU" altLang="ru-RU" sz="2000">
                <a:effectLst/>
              </a:rPr>
              <a:t>, </a:t>
            </a:r>
          </a:p>
          <a:p>
            <a:pPr marL="0" indent="274638" algn="just">
              <a:lnSpc>
                <a:spcPct val="10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>
                <a:effectLst/>
              </a:rPr>
              <a:t>при проверке соединения на предельные статические нагрузки 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[</a:t>
            </a:r>
            <a:r>
              <a:rPr lang="ru-RU" altLang="ru-RU" sz="2400" b="1" i="1">
                <a:effectLst/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]</a:t>
            </a:r>
            <a:r>
              <a:rPr lang="ru-RU" altLang="ru-RU" sz="2400" b="1" i="1" baseline="-25000">
                <a:effectLst/>
                <a:latin typeface="Times New Roman" panose="02020603050405020304" pitchFamily="18" charset="0"/>
              </a:rPr>
              <a:t>см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 = 200 МПа</a:t>
            </a:r>
            <a:r>
              <a:rPr lang="ru-RU" altLang="ru-RU" sz="2000">
                <a:effectLst/>
              </a:rPr>
              <a:t>. </a:t>
            </a:r>
          </a:p>
          <a:p>
            <a:pPr marL="0" indent="274638" algn="just">
              <a:lnSpc>
                <a:spcPct val="105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>
                <a:effectLst/>
              </a:rPr>
              <a:t>Для подвижных соединений с целью предупреждения образования задиров и заедания при осевом перемещении ступицы допускаемые напряжения снижают ещё в 2…4 раза. При незакалённых поверхностях соединяемых деталей подвижного соединения принимают 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[</a:t>
            </a:r>
            <a:r>
              <a:rPr lang="ru-RU" altLang="ru-RU" sz="2400" b="1" i="1">
                <a:effectLst/>
                <a:latin typeface="Times New Roman" panose="02020603050405020304" pitchFamily="18" charset="0"/>
                <a:sym typeface="Symbol" panose="05050102010706020507" pitchFamily="18" charset="2"/>
              </a:rPr>
              <a:t>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]</a:t>
            </a:r>
            <a:r>
              <a:rPr lang="ru-RU" altLang="ru-RU" sz="2400" b="1" i="1" baseline="-25000">
                <a:effectLst/>
                <a:latin typeface="Times New Roman" panose="02020603050405020304" pitchFamily="18" charset="0"/>
              </a:rPr>
              <a:t>см</a:t>
            </a:r>
            <a:r>
              <a:rPr lang="ru-RU" altLang="ru-RU" sz="2400" b="1" i="1">
                <a:effectLst/>
                <a:latin typeface="Times New Roman" panose="02020603050405020304" pitchFamily="18" charset="0"/>
              </a:rPr>
              <a:t> = (10…30) МПа</a:t>
            </a:r>
            <a:r>
              <a:rPr lang="ru-RU" altLang="ru-RU" sz="2000">
                <a:effectLst/>
              </a:rPr>
              <a:t>. </a:t>
            </a:r>
            <a:endParaRPr lang="ru-RU" altLang="ru-RU"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9388" y="188913"/>
            <a:ext cx="8785225" cy="2232025"/>
          </a:xfrm>
        </p:spPr>
        <p:txBody>
          <a:bodyPr/>
          <a:lstStyle/>
          <a:p>
            <a:pPr marL="0" indent="266700"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где </a:t>
            </a:r>
            <a:r>
              <a:rPr lang="en-US" altLang="ru-RU" sz="2000" b="1" i="1">
                <a:latin typeface="Times New Roman" panose="02020603050405020304" pitchFamily="18" charset="0"/>
              </a:rPr>
              <a:t>T</a:t>
            </a:r>
            <a:r>
              <a:rPr lang="ru-RU" altLang="ru-RU" sz="2000"/>
              <a:t> – передаваемый соединением крутящий момент; </a:t>
            </a:r>
            <a:r>
              <a:rPr lang="en-US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400">
                <a:latin typeface="Times New Roman" panose="02020603050405020304" pitchFamily="18" charset="0"/>
              </a:rPr>
              <a:t> </a:t>
            </a:r>
            <a:r>
              <a:rPr lang="ru-RU" altLang="ru-RU" sz="2000"/>
              <a:t>– диаметр вала; </a:t>
            </a:r>
            <a:r>
              <a:rPr lang="en-US" altLang="ru-RU" sz="2400" b="1" i="1">
                <a:latin typeface="Times New Roman" panose="02020603050405020304" pitchFamily="18" charset="0"/>
              </a:rPr>
              <a:t>l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р</a:t>
            </a:r>
            <a:r>
              <a:rPr lang="ru-RU" altLang="ru-RU" sz="2000"/>
              <a:t> – рабочая длина шпонки (без учета длины закруглённых торцов); </a:t>
            </a:r>
            <a:r>
              <a:rPr lang="en-US" altLang="ru-RU" sz="2400" b="1" i="1">
                <a:latin typeface="Times New Roman" panose="02020603050405020304" pitchFamily="18" charset="0"/>
              </a:rPr>
              <a:t>h</a:t>
            </a:r>
            <a:r>
              <a:rPr lang="ru-RU" altLang="ru-RU" sz="2000"/>
              <a:t> – высота шпонки; </a:t>
            </a:r>
            <a:r>
              <a:rPr lang="en-US" altLang="ru-RU" sz="2400" b="1" i="1">
                <a:latin typeface="Times New Roman" panose="02020603050405020304" pitchFamily="18" charset="0"/>
              </a:rPr>
              <a:t>t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1</a:t>
            </a:r>
            <a:r>
              <a:rPr lang="ru-RU" altLang="ru-RU" sz="2000"/>
              <a:t> – величина заглубления шпонки в паз вала.</a:t>
            </a:r>
          </a:p>
          <a:p>
            <a:pPr marL="0" indent="266700" algn="just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000"/>
              <a:t>В особо ответственных соединениях или при использовании нестандартных материалов шпонки выполняется её проверочный расчёт на срез: 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700338" y="2565400"/>
          <a:ext cx="292735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Формула" r:id="rId3" imgW="1282680" imgH="444240" progId="Equation.3">
                  <p:embed/>
                </p:oleObj>
              </mc:Choice>
              <mc:Fallback>
                <p:oleObj name="Формула" r:id="rId3" imgW="1282680" imgH="4442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565400"/>
                        <a:ext cx="2927350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0" y="3573463"/>
            <a:ext cx="9144000" cy="3354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ru-RU" altLang="ru-RU" sz="2000"/>
              <a:t>где </a:t>
            </a:r>
            <a:r>
              <a:rPr lang="en-US" altLang="ru-RU" sz="2400" b="1" i="1">
                <a:latin typeface="Times New Roman" panose="02020603050405020304" pitchFamily="18" charset="0"/>
              </a:rPr>
              <a:t>l</a:t>
            </a:r>
            <a:r>
              <a:rPr lang="ru-RU" altLang="ru-RU" sz="2400">
                <a:latin typeface="Times New Roman" panose="02020603050405020304" pitchFamily="18" charset="0"/>
              </a:rPr>
              <a:t> </a:t>
            </a:r>
            <a:r>
              <a:rPr lang="ru-RU" altLang="ru-RU" sz="2000"/>
              <a:t>– полная длина шпонки; </a:t>
            </a:r>
            <a:r>
              <a:rPr lang="en-US" altLang="ru-RU" sz="2400" b="1" i="1">
                <a:latin typeface="Times New Roman" panose="02020603050405020304" pitchFamily="18" charset="0"/>
              </a:rPr>
              <a:t>b</a:t>
            </a:r>
            <a:r>
              <a:rPr lang="ru-RU" altLang="ru-RU" sz="2400">
                <a:latin typeface="Times New Roman" panose="02020603050405020304" pitchFamily="18" charset="0"/>
              </a:rPr>
              <a:t> </a:t>
            </a:r>
            <a:r>
              <a:rPr lang="ru-RU" altLang="ru-RU" sz="2000"/>
              <a:t>– её ширина; остальные величины определены выше.</a:t>
            </a:r>
          </a:p>
          <a:p>
            <a:pPr algn="just">
              <a:lnSpc>
                <a:spcPct val="110000"/>
              </a:lnSpc>
            </a:pPr>
            <a:r>
              <a:rPr lang="ru-RU" altLang="ru-RU" sz="2000"/>
              <a:t>Шпоночные пазы ослабляют также и сечение ступицы. Поэтому внешний диаметр ступицы под шпоночное соединение необходимо увеличивать. Для чугунных и стальных ступиц внешний диаметр </a:t>
            </a:r>
            <a:r>
              <a:rPr lang="en-US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400" b="1" i="1" baseline="-25000">
                <a:latin typeface="Times New Roman" panose="02020603050405020304" pitchFamily="18" charset="0"/>
              </a:rPr>
              <a:t>ст</a:t>
            </a:r>
            <a:r>
              <a:rPr lang="ru-RU" altLang="ru-RU" sz="2000"/>
              <a:t>  можно вычислить по эмпирическим формулам</a:t>
            </a:r>
          </a:p>
          <a:p>
            <a:pPr>
              <a:lnSpc>
                <a:spcPct val="110000"/>
              </a:lnSpc>
              <a:spcBef>
                <a:spcPts val="900"/>
              </a:spcBef>
            </a:pPr>
            <a:r>
              <a:rPr lang="ru-RU" altLang="ru-RU" sz="2000"/>
              <a:t>чугун  </a:t>
            </a:r>
            <a:r>
              <a:rPr lang="ru-RU" altLang="ru-RU" sz="2000">
                <a:sym typeface="Symbol" panose="05050102010706020507" pitchFamily="18" charset="2"/>
              </a:rPr>
              <a:t>			;</a:t>
            </a:r>
            <a:r>
              <a:rPr lang="ru-RU" altLang="ru-RU" sz="2000"/>
              <a:t> сталь –</a:t>
            </a:r>
          </a:p>
          <a:p>
            <a:pPr algn="just">
              <a:lnSpc>
                <a:spcPct val="110000"/>
              </a:lnSpc>
            </a:pPr>
            <a:endParaRPr lang="ru-RU" altLang="ru-RU" sz="2000"/>
          </a:p>
          <a:p>
            <a:pPr algn="just">
              <a:lnSpc>
                <a:spcPct val="110000"/>
              </a:lnSpc>
            </a:pPr>
            <a:r>
              <a:rPr lang="ru-RU" altLang="ru-RU" sz="2000"/>
              <a:t>где </a:t>
            </a:r>
            <a:r>
              <a:rPr lang="en-US" altLang="ru-RU" sz="2400" b="1" i="1">
                <a:latin typeface="Times New Roman" panose="02020603050405020304" pitchFamily="18" charset="0"/>
              </a:rPr>
              <a:t>d</a:t>
            </a:r>
            <a:r>
              <a:rPr lang="ru-RU" altLang="ru-RU" sz="2400">
                <a:latin typeface="Times New Roman" panose="02020603050405020304" pitchFamily="18" charset="0"/>
              </a:rPr>
              <a:t> </a:t>
            </a:r>
            <a:r>
              <a:rPr lang="ru-RU" altLang="ru-RU" sz="2000"/>
              <a:t>– диаметр сопрягаемого со ступицей вала. 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331913" y="5805488"/>
          <a:ext cx="21605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Формула" r:id="rId5" imgW="1282700" imgH="279400" progId="Equation.3">
                  <p:embed/>
                </p:oleObj>
              </mc:Choice>
              <mc:Fallback>
                <p:oleObj name="Формула" r:id="rId5" imgW="1282700" imgH="279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5805488"/>
                        <a:ext cx="21605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3286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5003800" y="5805488"/>
          <a:ext cx="21590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Формула" r:id="rId7" imgW="1257300" imgH="279400" progId="Equation.3">
                  <p:embed/>
                </p:oleObj>
              </mc:Choice>
              <mc:Fallback>
                <p:oleObj name="Формула" r:id="rId7" imgW="1257300" imgH="279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70000" contrast="-70000"/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5805488"/>
                        <a:ext cx="21590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Граница">
  <a:themeElements>
    <a:clrScheme name="Граница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Границ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раница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Граница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раница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1643</TotalTime>
  <Words>2074</Words>
  <Application>Microsoft Office PowerPoint</Application>
  <PresentationFormat>Экран (4:3)</PresentationFormat>
  <Paragraphs>163</Paragraphs>
  <Slides>23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Tahoma</vt:lpstr>
      <vt:lpstr>Wingdings</vt:lpstr>
      <vt:lpstr>Symbol</vt:lpstr>
      <vt:lpstr>Arial</vt:lpstr>
      <vt:lpstr>Times New Roman</vt:lpstr>
      <vt:lpstr>Граница</vt:lpstr>
      <vt:lpstr>Формула</vt:lpstr>
      <vt:lpstr>Тема 4. соединения Разъёмные соединения для передачи крутящего момента</vt:lpstr>
      <vt:lpstr>Определения:</vt:lpstr>
      <vt:lpstr>Классификация шпоночных соединений:</vt:lpstr>
      <vt:lpstr>Достоинства и недостатки  шпоночных соединений</vt:lpstr>
      <vt:lpstr>Соединение призматической шпонкой</vt:lpstr>
      <vt:lpstr>Размеры призматических шпонок</vt:lpstr>
      <vt:lpstr>сегментные шпонки </vt:lpstr>
      <vt:lpstr>Презентация PowerPoint</vt:lpstr>
      <vt:lpstr>Презентация PowerPoint</vt:lpstr>
      <vt:lpstr>Цилиндрические шпонки   </vt:lpstr>
      <vt:lpstr>Тангенциальная шпонка </vt:lpstr>
      <vt:lpstr>Презентация PowerPoint</vt:lpstr>
      <vt:lpstr>Презентация PowerPoint</vt:lpstr>
      <vt:lpstr>Шлицевые соединения.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Профильные, призматические и фрикционные соединения. </vt:lpstr>
      <vt:lpstr>Презентация PowerPoint</vt:lpstr>
      <vt:lpstr>Презентация PowerPoint</vt:lpstr>
      <vt:lpstr>Лекция окончена. Спасибо за внимание</vt:lpstr>
    </vt:vector>
  </TitlesOfParts>
  <Company>Домашний пользователь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соединения Занятие 4/5  Лекция № 14. Разъёмные соединения для передачи крутящего момента</dc:title>
  <dc:creator>Владлен В. Коробков</dc:creator>
  <cp:lastModifiedBy>admin</cp:lastModifiedBy>
  <cp:revision>35</cp:revision>
  <dcterms:created xsi:type="dcterms:W3CDTF">2007-12-15T16:54:58Z</dcterms:created>
  <dcterms:modified xsi:type="dcterms:W3CDTF">2017-02-24T18:44:34Z</dcterms:modified>
</cp:coreProperties>
</file>