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8" r:id="rId14"/>
    <p:sldId id="269" r:id="rId15"/>
    <p:sldId id="270" r:id="rId16"/>
    <p:sldId id="271" r:id="rId17"/>
    <p:sldId id="272" r:id="rId18"/>
    <p:sldId id="290" r:id="rId19"/>
    <p:sldId id="273" r:id="rId20"/>
    <p:sldId id="274" r:id="rId21"/>
    <p:sldId id="275" r:id="rId22"/>
    <p:sldId id="276" r:id="rId23"/>
    <p:sldId id="277" r:id="rId24"/>
    <p:sldId id="279" r:id="rId25"/>
    <p:sldId id="280" r:id="rId26"/>
    <p:sldId id="281" r:id="rId27"/>
    <p:sldId id="282" r:id="rId28"/>
    <p:sldId id="283" r:id="rId29"/>
    <p:sldId id="285" r:id="rId30"/>
    <p:sldId id="288" r:id="rId31"/>
    <p:sldId id="286" r:id="rId32"/>
    <p:sldId id="287" r:id="rId33"/>
    <p:sldId id="289" r:id="rId3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32" y="7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B5FA6-9C4D-4C13-855E-4AA50029F8F9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586C9-2919-4270-89F7-AF80CBE180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2788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B5FA6-9C4D-4C13-855E-4AA50029F8F9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586C9-2919-4270-89F7-AF80CBE180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9098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B5FA6-9C4D-4C13-855E-4AA50029F8F9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586C9-2919-4270-89F7-AF80CBE180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382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B5FA6-9C4D-4C13-855E-4AA50029F8F9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586C9-2919-4270-89F7-AF80CBE180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1680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B5FA6-9C4D-4C13-855E-4AA50029F8F9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586C9-2919-4270-89F7-AF80CBE180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5882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B5FA6-9C4D-4C13-855E-4AA50029F8F9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586C9-2919-4270-89F7-AF80CBE180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3494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B5FA6-9C4D-4C13-855E-4AA50029F8F9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586C9-2919-4270-89F7-AF80CBE180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882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B5FA6-9C4D-4C13-855E-4AA50029F8F9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586C9-2919-4270-89F7-AF80CBE180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0488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B5FA6-9C4D-4C13-855E-4AA50029F8F9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586C9-2919-4270-89F7-AF80CBE180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688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B5FA6-9C4D-4C13-855E-4AA50029F8F9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586C9-2919-4270-89F7-AF80CBE180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0729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B5FA6-9C4D-4C13-855E-4AA50029F8F9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586C9-2919-4270-89F7-AF80CBE180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9369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B5FA6-9C4D-4C13-855E-4AA50029F8F9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F586C9-2919-4270-89F7-AF80CBE180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5005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5%D0%B2%D1%80%D0%BE%D0%BF%D0%B0" TargetMode="External"/><Relationship Id="rId3" Type="http://schemas.openxmlformats.org/officeDocument/2006/relationships/hyperlink" Target="https://ru.wikipedia.org/wiki/%D0%9B%D0%B8%D0%B2%D0%B0%D0%BD" TargetMode="External"/><Relationship Id="rId7" Type="http://schemas.openxmlformats.org/officeDocument/2006/relationships/hyperlink" Target="https://ru.wikipedia.org/wiki/%D0%A1%D0%B0%D0%B4%D0%BE%D0%B2%D0%BE%D0%B4%D1%81%D1%82%D0%B2%D0%BE" TargetMode="External"/><Relationship Id="rId12" Type="http://schemas.openxmlformats.org/officeDocument/2006/relationships/hyperlink" Target="https://ru.wikipedia.org/wiki/%D0%A1%D1%80%D0%B5%D0%B4%D0%BD%D1%8F%D1%8F_%D0%90%D0%B7%D0%B8%D1%8F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ru.wikipedia.org/wiki/1683_%D0%B3%D0%BE%D0%B4" TargetMode="External"/><Relationship Id="rId11" Type="http://schemas.openxmlformats.org/officeDocument/2006/relationships/hyperlink" Target="https://ru.wikipedia.org/wiki/%D0%97%D0%B0%D0%BA%D0%B0%D0%B2%D0%BA%D0%B0%D0%B7%D1%8C%D0%B5" TargetMode="External"/><Relationship Id="rId5" Type="http://schemas.openxmlformats.org/officeDocument/2006/relationships/hyperlink" Target="https://ru.wikipedia.org/wiki/%D0%92%D1%8B%D1%81%D0%BE%D1%82%D0%B0_%D0%BD%D0%B0%D0%B4_%D1%83%D1%80%D0%BE%D0%B2%D0%BD%D0%B5%D0%BC_%D0%BC%D0%BE%D1%80%D1%8F" TargetMode="External"/><Relationship Id="rId10" Type="http://schemas.openxmlformats.org/officeDocument/2006/relationships/hyperlink" Target="https://ru.wikipedia.org/wiki/%D0%A7%D0%B5%D1%80%D0%BD%D0%BE%D0%BC%D0%BE%D1%80%D1%81%D0%BA%D0%BE%D0%B5_%D0%BF%D0%BE%D0%B1%D0%B5%D1%80%D0%B5%D0%B6%D1%8C%D0%B5_%D0%9A%D0%B0%D0%B2%D0%BA%D0%B0%D0%B7%D0%B0" TargetMode="External"/><Relationship Id="rId4" Type="http://schemas.openxmlformats.org/officeDocument/2006/relationships/hyperlink" Target="https://ru.wikipedia.org/wiki/%D0%9C%D0%B5%D1%82%D1%80" TargetMode="External"/><Relationship Id="rId9" Type="http://schemas.openxmlformats.org/officeDocument/2006/relationships/hyperlink" Target="https://ru.wikipedia.org/wiki/%D0%AE%D0%B6%D0%BD%D1%8B%D0%B9_%D0%B1%D0%B5%D1%80%D0%B5%D0%B3_%D0%9A%D1%80%D1%8B%D0%BC%D0%B0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Орехоплодные породы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 algn="l"/>
            <a:r>
              <a:rPr lang="ru-RU" dirty="0"/>
              <a:t>1.Народнохозяйственное значение  орехоплодных;</a:t>
            </a:r>
          </a:p>
          <a:p>
            <a:pPr lvl="0" algn="l"/>
            <a:r>
              <a:rPr lang="ru-RU" dirty="0"/>
              <a:t>2.Лещина и родственные виды;</a:t>
            </a:r>
          </a:p>
          <a:p>
            <a:pPr lvl="0" algn="l"/>
            <a:r>
              <a:rPr lang="ru-RU" dirty="0"/>
              <a:t>3.Грецкий орех;</a:t>
            </a:r>
          </a:p>
          <a:p>
            <a:pPr algn="l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83963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Описание чилима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dirty="0"/>
              <a:t>Стебель чилима находится под водой, развивается весной из плода и достигает поверхности воды. Имеет 3,6—5 м в длину. Корни зеленоватые, перисто-ветвистые, расположены на погружённом в воду стебле и имеют вид подводных листьев.</a:t>
            </a:r>
          </a:p>
          <a:p>
            <a:r>
              <a:rPr lang="ru-RU" dirty="0"/>
              <a:t>Плод — чёрно-бурый орешек 2—2,5 см в поперечнике, с двумя — четырьмя острыми рожками. В Беларуси плоды созревают в августе — сентябре. На одном растении обычно бывает 10 – 12   орехов. </a:t>
            </a:r>
          </a:p>
          <a:p>
            <a:r>
              <a:rPr lang="ru-RU" dirty="0"/>
              <a:t>Семя может оставаться жизнеспособным в течение 12 лет, хотя чаще всего прорастает в первые два года. Растение размножается плодами, отделяющимися от стебля и разносящимися течением в другие места.</a:t>
            </a:r>
          </a:p>
        </p:txBody>
      </p:sp>
    </p:spTree>
    <p:extLst>
      <p:ext uri="{BB962C8B-B14F-4D97-AF65-F5344CB8AC3E}">
        <p14:creationId xmlns:p14="http://schemas.microsoft.com/office/powerpoint/2010/main" val="40884998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Рогульник плавающий (водяной орех)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75835" y="2163650"/>
            <a:ext cx="5140609" cy="3850783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12807" y="2163649"/>
            <a:ext cx="5134377" cy="385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468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Миндаль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b="1" dirty="0" err="1"/>
              <a:t>Минда́ль</a:t>
            </a:r>
            <a:r>
              <a:rPr lang="ru-RU" b="1" dirty="0"/>
              <a:t> обыкновенный </a:t>
            </a:r>
            <a:r>
              <a:rPr lang="ru-RU" dirty="0"/>
              <a:t> (лат </a:t>
            </a:r>
            <a:r>
              <a:rPr lang="ru-RU" i="1" dirty="0" err="1"/>
              <a:t>Prunus</a:t>
            </a:r>
            <a:r>
              <a:rPr lang="ru-RU" i="1" dirty="0"/>
              <a:t> </a:t>
            </a:r>
            <a:r>
              <a:rPr lang="ru-RU" i="1" dirty="0" err="1"/>
              <a:t>dulcis</a:t>
            </a:r>
            <a:r>
              <a:rPr lang="ru-RU" dirty="0"/>
              <a:t>) — кустарник или небольшое дерево из </a:t>
            </a:r>
            <a:r>
              <a:rPr lang="ru-RU" dirty="0" err="1"/>
              <a:t>подрода</a:t>
            </a:r>
            <a:r>
              <a:rPr lang="ru-RU" dirty="0"/>
              <a:t> Миндаль (</a:t>
            </a:r>
            <a:r>
              <a:rPr lang="ru-RU" i="1" dirty="0" err="1"/>
              <a:t>Amygdalus</a:t>
            </a:r>
            <a:r>
              <a:rPr lang="ru-RU" dirty="0"/>
              <a:t>) рода Слива. </a:t>
            </a:r>
            <a:r>
              <a:rPr lang="ru-RU" b="1" dirty="0"/>
              <a:t>Семейство</a:t>
            </a:r>
            <a:r>
              <a:rPr lang="ru-RU" dirty="0"/>
              <a:t>  </a:t>
            </a:r>
            <a:r>
              <a:rPr lang="en-US" i="1" dirty="0" err="1"/>
              <a:t>Rosaceae</a:t>
            </a:r>
            <a:r>
              <a:rPr lang="ru-RU" b="1" dirty="0"/>
              <a:t> (Розовые) </a:t>
            </a:r>
          </a:p>
          <a:p>
            <a:endParaRPr lang="ru-RU" dirty="0"/>
          </a:p>
          <a:p>
            <a:r>
              <a:rPr lang="ru-RU" dirty="0"/>
              <a:t>Ветвистый кустарник или небольшое дерево 4—6 м высотой. Очень светолюбив, весьма засухоустойчив благодаря хорошо развитой корневой системе и экономной транспирации. Не терпит переувлажнения и весенних заморозков после начала вегетации.</a:t>
            </a:r>
          </a:p>
          <a:p>
            <a:r>
              <a:rPr lang="ru-RU" dirty="0"/>
              <a:t>В северном полушарии цветёт в марте — апреле, местами даже в феврале, плоды созревают в июне — июле. Начинает плодоносить с четырёх — пяти лет, плодоношение продолжается 30—50 лет, живёт до 130 лет. Размножается семенами, корневыми отпрысками и </a:t>
            </a:r>
            <a:r>
              <a:rPr lang="ru-RU" dirty="0" err="1"/>
              <a:t>пнёвой</a:t>
            </a:r>
            <a:r>
              <a:rPr lang="ru-RU" dirty="0"/>
              <a:t> порослью. Переносит морозы до −25 °C.</a:t>
            </a:r>
          </a:p>
          <a:p>
            <a:r>
              <a:rPr lang="ru-RU" dirty="0"/>
              <a:t>Миндаль имеет мощную корневую систему, поэтому хорошо переносит засуху, каменистую почву. Не переносит влажных и глинистых почв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23281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Миндаль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278" y="1519707"/>
            <a:ext cx="9659156" cy="533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8370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Фисташка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err="1"/>
              <a:t>Фиста́шка</a:t>
            </a:r>
            <a:r>
              <a:rPr lang="ru-RU" dirty="0"/>
              <a:t> </a:t>
            </a:r>
            <a:r>
              <a:rPr lang="ru-RU" dirty="0" err="1"/>
              <a:t>настоя́щая</a:t>
            </a:r>
            <a:r>
              <a:rPr lang="ru-RU" dirty="0"/>
              <a:t>, </a:t>
            </a:r>
            <a:r>
              <a:rPr lang="ru-RU" dirty="0" err="1"/>
              <a:t>Фиста́шковое</a:t>
            </a:r>
            <a:r>
              <a:rPr lang="ru-RU" dirty="0"/>
              <a:t> </a:t>
            </a:r>
            <a:r>
              <a:rPr lang="ru-RU" dirty="0" err="1"/>
              <a:t>де́рево</a:t>
            </a:r>
            <a:r>
              <a:rPr lang="ru-RU" dirty="0"/>
              <a:t> (лат. </a:t>
            </a:r>
            <a:r>
              <a:rPr lang="en-US" i="1" dirty="0" err="1"/>
              <a:t>Pistácia</a:t>
            </a:r>
            <a:r>
              <a:rPr lang="en-US" i="1" dirty="0"/>
              <a:t> </a:t>
            </a:r>
            <a:r>
              <a:rPr lang="en-US" i="1" dirty="0" err="1"/>
              <a:t>véra</a:t>
            </a:r>
            <a:r>
              <a:rPr lang="en-US" dirty="0"/>
              <a:t>) — </a:t>
            </a:r>
            <a:r>
              <a:rPr lang="ru-RU" dirty="0"/>
              <a:t>многоствольное дерево, нередко кустарник, вид рода Фисташка </a:t>
            </a:r>
            <a:r>
              <a:rPr lang="ru-RU" i="1" dirty="0"/>
              <a:t>(</a:t>
            </a:r>
            <a:r>
              <a:rPr lang="en-US" i="1" dirty="0" err="1"/>
              <a:t>Pistacia</a:t>
            </a:r>
            <a:r>
              <a:rPr lang="en-US" dirty="0"/>
              <a:t>) </a:t>
            </a:r>
            <a:r>
              <a:rPr lang="ru-RU" dirty="0"/>
              <a:t>семейства </a:t>
            </a:r>
            <a:r>
              <a:rPr lang="ru-RU" dirty="0" err="1"/>
              <a:t>Сумаховые</a:t>
            </a:r>
            <a:r>
              <a:rPr lang="ru-RU" dirty="0"/>
              <a:t> (</a:t>
            </a:r>
            <a:r>
              <a:rPr lang="en-US" i="1" dirty="0" err="1"/>
              <a:t>Anacardiaceae</a:t>
            </a:r>
            <a:r>
              <a:rPr lang="en-US" dirty="0"/>
              <a:t>).</a:t>
            </a:r>
            <a:endParaRPr lang="ru-RU" dirty="0"/>
          </a:p>
          <a:p>
            <a:r>
              <a:rPr lang="ru-RU" dirty="0"/>
              <a:t>Фисташка — ярко выраженный ксерофит, растёт в районах с континентальным климатом, характерная особенность которого — длительное жаркое лето, когда температура воздуха часто поднимается выше 40 °C, а влажность падает до 10 %. Поверхность почвы при этом нагревается выше 70 °C, и в ней совсем не остаётся доступной растениям влаги.</a:t>
            </a:r>
          </a:p>
          <a:p>
            <a:r>
              <a:rPr lang="ru-RU" dirty="0"/>
              <a:t>Фисташка светолюбива, </a:t>
            </a:r>
            <a:r>
              <a:rPr lang="ru-RU" dirty="0" err="1"/>
              <a:t>жаро</a:t>
            </a:r>
            <a:r>
              <a:rPr lang="ru-RU" dirty="0"/>
              <a:t>- и морозоустойчива, легко переносит морозы до −30 °C. Предпочитает плодородные, богатые известью почвы, но успешно растёт на щебнистом субстрате и на выходах известняка.</a:t>
            </a:r>
          </a:p>
          <a:p>
            <a:r>
              <a:rPr lang="ru-RU" dirty="0"/>
              <a:t>В естественных условиях встречается по склонам гор Средней Азии (Киргизия, Таджикистан, Туркмения, Узбекистан), на северо-востоке Ирана, в Сирии и на севере Афганистана. В схожих климатических условиях разводится и успешно культивируется во многих районах мира.</a:t>
            </a:r>
          </a:p>
        </p:txBody>
      </p:sp>
    </p:spTree>
    <p:extLst>
      <p:ext uri="{BB962C8B-B14F-4D97-AF65-F5344CB8AC3E}">
        <p14:creationId xmlns:p14="http://schemas.microsoft.com/office/powerpoint/2010/main" val="24258665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Фисташковое дерево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825625"/>
            <a:ext cx="5181600" cy="4351338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1825625"/>
            <a:ext cx="518160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7988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Сосна кедровая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Сосна́ </a:t>
            </a:r>
            <a:r>
              <a:rPr lang="ru-RU" dirty="0" err="1"/>
              <a:t>сиби́рская</a:t>
            </a:r>
            <a:r>
              <a:rPr lang="ru-RU" dirty="0"/>
              <a:t> </a:t>
            </a:r>
            <a:r>
              <a:rPr lang="ru-RU" dirty="0" err="1"/>
              <a:t>кедро́вая</a:t>
            </a:r>
            <a:r>
              <a:rPr lang="ru-RU" dirty="0"/>
              <a:t>, или </a:t>
            </a:r>
            <a:r>
              <a:rPr lang="ru-RU" dirty="0" err="1"/>
              <a:t>Сиби́рский</a:t>
            </a:r>
            <a:r>
              <a:rPr lang="ru-RU" dirty="0"/>
              <a:t> кедр (лат. </a:t>
            </a:r>
            <a:r>
              <a:rPr lang="ru-RU" i="1" dirty="0" err="1"/>
              <a:t>Pínus</a:t>
            </a:r>
            <a:r>
              <a:rPr lang="ru-RU" i="1" dirty="0"/>
              <a:t> </a:t>
            </a:r>
            <a:r>
              <a:rPr lang="ru-RU" i="1" dirty="0" err="1"/>
              <a:t>sibírica</a:t>
            </a:r>
            <a:r>
              <a:rPr lang="ru-RU" dirty="0"/>
              <a:t>) — один из видов рода Сосна; вечнозелёное дерево, достигающее 35—44 м в высоту и 2 м в диаметре ствола. Максимальная продолжительность жизни — 500 лет.</a:t>
            </a:r>
          </a:p>
          <a:p>
            <a:r>
              <a:rPr lang="ru-RU" dirty="0"/>
              <a:t>Важнейшее достоинство сибирского кедра — его семена (орехи) — ценный высококалорийный пищевой продукт.</a:t>
            </a:r>
          </a:p>
          <a:p>
            <a:r>
              <a:rPr lang="ru-RU" dirty="0"/>
              <a:t>Сибирский кедр является близким родственником корейского кедра, кедрового стланика и европейского кедра, включаемых в неформальную группу кедровых сосен.</a:t>
            </a:r>
          </a:p>
          <a:p>
            <a:r>
              <a:rPr lang="ru-RU" dirty="0"/>
              <a:t>С одного дерева можно получить до 12 кг «орехов» за сезон. Плодоносить сибирский кедр начинает в среднем через 60 лет, иногда и позже. Обильное </a:t>
            </a:r>
            <a:r>
              <a:rPr lang="ru-RU" dirty="0" err="1"/>
              <a:t>семяношение</a:t>
            </a:r>
            <a:r>
              <a:rPr lang="ru-RU" dirty="0"/>
              <a:t> повторяется через три — десять лет.</a:t>
            </a:r>
          </a:p>
        </p:txBody>
      </p:sp>
    </p:spTree>
    <p:extLst>
      <p:ext uri="{BB962C8B-B14F-4D97-AF65-F5344CB8AC3E}">
        <p14:creationId xmlns:p14="http://schemas.microsoft.com/office/powerpoint/2010/main" val="22312545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Кедровые «орешки»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205797"/>
            <a:ext cx="5181600" cy="3590994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205797"/>
            <a:ext cx="5181600" cy="359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1680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C5C2B6-F192-4726-8E0B-2E63AF98A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787400"/>
          </a:xfrm>
        </p:spPr>
        <p:txBody>
          <a:bodyPr/>
          <a:lstStyle/>
          <a:p>
            <a:pPr algn="ctr"/>
            <a:r>
              <a:rPr lang="ru-RU" dirty="0"/>
              <a:t>Кедр ливанский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9CF8548-128F-45A4-AAAC-6E807B9691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10406" y="457200"/>
            <a:ext cx="7293786" cy="5411788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6719B9C2-E044-419B-B7D1-3A614D11E7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447800"/>
            <a:ext cx="3932237" cy="4421188"/>
          </a:xfrm>
        </p:spPr>
        <p:txBody>
          <a:bodyPr>
            <a:normAutofit fontScale="92500" lnSpcReduction="10000"/>
          </a:bodyPr>
          <a:lstStyle/>
          <a:p>
            <a:r>
              <a:rPr lang="ru-RU" sz="2000" dirty="0"/>
              <a:t>Ливанский кедр (</a:t>
            </a:r>
            <a:r>
              <a:rPr lang="ru-RU" sz="2000" i="1" dirty="0" err="1"/>
              <a:t>Cedrus</a:t>
            </a:r>
            <a:r>
              <a:rPr lang="ru-RU" sz="2000" i="1" dirty="0"/>
              <a:t> </a:t>
            </a:r>
            <a:r>
              <a:rPr lang="ru-RU" sz="2000" i="1" dirty="0" err="1"/>
              <a:t>libani</a:t>
            </a:r>
            <a:r>
              <a:rPr lang="ru-RU" sz="2000" dirty="0"/>
              <a:t> </a:t>
            </a:r>
            <a:r>
              <a:rPr lang="ru-RU" sz="2000" dirty="0" err="1"/>
              <a:t>var</a:t>
            </a:r>
            <a:r>
              <a:rPr lang="ru-RU" sz="2000" dirty="0"/>
              <a:t>. </a:t>
            </a:r>
            <a:r>
              <a:rPr lang="ru-RU" sz="2000" i="1" dirty="0" err="1"/>
              <a:t>libani</a:t>
            </a:r>
            <a:r>
              <a:rPr lang="ru-RU" sz="2000" dirty="0"/>
              <a:t>) произрастает на склонах гор в </a:t>
            </a:r>
            <a:r>
              <a:rPr lang="ru-RU" sz="2000" dirty="0">
                <a:hlinkClick r:id="rId3" tooltip="Ливан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Ливане</a:t>
            </a:r>
            <a:r>
              <a:rPr lang="ru-RU" sz="2000" dirty="0"/>
              <a:t>. В диком виде обычно встречается в труднодоступных районах на высоте 1 000—2 000 </a:t>
            </a:r>
            <a:r>
              <a:rPr lang="ru-RU" sz="2000" dirty="0">
                <a:hlinkClick r:id="rId4" tooltip="Метр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м</a:t>
            </a:r>
            <a:r>
              <a:rPr lang="ru-RU" sz="2000" dirty="0"/>
              <a:t> </a:t>
            </a:r>
            <a:r>
              <a:rPr lang="ru-RU" sz="2000" dirty="0">
                <a:hlinkClick r:id="rId5" tooltip="Высота над уровнем моря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над уровнем моря</a:t>
            </a:r>
            <a:r>
              <a:rPr lang="ru-RU" sz="2000" dirty="0"/>
              <a:t>. В местах природного произрастания практически уничтожен; сохранилось всего 6 небольших кедровых рощ. </a:t>
            </a:r>
          </a:p>
          <a:p>
            <a:r>
              <a:rPr lang="ru-RU" sz="2000" dirty="0"/>
              <a:t>В культуре данный вид с </a:t>
            </a:r>
            <a:r>
              <a:rPr lang="ru-RU" sz="2000" dirty="0">
                <a:hlinkClick r:id="rId6" tooltip="1683 год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1683 года</a:t>
            </a:r>
            <a:r>
              <a:rPr lang="ru-RU" sz="2000" dirty="0"/>
              <a:t>; Ливанский кедр  выращивается </a:t>
            </a:r>
            <a:r>
              <a:rPr lang="ru-RU" sz="2000" dirty="0">
                <a:hlinkClick r:id="rId7" tooltip="Садоводство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садоводами</a:t>
            </a:r>
            <a:r>
              <a:rPr lang="ru-RU" sz="2000" dirty="0"/>
              <a:t> на юге </a:t>
            </a:r>
            <a:r>
              <a:rPr lang="ru-RU" sz="2000" dirty="0">
                <a:hlinkClick r:id="rId8" tooltip="Европа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Европы</a:t>
            </a:r>
            <a:r>
              <a:rPr lang="ru-RU" sz="2000" dirty="0"/>
              <a:t>. Ливанский кедр широко распространён на </a:t>
            </a:r>
            <a:r>
              <a:rPr lang="ru-RU" sz="2000" dirty="0">
                <a:hlinkClick r:id="rId9" tooltip="Южный берег Крыма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южном берегу Крыма</a:t>
            </a:r>
            <a:r>
              <a:rPr lang="ru-RU" sz="2000" dirty="0"/>
              <a:t>, </a:t>
            </a:r>
            <a:r>
              <a:rPr lang="ru-RU" sz="2000" dirty="0">
                <a:hlinkClick r:id="rId10" tooltip="Черноморское побережье Кавказа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черноморском побережье Кавказа</a:t>
            </a:r>
            <a:r>
              <a:rPr lang="ru-RU" sz="2000" dirty="0"/>
              <a:t>, в </a:t>
            </a:r>
            <a:r>
              <a:rPr lang="ru-RU" sz="2000" dirty="0">
                <a:hlinkClick r:id="rId11" tooltip="Закавказье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Закавказье</a:t>
            </a:r>
            <a:r>
              <a:rPr lang="ru-RU" sz="2000" dirty="0"/>
              <a:t> и </a:t>
            </a:r>
            <a:r>
              <a:rPr lang="ru-RU" sz="2000" dirty="0">
                <a:hlinkClick r:id="rId12" tooltip="Средняя Азия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Средней Азии</a:t>
            </a:r>
            <a:r>
              <a:rPr lang="ru-RU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063466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Лещина (Орешник лесной)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/>
              <a:t>Лещина произрастает по всей Европе. В Республике Беларусь площадь естественных зарослей лещины составляет 185 </a:t>
            </a:r>
            <a:r>
              <a:rPr lang="ru-RU" dirty="0" err="1"/>
              <a:t>тыс.га</a:t>
            </a:r>
            <a:r>
              <a:rPr lang="ru-RU" dirty="0"/>
              <a:t>. В основном она произрастает на супесчаных и суглинистых почвах в виде подлеска в лиственных и смешанных лесах. </a:t>
            </a:r>
          </a:p>
          <a:p>
            <a:r>
              <a:rPr lang="ru-RU" dirty="0"/>
              <a:t>Плоды лещины ценятся выше, чем семена подсолнечника и льна. Ядро орехов содержит: - до 72% жиров, - до 21% белков. </a:t>
            </a:r>
          </a:p>
          <a:p>
            <a:r>
              <a:rPr lang="ru-RU" dirty="0"/>
              <a:t>Ореховое масло по вкусу и аромату близко к миндалевому и является быстровысыхающим. Оно используется в живописи, лакокрасочной промышленности и парфюмерии. </a:t>
            </a:r>
          </a:p>
          <a:p>
            <a:r>
              <a:rPr lang="ru-RU" dirty="0"/>
              <a:t>Кора лещины содержит до 8-10% </a:t>
            </a:r>
            <a:r>
              <a:rPr lang="ru-RU" dirty="0" err="1"/>
              <a:t>тонидов</a:t>
            </a:r>
            <a:r>
              <a:rPr lang="ru-RU" dirty="0"/>
              <a:t>. Из нее получают экстракт для окраски кожи в желтый цвет.</a:t>
            </a:r>
          </a:p>
          <a:p>
            <a:r>
              <a:rPr lang="ru-RU" dirty="0"/>
              <a:t>Древесину используют для изготовления гнутой мебели, рукояток для инструментов. Листья лещины используются на корм тутовому шелкопряду.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2977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7005"/>
          </a:xfrm>
        </p:spPr>
        <p:txBody>
          <a:bodyPr/>
          <a:lstStyle/>
          <a:p>
            <a:pPr algn="ctr"/>
            <a:r>
              <a:rPr lang="ru-RU" b="1" dirty="0"/>
              <a:t>Орехоплодные породы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62130"/>
            <a:ext cx="10515600" cy="491483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/>
              <a:t>  </a:t>
            </a:r>
          </a:p>
          <a:p>
            <a:r>
              <a:rPr lang="ru-RU" dirty="0"/>
              <a:t>  </a:t>
            </a:r>
            <a:r>
              <a:rPr lang="ru-RU" b="1" dirty="0"/>
              <a:t>Орех грецкий</a:t>
            </a:r>
            <a:r>
              <a:rPr lang="ru-RU" dirty="0"/>
              <a:t> </a:t>
            </a:r>
            <a:r>
              <a:rPr lang="en-US" i="1" dirty="0"/>
              <a:t>(</a:t>
            </a:r>
            <a:r>
              <a:rPr lang="en-US" i="1" dirty="0" err="1"/>
              <a:t>Juglans</a:t>
            </a:r>
            <a:r>
              <a:rPr lang="en-US" i="1" dirty="0"/>
              <a:t> </a:t>
            </a:r>
            <a:r>
              <a:rPr lang="en-US" i="1" dirty="0" err="1"/>
              <a:t>regia</a:t>
            </a:r>
            <a:r>
              <a:rPr lang="en-US" dirty="0"/>
              <a:t>);</a:t>
            </a:r>
            <a:r>
              <a:rPr lang="ru-RU" b="1" dirty="0"/>
              <a:t> Род </a:t>
            </a:r>
            <a:r>
              <a:rPr lang="ru-RU" i="1" dirty="0" err="1"/>
              <a:t>Juglans</a:t>
            </a:r>
            <a:r>
              <a:rPr lang="ru-RU" dirty="0"/>
              <a:t> </a:t>
            </a:r>
            <a:r>
              <a:rPr lang="ru-RU" b="1" dirty="0"/>
              <a:t>(Орех)</a:t>
            </a:r>
            <a:r>
              <a:rPr lang="ru-RU" dirty="0"/>
              <a:t>, </a:t>
            </a:r>
            <a:r>
              <a:rPr lang="ru-RU" b="1" dirty="0"/>
              <a:t>Семейство </a:t>
            </a:r>
            <a:r>
              <a:rPr lang="ru-RU" i="1" dirty="0" err="1"/>
              <a:t>Jglanaceae</a:t>
            </a:r>
            <a:r>
              <a:rPr lang="ru-RU" dirty="0"/>
              <a:t> </a:t>
            </a:r>
            <a:r>
              <a:rPr lang="ru-RU" b="1" dirty="0"/>
              <a:t>(Ореховые).</a:t>
            </a:r>
            <a:r>
              <a:rPr lang="ru-RU" dirty="0"/>
              <a:t> </a:t>
            </a:r>
          </a:p>
          <a:p>
            <a:pPr marL="0" indent="0">
              <a:buNone/>
            </a:pPr>
            <a:r>
              <a:rPr lang="ru-RU" dirty="0"/>
              <a:t>Кроме грецкого ореха, в Беларуси произрастают еще два представителя рода: </a:t>
            </a:r>
            <a:r>
              <a:rPr lang="ru-RU" b="1" dirty="0"/>
              <a:t>Орех маньчжурский</a:t>
            </a:r>
            <a:r>
              <a:rPr lang="en-US" dirty="0"/>
              <a:t> (</a:t>
            </a:r>
            <a:r>
              <a:rPr lang="en-US" i="1" dirty="0" err="1"/>
              <a:t>Juglans</a:t>
            </a:r>
            <a:r>
              <a:rPr lang="en-US" i="1" dirty="0"/>
              <a:t> </a:t>
            </a:r>
            <a:r>
              <a:rPr lang="en-US" i="1" dirty="0" err="1"/>
              <a:t>mangshurica</a:t>
            </a:r>
            <a:r>
              <a:rPr lang="en-US" dirty="0"/>
              <a:t>); </a:t>
            </a:r>
            <a:r>
              <a:rPr lang="ru-RU" b="1" dirty="0"/>
              <a:t>Орех черный</a:t>
            </a:r>
            <a:r>
              <a:rPr lang="en-US" dirty="0"/>
              <a:t> (</a:t>
            </a:r>
            <a:r>
              <a:rPr lang="en-US" i="1" dirty="0" err="1"/>
              <a:t>Juglans</a:t>
            </a:r>
            <a:r>
              <a:rPr lang="en-US" i="1" dirty="0"/>
              <a:t> </a:t>
            </a:r>
            <a:r>
              <a:rPr lang="en-US" i="1" dirty="0" err="1"/>
              <a:t>nigra</a:t>
            </a:r>
            <a:r>
              <a:rPr lang="en-US" dirty="0"/>
              <a:t>);</a:t>
            </a:r>
            <a:endParaRPr lang="ru-RU" dirty="0"/>
          </a:p>
          <a:p>
            <a:r>
              <a:rPr lang="ru-RU" b="1" dirty="0"/>
              <a:t>Лещина обыкновенная</a:t>
            </a:r>
            <a:r>
              <a:rPr lang="ru-RU" dirty="0"/>
              <a:t> (</a:t>
            </a:r>
            <a:r>
              <a:rPr lang="ru-RU" i="1" dirty="0" err="1"/>
              <a:t>Corulas</a:t>
            </a:r>
            <a:r>
              <a:rPr lang="ru-RU" i="1" dirty="0"/>
              <a:t> </a:t>
            </a:r>
            <a:r>
              <a:rPr lang="ru-RU" i="1" dirty="0" err="1"/>
              <a:t>avellana</a:t>
            </a:r>
            <a:r>
              <a:rPr lang="ru-RU" dirty="0"/>
              <a:t>) </a:t>
            </a:r>
            <a:r>
              <a:rPr lang="ru-RU" b="1" dirty="0"/>
              <a:t>Семейство</a:t>
            </a:r>
            <a:r>
              <a:rPr lang="ru-RU" dirty="0"/>
              <a:t> </a:t>
            </a:r>
            <a:r>
              <a:rPr lang="ru-RU" i="1" dirty="0" err="1"/>
              <a:t>Betulaceae</a:t>
            </a:r>
            <a:r>
              <a:rPr lang="ru-RU" dirty="0"/>
              <a:t> (</a:t>
            </a:r>
            <a:r>
              <a:rPr lang="ru-RU" b="1" dirty="0"/>
              <a:t>Березовые</a:t>
            </a:r>
            <a:r>
              <a:rPr lang="ru-RU" dirty="0"/>
              <a:t>).</a:t>
            </a:r>
          </a:p>
          <a:p>
            <a:r>
              <a:rPr lang="ru-RU" b="1" dirty="0" err="1"/>
              <a:t>Рогу́льник</a:t>
            </a:r>
            <a:r>
              <a:rPr lang="ru-RU" b="1" dirty="0"/>
              <a:t> </a:t>
            </a:r>
            <a:r>
              <a:rPr lang="ru-RU" b="1" dirty="0" err="1"/>
              <a:t>пла́вающий</a:t>
            </a:r>
            <a:r>
              <a:rPr lang="ru-RU" dirty="0"/>
              <a:t>, или </a:t>
            </a:r>
            <a:r>
              <a:rPr lang="ru-RU" b="1" dirty="0" err="1"/>
              <a:t>Водяно́й</a:t>
            </a:r>
            <a:r>
              <a:rPr lang="ru-RU" b="1" dirty="0"/>
              <a:t> </a:t>
            </a:r>
            <a:r>
              <a:rPr lang="ru-RU" b="1" dirty="0" err="1"/>
              <a:t>оре́х</a:t>
            </a:r>
            <a:r>
              <a:rPr lang="ru-RU" b="1" dirty="0"/>
              <a:t> </a:t>
            </a:r>
            <a:r>
              <a:rPr lang="ru-RU" dirty="0"/>
              <a:t>плавающий, или </a:t>
            </a:r>
            <a:r>
              <a:rPr lang="ru-RU" dirty="0" err="1"/>
              <a:t>Чили́м</a:t>
            </a:r>
            <a:r>
              <a:rPr lang="ru-RU" dirty="0"/>
              <a:t>, или Чёртов орех (лат. </a:t>
            </a:r>
            <a:r>
              <a:rPr lang="ru-RU" i="1" dirty="0" err="1"/>
              <a:t>Trápa</a:t>
            </a:r>
            <a:r>
              <a:rPr lang="ru-RU" i="1" dirty="0"/>
              <a:t> </a:t>
            </a:r>
            <a:r>
              <a:rPr lang="ru-RU" i="1" dirty="0" err="1"/>
              <a:t>nátans</a:t>
            </a:r>
            <a:r>
              <a:rPr lang="ru-RU" dirty="0"/>
              <a:t>)</a:t>
            </a:r>
          </a:p>
          <a:p>
            <a:r>
              <a:rPr lang="ru-RU" b="1" dirty="0" err="1"/>
              <a:t>Минда́ль</a:t>
            </a:r>
            <a:r>
              <a:rPr lang="ru-RU" b="1" dirty="0"/>
              <a:t> обыкновенный </a:t>
            </a:r>
            <a:r>
              <a:rPr lang="ru-RU" dirty="0"/>
              <a:t> (лат </a:t>
            </a:r>
            <a:r>
              <a:rPr lang="ru-RU" i="1" dirty="0" err="1"/>
              <a:t>Prunus</a:t>
            </a:r>
            <a:r>
              <a:rPr lang="ru-RU" i="1" dirty="0"/>
              <a:t> </a:t>
            </a:r>
            <a:r>
              <a:rPr lang="ru-RU" i="1" dirty="0" err="1"/>
              <a:t>dulcis</a:t>
            </a:r>
            <a:r>
              <a:rPr lang="ru-RU" dirty="0"/>
              <a:t>) — </a:t>
            </a:r>
            <a:r>
              <a:rPr lang="ru-RU" b="1" dirty="0"/>
              <a:t>Семейство</a:t>
            </a:r>
            <a:r>
              <a:rPr lang="ru-RU" dirty="0"/>
              <a:t>  </a:t>
            </a:r>
            <a:r>
              <a:rPr lang="en-US" i="1" dirty="0" err="1"/>
              <a:t>Rosaceae</a:t>
            </a:r>
            <a:r>
              <a:rPr lang="ru-RU" b="1" dirty="0"/>
              <a:t> (Розовые) </a:t>
            </a:r>
          </a:p>
          <a:p>
            <a:r>
              <a:rPr lang="ru-RU" b="1" dirty="0" err="1"/>
              <a:t>Фиста́шка</a:t>
            </a:r>
            <a:r>
              <a:rPr lang="ru-RU" b="1" dirty="0"/>
              <a:t> </a:t>
            </a:r>
            <a:r>
              <a:rPr lang="ru-RU" b="1" dirty="0" err="1"/>
              <a:t>настоя́щая</a:t>
            </a:r>
            <a:r>
              <a:rPr lang="ru-RU" dirty="0"/>
              <a:t> (лат. </a:t>
            </a:r>
            <a:r>
              <a:rPr lang="en-US" i="1" dirty="0" err="1"/>
              <a:t>Pistácia</a:t>
            </a:r>
            <a:r>
              <a:rPr lang="en-US" i="1" dirty="0"/>
              <a:t> </a:t>
            </a:r>
            <a:r>
              <a:rPr lang="en-US" i="1" dirty="0" err="1"/>
              <a:t>véra</a:t>
            </a:r>
            <a:r>
              <a:rPr lang="en-US" dirty="0"/>
              <a:t>)</a:t>
            </a:r>
            <a:r>
              <a:rPr lang="ru-RU" dirty="0"/>
              <a:t> семейства </a:t>
            </a:r>
            <a:r>
              <a:rPr lang="ru-RU" dirty="0" err="1"/>
              <a:t>Сумаховые</a:t>
            </a:r>
            <a:r>
              <a:rPr lang="ru-RU" dirty="0"/>
              <a:t> (</a:t>
            </a:r>
            <a:r>
              <a:rPr lang="en-US" b="1" i="1" dirty="0" err="1"/>
              <a:t>Anacardiaceae</a:t>
            </a:r>
            <a:r>
              <a:rPr lang="en-US" dirty="0"/>
              <a:t>).</a:t>
            </a:r>
            <a:endParaRPr lang="ru-RU" dirty="0"/>
          </a:p>
          <a:p>
            <a:r>
              <a:rPr lang="ru-RU" b="1" dirty="0"/>
              <a:t>Сосна́ </a:t>
            </a:r>
            <a:r>
              <a:rPr lang="ru-RU" b="1" dirty="0" err="1"/>
              <a:t>сиби́рская</a:t>
            </a:r>
            <a:r>
              <a:rPr lang="ru-RU" b="1" dirty="0"/>
              <a:t> </a:t>
            </a:r>
            <a:r>
              <a:rPr lang="ru-RU" b="1" dirty="0" err="1"/>
              <a:t>кедро́вая</a:t>
            </a:r>
            <a:r>
              <a:rPr lang="ru-RU" dirty="0"/>
              <a:t>, или </a:t>
            </a:r>
            <a:r>
              <a:rPr lang="ru-RU" dirty="0" err="1"/>
              <a:t>Сиби́рский</a:t>
            </a:r>
            <a:r>
              <a:rPr lang="ru-RU" dirty="0"/>
              <a:t> кедр (лат. </a:t>
            </a:r>
            <a:r>
              <a:rPr lang="ru-RU" i="1" dirty="0" err="1"/>
              <a:t>Pínus</a:t>
            </a:r>
            <a:r>
              <a:rPr lang="ru-RU" i="1" dirty="0"/>
              <a:t> </a:t>
            </a:r>
            <a:r>
              <a:rPr lang="ru-RU" i="1" dirty="0" err="1"/>
              <a:t>sibírica</a:t>
            </a:r>
            <a:r>
              <a:rPr lang="ru-RU" dirty="0"/>
              <a:t>)</a:t>
            </a:r>
            <a:endParaRPr lang="ru-RU" b="1" dirty="0"/>
          </a:p>
          <a:p>
            <a:pPr marL="0" indent="0">
              <a:buNone/>
            </a:pPr>
            <a:endParaRPr lang="ru-RU" b="1" dirty="0"/>
          </a:p>
          <a:p>
            <a:pPr lvl="0"/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93314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Описание растения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Лещина обыкновенная -  </a:t>
            </a:r>
            <a:r>
              <a:rPr lang="ru-RU" i="1" dirty="0"/>
              <a:t>кустарник </a:t>
            </a:r>
            <a:r>
              <a:rPr lang="ru-RU" dirty="0"/>
              <a:t>высотой 3-8 м. Иногда имеет древесную форму </a:t>
            </a:r>
            <a:r>
              <a:rPr lang="ru-RU" i="1" dirty="0"/>
              <a:t>(</a:t>
            </a:r>
            <a:r>
              <a:rPr lang="ru-RU" i="1" dirty="0" err="1"/>
              <a:t>Corylas</a:t>
            </a:r>
            <a:r>
              <a:rPr lang="ru-RU" i="1" dirty="0"/>
              <a:t> </a:t>
            </a:r>
            <a:r>
              <a:rPr lang="ru-RU" i="1" dirty="0" err="1"/>
              <a:t>colurna</a:t>
            </a:r>
            <a:r>
              <a:rPr lang="ru-RU" i="1" dirty="0"/>
              <a:t>)</a:t>
            </a:r>
            <a:r>
              <a:rPr lang="ru-RU" dirty="0"/>
              <a:t> - орешник медвежий высотой до 10-12 м и крону диаметром до 15 м. </a:t>
            </a:r>
          </a:p>
          <a:p>
            <a:r>
              <a:rPr lang="ru-RU" dirty="0"/>
              <a:t>Фундук – это отборные сорта, полученные с участием лещины обыкновенной и других видов лещины.</a:t>
            </a:r>
          </a:p>
          <a:p>
            <a:r>
              <a:rPr lang="ru-RU" dirty="0"/>
              <a:t>Плоды у лещины могут быть разной формы - плоские, округлые, цилиндрические и т.п. Вес орехов лещины от 0,75 до 2,2 г. Наиболее крупные достигают 2,0  см в длину и 1,6 см в толщину. Выход ядра к весу плода от 28 до 52%, содержание масла - 66%. В садовых условиях лещина хорошо растет и плодоносит до 60 лет.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52044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Биологические особенности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При семенном  размножении  лещина вступает в плодоношение на 5-8-й год, при вегетативном - на 3-4-й год. Урожайные годы у лещины чередуются с неурожайными, в среднем на 10 лет приходится 2-3 года неурожайных. </a:t>
            </a:r>
          </a:p>
          <a:p>
            <a:r>
              <a:rPr lang="ru-RU" dirty="0"/>
              <a:t>В лесных зарослях урожай зависит от многих факторов и не превышает, как правило, 10-15 кг/га в зависимости от количества растений на 1 га. С одного куста, растущего на опушках, полянах можно собрать до 3-х кг орехов.</a:t>
            </a:r>
          </a:p>
          <a:p>
            <a:r>
              <a:rPr lang="ru-RU" dirty="0"/>
              <a:t> По данным </a:t>
            </a:r>
            <a:r>
              <a:rPr lang="ru-RU" dirty="0" err="1"/>
              <a:t>Щепотьева</a:t>
            </a:r>
            <a:r>
              <a:rPr lang="ru-RU" dirty="0"/>
              <a:t> с 1 га садовых насаждений лещины можно собрать до 4 т/га орехов. </a:t>
            </a:r>
          </a:p>
          <a:p>
            <a:r>
              <a:rPr lang="ru-RU" dirty="0"/>
              <a:t>Лещина - растение  </a:t>
            </a:r>
            <a:r>
              <a:rPr lang="ru-RU" i="1" dirty="0"/>
              <a:t>ветроопыляемое (энтомофильное</a:t>
            </a:r>
            <a:r>
              <a:rPr lang="ru-RU" dirty="0"/>
              <a:t>). Зацветает лещина задолго до распускания листьев, в марте. Женские цветки невзрачные, сиренево-голубоватого цвета, мелкие и поэтому плохо заметные. Мужские цветки собраны в сережки, такие же как у березы. </a:t>
            </a:r>
            <a:r>
              <a:rPr lang="ru-RU" i="1" dirty="0"/>
              <a:t>Плод</a:t>
            </a:r>
            <a:r>
              <a:rPr lang="ru-RU" dirty="0"/>
              <a:t> лещины - </a:t>
            </a:r>
            <a:r>
              <a:rPr lang="ru-RU" i="1" dirty="0"/>
              <a:t>орех</a:t>
            </a:r>
            <a:r>
              <a:rPr lang="ru-RU" dirty="0"/>
              <a:t>, созревает в августе. </a:t>
            </a:r>
          </a:p>
          <a:p>
            <a:r>
              <a:rPr lang="ru-RU" dirty="0"/>
              <a:t>Зимостойкость лещины высокая, но при - 35</a:t>
            </a:r>
            <a:r>
              <a:rPr lang="ru-RU" baseline="30000" dirty="0"/>
              <a:t>0</a:t>
            </a:r>
            <a:r>
              <a:rPr lang="ru-RU" dirty="0"/>
              <a:t> С массово повреждаются соцветия и урожай не формируется. Растение влаголюбивое и плохо переносит засуху.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62489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Выращивание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Биология лещины и фундука схожи, поэтому агротехнические приемы выращивания идентичны. </a:t>
            </a:r>
          </a:p>
          <a:p>
            <a:r>
              <a:rPr lang="ru-RU" b="1" i="1" dirty="0"/>
              <a:t>Размножить</a:t>
            </a:r>
            <a:r>
              <a:rPr lang="ru-RU" dirty="0"/>
              <a:t> лещину можно </a:t>
            </a:r>
            <a:r>
              <a:rPr lang="ru-RU" i="1" dirty="0"/>
              <a:t>семенами, отводками, делением куста и прививкой. При размножении семенами сортов фундука сортовые качества теряются.</a:t>
            </a:r>
            <a:endParaRPr lang="ru-RU" dirty="0"/>
          </a:p>
          <a:p>
            <a:r>
              <a:rPr lang="ru-RU" dirty="0"/>
              <a:t> При </a:t>
            </a:r>
            <a:r>
              <a:rPr lang="ru-RU" i="1" dirty="0"/>
              <a:t>семенном</a:t>
            </a:r>
            <a:r>
              <a:rPr lang="ru-RU" dirty="0"/>
              <a:t> размножении орехи собирают не менее 1 г. После сбора подсушивают в течение 5-8 дней. Высевают орехи осенью, перед замерзанием земли (всхожесть обычно около 68%). При весеннем посеве семена стратифицируют 140-150 дней. Всхожесть около 75%.</a:t>
            </a:r>
          </a:p>
          <a:p>
            <a:r>
              <a:rPr lang="ru-RU" dirty="0"/>
              <a:t>При размножении </a:t>
            </a:r>
            <a:r>
              <a:rPr lang="ru-RU" i="1" dirty="0"/>
              <a:t>отводками</a:t>
            </a:r>
            <a:r>
              <a:rPr lang="ru-RU" dirty="0"/>
              <a:t> основание одревесневших молодых побегов в конце мая перетягивают мягкой проволокой. Затем их основание окучивают до 1/3 их высоты. Осенью, окоренившиеся побеги отделяют. </a:t>
            </a:r>
          </a:p>
          <a:p>
            <a:r>
              <a:rPr lang="ru-RU" dirty="0"/>
              <a:t>При размножении прививкой используют сеянцы, которые окулируют на высоте 10-15 см в обычные сроки. При посадке место прививки заглубляют на  8-10 см. </a:t>
            </a:r>
          </a:p>
          <a:p>
            <a:r>
              <a:rPr lang="ru-RU" dirty="0"/>
              <a:t>Под посадку лещины, фундука участок готовят так же, как и под плодовый сад. Высаживают саженцы осенью. Схема посадки 5 х 5 м. 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68647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Основные страны - производители фундука 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 Турция — основной мировой производитель и экспортёр фундука </a:t>
            </a:r>
          </a:p>
          <a:p>
            <a:r>
              <a:rPr lang="ru-RU" dirty="0"/>
              <a:t>По данным FAO (2011 г.), в </a:t>
            </a:r>
            <a:r>
              <a:rPr lang="ru-RU" b="1" dirty="0"/>
              <a:t>Турции</a:t>
            </a:r>
            <a:r>
              <a:rPr lang="ru-RU" dirty="0"/>
              <a:t> производится около 58% фундука от мирового производства (это около 430 тыс. т фундука в год), </a:t>
            </a:r>
            <a:r>
              <a:rPr lang="ru-RU" b="1" dirty="0"/>
              <a:t>Италии</a:t>
            </a:r>
            <a:r>
              <a:rPr lang="ru-RU" dirty="0"/>
              <a:t> — 17, </a:t>
            </a:r>
            <a:r>
              <a:rPr lang="ru-RU" b="1" dirty="0"/>
              <a:t>США</a:t>
            </a:r>
            <a:r>
              <a:rPr lang="ru-RU" dirty="0"/>
              <a:t> — 5, </a:t>
            </a:r>
            <a:r>
              <a:rPr lang="ru-RU" b="1" dirty="0"/>
              <a:t>Азербайджане и Грузии </a:t>
            </a:r>
            <a:r>
              <a:rPr lang="ru-RU" dirty="0"/>
              <a:t>— по 4, </a:t>
            </a:r>
            <a:r>
              <a:rPr lang="ru-RU" b="1" dirty="0"/>
              <a:t>Китай и Иран </a:t>
            </a:r>
            <a:r>
              <a:rPr lang="ru-RU" dirty="0"/>
              <a:t>— по 3, </a:t>
            </a:r>
            <a:r>
              <a:rPr lang="ru-RU" b="1" dirty="0"/>
              <a:t>Испании</a:t>
            </a:r>
            <a:r>
              <a:rPr lang="ru-RU" dirty="0"/>
              <a:t> — 2,5 и </a:t>
            </a:r>
            <a:r>
              <a:rPr lang="ru-RU" b="1" dirty="0"/>
              <a:t>Франции</a:t>
            </a:r>
            <a:r>
              <a:rPr lang="ru-RU" dirty="0"/>
              <a:t>  – 1…, Польше — меньше </a:t>
            </a:r>
            <a:r>
              <a:rPr lang="ru-RU" b="1" dirty="0"/>
              <a:t>0,5</a:t>
            </a:r>
            <a:r>
              <a:rPr lang="ru-RU" dirty="0"/>
              <a:t>, Российской Федерации — меньше </a:t>
            </a:r>
            <a:r>
              <a:rPr lang="ru-RU" b="1" dirty="0"/>
              <a:t>0,2%.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31521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Технологии выращивания фундука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Промышленные плантации возделываются в основном в виде кустов с 3-12 стволами. Все сорта фундука склонны к образованию поросли, которая затеняет середину куста и снижает урожай. Для поддержания высокой продуктивности плантации приходится несколько раз удалять поросль, что требует значительных затрат. Новая технология - возделывание фундука на штамбе. Есть два способа выращивания штамбовой формы фундука и лещины: </a:t>
            </a:r>
          </a:p>
          <a:p>
            <a:pPr lvl="0"/>
            <a:r>
              <a:rPr lang="ru-RU" dirty="0"/>
              <a:t>путем прививки на орешник медвежий; </a:t>
            </a:r>
          </a:p>
          <a:p>
            <a:pPr lvl="0"/>
            <a:r>
              <a:rPr lang="ru-RU" dirty="0"/>
              <a:t>с помощью специальных экранов.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69878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Пищевое значение грецкого ореха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/>
              <a:t>Грецкий орех - ценная плодовая культура. Ядра грецкого ореха характеризуются высоким энергетическим потенциалом. Они богаты белками, жирами, углеводами, минеральными веществами и витаминами. Белки ядра содержат все незаменимые аминокислоты. </a:t>
            </a:r>
          </a:p>
          <a:p>
            <a:r>
              <a:rPr lang="ru-RU" dirty="0"/>
              <a:t>В ядрах ореха накапливается от 46 до 75% масла. У грецких орехов, выращенных в Беларуси, накапливается 60% масла. Содержание масла зависит от условий года. На одном и том же дереве в 1985 г содержание масла было 32,3%, в 1986 г - 62,2%, что объясняется разной физиологической спелостью орехов (</a:t>
            </a:r>
            <a:r>
              <a:rPr lang="ru-RU" dirty="0" err="1"/>
              <a:t>Р.Э.Лойко</a:t>
            </a:r>
            <a:r>
              <a:rPr lang="ru-RU" dirty="0"/>
              <a:t>).</a:t>
            </a:r>
          </a:p>
          <a:p>
            <a:r>
              <a:rPr lang="ru-RU" dirty="0"/>
              <a:t>Калорийность 100 г ядра 658 ккал. Для сравнения: в сыре 50% жирности - 357 ккал, говядине 180, свинине 403, сливочном масле 776, шоколаде 590.</a:t>
            </a:r>
          </a:p>
          <a:p>
            <a:r>
              <a:rPr lang="ru-RU" dirty="0"/>
              <a:t>У грузин есть поговорка</a:t>
            </a:r>
            <a:r>
              <a:rPr lang="ru-RU" i="1" dirty="0"/>
              <a:t> - одно дерево грецкого ореха заменяет одну корову</a:t>
            </a:r>
            <a:r>
              <a:rPr lang="ru-RU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97623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Использование деревьев ореха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У грецкого ореха человеком используются все его части. Розенфельд (1953), изучая быт таджиков, писал, что абсолютно все, что дает дерево грецкого ореха, используется в хозяйстве. Так из древесины изготавливаются тарелки, ложки, деревянные части дома; кора служит топливом, листьями накрывают земляную крышу; из зеленого околоплодника варят мыло, добывают краски, используют для дубления кож, из ядра делают масло, скорлупой топят печи; из перегородок скорлупы готовят особый напиток - </a:t>
            </a:r>
            <a:r>
              <a:rPr lang="ru-RU" i="1" dirty="0" err="1"/>
              <a:t>ширчай</a:t>
            </a:r>
            <a:r>
              <a:rPr lang="ru-RU" dirty="0"/>
              <a:t>, в который добавляют молоко, жир и соль.</a:t>
            </a:r>
          </a:p>
          <a:p>
            <a:r>
              <a:rPr lang="ru-RU" dirty="0"/>
              <a:t>Деревья грецкого ореха выделяют фитонциды, что определяет их лечебно-оздоровительное значение. </a:t>
            </a:r>
          </a:p>
          <a:p>
            <a:r>
              <a:rPr lang="ru-RU" dirty="0"/>
              <a:t>Фитонциды отпугивают насекомых. Поэтому деревья грецкого ореха высаживают вблизи ферм, на пастбищах (для отпугивания оводов и слепней). Отваром листьев натирают лошадей и коров, чтобы отпугнуть оводов и слепней. Если полить отваром из листьев землю вокруг плодовых деревьев, то на них не садятся ночные бабочки. Сухие листья отпугивают моль.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28193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Требования к теплу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Грецкий орех - сравнительно </a:t>
            </a:r>
            <a:r>
              <a:rPr lang="ru-RU" i="1" dirty="0"/>
              <a:t>теплолюбивое  растение</a:t>
            </a:r>
            <a:r>
              <a:rPr lang="ru-RU" dirty="0"/>
              <a:t>. Ареал его естественного произрастания связан с горными районами Китая, Афганистана, Ирана, Средней Азии. По сведениям многих авторов грецкий орех в различных регионах переносит понижение температуры до - 30 С, хотя однолетний прирост подмерзает при  -22-23 С.</a:t>
            </a:r>
          </a:p>
          <a:p>
            <a:r>
              <a:rPr lang="ru-RU" dirty="0"/>
              <a:t>В условиях юга сеянцы грецкого ореха требуют </a:t>
            </a:r>
            <a:r>
              <a:rPr lang="ru-RU" dirty="0" err="1"/>
              <a:t>притенения</a:t>
            </a:r>
            <a:r>
              <a:rPr lang="ru-RU" dirty="0"/>
              <a:t>, а на ярком свету они погибают. Взрослые деревья не переносят тени, а в условиях недостаточного освещения, по сведениям </a:t>
            </a:r>
            <a:r>
              <a:rPr lang="ru-RU" dirty="0" err="1"/>
              <a:t>Ringo</a:t>
            </a:r>
            <a:r>
              <a:rPr lang="ru-RU" dirty="0"/>
              <a:t>, увеличивается количество мужских сережек, а женские цветки с затененных побегов опадают.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80013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5337"/>
          </a:xfrm>
        </p:spPr>
        <p:txBody>
          <a:bodyPr/>
          <a:lstStyle/>
          <a:p>
            <a:pPr algn="ctr"/>
            <a:r>
              <a:rPr lang="ru-RU" b="1" dirty="0"/>
              <a:t>Морфология и биология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120462"/>
            <a:ext cx="10515600" cy="5056501"/>
          </a:xfrm>
        </p:spPr>
        <p:txBody>
          <a:bodyPr>
            <a:normAutofit fontScale="62500" lnSpcReduction="20000"/>
          </a:bodyPr>
          <a:lstStyle/>
          <a:p>
            <a:r>
              <a:rPr lang="ru-RU" dirty="0"/>
              <a:t>В местах естественного произрастания грецкий орех - крупное дерево до 25 м высотой. Толстый ствол покрыт серой корой, ветви образуют обширную крону диаметром около 20 м.</a:t>
            </a:r>
          </a:p>
          <a:p>
            <a:r>
              <a:rPr lang="ru-RU" dirty="0"/>
              <a:t>Грецкий орех – однодомное растение с раздельнополыми цветками. Тычиночные цветки собраны в длинные сережки; пестичные цветки сидячие, малозаметные, расположены на верхушках однолетних ветвей. Орех грецкий относится к ветроопыляемым растениям.</a:t>
            </a:r>
          </a:p>
          <a:p>
            <a:r>
              <a:rPr lang="ru-RU" dirty="0"/>
              <a:t>Плод — ложная сухая костянка— имеет толстую кожисто-волокнистую зелёную кожуру (околоплодник) и крепкую яйцевидную или шаровидную косточку с двумя—пятью неполными перегородками; при наступлении зрелости кожура плода, высыхая, лопается на две части и сама собой отделяется. Внутри деревянистой скорлупы заключено съедобное ядро.</a:t>
            </a:r>
          </a:p>
          <a:p>
            <a:r>
              <a:rPr lang="ru-RU" dirty="0"/>
              <a:t>Цветёт обычно в мае, одновременно с распусканием листьев. Плоды созревают в сентябре — октябре, сильно различаются по размерам, форме, вкусу, твёрдости скорлупы, развитости перегородок, химическому составу и другим показателям. Вес одного ореха — 5—17 г, на ядро приходится 40—58 %.</a:t>
            </a:r>
          </a:p>
          <a:p>
            <a:r>
              <a:rPr lang="ru-RU" dirty="0"/>
              <a:t>Мужские и женские цветки на одном дереве зацветают не одновременно. Поэтому для опыления необходимо иметь в саду несколько деревьев ореха.</a:t>
            </a:r>
          </a:p>
          <a:p>
            <a:r>
              <a:rPr lang="ru-RU" dirty="0"/>
              <a:t>Возобновляется семенным и вегетативным путём. Растения семенного происхождения  начинают плодоносить с 10—12 лет.  Растения, размноженные вегетативным способом, образуют первые плоды на второй год жизни, а с 10—12 лет дают уже значительный урожай. В благоприятных условиях отдельные деревья живут до 300—400 лет, сохраняя способность плодоносить.</a:t>
            </a:r>
          </a:p>
        </p:txBody>
      </p:sp>
    </p:spTree>
    <p:extLst>
      <p:ext uri="{BB962C8B-B14F-4D97-AF65-F5344CB8AC3E}">
        <p14:creationId xmlns:p14="http://schemas.microsoft.com/office/powerpoint/2010/main" val="33642041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5337"/>
          </a:xfrm>
        </p:spPr>
        <p:txBody>
          <a:bodyPr/>
          <a:lstStyle/>
          <a:p>
            <a:pPr algn="ctr"/>
            <a:r>
              <a:rPr lang="ru-RU" b="1" dirty="0"/>
              <a:t>Морфология и биология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120462"/>
            <a:ext cx="10515600" cy="5056501"/>
          </a:xfrm>
        </p:spPr>
        <p:txBody>
          <a:bodyPr>
            <a:normAutofit/>
          </a:bodyPr>
          <a:lstStyle/>
          <a:p>
            <a:r>
              <a:rPr lang="ru-RU" dirty="0"/>
              <a:t>В Беларуси, по данным Э.Р. </a:t>
            </a:r>
            <a:r>
              <a:rPr lang="ru-RU" dirty="0" err="1"/>
              <a:t>Лойко</a:t>
            </a:r>
            <a:r>
              <a:rPr lang="ru-RU" dirty="0"/>
              <a:t> чаще встречаются деревья с преобладанием мужских цветков 3-11 : 1. </a:t>
            </a:r>
          </a:p>
          <a:p>
            <a:r>
              <a:rPr lang="ru-RU" i="1" dirty="0"/>
              <a:t>Корневая система - поверхностно-стержневая</a:t>
            </a:r>
            <a:r>
              <a:rPr lang="ru-RU" dirty="0"/>
              <a:t>, имеет два яруса -поверхностный, располагающийся в слое  почвы 50 см и глубокий -расположен на глубине 1,5-2 м. Лучше приживаются саженцы с мочковатой корневой системой. При повреждении стержневого корня в диаметре толще 2-х см при пересадке, </a:t>
            </a:r>
            <a:r>
              <a:rPr lang="ru-RU" i="1" dirty="0"/>
              <a:t>корень загнивает</a:t>
            </a:r>
            <a:r>
              <a:rPr lang="ru-RU" dirty="0"/>
              <a:t> и растение погибает.</a:t>
            </a:r>
          </a:p>
          <a:p>
            <a:r>
              <a:rPr lang="ru-RU" dirty="0"/>
              <a:t>По сведениям многих авторов грецкий орех в различных регионах переносит понижение температуры до - 30 С, хотя однолетний прирост подмерзает при -22-23 С.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20038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Орех грецкий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058194"/>
            <a:ext cx="5181600" cy="3886200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058194"/>
            <a:ext cx="51816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6150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6700"/>
          </a:xfrm>
        </p:spPr>
        <p:txBody>
          <a:bodyPr/>
          <a:lstStyle/>
          <a:p>
            <a:pPr algn="ctr"/>
            <a:r>
              <a:rPr lang="ru-RU" b="1" dirty="0"/>
              <a:t>Распространение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081826"/>
            <a:ext cx="10515600" cy="5095137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В диком состоянии грецкий орех растёт в Закавказье, в северном Китае, в северной Индии, на Тянь-Шане, в Иране, в Малой Азии, на Балканах, Украине и Греции. </a:t>
            </a:r>
          </a:p>
          <a:p>
            <a:r>
              <a:rPr lang="ru-RU" dirty="0"/>
              <a:t>Произрастает на мощных, богатых гумусом почвах, развитых на лёссе, умеренно влажных, с хорошей аэрацией. Благодаря хорошо развитой корневой системе, идущей в глубину до 4 м и в стороны до 20 м, орех использует огромный объём почвы, что позволяет ему переносить отдельные засушливые периоды.</a:t>
            </a:r>
          </a:p>
          <a:p>
            <a:r>
              <a:rPr lang="ru-RU" dirty="0"/>
              <a:t>Не выдерживает больших морозов, при температуре −25…−28 °C вымерзает. В Беларуси грецкий орех периодически подмерзает, но затем восстанавливается; поэтому он растет в виде многоствольного дерева высотой 10-12 м. </a:t>
            </a:r>
          </a:p>
          <a:p>
            <a:r>
              <a:rPr lang="ru-RU" dirty="0"/>
              <a:t>Основными производителями грецкого ореха являются Китай, США и Турция. Из республик бывшего Советского Союза значительное количество ореха выращивается на Украине и в Молдавии. </a:t>
            </a:r>
          </a:p>
        </p:txBody>
      </p:sp>
    </p:spTree>
    <p:extLst>
      <p:ext uri="{BB962C8B-B14F-4D97-AF65-F5344CB8AC3E}">
        <p14:creationId xmlns:p14="http://schemas.microsoft.com/office/powerpoint/2010/main" val="8965978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06852"/>
          </a:xfrm>
        </p:spPr>
        <p:txBody>
          <a:bodyPr/>
          <a:lstStyle/>
          <a:p>
            <a:pPr algn="ctr"/>
            <a:r>
              <a:rPr lang="ru-RU" b="1" dirty="0"/>
              <a:t>Требования к условиям произрастания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056068"/>
            <a:ext cx="10515600" cy="5120895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Наиболее благоприятными условиями для роста и плодоношения грецкого ореха создаются на ровных участках или с небольшим пологим склоном. Лучшими являются южные и западные склоны.</a:t>
            </a:r>
          </a:p>
          <a:p>
            <a:r>
              <a:rPr lang="ru-RU" dirty="0"/>
              <a:t>По отношению </a:t>
            </a:r>
            <a:r>
              <a:rPr lang="ru-RU" i="1" dirty="0"/>
              <a:t>к влаге</a:t>
            </a:r>
            <a:r>
              <a:rPr lang="ru-RU" dirty="0"/>
              <a:t> грецкий орех проявляет </a:t>
            </a:r>
            <a:r>
              <a:rPr lang="ru-RU" i="1" dirty="0"/>
              <a:t>большую требовательность,</a:t>
            </a:r>
            <a:r>
              <a:rPr lang="ru-RU" dirty="0"/>
              <a:t> чем к плодородию почв. Для грецкого ореха подбирают достаточно глубокие и влагоемкие почвы. Он мирится с бедными почвами, но очень болезненно переносит тяжелые, глинистые, плохо дренированные, сырые и заболоченные. Непригодны для него песчаные почвы. Уровень грунтовых вод выше 1,5 м отрицательно влияет на рост и развитие грецкого ореха. </a:t>
            </a:r>
          </a:p>
          <a:p>
            <a:r>
              <a:rPr lang="ru-RU" dirty="0"/>
              <a:t>По сведениям </a:t>
            </a:r>
            <a:r>
              <a:rPr lang="ru-RU" dirty="0" err="1"/>
              <a:t>Дилендика</a:t>
            </a:r>
            <a:r>
              <a:rPr lang="ru-RU" dirty="0"/>
              <a:t> (1981) лучшими для грецкого ореха в Беларуси являются</a:t>
            </a:r>
            <a:r>
              <a:rPr lang="ru-RU" i="1" dirty="0"/>
              <a:t> дерновые и дерново-подзолистые легкосуглинистые и супесчаные почвы с содержанием гумуса 2,5-3%  и рН 5,5-5,7, подстилаемые достаточно</a:t>
            </a:r>
            <a:r>
              <a:rPr lang="ru-RU" dirty="0"/>
              <a:t> </a:t>
            </a:r>
            <a:r>
              <a:rPr lang="ru-RU" i="1" dirty="0"/>
              <a:t>рыхлыми и хорошо водоудерживающими породами</a:t>
            </a:r>
            <a:r>
              <a:rPr lang="ru-RU" dirty="0"/>
              <a:t>.</a:t>
            </a:r>
          </a:p>
          <a:p>
            <a:r>
              <a:rPr lang="ru-RU" dirty="0"/>
              <a:t>На территории Беларуси в настоящее время насчитывается более 2000. деревьев грецкого ореха. Первые упоминания о нем в Беларуси сделаны французским натуралистом, хирургом и анатомом </a:t>
            </a:r>
            <a:r>
              <a:rPr lang="ru-RU" dirty="0" err="1"/>
              <a:t>Жанном</a:t>
            </a:r>
            <a:r>
              <a:rPr lang="ru-RU" dirty="0"/>
              <a:t> Эммануилом </a:t>
            </a:r>
            <a:r>
              <a:rPr lang="ru-RU" dirty="0" err="1"/>
              <a:t>Жилибером</a:t>
            </a:r>
            <a:r>
              <a:rPr lang="ru-RU" dirty="0"/>
              <a:t> в 1775 г.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31831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3942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Размножение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159100"/>
            <a:ext cx="10515600" cy="5017863"/>
          </a:xfrm>
        </p:spPr>
        <p:txBody>
          <a:bodyPr>
            <a:normAutofit fontScale="77500" lnSpcReduction="20000"/>
          </a:bodyPr>
          <a:lstStyle/>
          <a:p>
            <a:r>
              <a:rPr lang="ru-RU" i="1" dirty="0"/>
              <a:t>Размножается</a:t>
            </a:r>
            <a:r>
              <a:rPr lang="ru-RU" dirty="0"/>
              <a:t> грецкий орех </a:t>
            </a:r>
            <a:r>
              <a:rPr lang="ru-RU" i="1" dirty="0"/>
              <a:t>семенами и вегетативным</a:t>
            </a:r>
            <a:r>
              <a:rPr lang="ru-RU" dirty="0"/>
              <a:t> способами. При</a:t>
            </a:r>
            <a:r>
              <a:rPr lang="ru-RU" i="1" dirty="0"/>
              <a:t> семенном</a:t>
            </a:r>
            <a:r>
              <a:rPr lang="ru-RU" dirty="0"/>
              <a:t> размножении следует учитывать, что грецкий орех - гетерозиготное растение. В условиях свободного перекрестного опыления при семенном размножении растения различаются по силе роста, габитусу, зимостойкости, устойчивости к болезням и т.п.</a:t>
            </a:r>
          </a:p>
          <a:p>
            <a:r>
              <a:rPr lang="ru-RU" dirty="0"/>
              <a:t>В качестве семенных маточников следует брать плоды с деревьев, произрастающих в Беларуси. Собранные орехи сразу же очищают от </a:t>
            </a:r>
            <a:r>
              <a:rPr lang="ru-RU" dirty="0" err="1"/>
              <a:t>перикарпа</a:t>
            </a:r>
            <a:r>
              <a:rPr lang="ru-RU" dirty="0"/>
              <a:t>, 5-7 дней сушат на солнце, а затем под навесом и хранят при температуре 18-20</a:t>
            </a:r>
            <a:r>
              <a:rPr lang="ru-RU" baseline="30000" dirty="0"/>
              <a:t>0</a:t>
            </a:r>
            <a:r>
              <a:rPr lang="ru-RU" dirty="0"/>
              <a:t>С. </a:t>
            </a:r>
            <a:r>
              <a:rPr lang="ru-RU" i="1" dirty="0"/>
              <a:t>Толстокорые</a:t>
            </a:r>
            <a:r>
              <a:rPr lang="ru-RU" dirty="0"/>
              <a:t> орехи </a:t>
            </a:r>
            <a:r>
              <a:rPr lang="ru-RU" i="1" dirty="0"/>
              <a:t>стратифицируют 90-100</a:t>
            </a:r>
            <a:r>
              <a:rPr lang="ru-RU" dirty="0"/>
              <a:t> дней при температуре 0-7</a:t>
            </a:r>
            <a:r>
              <a:rPr lang="ru-RU" baseline="30000" dirty="0"/>
              <a:t>0</a:t>
            </a:r>
            <a:r>
              <a:rPr lang="ru-RU" dirty="0"/>
              <a:t>С, орехи с </a:t>
            </a:r>
            <a:r>
              <a:rPr lang="ru-RU" i="1" dirty="0"/>
              <a:t>тонкой скорлупой - 30-45 дней </a:t>
            </a:r>
            <a:r>
              <a:rPr lang="ru-RU" dirty="0"/>
              <a:t>при температуре 15-18</a:t>
            </a:r>
            <a:r>
              <a:rPr lang="ru-RU" baseline="30000" dirty="0"/>
              <a:t>0</a:t>
            </a:r>
            <a:r>
              <a:rPr lang="ru-RU" dirty="0"/>
              <a:t>С. Перед посевом орехи выдерживают в субстрате несколько дней при температуре 15-18</a:t>
            </a:r>
            <a:r>
              <a:rPr lang="ru-RU" baseline="30000" dirty="0"/>
              <a:t>0</a:t>
            </a:r>
            <a:r>
              <a:rPr lang="ru-RU" dirty="0"/>
              <a:t>С. Наклюнувшиеся и не наклюнувшиеся орехи высевают раздельно. </a:t>
            </a:r>
          </a:p>
          <a:p>
            <a:r>
              <a:rPr lang="ru-RU" dirty="0"/>
              <a:t>В условиях Беларуси грецкий орех растет очень медленно, в первый год высота  стволика всего 5-7 см, в теплице 25 см. В конце 2-го года - соответственно 55 и 180 см.</a:t>
            </a:r>
          </a:p>
          <a:p>
            <a:r>
              <a:rPr lang="ru-RU" dirty="0"/>
              <a:t>При пересадке лучше приживаются саженцы с мочковатой корневой системой. При повреждении стержневого корня в диаметре толще 2-х см при пересадке, </a:t>
            </a:r>
            <a:r>
              <a:rPr lang="ru-RU" i="1" dirty="0"/>
              <a:t>корень загнивает</a:t>
            </a:r>
            <a:r>
              <a:rPr lang="ru-RU" dirty="0"/>
              <a:t> и растение погибает. Чтобы этого не происходило, осенью 1-го года корень подрезают на глубине 25-30 см 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40662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9731"/>
          </a:xfrm>
        </p:spPr>
        <p:txBody>
          <a:bodyPr/>
          <a:lstStyle/>
          <a:p>
            <a:pPr algn="ctr"/>
            <a:r>
              <a:rPr lang="ru-RU" b="1" dirty="0"/>
              <a:t>Вегетативное размножение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017431"/>
            <a:ext cx="10515600" cy="5159532"/>
          </a:xfrm>
        </p:spPr>
        <p:txBody>
          <a:bodyPr>
            <a:normAutofit fontScale="85000" lnSpcReduction="10000"/>
          </a:bodyPr>
          <a:lstStyle/>
          <a:p>
            <a:r>
              <a:rPr lang="ru-RU" i="1" dirty="0"/>
              <a:t>Основным способом вегетативного размножения является окулировка.</a:t>
            </a:r>
            <a:r>
              <a:rPr lang="ru-RU" dirty="0"/>
              <a:t> Окулировку проводят в обычные сроки (конец июля – начало августа). Приживаемость глазков обычно 62-90%. Лучшие результаты дает окулировка увеличенным щитком в приклад и полукольцом. Однако даже в обычные зимы более 90% глазков вымерзает, поэтому </a:t>
            </a:r>
            <a:r>
              <a:rPr lang="ru-RU" dirty="0" err="1"/>
              <a:t>окулянты</a:t>
            </a:r>
            <a:r>
              <a:rPr lang="ru-RU" dirty="0"/>
              <a:t> надо выкопать и хранить </a:t>
            </a:r>
            <a:r>
              <a:rPr lang="ru-RU"/>
              <a:t>в хранилище </a:t>
            </a:r>
            <a:r>
              <a:rPr lang="ru-RU" dirty="0"/>
              <a:t>при температуре 0</a:t>
            </a:r>
            <a:r>
              <a:rPr lang="ru-RU" baseline="30000" dirty="0"/>
              <a:t>0</a:t>
            </a:r>
            <a:r>
              <a:rPr lang="ru-RU" dirty="0"/>
              <a:t>С или в </a:t>
            </a:r>
            <a:r>
              <a:rPr lang="ru-RU" dirty="0" err="1"/>
              <a:t>прикопе</a:t>
            </a:r>
            <a:r>
              <a:rPr lang="ru-RU" dirty="0"/>
              <a:t>.</a:t>
            </a:r>
          </a:p>
          <a:p>
            <a:r>
              <a:rPr lang="ru-RU" dirty="0"/>
              <a:t>Весной </a:t>
            </a:r>
            <a:r>
              <a:rPr lang="ru-RU" dirty="0" err="1"/>
              <a:t>окулянты</a:t>
            </a:r>
            <a:r>
              <a:rPr lang="ru-RU" dirty="0"/>
              <a:t> высаживают в питомник и к концу 1-го года саженцы достигают высоты 120-167 см и становятся пригодными для посадки в сад.</a:t>
            </a:r>
          </a:p>
          <a:p>
            <a:r>
              <a:rPr lang="ru-RU" dirty="0"/>
              <a:t>Грецкий орех можно размножать </a:t>
            </a:r>
            <a:r>
              <a:rPr lang="ru-RU" i="1" dirty="0"/>
              <a:t>и способом зимней прививки</a:t>
            </a:r>
            <a:r>
              <a:rPr lang="ru-RU" dirty="0"/>
              <a:t>. Особенности: сроки прививки - середина марта; сеянцы за 15-20 дней высаживают в полиэтиленовые мешки и ставят в теплицы; прививают способом улучшенной копулировки или окулируют глазком (полукольцом) и до посадки в открытый грунт выдерживают в теплице.</a:t>
            </a:r>
          </a:p>
          <a:p>
            <a:r>
              <a:rPr lang="ru-RU" dirty="0"/>
              <a:t>Попытка выращивать грецкий орех в лесах Беларуси (</a:t>
            </a:r>
            <a:r>
              <a:rPr lang="ru-RU" dirty="0" err="1"/>
              <a:t>Секарин</a:t>
            </a:r>
            <a:r>
              <a:rPr lang="ru-RU" dirty="0"/>
              <a:t>, 1995) не увенчалась успехом. Растения подмерзали, кустились, зарастали сорняками.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99496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Орех </a:t>
            </a:r>
            <a:r>
              <a:rPr lang="ru-RU" dirty="0" err="1"/>
              <a:t>манчжурский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825625"/>
            <a:ext cx="5181600" cy="4351338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1825625"/>
            <a:ext cx="518160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336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Лещина и фундук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/>
              <a:t>Лещина обыкновенная</a:t>
            </a:r>
            <a:r>
              <a:rPr lang="ru-RU" dirty="0"/>
              <a:t> (</a:t>
            </a:r>
            <a:r>
              <a:rPr lang="ru-RU" i="1" dirty="0" err="1"/>
              <a:t>Cor</a:t>
            </a:r>
            <a:r>
              <a:rPr lang="en-US" i="1" dirty="0"/>
              <a:t>y</a:t>
            </a:r>
            <a:r>
              <a:rPr lang="ru-RU" i="1" dirty="0"/>
              <a:t>l</a:t>
            </a:r>
            <a:r>
              <a:rPr lang="en-US" i="1" dirty="0"/>
              <a:t>u</a:t>
            </a:r>
            <a:r>
              <a:rPr lang="ru-RU" i="1" dirty="0"/>
              <a:t>s </a:t>
            </a:r>
            <a:r>
              <a:rPr lang="ru-RU" i="1" dirty="0" err="1"/>
              <a:t>avellana</a:t>
            </a:r>
            <a:r>
              <a:rPr lang="ru-RU" dirty="0"/>
              <a:t>) </a:t>
            </a:r>
            <a:r>
              <a:rPr lang="ru-RU" b="1" dirty="0"/>
              <a:t>Семейство</a:t>
            </a:r>
            <a:r>
              <a:rPr lang="ru-RU" dirty="0"/>
              <a:t> </a:t>
            </a:r>
            <a:r>
              <a:rPr lang="ru-RU" i="1" dirty="0" err="1"/>
              <a:t>Betulaceae</a:t>
            </a:r>
            <a:r>
              <a:rPr lang="ru-RU" dirty="0"/>
              <a:t> (</a:t>
            </a:r>
            <a:r>
              <a:rPr lang="ru-RU" b="1" dirty="0"/>
              <a:t>Березовые</a:t>
            </a:r>
            <a:r>
              <a:rPr lang="ru-RU" dirty="0"/>
              <a:t>).  </a:t>
            </a:r>
            <a:r>
              <a:rPr lang="ru-RU" b="1" dirty="0"/>
              <a:t>Род</a:t>
            </a:r>
            <a:r>
              <a:rPr lang="ru-RU" b="1" u="sng" dirty="0"/>
              <a:t> </a:t>
            </a:r>
            <a:r>
              <a:rPr lang="ru-RU" i="1" dirty="0" err="1"/>
              <a:t>Corylus</a:t>
            </a:r>
            <a:r>
              <a:rPr lang="ru-RU" dirty="0"/>
              <a:t> (</a:t>
            </a:r>
            <a:r>
              <a:rPr lang="ru-RU" b="1" i="1" dirty="0"/>
              <a:t>Лещина)</a:t>
            </a:r>
            <a:r>
              <a:rPr lang="ru-RU" dirty="0"/>
              <a:t>  - повсеместно произрастает  на территории Республики Беларусь.  Дикорастущие формы этого вида называются лещиной, культурные крупноплодные - </a:t>
            </a:r>
            <a:r>
              <a:rPr lang="ru-RU" b="1" i="1" dirty="0"/>
              <a:t>фундуком. </a:t>
            </a:r>
          </a:p>
          <a:p>
            <a:r>
              <a:rPr lang="ru-RU" b="1" dirty="0"/>
              <a:t>Орешник медвежий</a:t>
            </a:r>
            <a:r>
              <a:rPr lang="ru-RU" dirty="0"/>
              <a:t>  или  древовидная лещина (</a:t>
            </a:r>
            <a:r>
              <a:rPr lang="ru-RU" i="1" dirty="0" err="1"/>
              <a:t>Cor</a:t>
            </a:r>
            <a:r>
              <a:rPr lang="en-US" i="1" dirty="0"/>
              <a:t>y</a:t>
            </a:r>
            <a:r>
              <a:rPr lang="ru-RU" i="1" dirty="0"/>
              <a:t>l</a:t>
            </a:r>
            <a:r>
              <a:rPr lang="en-US" i="1" dirty="0"/>
              <a:t>u</a:t>
            </a:r>
            <a:r>
              <a:rPr lang="ru-RU" i="1" dirty="0"/>
              <a:t>s </a:t>
            </a:r>
            <a:r>
              <a:rPr lang="ru-RU" i="1" dirty="0" err="1"/>
              <a:t>colurna</a:t>
            </a:r>
            <a:r>
              <a:rPr lang="ru-RU" dirty="0"/>
              <a:t>) - произрастает в Украине,  Молдавии,  встречается и в Беларуси. Несколько экземпляров  орешника медвежьего имеется в дендрологическом парке БГСХА.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6403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Лещина обыкновенная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9788" y="2633479"/>
            <a:ext cx="5157787" cy="3427779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172200" y="2675791"/>
            <a:ext cx="5183188" cy="3343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6716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Фундук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391678" y="2505075"/>
            <a:ext cx="4054006" cy="3684588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172200" y="2519230"/>
            <a:ext cx="5183188" cy="365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4321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Орешник медвежий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62289" y="2505075"/>
            <a:ext cx="4912784" cy="3684588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324439" y="2505075"/>
            <a:ext cx="4878710" cy="368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6321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1247"/>
          </a:xfrm>
        </p:spPr>
        <p:txBody>
          <a:bodyPr/>
          <a:lstStyle/>
          <a:p>
            <a:pPr algn="ctr"/>
            <a:r>
              <a:rPr lang="ru-RU" dirty="0"/>
              <a:t>Водяной орех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36372"/>
            <a:ext cx="10515600" cy="4940591"/>
          </a:xfrm>
        </p:spPr>
        <p:txBody>
          <a:bodyPr>
            <a:normAutofit fontScale="92500" lnSpcReduction="10000"/>
          </a:bodyPr>
          <a:lstStyle/>
          <a:p>
            <a:r>
              <a:rPr lang="ru-RU" dirty="0" err="1"/>
              <a:t>Рогу́льник</a:t>
            </a:r>
            <a:r>
              <a:rPr lang="ru-RU" dirty="0"/>
              <a:t> </a:t>
            </a:r>
            <a:r>
              <a:rPr lang="ru-RU" dirty="0" err="1"/>
              <a:t>пла́вающий</a:t>
            </a:r>
            <a:r>
              <a:rPr lang="ru-RU" dirty="0"/>
              <a:t>, или </a:t>
            </a:r>
            <a:r>
              <a:rPr lang="ru-RU" dirty="0" err="1"/>
              <a:t>Водяно́й</a:t>
            </a:r>
            <a:r>
              <a:rPr lang="ru-RU" dirty="0"/>
              <a:t> </a:t>
            </a:r>
            <a:r>
              <a:rPr lang="ru-RU" dirty="0" err="1"/>
              <a:t>оре́х</a:t>
            </a:r>
            <a:r>
              <a:rPr lang="ru-RU" dirty="0"/>
              <a:t> плавающий, или </a:t>
            </a:r>
            <a:r>
              <a:rPr lang="ru-RU" dirty="0" err="1"/>
              <a:t>Чили́м</a:t>
            </a:r>
            <a:r>
              <a:rPr lang="ru-RU" dirty="0"/>
              <a:t>, или Чёртов орех (лат. </a:t>
            </a:r>
            <a:r>
              <a:rPr lang="ru-RU" i="1" dirty="0" err="1"/>
              <a:t>Trápa</a:t>
            </a:r>
            <a:r>
              <a:rPr lang="ru-RU" i="1" dirty="0"/>
              <a:t> </a:t>
            </a:r>
            <a:r>
              <a:rPr lang="ru-RU" i="1" dirty="0" err="1"/>
              <a:t>nátans</a:t>
            </a:r>
            <a:r>
              <a:rPr lang="ru-RU" dirty="0"/>
              <a:t>) — однолетнее водное растение, происходящее из южных районов Евразии и Африки; вид рода Рогульник семейства Дербенниковые (</a:t>
            </a:r>
            <a:r>
              <a:rPr lang="ru-RU" i="1" dirty="0" err="1"/>
              <a:t>Lythraceae</a:t>
            </a:r>
            <a:r>
              <a:rPr lang="ru-RU" dirty="0"/>
              <a:t>).</a:t>
            </a:r>
          </a:p>
          <a:p>
            <a:r>
              <a:rPr lang="ru-RU" dirty="0"/>
              <a:t>Чилим имеет обширный ареал, включающий почти всю Африку, многие районы Азии (Турция, Азербайджан, Грузия, Казахстан, Китай, Вьетнам и Япония, Индия и Пакистан) и Европы (центр, восток и юг)</a:t>
            </a:r>
          </a:p>
          <a:p>
            <a:r>
              <a:rPr lang="ru-RU" dirty="0"/>
              <a:t>Растёт в озёрах, заводях и старицах медленно текущих рек, вырастает до 5 м в длину.</a:t>
            </a:r>
          </a:p>
          <a:p>
            <a:r>
              <a:rPr lang="ru-RU" dirty="0"/>
              <a:t> Растение в давние времена широко употреблялось в пищу, но сейчас его использование сократилось или забыто.</a:t>
            </a:r>
          </a:p>
          <a:p>
            <a:r>
              <a:rPr lang="ru-RU" dirty="0"/>
              <a:t>В Беларуси чилим встречается повсеместно, но редко. Занесен в Красную книгу.</a:t>
            </a:r>
          </a:p>
        </p:txBody>
      </p:sp>
    </p:spTree>
    <p:extLst>
      <p:ext uri="{BB962C8B-B14F-4D97-AF65-F5344CB8AC3E}">
        <p14:creationId xmlns:p14="http://schemas.microsoft.com/office/powerpoint/2010/main" val="340845531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</TotalTime>
  <Words>3155</Words>
  <Application>Microsoft Office PowerPoint</Application>
  <PresentationFormat>Широкоэкранный</PresentationFormat>
  <Paragraphs>128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Тема Office</vt:lpstr>
      <vt:lpstr>Орехоплодные породы</vt:lpstr>
      <vt:lpstr>Орехоплодные породы</vt:lpstr>
      <vt:lpstr>Орех грецкий</vt:lpstr>
      <vt:lpstr>Орех манчжурский</vt:lpstr>
      <vt:lpstr>Лещина и фундук</vt:lpstr>
      <vt:lpstr>Лещина обыкновенная</vt:lpstr>
      <vt:lpstr>Фундук</vt:lpstr>
      <vt:lpstr>Орешник медвежий</vt:lpstr>
      <vt:lpstr>Водяной орех</vt:lpstr>
      <vt:lpstr>Описание чилима</vt:lpstr>
      <vt:lpstr>Рогульник плавающий (водяной орех)</vt:lpstr>
      <vt:lpstr>Миндаль</vt:lpstr>
      <vt:lpstr>Миндаль</vt:lpstr>
      <vt:lpstr>Фисташка</vt:lpstr>
      <vt:lpstr>Фисташковое дерево</vt:lpstr>
      <vt:lpstr>Сосна кедровая</vt:lpstr>
      <vt:lpstr>Кедровые «орешки»</vt:lpstr>
      <vt:lpstr>Кедр ливанский</vt:lpstr>
      <vt:lpstr>Лещина (Орешник лесной)</vt:lpstr>
      <vt:lpstr>Описание растения</vt:lpstr>
      <vt:lpstr>Биологические особенности</vt:lpstr>
      <vt:lpstr>Выращивание</vt:lpstr>
      <vt:lpstr>Основные страны - производители фундука  </vt:lpstr>
      <vt:lpstr>Технологии выращивания фундука</vt:lpstr>
      <vt:lpstr>Пищевое значение грецкого ореха</vt:lpstr>
      <vt:lpstr>Использование деревьев ореха</vt:lpstr>
      <vt:lpstr>Требования к теплу</vt:lpstr>
      <vt:lpstr>Морфология и биология</vt:lpstr>
      <vt:lpstr>Морфология и биология</vt:lpstr>
      <vt:lpstr>Распространение</vt:lpstr>
      <vt:lpstr>Требования к условиям произрастания</vt:lpstr>
      <vt:lpstr>Размножение</vt:lpstr>
      <vt:lpstr>Вегетативное размножение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Орехоплодные породы</dc:title>
  <dc:creator>Пользователь</dc:creator>
  <cp:lastModifiedBy>Пользователь</cp:lastModifiedBy>
  <cp:revision>35</cp:revision>
  <dcterms:created xsi:type="dcterms:W3CDTF">2019-03-12T05:47:16Z</dcterms:created>
  <dcterms:modified xsi:type="dcterms:W3CDTF">2023-03-14T06:09:36Z</dcterms:modified>
</cp:coreProperties>
</file>