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1" r:id="rId4"/>
    <p:sldId id="290" r:id="rId5"/>
    <p:sldId id="258" r:id="rId6"/>
    <p:sldId id="260" r:id="rId7"/>
    <p:sldId id="261" r:id="rId8"/>
    <p:sldId id="263" r:id="rId9"/>
    <p:sldId id="282" r:id="rId10"/>
    <p:sldId id="264" r:id="rId11"/>
    <p:sldId id="284" r:id="rId12"/>
    <p:sldId id="266" r:id="rId13"/>
    <p:sldId id="267" r:id="rId14"/>
    <p:sldId id="287" r:id="rId15"/>
    <p:sldId id="268" r:id="rId16"/>
    <p:sldId id="269" r:id="rId17"/>
    <p:sldId id="286" r:id="rId18"/>
    <p:sldId id="270" r:id="rId19"/>
    <p:sldId id="278" r:id="rId20"/>
    <p:sldId id="283" r:id="rId21"/>
    <p:sldId id="274" r:id="rId22"/>
    <p:sldId id="275" r:id="rId23"/>
    <p:sldId id="276" r:id="rId24"/>
    <p:sldId id="277" r:id="rId25"/>
    <p:sldId id="279" r:id="rId26"/>
    <p:sldId id="288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6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2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9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9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4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9E1E-7C11-48A3-BB5B-536FB4B1717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1767-1533-4938-ADB7-E41C8055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L.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ОБЛЕПИХА, ЛОХ И ШЕФЕРДИЯ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lvl="0" algn="l"/>
            <a:r>
              <a:rPr lang="ru-RU" sz="9600" dirty="0"/>
              <a:t>1. Значение и происхождение породы</a:t>
            </a:r>
          </a:p>
          <a:p>
            <a:pPr lvl="0" algn="l"/>
            <a:r>
              <a:rPr lang="ru-RU" sz="9600" dirty="0"/>
              <a:t>2. Морфологические особенности облепихи.</a:t>
            </a:r>
          </a:p>
          <a:p>
            <a:pPr lvl="0" algn="l"/>
            <a:r>
              <a:rPr lang="ru-RU" sz="9600" dirty="0"/>
              <a:t>3. Биологические особенности облепихи.</a:t>
            </a:r>
          </a:p>
          <a:p>
            <a:pPr lvl="0" algn="l"/>
            <a:r>
              <a:rPr lang="ru-RU" sz="9600" dirty="0"/>
              <a:t>4. Агротехнические приемы выращивания облепихи</a:t>
            </a:r>
          </a:p>
          <a:p>
            <a:pPr lvl="0" algn="l"/>
            <a:r>
              <a:rPr lang="ru-RU" sz="9600" dirty="0"/>
              <a:t>5. Лох. Значение, распространение и перспективы интро­дукции.</a:t>
            </a:r>
          </a:p>
          <a:p>
            <a:pPr lvl="0" algn="l"/>
            <a:r>
              <a:rPr lang="ru-RU" sz="9600" dirty="0"/>
              <a:t>6. </a:t>
            </a:r>
            <a:r>
              <a:rPr lang="ru-RU" sz="9600" dirty="0" err="1"/>
              <a:t>Шефердия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16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365125"/>
            <a:ext cx="10275888" cy="8667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Генеративные почки на женском и мужском растениях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473200"/>
            <a:ext cx="5157787" cy="103187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Слева – плодоношение облепихи</a:t>
            </a:r>
          </a:p>
          <a:p>
            <a:r>
              <a:rPr lang="ru-RU" dirty="0"/>
              <a:t>В центре – однолетний прирост женского растения</a:t>
            </a:r>
          </a:p>
          <a:p>
            <a:r>
              <a:rPr lang="ru-RU" dirty="0"/>
              <a:t>Справа – однолетний прирост мужского растения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5200" y="2619641"/>
            <a:ext cx="4783906" cy="35466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Почки на мужском растении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9640"/>
            <a:ext cx="5183188" cy="34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9A53-CA41-44CE-AA66-64F83FE0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3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0A8C5D-7CA0-434A-831C-9E86F24BA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1048"/>
            <a:ext cx="4343400" cy="4620652"/>
          </a:xfrm>
        </p:spPr>
        <p:txBody>
          <a:bodyPr>
            <a:normAutofit/>
          </a:bodyPr>
          <a:lstStyle/>
          <a:p>
            <a:r>
              <a:rPr lang="ru-RU" sz="1800" dirty="0"/>
              <a:t>Корневая система  не глубокая, шнуровидная. Корни длинные, толстые, мясистые, содержащие много воды. Основная их масса залегает в зоне штамба (150-200 см.) на глубине 20-60 см. На корнях закладываются придаточные почки, из которых вырастают </a:t>
            </a:r>
            <a:r>
              <a:rPr lang="ru-RU" sz="1800" dirty="0" err="1"/>
              <a:t>корнепорослевые</a:t>
            </a:r>
            <a:r>
              <a:rPr lang="ru-RU" sz="1800" dirty="0"/>
              <a:t> побеги, что в природе приводит к формированию зарослей куртинного типа. 5-ти летний куст дает 20-25 отпрысков.</a:t>
            </a:r>
          </a:p>
          <a:p>
            <a:r>
              <a:rPr lang="ru-RU" sz="1800" dirty="0"/>
              <a:t>На корнях облепихи имеются многочисленные наросты, которые образовались в результате азотофиксирующих бактерий, благодаря чему облепиха успешно растет даже на бедных песчаных почвах.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AF89B-DDC0-40F4-8E98-56763BB04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965760"/>
            <a:ext cx="6462712" cy="45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1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pPr algn="ctr"/>
            <a:r>
              <a:rPr lang="ru-RU" b="1" dirty="0"/>
              <a:t>Биологические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05650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Облепиха характеризуется обильным и регулярным плодоношением.</a:t>
            </a:r>
          </a:p>
          <a:p>
            <a:r>
              <a:rPr lang="ru-RU" dirty="0"/>
              <a:t>На 7-8-й год после посадки урожай с дерева достигает 20-25 кг, а урожайность - 100-130 ц/га. Урожайность у облепихи начинает резко возрастать с 3-го года, достигая максимума в 8-10 лет, затем прирост уменьшается, что приводит к некоторому снижению урожаев, однако они остаются довольно высокими до 15 лет.</a:t>
            </a:r>
          </a:p>
          <a:p>
            <a:r>
              <a:rPr lang="ru-RU" dirty="0"/>
              <a:t>Облепиха считается растением  с узкой экологической специализацией . Дикорастущие виды обычно приспособлены только к условиям определенной местности.</a:t>
            </a:r>
          </a:p>
          <a:p>
            <a:r>
              <a:rPr lang="ru-RU" dirty="0"/>
              <a:t>Облепиха  плохо переносит кратковременные затопления,  а также  не может  расти в условиях  затенения, под пологом других растений.  </a:t>
            </a:r>
          </a:p>
          <a:p>
            <a:r>
              <a:rPr lang="ru-RU" dirty="0"/>
              <a:t>Морозоустойчива, переносит до - 50 </a:t>
            </a:r>
            <a:r>
              <a:rPr lang="ru-RU" baseline="30000" dirty="0"/>
              <a:t>0</a:t>
            </a:r>
            <a:r>
              <a:rPr lang="ru-RU" dirty="0"/>
              <a:t> С, но не терпит оттепелей. </a:t>
            </a:r>
          </a:p>
          <a:p>
            <a:r>
              <a:rPr lang="ru-RU" dirty="0"/>
              <a:t>Обладает определенной пластичностью в отношении условий почвенного питания. Она успешно растет на почвах с рН от 5,1 до 7,9, с количеством нитратного азота от 0,2 до 4,9 мг/100 г почвы, калия от 67 до 242, фосфора от 61 до 502 мг/кг почвы.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7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Размножение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50693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Размножается облепиха зелеными и одревесневшими черенками, прививкой, корневыми отпрысками.</a:t>
            </a:r>
          </a:p>
          <a:p>
            <a:r>
              <a:rPr lang="ru-RU" dirty="0"/>
              <a:t>В питомниках облепиху чаще всего размножают одревесневшими черенками, дефицитные сорта - зелеными.</a:t>
            </a:r>
          </a:p>
          <a:p>
            <a:r>
              <a:rPr lang="ru-RU" dirty="0"/>
              <a:t>Для размножения  одревесневшими черенками  хорошо вызревшие побеги режут со здоровых чистосортных кустов 4-5-ти летнего возраста, в конце ноября, начале декабря. </a:t>
            </a:r>
          </a:p>
          <a:p>
            <a:r>
              <a:rPr lang="ru-RU" dirty="0"/>
              <a:t>Хранят под снегом или в помещении с температурой от 0 до - 5 </a:t>
            </a:r>
            <a:r>
              <a:rPr lang="ru-RU" baseline="30000" dirty="0"/>
              <a:t>0</a:t>
            </a:r>
            <a:r>
              <a:rPr lang="ru-RU" dirty="0"/>
              <a:t>С. </a:t>
            </a:r>
          </a:p>
          <a:p>
            <a:r>
              <a:rPr lang="ru-RU" dirty="0"/>
              <a:t>Рано весной из побегов нарезают черенки длиной 18-20 см. Нарезанные черенки перед посадкой желательно замочить в воде комнатной температуры на 1-2-е суток. </a:t>
            </a:r>
          </a:p>
          <a:p>
            <a:r>
              <a:rPr lang="ru-RU" dirty="0"/>
              <a:t>Черенки высаживают вертикально, оставляя верхнюю почку на уровне поверхности почвы. Почву мульчируют торфом или опилками. После посадки, в течение первых 2-3-х недель, высаженные черенки поливают.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23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FAD6DF9-4915-4A26-9F2E-8C9E8E2E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3" y="421718"/>
            <a:ext cx="10713079" cy="58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8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pPr algn="ctr"/>
            <a:r>
              <a:rPr lang="ru-RU" b="1" dirty="0"/>
              <a:t>Выбор и подготовка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8947"/>
            <a:ext cx="10515600" cy="51080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  выборе места  под облепиху учитывают, что она светолюбивая и зимостойкая порода, хорошо растет на открытых местах, любит рыхлые, богатые органическими веществами, </a:t>
            </a:r>
            <a:r>
              <a:rPr lang="ru-RU" dirty="0" err="1"/>
              <a:t>воздухо</a:t>
            </a:r>
            <a:r>
              <a:rPr lang="ru-RU" dirty="0"/>
              <a:t>- и водопроницаемые почвы, с реакцией почвенного раствора, близкой к нейтральной. Хорошо отзывается на повышенное содержание фосфора в почве.</a:t>
            </a:r>
          </a:p>
          <a:p>
            <a:r>
              <a:rPr lang="ru-RU" altLang="ru-RU" dirty="0"/>
              <a:t>По рельефу для облепихи предпочтительны ровные участки или склоны с уклоном до 3</a:t>
            </a:r>
            <a:r>
              <a:rPr lang="ru-RU" altLang="ru-RU" baseline="30000" dirty="0"/>
              <a:t> 0</a:t>
            </a:r>
            <a:r>
              <a:rPr lang="ru-RU" altLang="ru-RU" dirty="0"/>
              <a:t>. </a:t>
            </a:r>
            <a:endParaRPr lang="ru-RU" dirty="0"/>
          </a:p>
          <a:p>
            <a:r>
              <a:rPr lang="ru-RU" dirty="0"/>
              <a:t>Перед посадкой средние дозы  внесения удобрений  следующие: органических - 80-100 т/га, фосфорных 80 кг </a:t>
            </a:r>
            <a:r>
              <a:rPr lang="ru-RU" dirty="0" err="1"/>
              <a:t>д.в</a:t>
            </a:r>
            <a:r>
              <a:rPr lang="ru-RU" dirty="0"/>
              <a:t>., калийных 120  кг/га </a:t>
            </a:r>
            <a:r>
              <a:rPr lang="ru-RU" dirty="0" err="1"/>
              <a:t>д.в</a:t>
            </a:r>
            <a:r>
              <a:rPr lang="ru-RU" dirty="0"/>
              <a:t>. </a:t>
            </a:r>
          </a:p>
          <a:p>
            <a:r>
              <a:rPr lang="ru-RU" dirty="0"/>
              <a:t>Органическое удобрение можно заменить 2 – 3-х кратной запашкой </a:t>
            </a:r>
            <a:r>
              <a:rPr lang="ru-RU" dirty="0" err="1"/>
              <a:t>сидератов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24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ru-RU" altLang="ru-RU" b="1" dirty="0"/>
              <a:t>ПОСАДКА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3400" dirty="0"/>
              <a:t>Срок посадки: весенний – апрель, осенний – 2-ая декада октября.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400" dirty="0"/>
          </a:p>
          <a:p>
            <a:pPr algn="just">
              <a:lnSpc>
                <a:spcPct val="80000"/>
              </a:lnSpc>
            </a:pPr>
            <a:r>
              <a:rPr lang="ru-RU" altLang="ru-RU" sz="3400" dirty="0"/>
              <a:t>Схема посадки 4х2 м (1250 </a:t>
            </a:r>
            <a:r>
              <a:rPr lang="ru-RU" altLang="ru-RU" sz="3400" dirty="0" err="1"/>
              <a:t>раст</a:t>
            </a:r>
            <a:r>
              <a:rPr lang="ru-RU" altLang="ru-RU" sz="3400" dirty="0"/>
              <a:t>./га).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400" dirty="0"/>
          </a:p>
          <a:p>
            <a:pPr algn="just">
              <a:lnSpc>
                <a:spcPct val="80000"/>
              </a:lnSpc>
            </a:pPr>
            <a:r>
              <a:rPr lang="ru-RU" altLang="ru-RU" sz="3400" dirty="0"/>
              <a:t>Мужские растения размещают в каждом третьем ряду через 5 женских.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44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2655E-3311-407D-92FA-9ED31118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5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B3A56-2C9B-490F-8862-4F3D56343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4000"/>
            <a:ext cx="3932237" cy="434498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dirty="0"/>
              <a:t>Для посадки используют однолетний или двухлетний посадочный материал, отвечающий требованиям СТБ.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/>
              <a:t>При посадке  корневую шейку заглубляют  на 10 см и следят за вертикальным расположением растений. 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/>
              <a:t>Высаженные растения не обрезают. Удаляют лишь поврежденные веточки.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/>
              <a:t>Высаженные растения поливают из расчета 10-15 л на одно растение.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0065D7-CDD3-4755-809F-79C8AC7FF57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5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ru-RU" altLang="ru-RU" b="1" dirty="0"/>
              <a:t>УХОД ЗА НАСАЖДЕНИЯМИ</a:t>
            </a:r>
            <a:r>
              <a:rPr lang="ru-RU" altLang="ru-RU" sz="4800" b="1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dirty="0"/>
              <a:t>Ремонт в первые 2 года после посадки. 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До распускания почек проводится санитарная обрезка.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При массовом появлении </a:t>
            </a:r>
            <a:r>
              <a:rPr lang="ru-RU" altLang="ru-RU" dirty="0" err="1"/>
              <a:t>листогрызущих</a:t>
            </a:r>
            <a:r>
              <a:rPr lang="ru-RU" altLang="ru-RU" dirty="0"/>
              <a:t> и сосущих вредителей проводится однократное  опрыскивание инсектицидом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В неплодоносящих насаждениях почву содержат под черным паром. На третий год после посадки в насаждениях формируют сплошной  газон.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В первые два года органические и минеральные удобрения не вносят. Начиная с третьего года ежегодно весной вносят 30 кг/га д.в </a:t>
            </a:r>
            <a:r>
              <a:rPr lang="ru-RU" altLang="ru-RU" dirty="0" err="1"/>
              <a:t>азота,а</a:t>
            </a:r>
            <a:r>
              <a:rPr lang="ru-RU" altLang="ru-RU" dirty="0"/>
              <a:t> осенью – 60 кг/га фосфора и 90 кг/га – калия.  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В засушливый период (наименьшая влагоемкость составляет на среднесуглинистых почвах 70%,  на легких песчаных почвах - 60%) производят полив. 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В конце октября - начале ноября штамбы белят водно-дисперсионной краской «Садовая».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3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0383"/>
          </a:xfrm>
        </p:spPr>
        <p:txBody>
          <a:bodyPr/>
          <a:lstStyle/>
          <a:p>
            <a:pPr algn="ctr"/>
            <a:r>
              <a:rPr lang="ru-RU" b="1" dirty="0"/>
              <a:t>Лох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07583"/>
            <a:ext cx="3932237" cy="4761405"/>
          </a:xfrm>
        </p:spPr>
        <p:txBody>
          <a:bodyPr>
            <a:normAutofit/>
          </a:bodyPr>
          <a:lstStyle/>
          <a:p>
            <a:r>
              <a:rPr lang="ru-RU" sz="2000" b="1" dirty="0"/>
              <a:t>Лох </a:t>
            </a:r>
            <a:r>
              <a:rPr lang="ru-RU" sz="2000" dirty="0"/>
              <a:t>(синонимы - пшат, </a:t>
            </a:r>
            <a:r>
              <a:rPr lang="ru-RU" sz="2000" dirty="0" err="1"/>
              <a:t>джигда</a:t>
            </a:r>
            <a:r>
              <a:rPr lang="ru-RU" sz="2000" dirty="0"/>
              <a:t>, </a:t>
            </a:r>
            <a:r>
              <a:rPr lang="ru-RU" sz="2000" dirty="0" err="1"/>
              <a:t>гуми</a:t>
            </a:r>
            <a:r>
              <a:rPr lang="ru-RU" sz="2000" dirty="0"/>
              <a:t>) относится к роду лох </a:t>
            </a:r>
            <a:r>
              <a:rPr lang="ru-RU" sz="2000" b="1" i="1" dirty="0"/>
              <a:t>(</a:t>
            </a:r>
            <a:r>
              <a:rPr lang="ru-RU" sz="2000" b="1" i="1" dirty="0" err="1"/>
              <a:t>Elaeagnus</a:t>
            </a:r>
            <a:r>
              <a:rPr lang="ru-RU" sz="2000" b="1" i="1" dirty="0"/>
              <a:t>), </a:t>
            </a:r>
            <a:r>
              <a:rPr lang="ru-RU" sz="2000" dirty="0"/>
              <a:t>семейству </a:t>
            </a:r>
            <a:r>
              <a:rPr lang="ru-RU" sz="2000" b="1" i="1" dirty="0"/>
              <a:t>лоховых (</a:t>
            </a:r>
            <a:r>
              <a:rPr lang="ru-RU" sz="2000" b="1" i="1" dirty="0" err="1"/>
              <a:t>Elaegnaceae</a:t>
            </a:r>
            <a:r>
              <a:rPr lang="ru-RU" sz="2000" b="1" i="1" dirty="0"/>
              <a:t>). </a:t>
            </a:r>
            <a:r>
              <a:rPr lang="ru-RU" sz="2000" dirty="0"/>
              <a:t>Род насчитывает около 40 видов распространенных в Европе, Азии и Северной Америке.</a:t>
            </a:r>
          </a:p>
          <a:p>
            <a:r>
              <a:rPr lang="ru-RU" sz="2000" b="1" i="1" dirty="0" err="1"/>
              <a:t>E.multiflora</a:t>
            </a:r>
            <a:r>
              <a:rPr lang="ru-RU" sz="2000" b="1" i="1" dirty="0"/>
              <a:t> </a:t>
            </a:r>
            <a:r>
              <a:rPr lang="ru-RU" sz="2000" i="1" dirty="0"/>
              <a:t>-</a:t>
            </a:r>
            <a:r>
              <a:rPr lang="ru-RU" sz="2000" dirty="0"/>
              <a:t>лох многоцветковый </a:t>
            </a:r>
            <a:r>
              <a:rPr lang="ru-RU" sz="2000" b="1" dirty="0"/>
              <a:t>(</a:t>
            </a:r>
            <a:r>
              <a:rPr lang="ru-RU" sz="2000" b="1" dirty="0" err="1"/>
              <a:t>гуми</a:t>
            </a:r>
            <a:r>
              <a:rPr lang="ru-RU" sz="2000" dirty="0"/>
              <a:t>) выращивается как плодовая культура в Японии, Китае, Корее и на юге Сахалина. В Россию был впервые </a:t>
            </a:r>
            <a:r>
              <a:rPr lang="ru-RU" sz="2000" dirty="0" err="1"/>
              <a:t>интродуцирован</a:t>
            </a:r>
            <a:r>
              <a:rPr lang="ru-RU" sz="2000" dirty="0"/>
              <a:t> в XIX столетии как декоративное растение. Наиболее перспективный вид для нашей республики.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9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935C2-99CA-4038-9CE9-7DBB536D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Растения семейства Лоховые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BE9B-363C-4289-B692-FA08ABB4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Облепиха, лох </a:t>
            </a:r>
            <a:r>
              <a:rPr lang="ru-RU" dirty="0"/>
              <a:t>и </a:t>
            </a:r>
            <a:r>
              <a:rPr lang="ru-RU" b="1" dirty="0" err="1"/>
              <a:t>шефердия</a:t>
            </a:r>
            <a:r>
              <a:rPr lang="ru-RU" b="1" dirty="0"/>
              <a:t> </a:t>
            </a:r>
            <a:r>
              <a:rPr lang="ru-RU" dirty="0"/>
              <a:t>– представители семейства </a:t>
            </a:r>
            <a:r>
              <a:rPr lang="ru-RU" b="1" dirty="0"/>
              <a:t>Лоховые </a:t>
            </a:r>
            <a:r>
              <a:rPr lang="ru-RU" b="1" i="1" dirty="0"/>
              <a:t>(</a:t>
            </a:r>
            <a:r>
              <a:rPr lang="ru-RU" b="1" i="1" dirty="0" err="1"/>
              <a:t>Elaeagnaceae</a:t>
            </a:r>
            <a:r>
              <a:rPr lang="ru-RU" b="1" dirty="0"/>
              <a:t>). </a:t>
            </a:r>
            <a:r>
              <a:rPr lang="ru-RU" dirty="0"/>
              <a:t>В семействе лоховые всего 3 рода и около 55 видов, распространенных в Европе, Азии и Северной Америке. Лоховые -деревья и кустарники с характерным </a:t>
            </a:r>
            <a:r>
              <a:rPr lang="ru-RU" dirty="0" err="1"/>
              <a:t>опушением</a:t>
            </a:r>
            <a:r>
              <a:rPr lang="ru-RU" dirty="0"/>
              <a:t> из щитковидных чешуек или звездчатых волосков. </a:t>
            </a:r>
          </a:p>
          <a:p>
            <a:r>
              <a:rPr lang="ru-RU" dirty="0"/>
              <a:t>Для всех трех родов характерно наличие корневых клубеньков с  азотфиксирующими бактериями, благодаря чему лоховые могут  произрастать также на очень бедных почвах</a:t>
            </a:r>
          </a:p>
        </p:txBody>
      </p:sp>
    </p:spTree>
    <p:extLst>
      <p:ext uri="{BB962C8B-B14F-4D97-AF65-F5344CB8AC3E}">
        <p14:creationId xmlns:p14="http://schemas.microsoft.com/office/powerpoint/2010/main" val="229163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Биохимический состав плодов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Плоды </a:t>
            </a:r>
            <a:r>
              <a:rPr lang="ru-RU" sz="2000" dirty="0" err="1"/>
              <a:t>гуми</a:t>
            </a:r>
            <a:r>
              <a:rPr lang="ru-RU" sz="2000" dirty="0"/>
              <a:t> содержат  16,0 – 22 % сухих веществ; 1,4-2,3% органических кислот; 11,8-18,5% сахаров; 15 -27 </a:t>
            </a:r>
            <a:r>
              <a:rPr lang="ru-RU" sz="2000" dirty="0" err="1"/>
              <a:t>мг%</a:t>
            </a:r>
            <a:r>
              <a:rPr lang="ru-RU" sz="2000" dirty="0"/>
              <a:t> аскорбиновой кислоты; 	</a:t>
            </a:r>
          </a:p>
          <a:p>
            <a:r>
              <a:rPr lang="ru-RU" sz="2000" dirty="0"/>
              <a:t>Плоды </a:t>
            </a:r>
            <a:r>
              <a:rPr lang="ru-RU" sz="2000" dirty="0" err="1"/>
              <a:t>гуми</a:t>
            </a:r>
            <a:r>
              <a:rPr lang="ru-RU" sz="2000" dirty="0"/>
              <a:t> отличаются высоким содержанием каротина и катехинов. Они полезны при заболеваниях желудочно-кишечного тракта, улучшают кровоснабжение органов, оказывают тонизирующее действие на организм.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6CB627-755A-4739-A7AC-C9F3C75F6A9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77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pPr algn="ctr"/>
            <a:r>
              <a:rPr lang="ru-RU" b="1" dirty="0"/>
              <a:t>Биологические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Гуми</a:t>
            </a:r>
            <a:r>
              <a:rPr lang="ru-RU" dirty="0"/>
              <a:t> - кустарник высотой от 1 до 2,5 м. За один вегетационный период способен формировать ветви второго и третьего порядков. Листья сверху ярко-зеленые, снизу серебристые с коричневыми пят­нышками, сохраняют окраску до заморозков. Цветки</a:t>
            </a:r>
            <a:r>
              <a:rPr lang="ru-RU" i="1" dirty="0"/>
              <a:t> </a:t>
            </a:r>
            <a:r>
              <a:rPr lang="ru-RU" b="1" i="1" dirty="0"/>
              <a:t>обоеполые</a:t>
            </a:r>
            <a:r>
              <a:rPr lang="ru-RU" dirty="0"/>
              <a:t>, </a:t>
            </a:r>
            <a:r>
              <a:rPr lang="ru-RU" dirty="0" err="1"/>
              <a:t>насекомоопыляемые</a:t>
            </a:r>
            <a:r>
              <a:rPr lang="ru-RU" dirty="0"/>
              <a:t>. Плод - </a:t>
            </a:r>
            <a:r>
              <a:rPr lang="ru-RU" i="1" dirty="0"/>
              <a:t>ложная костянка</a:t>
            </a:r>
            <a:r>
              <a:rPr lang="ru-RU" dirty="0"/>
              <a:t> округлой или цилиндрической формы, длиной 1-2 см и до 1 см в диаметре. Масса плода 0,7 - 1,7 г. </a:t>
            </a:r>
          </a:p>
          <a:p>
            <a:r>
              <a:rPr lang="ru-RU" dirty="0"/>
              <a:t>Плоды сладкие или кисло-сладкие, слегка терп­кие. По мере созревания окраска плодов изменяется от зеленой до желтой или красной. Плоды покрыты серебристо-белыми чешуйками, ко­торые на солнце выглядят золотистыми. Период созревания всего 20-25 дней (первая - вторая декада июля). Созревшие плоды не осы­паются.</a:t>
            </a:r>
          </a:p>
          <a:p>
            <a:r>
              <a:rPr lang="ru-RU" dirty="0"/>
              <a:t>Урожайность 5-7 кг с куста.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00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условиям произрастания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133773"/>
          </a:xfrm>
        </p:spPr>
        <p:txBody>
          <a:bodyPr>
            <a:normAutofit/>
          </a:bodyPr>
          <a:lstStyle/>
          <a:p>
            <a:r>
              <a:rPr lang="ru-RU" dirty="0"/>
              <a:t>Лох многоцветковый относительно теплолюбивое и светолюбивое растение, влаголюбивое, но не требовательное к плодородию почвы. Корневая система мочковатая, поверхностная (располагает­ся в слое  почвы 0-40 см). Растения, благодаря клубеньковым бактери­ям, способны, как и облепиха, фиксировать атмосферный азот.</a:t>
            </a:r>
          </a:p>
          <a:p>
            <a:r>
              <a:rPr lang="ru-RU" dirty="0"/>
              <a:t>При подмерзании, благодаря высокой регенерирующей способности, лох легко восстанавливается.  Практически не имеет болезней и вре­дителей и только в сырые годы поражается фузариозом и серой гнилью.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86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Размножение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Размножается</a:t>
            </a:r>
            <a:r>
              <a:rPr lang="ru-RU" dirty="0"/>
              <a:t> лох многоцветковый семенами, черенками, отводками и делением куста. </a:t>
            </a:r>
          </a:p>
          <a:p>
            <a:r>
              <a:rPr lang="ru-RU" dirty="0"/>
              <a:t>Семена требуют длительной предпосевной подготовки: в субстрате из песка 2-3 месяца выдерживают при температуре 18-25 </a:t>
            </a:r>
            <a:r>
              <a:rPr lang="ru-RU" baseline="30000" dirty="0"/>
              <a:t>0</a:t>
            </a:r>
            <a:r>
              <a:rPr lang="ru-RU" dirty="0"/>
              <a:t>С, затем 4-5 месяцев при температуре + 1-3</a:t>
            </a:r>
            <a:r>
              <a:rPr lang="ru-RU" baseline="30000" dirty="0"/>
              <a:t> 0</a:t>
            </a:r>
            <a:r>
              <a:rPr lang="ru-RU" dirty="0"/>
              <a:t>С.</a:t>
            </a:r>
          </a:p>
          <a:p>
            <a:r>
              <a:rPr lang="ru-RU" dirty="0"/>
              <a:t> Всхожесть семян до 92-98%. Высушивание семян перед стратификацией приводит к резкому снижению всхожести.</a:t>
            </a:r>
          </a:p>
          <a:p>
            <a:r>
              <a:rPr lang="ru-RU" dirty="0"/>
              <a:t>Размножение полуодревесневшими (летними) черенками дает тоже хорошие результаты. Укоренение дуговидных отводок составляет 100%.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4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Выращивание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постоянное место растения высаживают весной, корневую шейку при посадке заглубляют на 4-6 см, побеги обрезают на высоте 30 см от земли, для формирования куста. Рыхление почвы неглубокое - под кустом 5-6 см, за пределами кроны на 10-12 см. В первые 8-10 лет вырезают только больные и поврежденные ветви, в дальнейшем проводят </a:t>
            </a:r>
            <a:r>
              <a:rPr lang="ru-RU" i="1" dirty="0"/>
              <a:t>омолаживающую обрезку.</a:t>
            </a:r>
            <a:endParaRPr lang="ru-RU" dirty="0"/>
          </a:p>
          <a:p>
            <a:r>
              <a:rPr lang="ru-RU" i="1" dirty="0"/>
              <a:t>Продолжительность плодоношения </a:t>
            </a:r>
            <a:r>
              <a:rPr lang="ru-RU" i="1" dirty="0" err="1"/>
              <a:t>гуми</a:t>
            </a:r>
            <a:r>
              <a:rPr lang="ru-RU" i="1" dirty="0"/>
              <a:t> - 20-25 лет.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47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6573"/>
          </a:xfrm>
        </p:spPr>
        <p:txBody>
          <a:bodyPr/>
          <a:lstStyle/>
          <a:p>
            <a:pPr algn="ctr"/>
            <a:r>
              <a:rPr lang="ru-RU" b="1" dirty="0" err="1"/>
              <a:t>Шефердия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3773"/>
            <a:ext cx="3932237" cy="4735215"/>
          </a:xfrm>
        </p:spPr>
        <p:txBody>
          <a:bodyPr>
            <a:noAutofit/>
          </a:bodyPr>
          <a:lstStyle/>
          <a:p>
            <a:r>
              <a:rPr lang="ru-RU" sz="1800" dirty="0"/>
              <a:t>Род </a:t>
            </a:r>
            <a:r>
              <a:rPr lang="en-US" sz="1800" b="1" i="1" dirty="0" err="1"/>
              <a:t>Sheferdia</a:t>
            </a:r>
            <a:r>
              <a:rPr lang="en-US" sz="1800" i="1" dirty="0"/>
              <a:t> </a:t>
            </a:r>
            <a:r>
              <a:rPr lang="en-US" sz="1800" i="1" dirty="0" err="1"/>
              <a:t>Nitt</a:t>
            </a:r>
            <a:r>
              <a:rPr lang="ru-RU" sz="1800" i="1" dirty="0"/>
              <a:t>. </a:t>
            </a:r>
            <a:r>
              <a:rPr lang="ru-RU" sz="1800" dirty="0"/>
              <a:t>(2n = 22, 26). Се­мейство </a:t>
            </a:r>
            <a:r>
              <a:rPr lang="ru-RU" sz="1800" i="1" dirty="0"/>
              <a:t>Е</a:t>
            </a:r>
            <a:r>
              <a:rPr lang="en-US" sz="1800" i="1" dirty="0"/>
              <a:t>l</a:t>
            </a:r>
            <a:r>
              <a:rPr lang="ru-RU" sz="1800" i="1" dirty="0" err="1"/>
              <a:t>еа</a:t>
            </a:r>
            <a:r>
              <a:rPr lang="en-US" sz="1800" i="1" dirty="0"/>
              <a:t>g</a:t>
            </a:r>
            <a:r>
              <a:rPr lang="ru-RU" sz="1800" i="1" dirty="0" err="1"/>
              <a:t>nасеае</a:t>
            </a:r>
            <a:r>
              <a:rPr lang="ru-RU" sz="1800" i="1" dirty="0"/>
              <a:t> </a:t>
            </a:r>
            <a:r>
              <a:rPr lang="ru-RU" sz="1800" i="1" dirty="0" err="1"/>
              <a:t>Juss</a:t>
            </a:r>
            <a:r>
              <a:rPr lang="ru-RU" sz="1800" dirty="0"/>
              <a:t>. (Лоховые). Известны 3 вида </a:t>
            </a:r>
            <a:r>
              <a:rPr lang="ru-RU" sz="1800" dirty="0" err="1"/>
              <a:t>шефердии</a:t>
            </a:r>
            <a:r>
              <a:rPr lang="ru-RU" sz="1800" dirty="0"/>
              <a:t>. Все виды растут в Северной Америке. Род считается наиболее древним в семействе.</a:t>
            </a:r>
          </a:p>
          <a:p>
            <a:r>
              <a:rPr lang="ru-RU" sz="1800" dirty="0" err="1"/>
              <a:t>Шефердия</a:t>
            </a:r>
            <a:r>
              <a:rPr lang="ru-RU" sz="1800" dirty="0"/>
              <a:t> - колючий кустарник до 4-6 м высоты. Ветви темно-зеленые, покрыты сереб­ристыми чешуйками. Листья плотные, серебристо-зеленые, покрыты че­шуйками, продолговато-яйцевидные.</a:t>
            </a:r>
          </a:p>
          <a:p>
            <a:r>
              <a:rPr lang="ru-RU" sz="1800" dirty="0"/>
              <a:t>Урожайность высокая. Плоды собирают в конце октября — начале ноября после первых заморозков, хотя они начинают созревать уже с конца июля — начала августа.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B3DCE9-FA8C-4A60-B457-F5C59185C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2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B4C49-BB16-4BD6-A7C3-3252EB5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52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1B77CA-0982-40B2-9E29-E85A2B29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7500"/>
            <a:ext cx="3932237" cy="4281488"/>
          </a:xfrm>
        </p:spPr>
        <p:txBody>
          <a:bodyPr>
            <a:normAutofit/>
          </a:bodyPr>
          <a:lstStyle/>
          <a:p>
            <a:r>
              <a:rPr lang="ru-RU" sz="1800" dirty="0"/>
              <a:t>Плоды — округлые или шаровидные костянки, до 6-10 мм в диаметре, ярко-красные. Мякоть кисловатая, сочная, приятная на вкус, особенно пос­ле морозов.</a:t>
            </a:r>
          </a:p>
          <a:p>
            <a:r>
              <a:rPr lang="ru-RU" sz="1800" dirty="0"/>
              <a:t>  Содержат до 21% сахаров, до 3% кис­лот, более 150-250 мг/100 г витамина С, каротин, дубильные вещества, полифенольные соединения, пектин; обладают высокими пищевыми и диетическими свойствами. </a:t>
            </a:r>
          </a:p>
          <a:p>
            <a:r>
              <a:rPr lang="ru-RU" sz="1800" dirty="0"/>
              <a:t>Плоды используют в свежем виде и перерабаты­вают на сок, компот, кисель, варенье, джем, вино, сушат.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691CBA-B30F-410B-8772-5A1629A3E0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03" r="3003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700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Биологические особенности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600" y="1109662"/>
            <a:ext cx="5792788" cy="46291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2" y="927279"/>
            <a:ext cx="4725988" cy="4941709"/>
          </a:xfrm>
        </p:spPr>
        <p:txBody>
          <a:bodyPr>
            <a:normAutofit/>
          </a:bodyPr>
          <a:lstStyle/>
          <a:p>
            <a:r>
              <a:rPr lang="ru-RU" sz="1800" dirty="0"/>
              <a:t>Растения двудомные. У мужских растений цветковые почки крупные, округлые, у женских — мелкие, заостренные. Женские цветки распускают­ся на 2-3 дня раньше мужских. Цветут рано. Цветки желтые, покрыты серебристыми чешуйками, устойчивы к заморозкам, мужские собраны в короткие колосовидные соцветия, женские (пестичные) — чаще одиночные. Цветоножки короткие. Цветет 6-10 дней.</a:t>
            </a:r>
          </a:p>
          <a:p>
            <a:r>
              <a:rPr lang="ru-RU" sz="1800" dirty="0"/>
              <a:t>Растения долговечные, очень светолюбивые, отличаются более высокой устойчивостью к факторам среды, чем облепиха и лох, в том числе к засухе и морозам</a:t>
            </a:r>
          </a:p>
          <a:p>
            <a:r>
              <a:rPr lang="ru-RU" sz="1800" dirty="0"/>
              <a:t>Размножается  </a:t>
            </a:r>
            <a:r>
              <a:rPr lang="ru-RU" sz="1800" dirty="0" err="1"/>
              <a:t>корнеотпрысками</a:t>
            </a:r>
            <a:r>
              <a:rPr lang="ru-RU" sz="1800" dirty="0"/>
              <a:t>, зелеными и одревесневшими черенками.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7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Перспективы использования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основном </a:t>
            </a:r>
            <a:r>
              <a:rPr lang="ru-RU" dirty="0" err="1"/>
              <a:t>шефердия</a:t>
            </a:r>
            <a:r>
              <a:rPr lang="ru-RU" dirty="0"/>
              <a:t> ценится как декоративное растение, хотя и выращи­вается как плодовое в индивидуальных хозяйствах, особенно в США. Исполь­зуется в селекции — известны гибриды </a:t>
            </a:r>
            <a:r>
              <a:rPr lang="ru-RU" dirty="0" err="1"/>
              <a:t>шефердии</a:t>
            </a:r>
            <a:r>
              <a:rPr lang="ru-RU" dirty="0"/>
              <a:t> и облепихи. </a:t>
            </a:r>
          </a:p>
          <a:p>
            <a:r>
              <a:rPr lang="ru-RU" dirty="0"/>
              <a:t>В России еще очень слабо введена в культуру. Перспективна как плодовое и декоративное растение, но для этого, прежде всего, необходимо создание новых сортов. Важ­ное значение имеет интродукция североамериканских форм. </a:t>
            </a:r>
          </a:p>
          <a:p>
            <a:r>
              <a:rPr lang="ru-RU" dirty="0"/>
              <a:t>Положительные результаты выращивания </a:t>
            </a:r>
            <a:r>
              <a:rPr lang="ru-RU" dirty="0" err="1"/>
              <a:t>шефердии</a:t>
            </a:r>
            <a:r>
              <a:rPr lang="ru-RU" dirty="0"/>
              <a:t> серебристой получены в ЦРБС Украины.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97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Облепиха </a:t>
            </a:r>
            <a:r>
              <a:rPr lang="ru-RU" b="1" dirty="0" err="1"/>
              <a:t>крушиновидная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Самый распространенный и введенный в культуру вид - </a:t>
            </a:r>
            <a:r>
              <a:rPr lang="ru-RU" b="1" dirty="0"/>
              <a:t>облепиха </a:t>
            </a:r>
            <a:r>
              <a:rPr lang="ru-RU" b="1" dirty="0" err="1"/>
              <a:t>крушиновидная</a:t>
            </a:r>
            <a:r>
              <a:rPr lang="ru-RU" b="1" dirty="0"/>
              <a:t> (</a:t>
            </a:r>
            <a:r>
              <a:rPr lang="la-Latn" i="1" dirty="0"/>
              <a:t>Hippophaë rhamnoides</a:t>
            </a:r>
            <a:r>
              <a:rPr lang="la-Latn" dirty="0"/>
              <a:t> </a:t>
            </a:r>
            <a:r>
              <a:rPr lang="la-Latn" cap="small" dirty="0">
                <a:hlinkClick r:id="rId2" tooltip="L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</a:t>
            </a:r>
            <a:r>
              <a:rPr lang="ru-RU" cap="small" dirty="0"/>
              <a:t>).  </a:t>
            </a:r>
          </a:p>
          <a:p>
            <a:r>
              <a:rPr lang="ru-RU" dirty="0"/>
              <a:t>В бывшем СССР дикие заросли облепихи занимали около 40 тыс. га, культурные плантации - 4 тыс. га. С этих площадей собирали до 4160 т плодов. Для переработки плодов были построены заводы в Бийске и Улан-Удэ, для которых сырья постоянно не хватает. Потребность в облепиховом масле государств СНГ ежегодно составляет около 800 т, для производства такого количества необходимо увеличить производство плодов в 20-25 раз.</a:t>
            </a:r>
          </a:p>
          <a:p>
            <a:r>
              <a:rPr lang="ru-RU" dirty="0"/>
              <a:t>На территории Беларуси облепиха в диком виде не произрастает и является </a:t>
            </a:r>
            <a:r>
              <a:rPr lang="ru-RU" dirty="0" err="1"/>
              <a:t>интродуцированным</a:t>
            </a:r>
            <a:r>
              <a:rPr lang="ru-RU" dirty="0"/>
              <a:t> видом. В республике она впервые появилась в  1940  г, в Ботаническом саду АН БССР. Однако до 70-х годов она в республике являлась редким растением. Первая плантация, площадью 20 га, была впервые создана по инициативе ЦБС АН БССР в совхозе «Любань» </a:t>
            </a:r>
            <a:r>
              <a:rPr lang="ru-RU" dirty="0" err="1"/>
              <a:t>Вилейского</a:t>
            </a:r>
            <a:r>
              <a:rPr lang="ru-RU" dirty="0"/>
              <a:t> района Минской области. </a:t>
            </a:r>
            <a:endParaRPr lang="ru-RU" cap="small" dirty="0"/>
          </a:p>
          <a:p>
            <a:r>
              <a:rPr lang="ru-RU" dirty="0"/>
              <a:t> Сорта облепихи включены в Госреестр для промышленного возделывания и для любительского садоводства. Однако промышленных насаждений облепихи в садах Беларуси в настоящее время нет, хотя распространена она повсеместно и пользуется популярностью у садоводов-любителей.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68052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18F3E-6C0C-4D42-869C-5BCA6914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27100"/>
          </a:xfrm>
        </p:spPr>
        <p:txBody>
          <a:bodyPr/>
          <a:lstStyle/>
          <a:p>
            <a:pPr algn="ctr"/>
            <a:r>
              <a:rPr lang="ru-RU" b="1" dirty="0"/>
              <a:t>Облепиха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05F730-CFEB-44E1-861E-5ADB058A8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4300"/>
            <a:ext cx="4799012" cy="4484688"/>
          </a:xfrm>
        </p:spPr>
        <p:txBody>
          <a:bodyPr>
            <a:normAutofit/>
          </a:bodyPr>
          <a:lstStyle/>
          <a:p>
            <a:r>
              <a:rPr lang="ru-RU" sz="2000" dirty="0"/>
              <a:t>Род Облепиха (</a:t>
            </a:r>
            <a:r>
              <a:rPr lang="ru-RU" sz="2000" i="1" dirty="0" err="1"/>
              <a:t>Hippophae</a:t>
            </a:r>
            <a:r>
              <a:rPr lang="ru-RU" sz="2000" dirty="0"/>
              <a:t>) </a:t>
            </a:r>
            <a:r>
              <a:rPr lang="ru-RU" sz="2000" dirty="0" err="1"/>
              <a:t>cемейство</a:t>
            </a:r>
            <a:r>
              <a:rPr lang="ru-RU" sz="2000" dirty="0"/>
              <a:t> лоховые </a:t>
            </a:r>
            <a:r>
              <a:rPr lang="ru-RU" sz="2000" i="1" dirty="0"/>
              <a:t>(</a:t>
            </a:r>
            <a:r>
              <a:rPr lang="ru-RU" sz="2000" i="1" dirty="0" err="1"/>
              <a:t>Elaeagnaceae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b="1" dirty="0"/>
              <a:t>Народные названия:</a:t>
            </a:r>
            <a:r>
              <a:rPr lang="ru-RU" sz="2000" dirty="0"/>
              <a:t> ананас сибирский, </a:t>
            </a:r>
            <a:r>
              <a:rPr lang="ru-RU" sz="2000" dirty="0" err="1"/>
              <a:t>восковуха</a:t>
            </a:r>
            <a:r>
              <a:rPr lang="ru-RU" sz="2000" dirty="0"/>
              <a:t>, джида, дереза, золотое дерево, </a:t>
            </a:r>
            <a:r>
              <a:rPr lang="ru-RU" sz="2000" dirty="0" err="1"/>
              <a:t>ивотерн</a:t>
            </a:r>
            <a:r>
              <a:rPr lang="ru-RU" sz="2000" dirty="0"/>
              <a:t>, крушина</a:t>
            </a:r>
          </a:p>
          <a:p>
            <a:r>
              <a:rPr lang="ru-RU" sz="2000" dirty="0"/>
              <a:t>Научное название рода </a:t>
            </a:r>
            <a:r>
              <a:rPr lang="ru-RU" sz="2000" b="1" i="1" dirty="0" err="1"/>
              <a:t>Hippohae</a:t>
            </a:r>
            <a:r>
              <a:rPr lang="ru-RU" sz="2000" dirty="0"/>
              <a:t> происходит от греческих слов </a:t>
            </a:r>
            <a:r>
              <a:rPr lang="ru-RU" sz="2000" b="1" i="1" dirty="0" err="1"/>
              <a:t>Hippos</a:t>
            </a:r>
            <a:r>
              <a:rPr lang="ru-RU" sz="2000" b="1" dirty="0"/>
              <a:t>  (конь</a:t>
            </a:r>
            <a:r>
              <a:rPr lang="ru-RU" sz="2000" dirty="0"/>
              <a:t>) и </a:t>
            </a:r>
            <a:r>
              <a:rPr lang="ru-RU" sz="2000" b="1" i="1" dirty="0" err="1"/>
              <a:t>Phae</a:t>
            </a:r>
            <a:r>
              <a:rPr lang="ru-RU" sz="2000" b="1" dirty="0"/>
              <a:t>  (блестящий</a:t>
            </a:r>
            <a:r>
              <a:rPr lang="ru-RU" sz="2000" dirty="0"/>
              <a:t>). Это говорит о ее давнем использовании в ветеринарии. Лошадям давали есть молодые листья и побеги облепихи, от чего у них становилась шерсть гладкой и блестящей. Больные лошади быстро поправлялись.</a:t>
            </a:r>
            <a:br>
              <a:rPr lang="ru-RU" sz="2000" dirty="0"/>
            </a:br>
            <a:endParaRPr lang="ru-RU" sz="2000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A80155-C787-4DF2-B4A4-ED0144AF45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 b="23026"/>
          <a:stretch>
            <a:fillRect/>
          </a:stretch>
        </p:blipFill>
        <p:spPr bwMode="auto">
          <a:xfrm>
            <a:off x="5740400" y="987425"/>
            <a:ext cx="561498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0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1668"/>
            <a:ext cx="3932237" cy="72121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Значение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2600" y="862885"/>
            <a:ext cx="4584700" cy="56014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Облепиха - ценная поливитаминная культура.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Химический состав плодов обеспечивает эффективное действие их в медицинских и пищевых целях.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коре облепихи найден </a:t>
            </a:r>
            <a:r>
              <a:rPr lang="ru-RU" sz="2000" dirty="0" err="1"/>
              <a:t>гипафаин</a:t>
            </a:r>
            <a:r>
              <a:rPr lang="ru-RU" sz="2000" dirty="0"/>
              <a:t>, которому приписывают противоопухолевое действие.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Плоды облепихи пригодны для приготовления компотов, варенья, желе, киселя, пастилы.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Кора</a:t>
            </a:r>
            <a:r>
              <a:rPr lang="ru-RU" sz="2000" dirty="0"/>
              <a:t> облепихи  является источником красящих и дубильных веществ.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Облепиха используется для закрепления склонов оврагов и движущихся песков, а также как декоративный кустарник.</a:t>
            </a:r>
          </a:p>
        </p:txBody>
      </p:sp>
      <p:pic>
        <p:nvPicPr>
          <p:cNvPr id="5" name="Picture 2" descr="http://www.asienda.ru/data/originals/2015jul/28/26/298019_89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24011"/>
            <a:ext cx="6172200" cy="46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0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Химический 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В плодах облепихи содержится около 4 % сахаров, 2,5 % органических кислот.</a:t>
            </a:r>
            <a:br>
              <a:rPr lang="ru-RU" dirty="0"/>
            </a:br>
            <a:r>
              <a:rPr lang="ru-RU" dirty="0"/>
              <a:t>Плоды содержат разнообразные витамины (С, В1, В2, Е и др.) и являются одним из лучших натуральных витаминоносителей. Содержание в плодах витамина С составляет 100-300 мг%, каротина - до 30 мг% (в 4 раза больше, чем в моркови). </a:t>
            </a:r>
          </a:p>
          <a:p>
            <a:r>
              <a:rPr lang="ru-RU" dirty="0"/>
              <a:t>В плодах облепихи содержится масло (в мякоти и кожице &gt; 6%, в семенах около12%), которое применяется в медицине при заживлении ран.</a:t>
            </a:r>
          </a:p>
        </p:txBody>
      </p:sp>
    </p:spTree>
    <p:extLst>
      <p:ext uri="{BB962C8B-B14F-4D97-AF65-F5344CB8AC3E}">
        <p14:creationId xmlns:p14="http://schemas.microsoft.com/office/powerpoint/2010/main" val="32958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pPr algn="ctr"/>
            <a:r>
              <a:rPr lang="ru-RU" b="1" dirty="0"/>
              <a:t>Лекарственные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1337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4400" dirty="0"/>
              <a:t>Плоды облепихи и облепиховое масло уменьшают боли и прекращают воспалительные процессы, ускоряют грануляцию и </a:t>
            </a:r>
            <a:r>
              <a:rPr lang="ru-RU" sz="4400" dirty="0" err="1"/>
              <a:t>эпителизацию</a:t>
            </a:r>
            <a:r>
              <a:rPr lang="ru-RU" sz="4400" dirty="0"/>
              <a:t> тканей, способствуют быстрому заживлению ран и обладают бактерицидным и поливитаминным действием.</a:t>
            </a:r>
          </a:p>
          <a:p>
            <a:pPr marL="0" indent="0">
              <a:buNone/>
            </a:pPr>
            <a:r>
              <a:rPr lang="ru-RU" sz="4400" dirty="0"/>
              <a:t>Масло облепихи используют для приема внутрь и для наружного применения. Оно обладает болеутоляющим эффектом, ранозаживляющими и противовоспалительными свойствами, применяется в практике хирургических, ожоговых и гинекологических клиник. Облепиховое масло хорошо помогает при лечении ожогов.  </a:t>
            </a: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Употребляя облепиху регулярно и в небольших количествах, можно избежать многих заболеваний и поддерживать организм в зимний период.</a:t>
            </a: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Болезни зубов, десен и слизистой ротовой полости также лечат облепиховым маслом. Облепиховое масло незаменимо при ринитах, фарингитах, ларингитах, </a:t>
            </a:r>
            <a:r>
              <a:rPr lang="ru-RU" sz="4400" dirty="0" err="1"/>
              <a:t>тонзилитах</a:t>
            </a:r>
            <a:r>
              <a:rPr lang="ru-RU" sz="4400" dirty="0"/>
              <a:t>. Людям страдающим воспалительными заболеваниями десен, </a:t>
            </a:r>
            <a:r>
              <a:rPr lang="ru-RU" sz="4400" dirty="0" err="1"/>
              <a:t>парадонтозом</a:t>
            </a:r>
            <a:r>
              <a:rPr lang="ru-RU" sz="4400" dirty="0"/>
              <a:t> полезно провести курс облепиховой аппликацией. Облепиховое масло стимулирует восстановительные процессы в поврежденных тканях, регулирует обмен веществ.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1759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Морфологические особенности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185289"/>
          </a:xfrm>
        </p:spPr>
        <p:txBody>
          <a:bodyPr>
            <a:normAutofit fontScale="92500"/>
          </a:bodyPr>
          <a:lstStyle/>
          <a:p>
            <a:r>
              <a:rPr lang="ru-RU" dirty="0"/>
              <a:t>Облепиха представляет собой многоствольный листопадный кустарник высотой 1-3 м, реже дерево 3-6 м. Крона состоит из побегов и ветвей разного возраста. </a:t>
            </a:r>
            <a:r>
              <a:rPr lang="ru-RU" b="1" dirty="0"/>
              <a:t>Растение двудомное, ветроопыляемое</a:t>
            </a:r>
            <a:r>
              <a:rPr lang="ru-RU" dirty="0"/>
              <a:t>. </a:t>
            </a:r>
          </a:p>
          <a:p>
            <a:r>
              <a:rPr lang="ru-RU" dirty="0"/>
              <a:t>Продолжительность жизни - до 40 лет. Срок эксплуатации – 12 -15 лет.</a:t>
            </a:r>
          </a:p>
          <a:p>
            <a:r>
              <a:rPr lang="ru-RU" dirty="0"/>
              <a:t>Почки  у облепихи смешанные, образуются по бокам побега в пазухах листа и размещаются по спирали. Цветение и плодоношение облепихи происходит  на приросте текущего года. Во время цветения цветки собраны как бы в соцветия по 6-20 мужских, по 4-9 женских. Однако это не соцветия, потому что их центральная ось прорастает в побег. Цветки невзрачные, плохо заметные.</a:t>
            </a:r>
          </a:p>
          <a:p>
            <a:r>
              <a:rPr lang="ru-RU" dirty="0"/>
              <a:t>Пол сеянцев можно выяснить только на 4-5-м году жизни сеянцев по генеративным почкам. На мужских растениях почки гораздо крупнее, чем на женских.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7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D1A4FB-0971-4221-A4C3-B54712BD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0"/>
            <a:ext cx="930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2454</Words>
  <Application>Microsoft Office PowerPoint</Application>
  <PresentationFormat>Широкоэкранный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Тема Office</vt:lpstr>
      <vt:lpstr>ОБЛЕПИХА, ЛОХ И ШЕФЕРДИЯ </vt:lpstr>
      <vt:lpstr>Растения семейства Лоховые</vt:lpstr>
      <vt:lpstr>Облепиха крушиновидная</vt:lpstr>
      <vt:lpstr>Облепиха</vt:lpstr>
      <vt:lpstr>              Значение</vt:lpstr>
      <vt:lpstr>Химический состав</vt:lpstr>
      <vt:lpstr>Лекарственные свойства</vt:lpstr>
      <vt:lpstr>Морфологические особенности </vt:lpstr>
      <vt:lpstr>Презентация PowerPoint</vt:lpstr>
      <vt:lpstr>Генеративные почки на женском и мужском растениях</vt:lpstr>
      <vt:lpstr>Презентация PowerPoint</vt:lpstr>
      <vt:lpstr>Биологические особенности</vt:lpstr>
      <vt:lpstr>Размножение</vt:lpstr>
      <vt:lpstr>Презентация PowerPoint</vt:lpstr>
      <vt:lpstr>Выбор и подготовка участка</vt:lpstr>
      <vt:lpstr>ПОСАДКА</vt:lpstr>
      <vt:lpstr>Презентация PowerPoint</vt:lpstr>
      <vt:lpstr>УХОД ЗА НАСАЖДЕНИЯМИ </vt:lpstr>
      <vt:lpstr>Лох</vt:lpstr>
      <vt:lpstr>Биохимический состав плодов</vt:lpstr>
      <vt:lpstr>Биологические особенности</vt:lpstr>
      <vt:lpstr>Требования к условиям произрастания</vt:lpstr>
      <vt:lpstr>Размножение</vt:lpstr>
      <vt:lpstr>Выращивание</vt:lpstr>
      <vt:lpstr>Шефердия</vt:lpstr>
      <vt:lpstr>Презентация PowerPoint</vt:lpstr>
      <vt:lpstr>Биологические особенности</vt:lpstr>
      <vt:lpstr>Перспективы использования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ОБЛЕПИХА, ЛОХ И ШЕФЕРДИЯ</dc:title>
  <dc:creator>Кафедра</dc:creator>
  <cp:lastModifiedBy>Пользователь</cp:lastModifiedBy>
  <cp:revision>41</cp:revision>
  <dcterms:created xsi:type="dcterms:W3CDTF">2017-01-20T07:52:02Z</dcterms:created>
  <dcterms:modified xsi:type="dcterms:W3CDTF">2022-02-14T06:05:09Z</dcterms:modified>
</cp:coreProperties>
</file>