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96" r:id="rId5"/>
    <p:sldId id="297" r:id="rId6"/>
    <p:sldId id="258" r:id="rId7"/>
    <p:sldId id="259" r:id="rId8"/>
    <p:sldId id="260" r:id="rId9"/>
    <p:sldId id="291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94" r:id="rId27"/>
    <p:sldId id="279" r:id="rId28"/>
    <p:sldId id="280" r:id="rId29"/>
    <p:sldId id="281" r:id="rId30"/>
    <p:sldId id="292" r:id="rId31"/>
    <p:sldId id="293" r:id="rId32"/>
    <p:sldId id="284" r:id="rId33"/>
    <p:sldId id="285" r:id="rId34"/>
    <p:sldId id="286" r:id="rId35"/>
    <p:sldId id="295" r:id="rId36"/>
    <p:sldId id="287" r:id="rId37"/>
    <p:sldId id="289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9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26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374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914400" y="1641475"/>
            <a:ext cx="5080000" cy="4454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41475"/>
            <a:ext cx="5080000" cy="4454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34E23-8399-44F8-9C7F-F13D1D0B5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1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41475"/>
            <a:ext cx="10363200" cy="4454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6EC4-6013-4357-90A0-26ED92233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6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2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51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57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9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38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02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50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94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9C1F7-C511-42B6-8400-E63DB9628BA3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E50C2-2FC3-4434-AB6E-AF3154A3A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0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95437"/>
          </a:xfrm>
        </p:spPr>
        <p:txBody>
          <a:bodyPr>
            <a:normAutofit fontScale="90000"/>
          </a:bodyPr>
          <a:lstStyle/>
          <a:p>
            <a:br>
              <a:rPr lang="ru-RU" b="1" i="1" u="sng" dirty="0"/>
            </a:br>
            <a:br>
              <a:rPr lang="ru-RU" b="1" i="1" u="sng" dirty="0"/>
            </a:br>
            <a:br>
              <a:rPr lang="ru-RU" b="1" i="1" u="sng" dirty="0"/>
            </a:br>
            <a:br>
              <a:rPr lang="ru-RU" b="1" i="1" u="sng" dirty="0"/>
            </a:br>
            <a:br>
              <a:rPr lang="ru-RU" b="1" i="1" u="sng" dirty="0"/>
            </a:br>
            <a:br>
              <a:rPr lang="ru-RU" b="1" i="1" u="sng" dirty="0"/>
            </a:br>
            <a:br>
              <a:rPr lang="ru-RU" b="1" i="1" u="sng" dirty="0"/>
            </a:br>
            <a:br>
              <a:rPr lang="ru-RU" b="1" i="1" u="sng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b="1" i="1" u="sng" dirty="0"/>
              <a:t>ЗЕМЛЯНИКА И КЛУБНИКА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457200" indent="-457200" algn="l">
              <a:buAutoNum type="arabicPeriod"/>
            </a:pPr>
            <a:r>
              <a:rPr lang="ru-RU" dirty="0"/>
              <a:t>Происхождение, история культуры и хозяйственное значение</a:t>
            </a:r>
          </a:p>
          <a:p>
            <a:pPr marL="457200" indent="-457200" algn="l">
              <a:buAutoNum type="arabicPeriod"/>
            </a:pPr>
            <a:r>
              <a:rPr lang="ru-RU" dirty="0"/>
              <a:t>Морфологические и биологические особенности;</a:t>
            </a:r>
          </a:p>
          <a:p>
            <a:pPr marL="457200" indent="-457200" algn="l">
              <a:buAutoNum type="arabicPeriod"/>
            </a:pPr>
            <a:r>
              <a:rPr lang="ru-RU" dirty="0"/>
              <a:t>Агротехнические приемы выращивания.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831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69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Надземная часть.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7230"/>
            <a:ext cx="10515600" cy="513973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Стебель у земляники называется рожком.  Рожок – это укороченный побег длиной не более 5 см. На </a:t>
            </a:r>
            <a:r>
              <a:rPr lang="ru-RU" i="1" u="sng" dirty="0"/>
              <a:t>рожке</a:t>
            </a:r>
            <a:r>
              <a:rPr lang="ru-RU" dirty="0"/>
              <a:t>   в верхушечной почке в конце лета формируется зачаточное соцветие, которое распускается в конце мая – начале июня следующего года (растение поздноцветущее). </a:t>
            </a:r>
            <a:r>
              <a:rPr lang="ru-RU" i="1" dirty="0"/>
              <a:t>Новый рожок</a:t>
            </a:r>
            <a:r>
              <a:rPr lang="ru-RU" dirty="0"/>
              <a:t> (побег возобновления) начинает формироваться в пазухе верхнего листа (предшествующего цветоносу) весной следующего года. У более старых растений в пазухах верхних листьев формируются несколько новых рожков. В дальнейшем этот процесс ежегодно повторяется. На каждом молодом рожке формируется 5-6 длинночерешковых тройчатых листьев.</a:t>
            </a:r>
          </a:p>
          <a:p>
            <a:r>
              <a:rPr lang="ru-RU" dirty="0"/>
              <a:t>Из нижней части молодых рожков отрастают придаточные корни. Если почва рядом, и она увлажнена, корни заглубляются в почву. Со временем, по мере нарастания рожков, и вследствие того, что прошлогодний рожок погружается в почву не полностью, высота растения увеличивается. По этой причине, придаточные корни молодых рожков, не могут погрузиться в почву, а нижняя часть корневища с придаточными корнями начинает отмирать. Растение в результате этого процесса начинает плохо плодоносить и быстро стареет.</a:t>
            </a:r>
          </a:p>
          <a:p>
            <a:r>
              <a:rPr lang="ru-RU" dirty="0"/>
              <a:t>В пазухах нижних листьев формируются </a:t>
            </a:r>
            <a:r>
              <a:rPr lang="ru-RU" i="1" u="sng" dirty="0"/>
              <a:t>усы</a:t>
            </a:r>
            <a:r>
              <a:rPr lang="ru-RU" dirty="0"/>
              <a:t> – шнуровидные побеги вегетативного типа (</a:t>
            </a:r>
            <a:r>
              <a:rPr lang="ru-RU" i="1" dirty="0"/>
              <a:t>столоны</a:t>
            </a:r>
            <a:r>
              <a:rPr lang="ru-RU" dirty="0"/>
              <a:t>) с длинным междоузлием (20 см и более). Ус заканчивается прикорневой розеткой, на нижней части которой формируются придаточные корни. Из пазушной почки ее первого листа развивается новый ус и таким образом процесс продолжается до осени. На одном растении за сезон развивается 10 и более усов, на каждом по 3-5 розеток.</a:t>
            </a:r>
          </a:p>
          <a:p>
            <a:r>
              <a:rPr lang="ru-RU" dirty="0"/>
              <a:t>У земляники садовой молодые стебли, листья и цветоносы опушены.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060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991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Генеративные органы земляники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60060"/>
            <a:ext cx="10515600" cy="5016903"/>
          </a:xfrm>
        </p:spPr>
        <p:txBody>
          <a:bodyPr>
            <a:normAutofit fontScale="70000" lnSpcReduction="20000"/>
          </a:bodyPr>
          <a:lstStyle/>
          <a:p>
            <a:r>
              <a:rPr lang="ru-RU" i="1" u="sng" dirty="0"/>
              <a:t>Цветки</a:t>
            </a:r>
            <a:r>
              <a:rPr lang="ru-RU" dirty="0"/>
              <a:t> у большинства сортов  земляники </a:t>
            </a:r>
            <a:r>
              <a:rPr lang="ru-RU" b="1" i="1" dirty="0"/>
              <a:t>обоеполые, самоопыляющиеся</a:t>
            </a:r>
            <a:r>
              <a:rPr lang="ru-RU" dirty="0"/>
              <a:t>, с одним венчиком и множеством пестиков в центре и тычинками по окружности. При перекрестном опылении цветки хорошо воспринимают пыльцу других сортов и при этом урожаи заметно возрастают. Сорта с функционально женскими цветками.</a:t>
            </a:r>
          </a:p>
          <a:p>
            <a:r>
              <a:rPr lang="ru-RU" i="1" u="sng" dirty="0"/>
              <a:t>Цветоносы</a:t>
            </a:r>
            <a:r>
              <a:rPr lang="ru-RU" dirty="0"/>
              <a:t> верхушечные; соцветия щитковидные, ветвящиеся до 3-4-х порядков, многоцветковые (</a:t>
            </a:r>
            <a:r>
              <a:rPr lang="ru-RU" b="1" i="1" dirty="0"/>
              <a:t>дихазий</a:t>
            </a:r>
            <a:r>
              <a:rPr lang="ru-RU" dirty="0"/>
              <a:t>). Цветоносы закладываются в летне-осенний период (август – сентябрь), при наличии трех важнейших условий: </a:t>
            </a:r>
          </a:p>
          <a:p>
            <a:pPr lvl="0"/>
            <a:r>
              <a:rPr lang="ru-RU" dirty="0"/>
              <a:t>Достаточного количества влаги в почве; продолжительности светового дня 10-12 часов; температуре воздуха 5-8 </a:t>
            </a:r>
            <a:r>
              <a:rPr lang="ru-RU" baseline="30000" dirty="0"/>
              <a:t>0</a:t>
            </a:r>
            <a:r>
              <a:rPr lang="ru-RU" dirty="0"/>
              <a:t>С.</a:t>
            </a:r>
          </a:p>
          <a:p>
            <a:r>
              <a:rPr lang="ru-RU" dirty="0"/>
              <a:t> Урожайность растений напрямую зависит от количества соцветий. Обычно их формируется 5-10 шт. </a:t>
            </a:r>
          </a:p>
          <a:p>
            <a:r>
              <a:rPr lang="ru-RU" dirty="0"/>
              <a:t>Через 15 дней после выдвижения цветоносов начинается цветение. Продолжительность цветения одного цветка 1-4 дня, а растения 20-30 дней. С момента опыления до созревания проходит обычно около 30 дней. Продолжительность плодоношения – 20 – 30 дней. </a:t>
            </a:r>
          </a:p>
          <a:p>
            <a:r>
              <a:rPr lang="ru-RU" i="1" dirty="0"/>
              <a:t>Плод</a:t>
            </a:r>
            <a:r>
              <a:rPr lang="ru-RU" dirty="0"/>
              <a:t> – </a:t>
            </a:r>
            <a:r>
              <a:rPr lang="ru-RU" b="1" i="1" dirty="0" err="1"/>
              <a:t>многоорешек</a:t>
            </a:r>
            <a:r>
              <a:rPr lang="ru-RU" dirty="0"/>
              <a:t> (сборная </a:t>
            </a:r>
            <a:r>
              <a:rPr lang="ru-RU" dirty="0" err="1"/>
              <a:t>многосемянка</a:t>
            </a:r>
            <a:r>
              <a:rPr lang="ru-RU" dirty="0"/>
              <a:t>). Представляет собой соплодие, образовавшееся из разросшегося цветоложа с вдавленными в его поверхность орешками, которые образовались из завязей пестиков. У скороспелых сортов плоды созревают в середине июня, а у позднеспелых - в первой половине июля. Первые плоды более крупные (у некоторых сортов до 5-6 см в диаметре и массой до 25-30 гр.).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254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34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Отличие клубники от земляники</a:t>
            </a:r>
            <a:r>
              <a:rPr lang="ru-RU" sz="3600" i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60060"/>
            <a:ext cx="10515600" cy="501690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клубники цветоносы заметно длиннее, чем у земляники. Они возвышаются над листьями, а у земляники короче листового полога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клубники плод обычно мельче, даже у культурных сортов, имеет грушевидную форму и мякоть светлых тонов: от белой до светло желтой или кремовой.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клубники листья и цветоносы опушены, они более мягкие. У земляники листья плотные, кожистые.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Клубника, в отличие от земляники, двудомное растение. Это – одна из причин низкой урожайности клубники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20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87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Ремонтантные сорта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10185"/>
            <a:ext cx="10515600" cy="4866778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ряд сортов земляники садовой, которые относятся к группе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ремонтантных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ремонтантных сортов дифференциация почек происходит по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весеннему и летне-осеннему типу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они дают два урожая. Почки начинают дифференцироваться с конца мая – начала июня (весенний тип) и продолжают до осени (летне –осенний тип).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дифференцировавшиеся почки дают соцветие уже в текущем году и в конце августа –сентябре дают урожай (70-90% общего сбора за год).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Генеративные почки,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заложившиеся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второй половине лета, зимуют, частично погибают, а оставшиеся формируют урожай в обычные сроки – конце июня, первой половине июля (10-30% от общего </a:t>
            </a:r>
            <a:r>
              <a:rPr lang="ru-RU" dirty="0"/>
              <a:t>сбора).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340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763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Отношение к температуре.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1821"/>
            <a:ext cx="10515600" cy="508514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Земляника - 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зимостойкое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укрытия (листьев, снега, мульчи) земляника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погибает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температуре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повреждается осенью при температуре - 10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С, весной при - 7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тем она способна переносить в зимний период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снежного покрова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25 см, кратковременное снижение температуры до – 39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Цветки очень чувствительны к отрицательным температурам, при снижении температуры ниже 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повреждаются пестики, а венчик остается живым, поэтому через несколько часов уже заметно побурение «сердечка» цветка и такие цветки не завязывают плодов.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91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/>
              <a:t>Отношение к факторам внешней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32764"/>
            <a:ext cx="10515600" cy="5044199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влаге.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Земляника является 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влаголюбивой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породой, но вместе с тем она не переносит даже кратковременного подтопления талыми или ливневыми водами. Оптимальная влажность почвы в период весеннего роста - 70%, в период цветения - 75%, в период налива ягод и их созревания – 80%  и выше, после сбора урожая - 75% от НВ.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свету.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Земляника считается растением с определенной степенью устойчивости к затенению (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теневыносливым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Поэтому при размещении кулис на плантации урожай практически не снижается, хотя освещенность там ниже на 15-20%. При условии полива землянику можно возделывать даже в междурядьях сада.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Долговечность, продуктивность.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земляники садовой могут жить до 20 лет, но ее насаждения эксплуатируют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 4 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даже при высоком уровне агротехники к 5-6-ти годам плоды заметно мельчают и урожайность снижается.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 растения может достигать более 250 г, однако в условиях Беларуси получают в среднем 100 гр. Урожайность при хорошем уходе составляет 60-100 ц/га, при создании оптимальных условий для растений 170-200 ц/га.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959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69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Размножение.</a:t>
            </a:r>
            <a:endParaRPr lang="ru-RU" sz="36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0878"/>
            <a:ext cx="10515600" cy="512608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Землянику можно размножить: </a:t>
            </a:r>
          </a:p>
          <a:p>
            <a:pPr lvl="0"/>
            <a:r>
              <a:rPr lang="ru-RU" u="sng" dirty="0"/>
              <a:t>семенами.</a:t>
            </a:r>
            <a:endParaRPr lang="ru-RU" dirty="0"/>
          </a:p>
          <a:p>
            <a:pPr lvl="0"/>
            <a:r>
              <a:rPr lang="ru-RU" u="sng" dirty="0"/>
              <a:t>розетками, </a:t>
            </a:r>
            <a:endParaRPr lang="ru-RU" dirty="0"/>
          </a:p>
          <a:p>
            <a:pPr lvl="0"/>
            <a:r>
              <a:rPr lang="ru-RU" u="sng" dirty="0"/>
              <a:t>делением куста, </a:t>
            </a:r>
            <a:endParaRPr lang="ru-RU" dirty="0"/>
          </a:p>
          <a:p>
            <a:pPr lvl="0"/>
            <a:r>
              <a:rPr lang="ru-RU" u="sng" dirty="0"/>
              <a:t>меристемой.</a:t>
            </a:r>
            <a:endParaRPr lang="ru-RU" dirty="0"/>
          </a:p>
          <a:p>
            <a:r>
              <a:rPr lang="ru-RU" i="1" dirty="0"/>
              <a:t>Половой способ размножения</a:t>
            </a:r>
            <a:r>
              <a:rPr lang="ru-RU" dirty="0"/>
              <a:t> (семенами) в практике промышленного выращивания земляники не применяется. Однако, в любительском </a:t>
            </a:r>
            <a:r>
              <a:rPr lang="ru-RU" dirty="0" err="1"/>
              <a:t>ягодоводстве</a:t>
            </a:r>
            <a:r>
              <a:rPr lang="ru-RU" dirty="0"/>
              <a:t>, этот способ иногда используют для некоторых сортов, которые формируют мало усов и при этом почти не меняют сортовых свойств. </a:t>
            </a:r>
          </a:p>
          <a:p>
            <a:r>
              <a:rPr lang="ru-RU" i="1" dirty="0"/>
              <a:t>Вегетативный способ размножения. </a:t>
            </a:r>
            <a:r>
              <a:rPr lang="ru-RU" dirty="0"/>
              <a:t>Основной способ получения посадочного материала земляники – размножение усами на специально созданных маточниках. Так как земляника недолговечна,  у нее часто происходит смена поколений и поэтому она склона к заражению вирусами, различными болезнями и вредителями. </a:t>
            </a:r>
          </a:p>
          <a:p>
            <a:r>
              <a:rPr lang="ru-RU" dirty="0"/>
              <a:t>Для недопущения распространения опасных вредителей и болезней существует </a:t>
            </a:r>
            <a:r>
              <a:rPr lang="ru-RU" b="1" dirty="0"/>
              <a:t>Государственная система получения здорового посадочного материала. </a:t>
            </a:r>
          </a:p>
        </p:txBody>
      </p:sp>
    </p:spTree>
    <p:extLst>
      <p:ext uri="{BB962C8B-B14F-4D97-AF65-F5344CB8AC3E}">
        <p14:creationId xmlns:p14="http://schemas.microsoft.com/office/powerpoint/2010/main" val="84421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Выращивание посадочного материала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68991"/>
            <a:ext cx="10515600" cy="5207972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dirty="0"/>
              <a:t>Маточник земляники закладывают элитными растениями, свободными от вирусных и других болезней.  Для недопущения заражения вирусными болезнями на маточнике проводят следующие агротехнические мероприятия: 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/>
              <a:t>Пространственная изоляция от плодоносящей плантации земляники не менее 500 м;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/>
              <a:t>Удаление цветоносов 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/>
              <a:t>Усиленная химическая защита от болезней и вредителей (вредители – разносчики вирусов).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/>
              <a:t>Севооборот с возвратом земляники на прежнее место не ранее, чем через 4 года и исключением из него культур, повреждаемых нематодой, </a:t>
            </a:r>
            <a:r>
              <a:rPr lang="ru-RU" dirty="0" err="1"/>
              <a:t>вертицелиозным</a:t>
            </a:r>
            <a:r>
              <a:rPr lang="ru-RU" dirty="0"/>
              <a:t> увяданием, корневыми </a:t>
            </a:r>
            <a:r>
              <a:rPr lang="ru-RU" dirty="0" err="1"/>
              <a:t>гнилями</a:t>
            </a:r>
            <a:r>
              <a:rPr lang="ru-RU" dirty="0"/>
              <a:t> (картофель, огурец, свекла, бобовые, крестоцветные);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Срок эксплуатации - не более 2-х лет.</a:t>
            </a:r>
          </a:p>
          <a:p>
            <a:pPr lvl="0"/>
            <a:r>
              <a:rPr lang="ru-RU" dirty="0"/>
              <a:t>Для увеличения количества получаемой рассады и повышения ее качества применяют следующие агротехнические мероприятия:</a:t>
            </a:r>
          </a:p>
          <a:p>
            <a:pPr lvl="0"/>
            <a:r>
              <a:rPr lang="ru-RU" dirty="0"/>
              <a:t>Размещение растений блочное - 90 х 90 см с размещением усов внутри блока, или рядовое - 90 + 50 х 25 с формированием полосы из усов в широком междурядье;  расстояние между сортами – 2 м</a:t>
            </a:r>
          </a:p>
          <a:p>
            <a:pPr lvl="0"/>
            <a:r>
              <a:rPr lang="ru-RU" dirty="0"/>
              <a:t>Мульчирование торфом (60-100 т/га) зоны укоренения розеток до раскладки усов.</a:t>
            </a:r>
          </a:p>
          <a:p>
            <a:pPr lvl="0"/>
            <a:r>
              <a:rPr lang="ru-RU" dirty="0"/>
              <a:t>Полив дождеванием в июле-августе в случае отсутствия осадков.</a:t>
            </a:r>
          </a:p>
          <a:p>
            <a:r>
              <a:rPr lang="ru-RU" dirty="0"/>
              <a:t>Рассаду заготавливают в августе (для осенней закладки плантации), или в конце октября (для весенней посадки). С 1 га маточника можно получить в 1-й год 200-300 тыс. шт. рассады, на 2-й от 400 тыс. до 1 млн. шт.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879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/>
              <a:t>Заготовка рассады «</a:t>
            </a:r>
            <a:r>
              <a:rPr lang="ru-RU" sz="3600" b="1" i="1" dirty="0" err="1"/>
              <a:t>фриго</a:t>
            </a:r>
            <a:r>
              <a:rPr lang="ru-RU" sz="3600" b="1" i="1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78424"/>
            <a:ext cx="10515600" cy="479853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Выкопанную в октябре - ноябре рассаду отмывают от почвы. Затем у растений удаляют листья, оставляя черешки длиной 3-5 см. Растения укладывают в ящики и дезинфицируют   в 0,1% растворе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фундазола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другого фунгицида.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этого ящики с рассадой помещают в морозильные камеры с температурой – 2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В таких условиях рассада может храниться 6 – 9 месяцев. Это позволяет производить закладку плантаций земляники в разные сроки: с апреля по август.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933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763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latin typeface="+mn-lt"/>
              </a:rPr>
              <a:t>Выбор участка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7355"/>
            <a:ext cx="10515600" cy="4989608"/>
          </a:xfrm>
        </p:spPr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должен быть выровненный, без западин, защищен со стороны холодных ветров (с северной и восточной стороны). Допускаются пологие склоны (до 3°) южной, юго-западной и юго-восточной экспозиции. Уровень грунтовых вод не выше 1,0 м.</a:t>
            </a:r>
          </a:p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почвы – легко и среднесуглинистые, с рН-5,5-6,5 (не выше 7,0), содержание гумуса 2,2-2,5 %, фосфора – 100-150 мг/кг и калия – 150-200 мг/кг, с глубиной пахотного горизонта 25 см</a:t>
            </a:r>
          </a:p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предшественники: черный пар,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сидеральный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пар, зерновые, бобово-злаковые смеси, овощные (лук, чеснок, редис, морковь, зеленные, боб, горох, фасоль)</a:t>
            </a:r>
          </a:p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сажать после пасленовых культур (картофель, томат), тыквенных (огурца), крестоцветных, льна, свеклы, т. к. эти культуры имеют общие болезни с земляникой. Из плодовых – не следует размещать после облепихи, малины.</a:t>
            </a:r>
          </a:p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на прежнее место выращивания не раньше, чем через 3-4 года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98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История культуры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3800"/>
            <a:ext cx="10515600" cy="498316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 лесах нашей республики произрастают земляника лесная (</a:t>
            </a:r>
            <a:r>
              <a:rPr lang="ru-RU" b="1" i="1" dirty="0" err="1"/>
              <a:t>Fragaria</a:t>
            </a:r>
            <a:r>
              <a:rPr lang="ru-RU" b="1" i="1" dirty="0"/>
              <a:t> </a:t>
            </a:r>
            <a:r>
              <a:rPr lang="en-US" b="1" i="1" dirty="0" err="1"/>
              <a:t>vesca</a:t>
            </a:r>
            <a:r>
              <a:rPr lang="ru-RU" b="1" i="1" dirty="0"/>
              <a:t>) </a:t>
            </a:r>
            <a:r>
              <a:rPr lang="ru-RU" dirty="0"/>
              <a:t>и клубника </a:t>
            </a:r>
            <a:r>
              <a:rPr lang="ru-RU" b="1" i="1" dirty="0"/>
              <a:t>(</a:t>
            </a:r>
            <a:r>
              <a:rPr lang="ru-RU" b="1" i="1" dirty="0" err="1"/>
              <a:t>Fragaria</a:t>
            </a:r>
            <a:r>
              <a:rPr lang="ru-RU" b="1" i="1" dirty="0"/>
              <a:t>  </a:t>
            </a:r>
            <a:r>
              <a:rPr lang="en-US" b="1" i="1" dirty="0" err="1"/>
              <a:t>elatior</a:t>
            </a:r>
            <a:r>
              <a:rPr lang="ru-RU" b="1" i="1" dirty="0"/>
              <a:t>). </a:t>
            </a:r>
            <a:r>
              <a:rPr lang="ru-RU" dirty="0"/>
              <a:t>Клубника лесная является </a:t>
            </a:r>
            <a:r>
              <a:rPr lang="ru-RU" b="1" dirty="0"/>
              <a:t>двудомным</a:t>
            </a:r>
            <a:r>
              <a:rPr lang="ru-RU" dirty="0"/>
              <a:t> растением. Она отличается от земляники лесной более крупными плодами и более высокой зимостойкостью. Но урожай ягод у клубники ниже, чем у земляники, что связано с особенностями опыления. На юге республики встречается разновидность клубники – </a:t>
            </a:r>
            <a:r>
              <a:rPr lang="ru-RU" i="1" dirty="0" err="1"/>
              <a:t>полуница</a:t>
            </a:r>
            <a:r>
              <a:rPr lang="ru-RU" dirty="0"/>
              <a:t>, которая имеет довольно крупные плоды яйцевидной формы. </a:t>
            </a:r>
          </a:p>
          <a:p>
            <a:r>
              <a:rPr lang="ru-RU" i="1" dirty="0"/>
              <a:t>Земляника садовая</a:t>
            </a:r>
            <a:r>
              <a:rPr lang="ru-RU" dirty="0"/>
              <a:t> крупноплодная (</a:t>
            </a:r>
            <a:r>
              <a:rPr lang="ru-RU" b="1" i="1" dirty="0" err="1"/>
              <a:t>Fragaria</a:t>
            </a:r>
            <a:r>
              <a:rPr lang="ru-RU" b="1" i="1" dirty="0"/>
              <a:t> </a:t>
            </a:r>
            <a:r>
              <a:rPr lang="ru-RU" b="1" i="1" dirty="0" err="1"/>
              <a:t>grandiflora</a:t>
            </a:r>
            <a:r>
              <a:rPr lang="ru-RU" b="1" i="1" dirty="0"/>
              <a:t>)</a:t>
            </a:r>
            <a:r>
              <a:rPr lang="ru-RU" dirty="0"/>
              <a:t> имеет историю продолжительностью чуть более 3-х веков. </a:t>
            </a:r>
          </a:p>
          <a:p>
            <a:r>
              <a:rPr lang="ru-RU" dirty="0"/>
              <a:t>С земляникой садовой, которую мы выращиваем у себя в саду, произошла большая путаница. Ее неправильно называют клубникой. У настоящей клубники ягоды - шаровидные, зеленовато-белые с красной верхушкой. Они довольно сладкие и вкусные, но плохо отделяются от чашечки, поэтому собирать их гораздо труднее, чем ягоды земляники.</a:t>
            </a:r>
          </a:p>
          <a:p>
            <a:r>
              <a:rPr lang="ru-RU" dirty="0"/>
              <a:t>Земляника садовая произошла от двух дикорастущих американских видов – земляники чилийской (</a:t>
            </a:r>
            <a:r>
              <a:rPr lang="en-US" b="1" i="1" dirty="0" err="1"/>
              <a:t>Fragaria</a:t>
            </a:r>
            <a:r>
              <a:rPr lang="en-US" b="1" i="1" dirty="0"/>
              <a:t> </a:t>
            </a:r>
            <a:r>
              <a:rPr lang="en-US" b="1" i="1" dirty="0" err="1"/>
              <a:t>chiloensis</a:t>
            </a:r>
            <a:r>
              <a:rPr lang="ru-RU" b="1" i="1" dirty="0"/>
              <a:t>)</a:t>
            </a:r>
            <a:r>
              <a:rPr lang="ru-RU" dirty="0"/>
              <a:t>, которую завезли в Европу в 1624 году и</a:t>
            </a:r>
            <a:r>
              <a:rPr lang="ru-RU" b="1" i="1" dirty="0"/>
              <a:t> земляники виргинской (</a:t>
            </a:r>
            <a:r>
              <a:rPr lang="en-US" b="1" i="1" dirty="0" err="1"/>
              <a:t>Fragaria</a:t>
            </a:r>
            <a:r>
              <a:rPr lang="en-US" b="1" i="1" dirty="0"/>
              <a:t> </a:t>
            </a:r>
            <a:r>
              <a:rPr lang="en-US" b="1" i="1" dirty="0" err="1"/>
              <a:t>virginiana</a:t>
            </a:r>
            <a:r>
              <a:rPr lang="ru-RU" b="1" i="1" dirty="0"/>
              <a:t>), </a:t>
            </a:r>
            <a:r>
              <a:rPr lang="ru-RU" dirty="0"/>
              <a:t>которая была завезена в 1712 году французскими офицерами в Европу. Эти виды были высажены в Версальском саду под Парижем. Сначала эти оба вида плохо росли и плодоносили вследствие низкой зимостойкости. Однако, как установили ученые, в Голландии, в </a:t>
            </a:r>
            <a:r>
              <a:rPr lang="en-US" dirty="0"/>
              <a:t>XVIII</a:t>
            </a:r>
            <a:r>
              <a:rPr lang="ru-RU" dirty="0"/>
              <a:t> веке, произошло естественное скрещивание двух этих дикорастущих видов, из семян выросли сеянцы, которые в последующем дали начало многочисленным сортам земляники садовой. В настоящее время насчитывается более </a:t>
            </a:r>
            <a:r>
              <a:rPr lang="ru-RU" b="1" dirty="0"/>
              <a:t>2000 </a:t>
            </a:r>
            <a:r>
              <a:rPr lang="ru-RU" i="1" dirty="0"/>
              <a:t>сортов земляники садовой</a:t>
            </a:r>
            <a:r>
              <a:rPr lang="ru-RU" dirty="0"/>
              <a:t> и только </a:t>
            </a:r>
            <a:r>
              <a:rPr lang="ru-RU" i="1" dirty="0"/>
              <a:t>несколько десятков любительских сортов клубники</a:t>
            </a:r>
            <a:r>
              <a:rPr lang="ru-RU" dirty="0"/>
              <a:t>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51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Предпосадочная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подготовка почвы и посадка</a:t>
            </a:r>
            <a:endParaRPr lang="ru-RU" sz="32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8299"/>
            <a:ext cx="10515600" cy="4948664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Предпосадочная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почвы включает вспашку на глубину пахотного горизонта, культивацию с последующим выравниванием</a:t>
            </a:r>
          </a:p>
          <a:p>
            <a:pPr algn="just"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3 недели до вспашки участок опрыскивают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глифосатсодержащими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гербицидами для уничтожение многолетних сорняков. </a:t>
            </a:r>
          </a:p>
          <a:p>
            <a:pPr algn="just"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вспашки вносят120-150 т/га органики, 60-70 кг/га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фосфора, 80-90 кг/га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калия. Удобрения заделывают в почву дисковой бороной, затем проводят вспашку.</a:t>
            </a:r>
          </a:p>
          <a:p>
            <a:pPr algn="just"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ручная или механизированная (рассадопосадочной машиной СКН-6А или других модификаций)</a:t>
            </a:r>
          </a:p>
          <a:p>
            <a:pPr algn="just"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посадки от 42 до 50 тыс. шт.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./га (самая распространенная схема посадки –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 × 0,15-0,2 м</a:t>
            </a:r>
          </a:p>
          <a:p>
            <a:pPr algn="just"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посадки: осенний – вторая половина августа; весенний – третья декада апреля-первая декада мая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793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4143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Посадка</a:t>
            </a:r>
          </a:p>
        </p:txBody>
      </p:sp>
      <p:pic>
        <p:nvPicPr>
          <p:cNvPr id="7171" name="Содержимое 14" descr="посадка неправильная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3"/>
          <a:stretch>
            <a:fillRect/>
          </a:stretch>
        </p:blipFill>
        <p:spPr>
          <a:xfrm>
            <a:off x="666752" y="785813"/>
            <a:ext cx="5048249" cy="2786062"/>
          </a:xfrm>
        </p:spPr>
      </p:pic>
      <p:pic>
        <p:nvPicPr>
          <p:cNvPr id="7172" name="Рисунок 15" descr="посадка неправильная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r="8910"/>
          <a:stretch>
            <a:fillRect/>
          </a:stretch>
        </p:blipFill>
        <p:spPr bwMode="auto">
          <a:xfrm>
            <a:off x="6191251" y="785813"/>
            <a:ext cx="51435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16" descr="посадка правильная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4742" r="18184" b="9885"/>
          <a:stretch>
            <a:fillRect/>
          </a:stretch>
        </p:blipFill>
        <p:spPr bwMode="auto">
          <a:xfrm>
            <a:off x="666752" y="3714750"/>
            <a:ext cx="5048249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18" descr="расстояние при посадке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9"/>
          <a:stretch>
            <a:fillRect/>
          </a:stretch>
        </p:blipFill>
        <p:spPr bwMode="auto">
          <a:xfrm>
            <a:off x="6191251" y="3714750"/>
            <a:ext cx="51435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86501" y="3143251"/>
            <a:ext cx="4389967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rgbClr val="FFFF00"/>
                </a:solidFill>
              </a:rPr>
              <a:t>Заглубленная посадка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000" y="6143626"/>
            <a:ext cx="4286251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rgbClr val="FFFF00"/>
                </a:solidFill>
              </a:rPr>
              <a:t>Правильная посадка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7751" y="3143251"/>
            <a:ext cx="40005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rgbClr val="FFFF00"/>
                </a:solidFill>
              </a:rPr>
              <a:t>Высокая посадка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67500" y="6143626"/>
            <a:ext cx="4191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rgbClr val="FFFF00"/>
                </a:solidFill>
              </a:rPr>
              <a:t>Правильная посадка</a:t>
            </a:r>
          </a:p>
        </p:txBody>
      </p:sp>
    </p:spTree>
    <p:extLst>
      <p:ext uri="{BB962C8B-B14F-4D97-AF65-F5344CB8AC3E}">
        <p14:creationId xmlns:p14="http://schemas.microsoft.com/office/powerpoint/2010/main" val="148875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6"/>
            <a:ext cx="12192000" cy="5429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Предпосадочное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мульчирование   почвы </a:t>
            </a:r>
          </a:p>
        </p:txBody>
      </p:sp>
      <p:pic>
        <p:nvPicPr>
          <p:cNvPr id="8195" name="Picture 2" descr="P101002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1" y="928689"/>
            <a:ext cx="5905500" cy="407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7" descr="E:\Мои документы\Ирина\Лариса\Сорта\фото\Земляника сад\Венто опилки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2" y="2214564"/>
            <a:ext cx="6191249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752" y="4500563"/>
            <a:ext cx="5048249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Спанбонд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СУФ - 60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1251" y="5929313"/>
            <a:ext cx="2762249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Опилками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8316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1" y="5786438"/>
            <a:ext cx="285751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пле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1" y="0"/>
            <a:ext cx="11430000" cy="571500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Мульчирование   междурядий</a:t>
            </a:r>
          </a:p>
        </p:txBody>
      </p:sp>
      <p:pic>
        <p:nvPicPr>
          <p:cNvPr id="9220" name="Содержимое 3" descr="DSC0626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1" y="857251"/>
            <a:ext cx="6381749" cy="3929063"/>
          </a:xfrm>
        </p:spPr>
      </p:pic>
      <p:sp>
        <p:nvSpPr>
          <p:cNvPr id="5" name="TextBox 4"/>
          <p:cNvSpPr txBox="1"/>
          <p:nvPr/>
        </p:nvSpPr>
        <p:spPr>
          <a:xfrm>
            <a:off x="381000" y="3929064"/>
            <a:ext cx="4953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Пленкой, 2-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рядный способ посадки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222" name="Picture 4" descr="C:\фото\Голландия\PICT2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1" y="3143251"/>
            <a:ext cx="6297083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19751" y="5857876"/>
            <a:ext cx="62865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Пленкой, 4-х рядный способ посадки</a:t>
            </a:r>
          </a:p>
        </p:txBody>
      </p:sp>
    </p:spTree>
    <p:extLst>
      <p:ext uri="{BB962C8B-B14F-4D97-AF65-F5344CB8AC3E}">
        <p14:creationId xmlns:p14="http://schemas.microsoft.com/office/powerpoint/2010/main" val="38707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00063"/>
          </a:xfrm>
        </p:spPr>
        <p:txBody>
          <a:bodyPr/>
          <a:lstStyle/>
          <a:p>
            <a:pPr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Многофункциональная машина для посадки земляники</a:t>
            </a:r>
          </a:p>
        </p:txBody>
      </p:sp>
      <p:pic>
        <p:nvPicPr>
          <p:cNvPr id="10243" name="Содержимое 3" descr="http://www.fermer.ru/files/u1/1_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0" y="3000376"/>
            <a:ext cx="6477000" cy="3643313"/>
          </a:xfrm>
        </p:spPr>
      </p:pic>
      <p:pic>
        <p:nvPicPr>
          <p:cNvPr id="10244" name="Picture 4" descr="C:\фото\Голландия\PICT2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r="13403"/>
          <a:stretch>
            <a:fillRect/>
          </a:stretch>
        </p:blipFill>
        <p:spPr bwMode="auto">
          <a:xfrm>
            <a:off x="190500" y="642938"/>
            <a:ext cx="5810251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9000" y="3714751"/>
            <a:ext cx="2381251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Посадка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4627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/>
              <a:t>Требования к качеству рассады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Рассада земляники должна быть здоровой, без механических повреждений, не увядшая, с хорошо развитой верхушечной почкой, мочковатой корневой системой, с нормально развитыми листьями у </a:t>
            </a:r>
            <a:r>
              <a:rPr lang="ru-RU" dirty="0" err="1"/>
              <a:t>свежевыкопанной</a:t>
            </a:r>
            <a:r>
              <a:rPr lang="ru-RU" dirty="0"/>
              <a:t> рассады для весенней и осенней реализации и без листьев у рассады «</a:t>
            </a:r>
            <a:r>
              <a:rPr lang="ru-RU" dirty="0" err="1"/>
              <a:t>фриго</a:t>
            </a:r>
            <a:r>
              <a:rPr lang="ru-RU" dirty="0"/>
              <a:t>» после хранения</a:t>
            </a:r>
            <a:endParaRPr lang="ru-RU" sz="3200" dirty="0"/>
          </a:p>
          <a:p>
            <a:r>
              <a:rPr lang="ru-RU" dirty="0"/>
              <a:t>Возраст рассады – 1 год</a:t>
            </a:r>
          </a:p>
          <a:p>
            <a:r>
              <a:rPr lang="ru-RU" dirty="0"/>
              <a:t>Сортовая чистота – 100 %</a:t>
            </a:r>
          </a:p>
        </p:txBody>
      </p:sp>
    </p:spTree>
    <p:extLst>
      <p:ext uri="{BB962C8B-B14F-4D97-AF65-F5344CB8AC3E}">
        <p14:creationId xmlns:p14="http://schemas.microsoft.com/office/powerpoint/2010/main" val="1841861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F538D-3614-456B-9D25-EE58F687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0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Рассада земляники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0129F9-DBA0-414F-B1AD-E4DBE7F19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4700" y="1444361"/>
            <a:ext cx="4521200" cy="52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61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10363200" cy="8572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latin typeface="+mn-lt"/>
              </a:rPr>
              <a:t>Для рассады с открытой корневой системой</a:t>
            </a:r>
          </a:p>
        </p:txBody>
      </p:sp>
      <p:graphicFrame>
        <p:nvGraphicFramePr>
          <p:cNvPr id="14370" name="Group 34"/>
          <p:cNvGraphicFramePr>
            <a:graphicFrameLocks noGrp="1"/>
          </p:cNvGraphicFramePr>
          <p:nvPr>
            <p:ph type="tbl" idx="1"/>
          </p:nvPr>
        </p:nvGraphicFramePr>
        <p:xfrm>
          <a:off x="4572001" y="785814"/>
          <a:ext cx="7429500" cy="5500687"/>
        </p:xfrm>
        <a:graphic>
          <a:graphicData uri="http://schemas.openxmlformats.org/drawingml/2006/table">
            <a:tbl>
              <a:tblPr/>
              <a:tblGrid>
                <a:gridCol w="4517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1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6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121919" marR="1219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Характеристика и норма</a:t>
                      </a:r>
                    </a:p>
                  </a:txBody>
                  <a:tcPr marL="121919" marR="1219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4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Диаметр рожка, см, не менее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Длина корневой системы, см, не менее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Количество листьев у </a:t>
                      </a: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свежевыкопанной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рассады для реализации, шт., не менее: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- весенней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- осенней</a:t>
                      </a:r>
                    </a:p>
                  </a:txBody>
                  <a:tcPr marL="121919" marR="1219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121919" marR="1219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302" name="Рисунок 3" descr="http://www.fermer.ru/files/u1/1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-2139" r="45500"/>
          <a:stretch>
            <a:fillRect/>
          </a:stretch>
        </p:blipFill>
        <p:spPr bwMode="auto">
          <a:xfrm>
            <a:off x="285752" y="642938"/>
            <a:ext cx="428624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971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11480800" cy="457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latin typeface="+mn-lt"/>
              </a:rPr>
              <a:t>Для рассады с закрытой корневой системой</a:t>
            </a:r>
          </a:p>
        </p:txBody>
      </p:sp>
      <p:graphicFrame>
        <p:nvGraphicFramePr>
          <p:cNvPr id="15406" name="Group 46"/>
          <p:cNvGraphicFramePr>
            <a:graphicFrameLocks noGrp="1"/>
          </p:cNvGraphicFramePr>
          <p:nvPr>
            <p:ph type="tbl" idx="1"/>
          </p:nvPr>
        </p:nvGraphicFramePr>
        <p:xfrm>
          <a:off x="5619751" y="857250"/>
          <a:ext cx="6286502" cy="5716588"/>
        </p:xfrm>
        <a:graphic>
          <a:graphicData uri="http://schemas.openxmlformats.org/drawingml/2006/table">
            <a:tbl>
              <a:tblPr/>
              <a:tblGrid>
                <a:gridCol w="3524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7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Наименование показателя</a:t>
                      </a:r>
                    </a:p>
                  </a:txBody>
                  <a:tcPr marL="121919" marR="121919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Характеристика и норма</a:t>
                      </a:r>
                    </a:p>
                  </a:txBody>
                  <a:tcPr marL="121919" marR="121919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Диаметр земляного кома, см, не менее</a:t>
                      </a:r>
                    </a:p>
                  </a:txBody>
                  <a:tcPr marL="121919" marR="121919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7</a:t>
                      </a:r>
                    </a:p>
                  </a:txBody>
                  <a:tcPr marL="121919" marR="121919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Высота земляного кома, см, не менее</a:t>
                      </a:r>
                    </a:p>
                  </a:txBody>
                  <a:tcPr marL="121919" marR="121919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</a:t>
                      </a:r>
                    </a:p>
                  </a:txBody>
                  <a:tcPr marL="121919" marR="121919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2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Диаметр рожка, мм, не менее</a:t>
                      </a:r>
                    </a:p>
                  </a:txBody>
                  <a:tcPr marL="121919" marR="121919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</a:t>
                      </a:r>
                    </a:p>
                  </a:txBody>
                  <a:tcPr marL="121919" marR="121919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0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Количество листьев шт., не менее</a:t>
                      </a:r>
                    </a:p>
                  </a:txBody>
                  <a:tcPr marL="121919" marR="121919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marL="121919" marR="121919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335" name="Picture 23" descr="C:\фото\Польша август 2008 год\Польша август 2008 Шалкевич фото\земляника в горшка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00188"/>
            <a:ext cx="55245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36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190500"/>
            <a:ext cx="11176000" cy="457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latin typeface="+mn-lt"/>
              </a:rPr>
              <a:t>Для рассады земляники «</a:t>
            </a:r>
            <a:r>
              <a:rPr lang="ru-RU" sz="3600" b="1" i="1" dirty="0" err="1">
                <a:latin typeface="+mn-lt"/>
              </a:rPr>
              <a:t>фриго</a:t>
            </a:r>
            <a:r>
              <a:rPr lang="ru-RU" sz="3600" b="1" i="1" dirty="0">
                <a:latin typeface="+mn-lt"/>
              </a:rPr>
              <a:t>»</a:t>
            </a:r>
          </a:p>
        </p:txBody>
      </p:sp>
      <p:graphicFrame>
        <p:nvGraphicFramePr>
          <p:cNvPr id="16410" name="Group 26"/>
          <p:cNvGraphicFramePr>
            <a:graphicFrameLocks noGrp="1"/>
          </p:cNvGraphicFramePr>
          <p:nvPr>
            <p:ph type="tbl" idx="1"/>
          </p:nvPr>
        </p:nvGraphicFramePr>
        <p:xfrm>
          <a:off x="5334000" y="762001"/>
          <a:ext cx="6654800" cy="5311775"/>
        </p:xfrm>
        <a:graphic>
          <a:graphicData uri="http://schemas.openxmlformats.org/drawingml/2006/table">
            <a:tbl>
              <a:tblPr/>
              <a:tblGrid>
                <a:gridCol w="393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20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Наименование показателя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Характеристика и норма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9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Диаметр рожка, мм, не менее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1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Длина корневой системы, см, не менее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8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Длина надземной части, см, не менее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356" name="Рисунок 3" descr="http://www.fermer.ru/files/u1/1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5814"/>
            <a:ext cx="5238751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32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E4CA9-A8DE-43F8-B6CD-418929C4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94A285C-9120-4D90-B32F-8D209151C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2413"/>
            <a:ext cx="8382000" cy="513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36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6E649-D18A-4F24-8C6D-D17FFA28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82550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Рассада земляники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фриго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F04995-7F09-4A28-A453-10A7D6F7BDF0}"/>
              </a:ext>
            </a:extLst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04870"/>
            <a:ext cx="7366000" cy="529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561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A9726-2B28-4FAE-8904-D2763E2B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7366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(классы) рассады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фриго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Таблица 3">
            <a:extLst>
              <a:ext uri="{FF2B5EF4-FFF2-40B4-BE49-F238E27FC236}">
                <a16:creationId xmlns:a16="http://schemas.microsoft.com/office/drawing/2014/main" id="{44E48238-42BF-4C43-8BC1-086F3A7540F9}"/>
              </a:ext>
            </a:extLst>
          </p:cNvPr>
          <p:cNvPicPr>
            <a:picLocks noGrp="1" noChangeAspect="1"/>
          </p:cNvPicPr>
          <p:nvPr>
            <p:ph type="tbl" idx="1"/>
          </p:nvPr>
        </p:nvPicPr>
        <p:blipFill>
          <a:blip r:embed="rId2"/>
          <a:stretch>
            <a:fillRect/>
          </a:stretch>
        </p:blipFill>
        <p:spPr>
          <a:xfrm>
            <a:off x="2273300" y="1135062"/>
            <a:ext cx="7467600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3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ru-RU" b="1" i="1" dirty="0"/>
              <a:t>Земляничный севооборот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год – земляника –новосадка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2-4 годы – плодоносящая земляника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год – зерновые культуры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6-7 год – злаковые травы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год – черный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сидеральный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</a:t>
            </a:r>
          </a:p>
        </p:txBody>
      </p:sp>
    </p:spTree>
    <p:extLst>
      <p:ext uri="{BB962C8B-B14F-4D97-AF65-F5344CB8AC3E}">
        <p14:creationId xmlns:p14="http://schemas.microsoft.com/office/powerpoint/2010/main" val="3557459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9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latin typeface="+mn-lt"/>
              </a:rPr>
              <a:t>Уход за насаждениями земляники</a:t>
            </a:r>
            <a:endParaRPr lang="ru-RU" sz="36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4100"/>
            <a:ext cx="10515600" cy="51228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901700"/>
            <a:ext cx="10515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новосадках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две недели после посадки проводят ремонт, подсаживая  рассаду вместо выпавших растений. После посадки рассаду поливают из расчета 1 л воды на растение. В новосадках удаляют появляющиеся на растениях цветоносы.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Почву в междурядьях рыхлят на глубину 5-7 см (закрытие влаги). Всего за период вегетации проводят 5-6 междурядных обработок на глубину 8-10 см.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засушливые периоды проводят поливы, поддерживая влажность почвы на уровне 70-80 % от НВ. Поливная норма 200-300 м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/га.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товарных посадках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весной проводят боронование с целью очистки старых отмерших листьев. Вносят минеральное удобрение. За весенний период проводят две междурядные обработки на глубину 8-10 см. Обязателен полив перед цветением и в период формирования ягод.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Появляющиеся усы удаляют, не допуская их укоренения.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Растил соломы в междурядьях после цветения для улучшения товарных качеств ягод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насаждений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кустовая система – все появляющиеся усы удаляют; узкополосная – отрастающие усы раскладывают вдоль рядов и из укоренившихся розеток и маточных растений формируют полосы шириной 20-40 см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снижении температуры ниже 3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С, борьба с весенними заморозками (полив или дымовые шашки)</a:t>
            </a:r>
          </a:p>
        </p:txBody>
      </p:sp>
    </p:spTree>
    <p:extLst>
      <p:ext uri="{BB962C8B-B14F-4D97-AF65-F5344CB8AC3E}">
        <p14:creationId xmlns:p14="http://schemas.microsoft.com/office/powerpoint/2010/main" val="3462144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latin typeface="+mn-lt"/>
              </a:rPr>
              <a:t>Применение мульчирования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65200"/>
            <a:ext cx="10515600" cy="5211763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возделывании земляники садовой рекомендуется проводить мульчирование почвы.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возделывания земляники с использованием мульчирующих материалов: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возделывать землянику без применения гербицидов;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сохранению влаги;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проветривание растений;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упрощает удаление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неукорененных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усов;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ускоряет созревание ягод;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выход товарных ягод;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увеличивает среднюю массу ягод.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Мульчирующими материалами являются солома, опилки,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торфокрошка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различные пленки, спанбонд и др.  Мульчирование опилками,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торфокрошкой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проводят после посадки рассады. Мульчу укладывают вдоль рядов шириной около 30 см, слоем 5-7 см. Расход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торфокрошки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- 20-25 т/га. Мульчирование соломой проводят на плодоносящих насаждениях после цветения. Расход соломы 2-3 т/га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предпосадочного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мульчирования используют пленку, спанбонд. Предварительно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мульчматериал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механизированно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расстилают на почву, закрепляют, перфорируют отверстия и проводят посадку рассады.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138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D5758A-4F1A-481D-977C-D1AE8B1D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4315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Мульчирование земляники соломой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1851F7-E7B5-4AE5-94CE-58012A405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100" y="1159440"/>
            <a:ext cx="8572500" cy="569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19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latin typeface="+mn-lt"/>
              </a:rPr>
              <a:t>Внесение удобрений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52501"/>
            <a:ext cx="10515600" cy="522446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Земляника садовая наиболее отзывчива на внесение удобрений в периоды: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весной - при интенсивном нарастании листьев, образовании цветоносов, цветков, завязей;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летом (конец июля - начало августа) - при активном росте усов, розеток, корней, формировании цветковых почек, накоплении питательных веществ.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эти сроки проводят подкормку земляники садовой азотными удобрениями - 40 кг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/га. Вносят в два срока: 1/2 дозы - весной под первое рыхление, 1/2 - после сбора урожая.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сбора ягод вносят фосфорные и калийные удобрения - по 30 кг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/га каждого.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выращивании земляники с применением мульчирующих материалов используют водорастворимые удобрения.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213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br>
              <a:rPr lang="ru-RU" dirty="0"/>
            </a:br>
            <a:r>
              <a:rPr lang="ru-RU" sz="3600" b="1" i="1" dirty="0">
                <a:latin typeface="+mn-lt"/>
              </a:rPr>
              <a:t>УБОРКА И ХРАНЕНИЕ УРОЖАЯ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31900"/>
            <a:ext cx="10515600" cy="4945063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Уборку ягод проводят в стадии полной зрелости. При транспортировке на большие расстояния допускается сбор в стадии технической зрелости: ягоды беловатые, частично окрашенные.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ягод проводят вручную в утренние часы через каждые 1-2 дня.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 снимают вместе с чашечкой и плодоножкой, сортируют в процессе сбора. Поврежденные, гнилые и перезрелые ягоды отделяют и удаляют с плантации.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 собирают в специальную тару: плетеные корзинки из щепы вместимостью до 2,0-2,5 кг, деревянные лотки до 3 кг, пластиковую тару - до 0,5 кг. 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899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152ED-EAA2-4BB2-A7C8-5DD237AB6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6F699E-2809-495F-9B0F-D8CF6D730D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BB77740-98E0-4D32-9B16-DDB8CF3A9C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0A9C1-E533-47AE-929D-BEB38402C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A72608-1BEB-47F2-9604-6C2C0E687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Клубника садовая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00C32CD-9E1E-4368-8CB1-DCF0F06508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0362" y="2505075"/>
            <a:ext cx="4916639" cy="3684588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77CFE9A-74C9-46EC-AB7C-33A51430F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/>
              <a:t>Земляника садовая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42BB6F2-8DFD-4988-A203-D47CB95DD4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5474" y="2505075"/>
            <a:ext cx="4916639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47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62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Пищевая ценность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41400"/>
            <a:ext cx="10515600" cy="5135563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/>
              <a:t>Плоды земляники ценятся за прекрасный вкус, аромат. </a:t>
            </a:r>
          </a:p>
          <a:p>
            <a:r>
              <a:rPr lang="ru-RU" sz="8000" dirty="0"/>
              <a:t>Содержание сахаров в ягодах земляники от 4,5 до 12%; кислот – от 0,6 до 1,6%;</a:t>
            </a:r>
          </a:p>
          <a:p>
            <a:r>
              <a:rPr lang="ru-RU" sz="8000" dirty="0"/>
              <a:t>В зависимости от соотношения сахаров и кислот вкус ягод может быть от очень сладких до довольно кислых.</a:t>
            </a:r>
          </a:p>
          <a:p>
            <a:r>
              <a:rPr lang="ru-RU" sz="8000" dirty="0"/>
              <a:t>Содержание витамина С составляет 40-80 мг/100 гр.</a:t>
            </a:r>
          </a:p>
          <a:p>
            <a:r>
              <a:rPr lang="ru-RU" sz="8000" dirty="0"/>
              <a:t>По комплексному содержанию витаминов земляника уступает лишь смородине и приравнивается к лимону:</a:t>
            </a:r>
          </a:p>
          <a:p>
            <a:r>
              <a:rPr lang="ru-RU" sz="8000" dirty="0"/>
              <a:t>В ягодах земляники содержится солей железа и фосфора больше, чем в других плодах и ягодах.</a:t>
            </a:r>
          </a:p>
          <a:p>
            <a:pPr lvl="0"/>
            <a:r>
              <a:rPr lang="ru-RU" sz="8000" dirty="0" err="1"/>
              <a:t>Рактивные</a:t>
            </a:r>
            <a:r>
              <a:rPr lang="ru-RU" sz="8000" dirty="0"/>
              <a:t> вещества  - 250-750 мг/100 г (чем темнее мякоть, тем больше содержание);</a:t>
            </a:r>
          </a:p>
          <a:p>
            <a:pPr lvl="0"/>
            <a:r>
              <a:rPr lang="ru-RU" sz="8000" dirty="0"/>
              <a:t>В9 (фолиевая кислота) – 0,25 – 0,5 мг/100 г (больше, чем в винограде и малине);</a:t>
            </a:r>
          </a:p>
          <a:p>
            <a:r>
              <a:rPr lang="ru-RU" sz="8000" dirty="0"/>
              <a:t>Земляника обладает лечебными свойствами. Настои плодов и листьев применяют при почечных и печеночных камнях, подагре, цинге, как мочегонное средство. Ее ягоды являются ценным сырьем для приготовления варенья, повидла, сиропов, соков, желе, мармелада, десертных вин, наливок и ликера. Ягоды могут подвергаться сублимационной сушке.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7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Достоинства и недостатки земляники садовой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4767263"/>
          </a:xfrm>
        </p:spPr>
        <p:txBody>
          <a:bodyPr>
            <a:normAutofit fontScale="62500" lnSpcReduction="20000"/>
          </a:bodyPr>
          <a:lstStyle/>
          <a:p>
            <a:r>
              <a:rPr lang="ru-RU" sz="3800" dirty="0"/>
              <a:t>Достоинства земляники, как культуры: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dirty="0"/>
              <a:t>По срокам созревания плоды земляники являются одними из первых (уступает только жимолости).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dirty="0"/>
              <a:t>Высокая </a:t>
            </a:r>
            <a:r>
              <a:rPr lang="ru-RU" sz="3800" dirty="0" err="1"/>
              <a:t>скороплодность</a:t>
            </a:r>
            <a:r>
              <a:rPr lang="ru-RU" sz="3800" dirty="0"/>
              <a:t>, первый урожай может дать уже в год посади.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dirty="0"/>
              <a:t>Средняя урожайность ее 50-60 ц/га. Однако, при высоком уровне агротехники может превышать 100-120 ц/га.</a:t>
            </a:r>
          </a:p>
          <a:p>
            <a:pPr lvl="0"/>
            <a:r>
              <a:rPr lang="ru-RU" sz="3800" dirty="0"/>
              <a:t>Недостатки: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800" dirty="0"/>
              <a:t>повышенная восприимчивость к вирусным и грибковым заболеваниям (серой гнили, пятнистостям, </a:t>
            </a:r>
            <a:r>
              <a:rPr lang="ru-RU" sz="3800" dirty="0" err="1"/>
              <a:t>вертицилезному</a:t>
            </a:r>
            <a:r>
              <a:rPr lang="ru-RU" sz="3800" dirty="0"/>
              <a:t> увяданию), вредителям (нематоде стеблевой и корневой, клещу);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800" dirty="0"/>
              <a:t>низкая зимостойкость;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800" dirty="0"/>
              <a:t>трудоемкость возделывания и слабая механизация некоторых агротехнических мероприятий.</a:t>
            </a:r>
          </a:p>
          <a:p>
            <a:pPr marL="0" indent="0">
              <a:buNone/>
            </a:pPr>
            <a:endParaRPr lang="ru-RU" sz="3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5909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21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i="1" dirty="0"/>
            </a:br>
            <a:r>
              <a:rPr lang="ru-RU" sz="3600" b="1" i="1" dirty="0"/>
              <a:t>Морфология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00752"/>
            <a:ext cx="10515600" cy="5276211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Земляника и клубника – </a:t>
            </a:r>
            <a:r>
              <a:rPr lang="ru-RU" b="1" i="1" dirty="0"/>
              <a:t>многолетние травянистые</a:t>
            </a:r>
            <a:r>
              <a:rPr lang="ru-RU" dirty="0"/>
              <a:t> </a:t>
            </a:r>
            <a:r>
              <a:rPr lang="ru-RU" b="1" i="1" dirty="0"/>
              <a:t>вечнозеленые растения.</a:t>
            </a:r>
            <a:r>
              <a:rPr lang="ru-RU" b="1" dirty="0"/>
              <a:t> </a:t>
            </a:r>
            <a:r>
              <a:rPr lang="ru-RU" dirty="0"/>
              <a:t>Она занимает переходное положение между травянистыми и кустарниковыми формами. Земляника и клубника имеют много общих признаков, но по некоторым отличаются.</a:t>
            </a:r>
          </a:p>
          <a:p>
            <a:r>
              <a:rPr lang="ru-RU" dirty="0"/>
              <a:t>Растение земляники и клубники состоит:</a:t>
            </a:r>
          </a:p>
          <a:p>
            <a:pPr lvl="0"/>
            <a:r>
              <a:rPr lang="ru-RU" b="1" i="1" dirty="0"/>
              <a:t>из подземной части</a:t>
            </a:r>
            <a:r>
              <a:rPr lang="ru-RU" b="1" dirty="0"/>
              <a:t> </a:t>
            </a:r>
            <a:r>
              <a:rPr lang="ru-RU" dirty="0"/>
              <a:t>представленной подземным рожком (корневищем) и придаточными корнями;</a:t>
            </a:r>
          </a:p>
          <a:p>
            <a:pPr lvl="0"/>
            <a:r>
              <a:rPr lang="ru-RU" b="1" i="1" dirty="0"/>
              <a:t>из надземной части,</a:t>
            </a:r>
            <a:r>
              <a:rPr lang="ru-RU" b="1" dirty="0"/>
              <a:t> </a:t>
            </a:r>
            <a:r>
              <a:rPr lang="ru-RU" dirty="0"/>
              <a:t>представленной 2-мя побегами вегетативного типа (рожки, усы) и одним генеративного типа (цветоносы).</a:t>
            </a:r>
          </a:p>
          <a:p>
            <a:r>
              <a:rPr lang="ru-RU" b="1" i="1" dirty="0"/>
              <a:t>Подземная часть </a:t>
            </a:r>
            <a:r>
              <a:rPr lang="ru-RU" b="1" i="1" dirty="0" err="1"/>
              <a:t>предствляет</a:t>
            </a:r>
            <a:r>
              <a:rPr lang="ru-RU" b="1" i="1" dirty="0"/>
              <a:t> собой многолетнее корневищ</a:t>
            </a:r>
            <a:r>
              <a:rPr lang="ru-RU" b="1" dirty="0"/>
              <a:t>е с придаточными корнями. </a:t>
            </a:r>
            <a:r>
              <a:rPr lang="ru-RU" dirty="0"/>
              <a:t>Корневище формируется из надземных рожков, которые ежегодно, в конце вегетационного сезона частично </a:t>
            </a:r>
            <a:r>
              <a:rPr lang="ru-RU" i="1" dirty="0"/>
              <a:t>втягиваются</a:t>
            </a:r>
            <a:r>
              <a:rPr lang="ru-RU" dirty="0"/>
              <a:t> в почву.  Таким образом, корневище с возрастом увеличивается в размерах и ветвится. </a:t>
            </a:r>
          </a:p>
          <a:p>
            <a:r>
              <a:rPr lang="ru-RU" dirty="0"/>
              <a:t>Со 2-3-го года после посадки нижняя часть корневища начинает постепенно отмирать, а на вновь погруженной части рожка формируются новые придаточные корни.</a:t>
            </a:r>
          </a:p>
          <a:p>
            <a:r>
              <a:rPr lang="ru-RU" dirty="0"/>
              <a:t>В результате погружения корневища и частично рожка в почву повышается устойчивость растения к неблагоприятным условиям перезимовки, поэтому этот процесс следует стимулировать следующими агротехническими мероприятиями: </a:t>
            </a:r>
          </a:p>
          <a:p>
            <a:r>
              <a:rPr lang="ru-RU" i="1" u="sng" dirty="0"/>
              <a:t>Придаточные корни</a:t>
            </a:r>
            <a:r>
              <a:rPr lang="ru-RU" dirty="0"/>
              <a:t> земляники способны глубоко проникать  в почву – до 2-х  м. Но  90% их расположено в слое 20-25 см, в стороны они расходятся не широко, в основном в полосе прикрываемой листьями и лишь небольшая их часть выходит на 10-15 см за проекцию куста.</a:t>
            </a:r>
          </a:p>
          <a:p>
            <a:r>
              <a:rPr lang="ru-RU" dirty="0"/>
              <a:t>Корни земляники способны расти в течение всего вегетационного периода, а при достаточном снежном покрове сохраняются корни даже первичного строения.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E4360-17A2-4B85-8C9E-5E094A2B1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5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Строение куста земляники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AA52D6-0210-4798-9E43-2C03E85153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38" y="1155700"/>
            <a:ext cx="7809561" cy="58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538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3319</Words>
  <Application>Microsoft Office PowerPoint</Application>
  <PresentationFormat>Широкоэкранный</PresentationFormat>
  <Paragraphs>219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Wingdings</vt:lpstr>
      <vt:lpstr>Тема Office</vt:lpstr>
      <vt:lpstr>          ЗЕМЛЯНИКА И КЛУБНИКА </vt:lpstr>
      <vt:lpstr>История культуры</vt:lpstr>
      <vt:lpstr>Презентация PowerPoint</vt:lpstr>
      <vt:lpstr>Презентация PowerPoint</vt:lpstr>
      <vt:lpstr>Презентация PowerPoint</vt:lpstr>
      <vt:lpstr>Пищевая ценность</vt:lpstr>
      <vt:lpstr>Достоинства и недостатки земляники садовой</vt:lpstr>
      <vt:lpstr> Морфология </vt:lpstr>
      <vt:lpstr>Строение куста земляники</vt:lpstr>
      <vt:lpstr>Надземная часть.</vt:lpstr>
      <vt:lpstr>Генеративные органы земляники</vt:lpstr>
      <vt:lpstr>Отличие клубники от земляники:</vt:lpstr>
      <vt:lpstr>Ремонтантные сорта</vt:lpstr>
      <vt:lpstr>Отношение к температуре.</vt:lpstr>
      <vt:lpstr>Отношение к факторам внешней среды</vt:lpstr>
      <vt:lpstr>Размножение.</vt:lpstr>
      <vt:lpstr>Выращивание посадочного материала</vt:lpstr>
      <vt:lpstr>Заготовка рассады «фриго»</vt:lpstr>
      <vt:lpstr>Выбор участка</vt:lpstr>
      <vt:lpstr>Предпосадочная подготовка почвы и посадка</vt:lpstr>
      <vt:lpstr>Посадка</vt:lpstr>
      <vt:lpstr>Предпосадочное мульчирование   почвы </vt:lpstr>
      <vt:lpstr>Мульчирование   междурядий</vt:lpstr>
      <vt:lpstr>Многофункциональная машина для посадки земляники</vt:lpstr>
      <vt:lpstr>Требования к качеству рассады</vt:lpstr>
      <vt:lpstr>Рассада земляники</vt:lpstr>
      <vt:lpstr>Для рассады с открытой корневой системой</vt:lpstr>
      <vt:lpstr>Для рассады с закрытой корневой системой</vt:lpstr>
      <vt:lpstr>Для рассады земляники «фриго»</vt:lpstr>
      <vt:lpstr>Рассада земляники фриго</vt:lpstr>
      <vt:lpstr>Категории (классы) рассады фриго</vt:lpstr>
      <vt:lpstr>Земляничный севооборот</vt:lpstr>
      <vt:lpstr>Уход за насаждениями земляники</vt:lpstr>
      <vt:lpstr>Применение мульчирования</vt:lpstr>
      <vt:lpstr>Мульчирование земляники соломой</vt:lpstr>
      <vt:lpstr>Внесение удобрений</vt:lpstr>
      <vt:lpstr>  УБОРКА И ХРАНЕНИЕ УРОЖАЯ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ЗЕМЛЯНИКА И КЛУБНИКА</dc:title>
  <dc:creator>Карпицкий А. М.</dc:creator>
  <cp:lastModifiedBy>Пользователь</cp:lastModifiedBy>
  <cp:revision>41</cp:revision>
  <dcterms:created xsi:type="dcterms:W3CDTF">2017-12-29T06:30:39Z</dcterms:created>
  <dcterms:modified xsi:type="dcterms:W3CDTF">2023-01-24T06:42:06Z</dcterms:modified>
</cp:coreProperties>
</file>