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81A43A"/>
    <a:srgbClr val="97A60A"/>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1">
          <a:gsLst>
            <a:gs pos="0">
              <a:srgbClr val="DDEBCF"/>
            </a:gs>
            <a:gs pos="50000">
              <a:srgbClr val="9CB86E"/>
            </a:gs>
            <a:gs pos="100000">
              <a:srgbClr val="156B13"/>
            </a:gs>
          </a:gsLst>
          <a:lin ang="18900000" scaled="1"/>
        </a:gradFill>
        <a:effectLst/>
      </p:bgPr>
    </p:bg>
    <p:spTree>
      <p:nvGrpSpPr>
        <p:cNvPr id="1" name=""/>
        <p:cNvGrpSpPr/>
        <p:nvPr/>
      </p:nvGrpSpPr>
      <p:grpSpPr>
        <a:xfrm>
          <a:off x="0" y="0"/>
          <a:ext cx="0" cy="0"/>
          <a:chOff x="0" y="0"/>
          <a:chExt cx="0" cy="0"/>
        </a:xfrm>
      </p:grpSpPr>
      <p:pic>
        <p:nvPicPr>
          <p:cNvPr id="4" name="Рисунок 3" descr="f56b0a10c631.png"/>
          <p:cNvPicPr>
            <a:picLocks noChangeAspect="1"/>
          </p:cNvPicPr>
          <p:nvPr/>
        </p:nvPicPr>
        <p:blipFill>
          <a:blip r:embed="rId2"/>
          <a:stretch>
            <a:fillRect/>
          </a:stretch>
        </p:blipFill>
        <p:spPr>
          <a:xfrm>
            <a:off x="0" y="1571625"/>
            <a:ext cx="9144000" cy="5286375"/>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685800" y="2130425"/>
            <a:ext cx="7772400" cy="1470025"/>
          </a:xfrm>
          <a:noFill/>
          <a:ln>
            <a:noFill/>
          </a:ln>
        </p:spPr>
        <p:txBody>
          <a:bodyPr/>
          <a:lstStyle>
            <a:lvl1pPr>
              <a:defRPr sz="5400" b="1"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noFill/>
          <a:ln>
            <a:noFill/>
          </a:ln>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7F3D31-A306-417D-B5C0-4AB837DFB14E}" type="datetimeFigureOut">
              <a:rPr lang="ru-RU"/>
              <a:pPr>
                <a:defRPr/>
              </a:pPr>
              <a:t>10.03.2019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9B02CC-373E-40CB-BE92-F0BAF05A87C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64810A-3619-4CE7-89EC-44C8E40FC1BD}" type="datetimeFigureOut">
              <a:rPr lang="ru-RU"/>
              <a:pPr>
                <a:defRPr/>
              </a:pPr>
              <a:t>10.03.2019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E913ED-8214-4632-9AA0-D0384088781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B70AECC-01C9-4385-8C16-C38A74F4173E}" type="datetimeFigureOut">
              <a:rPr lang="ru-RU"/>
              <a:pPr>
                <a:defRPr/>
              </a:pPr>
              <a:t>10.03.2019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F94665-CD8E-47D3-BAE2-BC9D2A0ABF8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gradFill rotWithShape="0">
          <a:gsLst>
            <a:gs pos="0">
              <a:srgbClr val="DDEBCF"/>
            </a:gs>
            <a:gs pos="50000">
              <a:srgbClr val="9CB86E"/>
            </a:gs>
            <a:gs pos="100000">
              <a:srgbClr val="156B13"/>
            </a:gs>
          </a:gsLst>
          <a:lin ang="18900000" scaled="1"/>
        </a:gradFill>
        <a:effectLst/>
      </p:bgPr>
    </p:bg>
    <p:spTree>
      <p:nvGrpSpPr>
        <p:cNvPr id="1" name=""/>
        <p:cNvGrpSpPr/>
        <p:nvPr/>
      </p:nvGrpSpPr>
      <p:grpSpPr>
        <a:xfrm>
          <a:off x="0" y="0"/>
          <a:ext cx="0" cy="0"/>
          <a:chOff x="0" y="0"/>
          <a:chExt cx="0" cy="0"/>
        </a:xfrm>
      </p:grpSpPr>
      <p:pic>
        <p:nvPicPr>
          <p:cNvPr id="4" name="Рисунок 3" descr="f56b0a10c631.png"/>
          <p:cNvPicPr>
            <a:picLocks noChangeAspect="1"/>
          </p:cNvPicPr>
          <p:nvPr/>
        </p:nvPicPr>
        <p:blipFill>
          <a:blip r:embed="rId2"/>
          <a:stretch>
            <a:fillRect/>
          </a:stretch>
        </p:blipFill>
        <p:spPr>
          <a:xfrm>
            <a:off x="0" y="1571625"/>
            <a:ext cx="9144000" cy="5286375"/>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722313" y="4406900"/>
            <a:ext cx="7772400" cy="1362075"/>
          </a:xfrm>
          <a:noFill/>
          <a:ln>
            <a:noFill/>
          </a:ln>
        </p:spPr>
        <p:txBody>
          <a:bodyPr anchor="t"/>
          <a:lstStyle>
            <a:lvl1pPr algn="l">
              <a:defRPr sz="5400" b="1" cap="none" spc="0">
                <a:ln w="18415" cmpd="sng">
                  <a:solidFill>
                    <a:srgbClr val="FFFFFF"/>
                  </a:solidFill>
                  <a:prstDash val="solid"/>
                </a:ln>
                <a:solidFill>
                  <a:srgbClr val="00B050"/>
                </a:solidFill>
                <a:effectLst>
                  <a:outerShdw blurRad="63500" dir="3600000" algn="tl" rotWithShape="0">
                    <a:srgbClr val="000000">
                      <a:alpha val="70000"/>
                    </a:srgbClr>
                  </a:outerShdw>
                </a:effectLst>
              </a:defRPr>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noFill/>
          <a:ln>
            <a:noFill/>
          </a:ln>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DA5B2B2-CD0C-4BDB-B1CD-D316734136D7}" type="datetimeFigureOut">
              <a:rPr lang="ru-RU"/>
              <a:pPr>
                <a:defRPr/>
              </a:pPr>
              <a:t>10.03.2019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6AB8EED-27EA-421D-9B92-E4730D89AD9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D671FCC-BA60-427E-9B93-E250C29B4B27}" type="datetimeFigureOut">
              <a:rPr lang="ru-RU"/>
              <a:pPr>
                <a:defRPr/>
              </a:pPr>
              <a:t>10.03.2019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354AB4A-E00A-48B3-9DBE-FFB67B3B3F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E74A793-FDE4-42BB-BBFA-40F0D43851BE}" type="datetimeFigureOut">
              <a:rPr lang="ru-RU"/>
              <a:pPr>
                <a:defRPr/>
              </a:pPr>
              <a:t>10.03.2019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93843DA-2114-48B7-8189-6DC35DF214C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CC3B686-4823-4C89-A276-4CE0D872038B}" type="datetimeFigureOut">
              <a:rPr lang="ru-RU"/>
              <a:pPr>
                <a:defRPr/>
              </a:pPr>
              <a:t>10.03.2019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AA51513-7121-4E76-8140-4FFF95D4660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857816B-C11F-4AEB-A17A-078A64AB2691}" type="datetimeFigureOut">
              <a:rPr lang="ru-RU"/>
              <a:pPr>
                <a:defRPr/>
              </a:pPr>
              <a:t>10.03.2019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6496832-4D52-4A1C-BF3C-72C7690DF06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39CE9AB-4B44-4853-B045-A90E8D74D044}" type="datetimeFigureOut">
              <a:rPr lang="ru-RU"/>
              <a:pPr>
                <a:defRPr/>
              </a:pPr>
              <a:t>10.03.2019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5EB9C9-0E5D-4A04-8E04-D7CF70E58DF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8" name="Овал 7"/>
          <p:cNvSpPr/>
          <p:nvPr/>
        </p:nvSpPr>
        <p:spPr>
          <a:xfrm>
            <a:off x="142875" y="142875"/>
            <a:ext cx="1428750" cy="121443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a:xfrm>
            <a:off x="1785938" y="214313"/>
            <a:ext cx="6858000" cy="1143000"/>
          </a:xfrm>
          <a:prstGeom prst="rect">
            <a:avLst/>
          </a:prstGeom>
          <a:solidFill>
            <a:schemeClr val="lt1">
              <a:alpha val="46000"/>
            </a:schemeClr>
          </a:solidFill>
        </p:spPr>
        <p:style>
          <a:lnRef idx="2">
            <a:schemeClr val="accent3"/>
          </a:lnRef>
          <a:fillRef idx="1">
            <a:schemeClr val="lt1"/>
          </a:fillRef>
          <a:effectRef idx="0">
            <a:schemeClr val="accent3"/>
          </a:effectRef>
          <a:fontRef idx="none"/>
        </p:style>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a:solidFill>
            <a:schemeClr val="lt1">
              <a:alpha val="68000"/>
            </a:schemeClr>
          </a:solidFill>
        </p:spPr>
        <p:style>
          <a:lnRef idx="2">
            <a:schemeClr val="accent3"/>
          </a:lnRef>
          <a:fillRef idx="1">
            <a:schemeClr val="lt1"/>
          </a:fillRef>
          <a:effectRef idx="0">
            <a:schemeClr val="accent3"/>
          </a:effectRef>
          <a:fontRef idx="none"/>
        </p:style>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2FACF4-7BF4-4012-BDA9-10A996AB1E1C}" type="datetimeFigureOut">
              <a:rPr lang="ru-RU"/>
              <a:pPr>
                <a:defRPr/>
              </a:pPr>
              <a:t>10.03.2019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D741B5C-2136-44F7-90F5-AFDA67291175}" type="slidenum">
              <a:rPr lang="ru-RU"/>
              <a:pPr>
                <a:defRPr/>
              </a:pPr>
              <a:t>‹#›</a:t>
            </a:fld>
            <a:endParaRPr lang="ru-RU"/>
          </a:p>
        </p:txBody>
      </p:sp>
      <p:pic>
        <p:nvPicPr>
          <p:cNvPr id="7" name="Рисунок 6" descr="bf55d717cbe0.png"/>
          <p:cNvPicPr>
            <a:picLocks noChangeAspect="1"/>
          </p:cNvPicPr>
          <p:nvPr/>
        </p:nvPicPr>
        <p:blipFill>
          <a:blip r:embed="rId13"/>
          <a:stretch>
            <a:fillRect/>
          </a:stretch>
        </p:blipFill>
        <p:spPr>
          <a:xfrm>
            <a:off x="285750" y="214313"/>
            <a:ext cx="1093788" cy="1071562"/>
          </a:xfrm>
          <a:prstGeom prst="rect">
            <a:avLst/>
          </a:prstGeom>
          <a:ln>
            <a:no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5400" b="1" kern="1200">
          <a:ln/>
          <a:solidFill>
            <a:srgbClr val="00602B"/>
          </a:solidFill>
          <a:latin typeface="+mj-lt"/>
          <a:ea typeface="+mj-ea"/>
          <a:cs typeface="+mj-cs"/>
        </a:defRPr>
      </a:lvl1pPr>
      <a:lvl2pPr algn="ctr" rtl="0" eaLnBrk="1" fontAlgn="base" hangingPunct="1">
        <a:spcBef>
          <a:spcPct val="0"/>
        </a:spcBef>
        <a:spcAft>
          <a:spcPct val="0"/>
        </a:spcAft>
        <a:defRPr sz="5400" b="1">
          <a:solidFill>
            <a:srgbClr val="00602B"/>
          </a:solidFill>
          <a:latin typeface="Calibri" pitchFamily="34" charset="0"/>
        </a:defRPr>
      </a:lvl2pPr>
      <a:lvl3pPr algn="ctr" rtl="0" eaLnBrk="1" fontAlgn="base" hangingPunct="1">
        <a:spcBef>
          <a:spcPct val="0"/>
        </a:spcBef>
        <a:spcAft>
          <a:spcPct val="0"/>
        </a:spcAft>
        <a:defRPr sz="5400" b="1">
          <a:solidFill>
            <a:srgbClr val="00602B"/>
          </a:solidFill>
          <a:latin typeface="Calibri" pitchFamily="34" charset="0"/>
        </a:defRPr>
      </a:lvl3pPr>
      <a:lvl4pPr algn="ctr" rtl="0" eaLnBrk="1" fontAlgn="base" hangingPunct="1">
        <a:spcBef>
          <a:spcPct val="0"/>
        </a:spcBef>
        <a:spcAft>
          <a:spcPct val="0"/>
        </a:spcAft>
        <a:defRPr sz="5400" b="1">
          <a:solidFill>
            <a:srgbClr val="00602B"/>
          </a:solidFill>
          <a:latin typeface="Calibri" pitchFamily="34" charset="0"/>
        </a:defRPr>
      </a:lvl4pPr>
      <a:lvl5pPr algn="ctr" rtl="0" eaLnBrk="1" fontAlgn="base" hangingPunct="1">
        <a:spcBef>
          <a:spcPct val="0"/>
        </a:spcBef>
        <a:spcAft>
          <a:spcPct val="0"/>
        </a:spcAft>
        <a:defRPr sz="5400" b="1">
          <a:solidFill>
            <a:srgbClr val="00602B"/>
          </a:solidFill>
          <a:latin typeface="Calibri" pitchFamily="34" charset="0"/>
        </a:defRPr>
      </a:lvl5pPr>
      <a:lvl6pPr marL="457200" algn="ctr" rtl="0" eaLnBrk="1" fontAlgn="base" hangingPunct="1">
        <a:spcBef>
          <a:spcPct val="0"/>
        </a:spcBef>
        <a:spcAft>
          <a:spcPct val="0"/>
        </a:spcAft>
        <a:defRPr sz="5400" b="1">
          <a:solidFill>
            <a:srgbClr val="00602B"/>
          </a:solidFill>
          <a:latin typeface="Calibri" pitchFamily="34" charset="0"/>
        </a:defRPr>
      </a:lvl6pPr>
      <a:lvl7pPr marL="914400" algn="ctr" rtl="0" eaLnBrk="1" fontAlgn="base" hangingPunct="1">
        <a:spcBef>
          <a:spcPct val="0"/>
        </a:spcBef>
        <a:spcAft>
          <a:spcPct val="0"/>
        </a:spcAft>
        <a:defRPr sz="5400" b="1">
          <a:solidFill>
            <a:srgbClr val="00602B"/>
          </a:solidFill>
          <a:latin typeface="Calibri" pitchFamily="34" charset="0"/>
        </a:defRPr>
      </a:lvl7pPr>
      <a:lvl8pPr marL="1371600" algn="ctr" rtl="0" eaLnBrk="1" fontAlgn="base" hangingPunct="1">
        <a:spcBef>
          <a:spcPct val="0"/>
        </a:spcBef>
        <a:spcAft>
          <a:spcPct val="0"/>
        </a:spcAft>
        <a:defRPr sz="5400" b="1">
          <a:solidFill>
            <a:srgbClr val="00602B"/>
          </a:solidFill>
          <a:latin typeface="Calibri" pitchFamily="34" charset="0"/>
        </a:defRPr>
      </a:lvl8pPr>
      <a:lvl9pPr marL="1828800" algn="ctr" rtl="0" eaLnBrk="1" fontAlgn="base" hangingPunct="1">
        <a:spcBef>
          <a:spcPct val="0"/>
        </a:spcBef>
        <a:spcAft>
          <a:spcPct val="0"/>
        </a:spcAft>
        <a:defRPr sz="5400" b="1">
          <a:solidFill>
            <a:srgbClr val="00602B"/>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b="1" kern="1200">
          <a:solidFill>
            <a:srgbClr val="4F622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1" kern="1200">
          <a:solidFill>
            <a:srgbClr val="4F622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b="1" kern="1200">
          <a:solidFill>
            <a:srgbClr val="4F622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b="1" kern="1200">
          <a:solidFill>
            <a:srgbClr val="4F622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b="1" kern="1200">
          <a:solidFill>
            <a:srgbClr val="4F622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billionnews.ru/uploads/posts/2012-11/1353955367_1.jp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illionnews.ru/uploads/posts/2011-09/1317314692_9.jp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5.gif"/><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slide" Target="slide3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www.theanimalworld.ru/animals/tsepkokhvostaja_obezjana.html" TargetMode="External"/><Relationship Id="rId13" Type="http://schemas.openxmlformats.org/officeDocument/2006/relationships/hyperlink" Target="http://dolgopyat.ru/o-dolgopatah/philipinskii-dolgopya/" TargetMode="External"/><Relationship Id="rId18" Type="http://schemas.openxmlformats.org/officeDocument/2006/relationships/hyperlink" Target="http://lotoskay.ucoz.ru/load/shablony_dlja_prezentacij/zhivotnye/bozhja_korovka/146-1-0-3305" TargetMode="External"/><Relationship Id="rId3" Type="http://schemas.openxmlformats.org/officeDocument/2006/relationships/hyperlink" Target="http://www.theanimalworld.ru/animals/zhiraf.html" TargetMode="External"/><Relationship Id="rId7" Type="http://schemas.openxmlformats.org/officeDocument/2006/relationships/hyperlink" Target="http://www.theanimalworld.ru/animals/tigr.html" TargetMode="External"/><Relationship Id="rId12" Type="http://schemas.openxmlformats.org/officeDocument/2006/relationships/hyperlink" Target="http://invisibleon.ru/3446" TargetMode="External"/><Relationship Id="rId17" Type="http://schemas.openxmlformats.org/officeDocument/2006/relationships/hyperlink" Target="http://www.o-prirode.com/photo/43-0-4206" TargetMode="External"/><Relationship Id="rId2" Type="http://schemas.openxmlformats.org/officeDocument/2006/relationships/hyperlink" Target="http://www.theanimalworld.ru/birds/facts/" TargetMode="External"/><Relationship Id="rId16" Type="http://schemas.openxmlformats.org/officeDocument/2006/relationships/hyperlink" Target="http://vsyaanimaciya.ru/photo/55-0-4726" TargetMode="External"/><Relationship Id="rId1" Type="http://schemas.openxmlformats.org/officeDocument/2006/relationships/slideLayout" Target="../slideLayouts/slideLayout2.xml"/><Relationship Id="rId6" Type="http://schemas.openxmlformats.org/officeDocument/2006/relationships/hyperlink" Target="http://www.theanimalworld.ru/animals/jaguar.html" TargetMode="External"/><Relationship Id="rId11" Type="http://schemas.openxmlformats.org/officeDocument/2006/relationships/hyperlink" Target="http://images.yandex.ru/yandsearch?text=%D0%B8%D0%B3%D1%83%D0%B0%D0%BD%D0%B0%20%D1%84%D0%BE%D1%82%D0%BE&amp;pos=1&amp;rpt=simage&amp;lr=39&amp;noreask=1&amp;source=wiz&amp;uinfo=sw-1007-sh-677-fw-782-fh-471-pd-1&amp;img_url=http://shkolazhizni.ru/img/content/i60/60744.jpg" TargetMode="External"/><Relationship Id="rId5" Type="http://schemas.openxmlformats.org/officeDocument/2006/relationships/hyperlink" Target="http://www.theanimalworld.ru/animals/zebra.html" TargetMode="External"/><Relationship Id="rId15" Type="http://schemas.openxmlformats.org/officeDocument/2006/relationships/hyperlink" Target="http://bestgif.su/photo/zhivotnye/7" TargetMode="External"/><Relationship Id="rId10" Type="http://schemas.openxmlformats.org/officeDocument/2006/relationships/hyperlink" Target="http://images.yandex.ru/yandsearch?source=wiz&amp;text=%D1%81%D0%BA%D1%83%D0%BD%D1%81%20%D1%84%D0%BE%D1%82%D0%BE&amp;noreask=1&amp;pos=7&amp;rpt=simage&amp;lr=39&amp;uinfo=sw-1007-sh-677-fw-782-fh-471-pd-1&amp;img_url=http://cs5577.userapi.com/v5577778/11e/OptEPZ4S5U0.jpg" TargetMode="External"/><Relationship Id="rId19" Type="http://schemas.openxmlformats.org/officeDocument/2006/relationships/hyperlink" Target="http://www.billionnews.ru/flower/" TargetMode="External"/><Relationship Id="rId4" Type="http://schemas.openxmlformats.org/officeDocument/2006/relationships/hyperlink" Target="http://www.theanimalworld.ru/animals/iguana.html" TargetMode="External"/><Relationship Id="rId9" Type="http://schemas.openxmlformats.org/officeDocument/2006/relationships/hyperlink" Target="http://www.theanimalworld.ru/animals/babuin_2.html" TargetMode="External"/><Relationship Id="rId14" Type="http://schemas.openxmlformats.org/officeDocument/2006/relationships/hyperlink" Target="http://tana.ucoz.ru/load/11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illionnews.ru/uploads/posts/2013-02/1361001036_24.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billionnews.ru/uploads/posts/2013-02/1360662822_23.jp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48" y="0"/>
            <a:ext cx="8715404" cy="4514274"/>
          </a:xfrm>
        </p:spPr>
        <p:txBody>
          <a:bodyPr>
            <a:noAutofit/>
          </a:bodyPr>
          <a:lstStyle/>
          <a:p>
            <a:pPr fontAlgn="auto">
              <a:spcAft>
                <a:spcPts val="0"/>
              </a:spcAft>
              <a:defRPr/>
            </a:pPr>
            <a:r>
              <a:rPr lang="ru-RU" sz="4800" dirty="0" smtClean="0">
                <a:solidFill>
                  <a:srgbClr val="97A60A"/>
                </a:solidFill>
                <a:effectLst/>
              </a:rPr>
              <a:t>Интересные факты о растениях и животных.</a:t>
            </a:r>
            <a:r>
              <a:rPr lang="ru-RU" sz="4400" dirty="0" smtClean="0">
                <a:effectLst/>
              </a:rPr>
              <a:t/>
            </a:r>
            <a:br>
              <a:rPr lang="ru-RU" sz="4400" dirty="0" smtClean="0">
                <a:effectLst/>
              </a:rPr>
            </a:br>
            <a:endParaRPr lang="ru-RU" sz="4400" dirty="0" smtClean="0">
              <a:solidFill>
                <a:srgbClr val="92D050"/>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dirty="0" smtClean="0"/>
              <a:t>Самое большое соцветие </a:t>
            </a:r>
            <a:br>
              <a:rPr lang="ru-RU" sz="4900" dirty="0" smtClean="0"/>
            </a:br>
            <a:r>
              <a:rPr lang="ru-RU" sz="4900" dirty="0" smtClean="0"/>
              <a:t>в мире</a:t>
            </a:r>
            <a:r>
              <a:rPr lang="ru-RU" dirty="0" smtClean="0"/>
              <a:t>.</a:t>
            </a:r>
            <a:endParaRPr lang="ru-RU" dirty="0"/>
          </a:p>
        </p:txBody>
      </p:sp>
      <p:sp>
        <p:nvSpPr>
          <p:cNvPr id="3" name="Прямоугольник 2"/>
          <p:cNvSpPr/>
          <p:nvPr/>
        </p:nvSpPr>
        <p:spPr>
          <a:xfrm>
            <a:off x="285720" y="1428736"/>
            <a:ext cx="3857652" cy="4893647"/>
          </a:xfrm>
          <a:prstGeom prst="rect">
            <a:avLst/>
          </a:prstGeom>
        </p:spPr>
        <p:txBody>
          <a:bodyPr wrap="square">
            <a:spAutoFit/>
          </a:bodyPr>
          <a:lstStyle/>
          <a:p>
            <a:r>
              <a:rPr lang="ru-RU" sz="2400" dirty="0" smtClean="0"/>
              <a:t>Существует растение (не цветок), но соцветие, и оно на много больше по своим размерам </a:t>
            </a:r>
            <a:r>
              <a:rPr lang="ru-RU" sz="2400" dirty="0" err="1" smtClean="0"/>
              <a:t>Рафлезии</a:t>
            </a:r>
            <a:r>
              <a:rPr lang="ru-RU" sz="2400" dirty="0" smtClean="0"/>
              <a:t>  (самого большого цветка в мире) - это </a:t>
            </a:r>
            <a:r>
              <a:rPr lang="ru-RU" sz="2400" dirty="0" err="1" smtClean="0"/>
              <a:t>Аморфофаллус</a:t>
            </a:r>
            <a:r>
              <a:rPr lang="ru-RU" sz="2400" dirty="0" smtClean="0"/>
              <a:t> титанический (титан </a:t>
            </a:r>
            <a:r>
              <a:rPr lang="ru-RU" sz="2400" dirty="0" err="1" smtClean="0"/>
              <a:t>арум</a:t>
            </a:r>
            <a:r>
              <a:rPr lang="ru-RU" sz="2400" dirty="0" smtClean="0"/>
              <a:t>). Самый большой представитель этого рода распустился в ботаническом саду Базеле, Швейцария. </a:t>
            </a:r>
            <a:endParaRPr lang="ru-RU" sz="2400" dirty="0"/>
          </a:p>
        </p:txBody>
      </p:sp>
      <p:pic>
        <p:nvPicPr>
          <p:cNvPr id="4" name="Рисунок 3" descr="О том, как распустился самый большой в мире цветок (5 фото)">
            <a:hlinkClick r:id="rId2"/>
          </p:cNvPr>
          <p:cNvPicPr/>
          <p:nvPr/>
        </p:nvPicPr>
        <p:blipFill>
          <a:blip r:embed="rId3"/>
          <a:srcRect/>
          <a:stretch>
            <a:fillRect/>
          </a:stretch>
        </p:blipFill>
        <p:spPr bwMode="auto">
          <a:xfrm>
            <a:off x="3857620" y="2357430"/>
            <a:ext cx="5000652" cy="3443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357166"/>
            <a:ext cx="7072342" cy="571504"/>
          </a:xfrm>
        </p:spPr>
        <p:txBody>
          <a:bodyPr>
            <a:noAutofit/>
          </a:bodyPr>
          <a:lstStyle/>
          <a:p>
            <a:r>
              <a:rPr lang="ru-RU" sz="4400" dirty="0" smtClean="0"/>
              <a:t>Нефритовая лоза.</a:t>
            </a:r>
            <a:endParaRPr lang="ru-RU" sz="4400" dirty="0"/>
          </a:p>
        </p:txBody>
      </p:sp>
      <p:sp>
        <p:nvSpPr>
          <p:cNvPr id="3" name="Прямоугольник 2"/>
          <p:cNvSpPr/>
          <p:nvPr/>
        </p:nvSpPr>
        <p:spPr>
          <a:xfrm>
            <a:off x="285720" y="1285860"/>
            <a:ext cx="4643470" cy="4893647"/>
          </a:xfrm>
          <a:prstGeom prst="rect">
            <a:avLst/>
          </a:prstGeom>
        </p:spPr>
        <p:txBody>
          <a:bodyPr wrap="square">
            <a:spAutoFit/>
          </a:bodyPr>
          <a:lstStyle/>
          <a:p>
            <a:r>
              <a:rPr lang="ru-RU" sz="2400" dirty="0" smtClean="0"/>
              <a:t>Свою известность нефритовая лоза получила благодаря своим впечатляющим сине-зеленым </a:t>
            </a:r>
            <a:r>
              <a:rPr lang="ru-RU" sz="2400" dirty="0" err="1" smtClean="0"/>
              <a:t>когтевидным</a:t>
            </a:r>
            <a:r>
              <a:rPr lang="ru-RU" sz="2400" dirty="0" smtClean="0"/>
              <a:t> цветам. Опыление цветка «производят» летучие мыши, которые обожают пить его нектар. Из-за климатических изменений и систематической вырубки естественной среды обитания таких редких цветов – нефритовая лоза находятся под угрозой исчезновения.</a:t>
            </a:r>
            <a:endParaRPr lang="ru-RU" sz="2400" dirty="0"/>
          </a:p>
        </p:txBody>
      </p:sp>
      <p:pic>
        <p:nvPicPr>
          <p:cNvPr id="4" name="Рисунок 3" descr="10 Редчайших цветов на Земле (10 фото)"/>
          <p:cNvPicPr/>
          <p:nvPr/>
        </p:nvPicPr>
        <p:blipFill>
          <a:blip r:embed="rId2"/>
          <a:srcRect/>
          <a:stretch>
            <a:fillRect/>
          </a:stretch>
        </p:blipFill>
        <p:spPr bwMode="auto">
          <a:xfrm>
            <a:off x="4929191" y="1071546"/>
            <a:ext cx="3929090"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t>Самые дорогой цветок планеты.</a:t>
            </a:r>
            <a:endParaRPr lang="ru-RU" sz="4400" dirty="0"/>
          </a:p>
        </p:txBody>
      </p:sp>
      <p:sp>
        <p:nvSpPr>
          <p:cNvPr id="21505" name="Rectangle 1"/>
          <p:cNvSpPr>
            <a:spLocks noChangeArrowheads="1"/>
          </p:cNvSpPr>
          <p:nvPr/>
        </p:nvSpPr>
        <p:spPr bwMode="auto">
          <a:xfrm rot="10800000" flipV="1">
            <a:off x="500034" y="1357298"/>
            <a:ext cx="40005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Орхидея "Золото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Кинабалу</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Найти ее можно только на островах Борнео. Один побег золотой орхидеи стоит около 5000 долларов. Цветет это редкое растение только после пятнадцатилетия, а опознать ее можно по почти горизонтальным лепесткам. На одном растении бывает до шести крупных ароматных цветов. Цветение «золота </a:t>
            </a:r>
            <a:r>
              <a:rPr kumimoji="0" lang="ru-RU" sz="2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Кинабалу</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начинается в апреле-мае</a:t>
            </a:r>
            <a:endParaRPr kumimoji="0" lang="ru-RU" sz="2400" b="0" i="0" u="none" strike="noStrike" cap="none" normalizeH="0" baseline="0" dirty="0" smtClean="0">
              <a:ln>
                <a:noFill/>
              </a:ln>
              <a:solidFill>
                <a:schemeClr val="tx1"/>
              </a:solidFill>
              <a:effectLst/>
              <a:latin typeface="Arial" pitchFamily="34" charset="0"/>
            </a:endParaRPr>
          </a:p>
        </p:txBody>
      </p:sp>
      <p:pic>
        <p:nvPicPr>
          <p:cNvPr id="4" name="Рисунок 3" descr="Самые дорогие цветы планеты (6 фото)"/>
          <p:cNvPicPr/>
          <p:nvPr/>
        </p:nvPicPr>
        <p:blipFill>
          <a:blip r:embed="rId2"/>
          <a:srcRect/>
          <a:stretch>
            <a:fillRect/>
          </a:stretch>
        </p:blipFill>
        <p:spPr bwMode="auto">
          <a:xfrm>
            <a:off x="4500562" y="1857364"/>
            <a:ext cx="4357718" cy="3929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7429552" cy="2071678"/>
          </a:xfrm>
        </p:spPr>
        <p:txBody>
          <a:bodyPr>
            <a:noAutofit/>
          </a:bodyPr>
          <a:lstStyle/>
          <a:p>
            <a:r>
              <a:rPr lang="ru-RU" sz="4400" dirty="0" smtClean="0"/>
              <a:t>Растение, которое способно переварить крысу вместе с зубами и костями</a:t>
            </a:r>
            <a:endParaRPr lang="ru-RU" sz="4400" dirty="0"/>
          </a:p>
        </p:txBody>
      </p:sp>
      <p:sp>
        <p:nvSpPr>
          <p:cNvPr id="3" name="Прямоугольник 2"/>
          <p:cNvSpPr/>
          <p:nvPr/>
        </p:nvSpPr>
        <p:spPr>
          <a:xfrm>
            <a:off x="357158" y="1964353"/>
            <a:ext cx="3857652" cy="4893647"/>
          </a:xfrm>
          <a:prstGeom prst="rect">
            <a:avLst/>
          </a:prstGeom>
        </p:spPr>
        <p:txBody>
          <a:bodyPr wrap="square">
            <a:spAutoFit/>
          </a:bodyPr>
          <a:lstStyle/>
          <a:p>
            <a:r>
              <a:rPr lang="ru-RU" sz="2400" dirty="0" smtClean="0"/>
              <a:t>Существует хищное растение настолько большое, что оно буквально заглатывает мышей и крыс и даже переваривает их зубы и кости. Растение является частью семейства насекомоядных растений — это убийственная растительность, которую можно обнаружить на островах Ява и Суматра.</a:t>
            </a:r>
            <a:endParaRPr lang="ru-RU" sz="2400" dirty="0"/>
          </a:p>
        </p:txBody>
      </p:sp>
      <p:pic>
        <p:nvPicPr>
          <p:cNvPr id="4" name="Рисунок 3" descr="Растение Nepenthes spathulata способно переварить крысу вместе с зубами и костями (фото + видео)"/>
          <p:cNvPicPr/>
          <p:nvPr/>
        </p:nvPicPr>
        <p:blipFill>
          <a:blip r:embed="rId2"/>
          <a:srcRect/>
          <a:stretch>
            <a:fillRect/>
          </a:stretch>
        </p:blipFill>
        <p:spPr bwMode="auto">
          <a:xfrm>
            <a:off x="4214810" y="2285992"/>
            <a:ext cx="4667278" cy="3790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14313"/>
            <a:ext cx="7429552" cy="1143000"/>
          </a:xfrm>
        </p:spPr>
        <p:txBody>
          <a:bodyPr>
            <a:noAutofit/>
          </a:bodyPr>
          <a:lstStyle/>
          <a:p>
            <a:r>
              <a:rPr lang="ru-RU" sz="4400" dirty="0" smtClean="0"/>
              <a:t>Радужное дерево с Филиппин</a:t>
            </a:r>
            <a:endParaRPr lang="ru-RU" sz="4400" dirty="0"/>
          </a:p>
        </p:txBody>
      </p:sp>
      <p:sp>
        <p:nvSpPr>
          <p:cNvPr id="3" name="Прямоугольник 2"/>
          <p:cNvSpPr/>
          <p:nvPr/>
        </p:nvSpPr>
        <p:spPr>
          <a:xfrm>
            <a:off x="357158" y="1571612"/>
            <a:ext cx="3357586" cy="4893647"/>
          </a:xfrm>
          <a:prstGeom prst="rect">
            <a:avLst/>
          </a:prstGeom>
        </p:spPr>
        <p:txBody>
          <a:bodyPr wrap="square">
            <a:spAutoFit/>
          </a:bodyPr>
          <a:lstStyle/>
          <a:p>
            <a:r>
              <a:rPr lang="ru-RU" sz="2400" dirty="0" smtClean="0"/>
              <a:t>Радужный эвкалипт родом с филиппинского острова </a:t>
            </a:r>
            <a:r>
              <a:rPr lang="ru-RU" sz="2400" dirty="0" err="1" smtClean="0"/>
              <a:t>Минданао</a:t>
            </a:r>
            <a:r>
              <a:rPr lang="ru-RU" sz="2400" dirty="0" smtClean="0"/>
              <a:t>. Дерево славится разноцветностью своей коры, отсюда и название. Как и у других эвкалиптов, кора этого дерева имеет свойство отслаиваться (обычно в виде узких полосок).</a:t>
            </a:r>
            <a:endParaRPr lang="ru-RU" sz="2400" dirty="0"/>
          </a:p>
        </p:txBody>
      </p:sp>
      <p:pic>
        <p:nvPicPr>
          <p:cNvPr id="4" name="Рисунок 3" descr="Радужное дерево с Филиппин (6 фото)"/>
          <p:cNvPicPr/>
          <p:nvPr/>
        </p:nvPicPr>
        <p:blipFill>
          <a:blip r:embed="rId2"/>
          <a:srcRect/>
          <a:stretch>
            <a:fillRect/>
          </a:stretch>
        </p:blipFill>
        <p:spPr bwMode="auto">
          <a:xfrm>
            <a:off x="3714744" y="1928802"/>
            <a:ext cx="5214974"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14290"/>
            <a:ext cx="6643734" cy="928693"/>
          </a:xfrm>
        </p:spPr>
        <p:txBody>
          <a:bodyPr>
            <a:normAutofit/>
          </a:bodyPr>
          <a:lstStyle/>
          <a:p>
            <a:r>
              <a:rPr lang="ru-RU" sz="4400" dirty="0" smtClean="0"/>
              <a:t>Цветочный парад.</a:t>
            </a:r>
            <a:endParaRPr lang="ru-RU" sz="4400" dirty="0"/>
          </a:p>
        </p:txBody>
      </p:sp>
      <p:sp>
        <p:nvSpPr>
          <p:cNvPr id="3" name="Прямоугольник 2"/>
          <p:cNvSpPr/>
          <p:nvPr/>
        </p:nvSpPr>
        <p:spPr>
          <a:xfrm>
            <a:off x="214282" y="5000636"/>
            <a:ext cx="8715436" cy="1569660"/>
          </a:xfrm>
          <a:prstGeom prst="rect">
            <a:avLst/>
          </a:prstGeom>
        </p:spPr>
        <p:txBody>
          <a:bodyPr wrap="square">
            <a:spAutoFit/>
          </a:bodyPr>
          <a:lstStyle/>
          <a:p>
            <a:r>
              <a:rPr lang="ru-RU" sz="2400" dirty="0" smtClean="0"/>
              <a:t>1 и 2 сентября голландский город </a:t>
            </a:r>
            <a:r>
              <a:rPr lang="ru-RU" sz="2400" dirty="0" err="1" smtClean="0"/>
              <a:t>Зюндерт</a:t>
            </a:r>
            <a:r>
              <a:rPr lang="ru-RU" sz="2400" dirty="0" smtClean="0"/>
              <a:t> принял гостей </a:t>
            </a:r>
          </a:p>
          <a:p>
            <a:r>
              <a:rPr lang="ru-RU" sz="2400" dirty="0" smtClean="0"/>
              <a:t>и участников одного из крупнейших цветочных парадов в мире. На гигантские цветочные скульптуры приехали посмотреть тысячи туристов из разных стран мира.</a:t>
            </a:r>
            <a:endParaRPr lang="ru-RU" sz="2400" dirty="0"/>
          </a:p>
        </p:txBody>
      </p:sp>
      <p:pic>
        <p:nvPicPr>
          <p:cNvPr id="24578" name="Picture 2" descr="C:\Documents and Settings\Admin\Рабочий стол\интересные растения\1378617366_1.jpg"/>
          <p:cNvPicPr>
            <a:picLocks noChangeAspect="1" noChangeArrowheads="1"/>
          </p:cNvPicPr>
          <p:nvPr/>
        </p:nvPicPr>
        <p:blipFill>
          <a:blip r:embed="rId2"/>
          <a:srcRect/>
          <a:stretch>
            <a:fillRect/>
          </a:stretch>
        </p:blipFill>
        <p:spPr bwMode="auto">
          <a:xfrm>
            <a:off x="1928794" y="1214422"/>
            <a:ext cx="5643602" cy="375950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t>Выставка гигантских овощей.</a:t>
            </a:r>
            <a:endParaRPr lang="ru-RU" sz="4400" dirty="0"/>
          </a:p>
        </p:txBody>
      </p:sp>
      <p:sp>
        <p:nvSpPr>
          <p:cNvPr id="3" name="Прямоугольник 2"/>
          <p:cNvSpPr/>
          <p:nvPr/>
        </p:nvSpPr>
        <p:spPr>
          <a:xfrm>
            <a:off x="285720" y="1571612"/>
            <a:ext cx="3500462" cy="5262979"/>
          </a:xfrm>
          <a:prstGeom prst="rect">
            <a:avLst/>
          </a:prstGeom>
        </p:spPr>
        <p:txBody>
          <a:bodyPr wrap="square">
            <a:spAutoFit/>
          </a:bodyPr>
          <a:lstStyle/>
          <a:p>
            <a:r>
              <a:rPr lang="ru-RU" sz="2400" dirty="0" smtClean="0"/>
              <a:t>На выставке фермерского фестиваля в городе </a:t>
            </a:r>
            <a:r>
              <a:rPr lang="ru-RU" sz="2400" dirty="0" err="1" smtClean="0"/>
              <a:t>Хэрроугейт</a:t>
            </a:r>
            <a:r>
              <a:rPr lang="ru-RU" sz="2400" dirty="0" smtClean="0"/>
              <a:t> были представлены овощи-гиганты. Здесь можно было увидеть все - начиная от грибов и заканчивая огромной тыквой.</a:t>
            </a:r>
            <a:br>
              <a:rPr lang="ru-RU" sz="2400" dirty="0" smtClean="0"/>
            </a:br>
            <a:r>
              <a:rPr lang="ru-RU" sz="2400" dirty="0" smtClean="0"/>
              <a:t>Садовник </a:t>
            </a:r>
            <a:r>
              <a:rPr lang="ru-RU" sz="2400" dirty="0" err="1" smtClean="0"/>
              <a:t>Филлип</a:t>
            </a:r>
            <a:r>
              <a:rPr lang="ru-RU" sz="2400" dirty="0" smtClean="0"/>
              <a:t> </a:t>
            </a:r>
            <a:r>
              <a:rPr lang="ru-RU" sz="2400" dirty="0" err="1" smtClean="0"/>
              <a:t>Вауэлс</a:t>
            </a:r>
            <a:r>
              <a:rPr lang="ru-RU" sz="2400" dirty="0" smtClean="0"/>
              <a:t> с сыном Эндрю и 51-килограммовым кабачком.</a:t>
            </a:r>
            <a:endParaRPr lang="ru-RU" sz="2400" dirty="0"/>
          </a:p>
        </p:txBody>
      </p:sp>
      <p:pic>
        <p:nvPicPr>
          <p:cNvPr id="4" name="Рисунок 3" descr="Выставка гигантских овощей (17 фото)">
            <a:hlinkClick r:id="rId2"/>
          </p:cNvPr>
          <p:cNvPicPr/>
          <p:nvPr/>
        </p:nvPicPr>
        <p:blipFill>
          <a:blip r:embed="rId3"/>
          <a:srcRect/>
          <a:stretch>
            <a:fillRect/>
          </a:stretch>
        </p:blipFill>
        <p:spPr bwMode="auto">
          <a:xfrm>
            <a:off x="3714744" y="1785926"/>
            <a:ext cx="5143536"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42852"/>
            <a:ext cx="7286676" cy="1285885"/>
          </a:xfrm>
        </p:spPr>
        <p:txBody>
          <a:bodyPr>
            <a:noAutofit/>
          </a:bodyPr>
          <a:lstStyle/>
          <a:p>
            <a:r>
              <a:rPr lang="ru-RU" sz="4400" dirty="0" smtClean="0"/>
              <a:t>Самый старый живой организм на планете.</a:t>
            </a:r>
            <a:endParaRPr lang="ru-RU" sz="4400" dirty="0"/>
          </a:p>
        </p:txBody>
      </p:sp>
      <p:sp>
        <p:nvSpPr>
          <p:cNvPr id="4" name="Прямоугольник 3"/>
          <p:cNvSpPr/>
          <p:nvPr/>
        </p:nvSpPr>
        <p:spPr>
          <a:xfrm>
            <a:off x="500034" y="5857892"/>
            <a:ext cx="8286808" cy="830997"/>
          </a:xfrm>
          <a:prstGeom prst="rect">
            <a:avLst/>
          </a:prstGeom>
        </p:spPr>
        <p:txBody>
          <a:bodyPr wrap="square">
            <a:spAutoFit/>
          </a:bodyPr>
          <a:lstStyle/>
          <a:p>
            <a:r>
              <a:rPr lang="ru-RU" sz="2400" dirty="0" smtClean="0"/>
              <a:t>Этой сосне 4843 года. Она выросла из семени, которое упало на землю в 2832 году до нашей эры</a:t>
            </a:r>
            <a:endParaRPr lang="ru-RU" sz="2400" dirty="0"/>
          </a:p>
        </p:txBody>
      </p:sp>
      <p:pic>
        <p:nvPicPr>
          <p:cNvPr id="25602" name="Picture 2" descr="C:\Documents and Settings\Admin\Рабочий стол\1313083039_b1239a2a3a_full.jpg"/>
          <p:cNvPicPr>
            <a:picLocks noChangeAspect="1" noChangeArrowheads="1"/>
          </p:cNvPicPr>
          <p:nvPr/>
        </p:nvPicPr>
        <p:blipFill>
          <a:blip r:embed="rId2"/>
          <a:srcRect/>
          <a:stretch>
            <a:fillRect/>
          </a:stretch>
        </p:blipFill>
        <p:spPr bwMode="auto">
          <a:xfrm>
            <a:off x="1857356" y="1500175"/>
            <a:ext cx="5643602" cy="4232702"/>
          </a:xfrm>
          <a:prstGeom prst="rect">
            <a:avLst/>
          </a:prstGeom>
          <a:noFill/>
        </p:spPr>
      </p:pic>
      <p:sp>
        <p:nvSpPr>
          <p:cNvPr id="6" name="Управляющая кнопка: домой 5">
            <a:hlinkClick r:id="" action="ppaction://hlinkshowjump?jump=firstslide" highlightClick="1"/>
          </p:cNvPr>
          <p:cNvSpPr/>
          <p:nvPr/>
        </p:nvSpPr>
        <p:spPr>
          <a:xfrm>
            <a:off x="8501090" y="6643710"/>
            <a:ext cx="45719" cy="4571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Управляющая кнопка: домой 7">
            <a:hlinkClick r:id="rId3" action="ppaction://hlinksldjump" highlightClick="1"/>
          </p:cNvPr>
          <p:cNvSpPr/>
          <p:nvPr/>
        </p:nvSpPr>
        <p:spPr>
          <a:xfrm>
            <a:off x="8358214" y="357166"/>
            <a:ext cx="571504" cy="428628"/>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Жираф.</a:t>
            </a:r>
            <a:endParaRPr lang="ru-RU" sz="4400" dirty="0"/>
          </a:p>
        </p:txBody>
      </p:sp>
      <p:sp>
        <p:nvSpPr>
          <p:cNvPr id="3" name="Прямоугольник 2"/>
          <p:cNvSpPr/>
          <p:nvPr/>
        </p:nvSpPr>
        <p:spPr>
          <a:xfrm>
            <a:off x="428596" y="1571612"/>
            <a:ext cx="4286280" cy="4893647"/>
          </a:xfrm>
          <a:prstGeom prst="rect">
            <a:avLst/>
          </a:prstGeom>
        </p:spPr>
        <p:txBody>
          <a:bodyPr wrap="square">
            <a:spAutoFit/>
          </a:bodyPr>
          <a:lstStyle/>
          <a:p>
            <a:r>
              <a:rPr lang="ru-RU" sz="2400" dirty="0" smtClean="0"/>
              <a:t>Самое высокое млекопитающее на земле, Их высокий рост, доходящий до 5,5 метров, длинная шея и длинный мускулистый язык, который может высовываться на длину до 45-ти сантиметров и служить хорошим инструментом для захвата веток деревьев, расположенных на большой высоте.</a:t>
            </a:r>
            <a:endParaRPr lang="ru-RU" sz="2400" dirty="0"/>
          </a:p>
        </p:txBody>
      </p:sp>
      <p:pic>
        <p:nvPicPr>
          <p:cNvPr id="4" name="Рисунок 3" descr="Жираф"/>
          <p:cNvPicPr/>
          <p:nvPr/>
        </p:nvPicPr>
        <p:blipFill>
          <a:blip r:embed="rId2"/>
          <a:srcRect/>
          <a:stretch>
            <a:fillRect/>
          </a:stretch>
        </p:blipFill>
        <p:spPr bwMode="auto">
          <a:xfrm>
            <a:off x="4857752" y="1571612"/>
            <a:ext cx="4071966" cy="5072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Бабуин.</a:t>
            </a:r>
            <a:endParaRPr lang="ru-RU" sz="4400" dirty="0"/>
          </a:p>
        </p:txBody>
      </p:sp>
      <p:sp>
        <p:nvSpPr>
          <p:cNvPr id="3" name="Прямоугольник 2"/>
          <p:cNvSpPr/>
          <p:nvPr/>
        </p:nvSpPr>
        <p:spPr>
          <a:xfrm>
            <a:off x="500034" y="1714488"/>
            <a:ext cx="4214842" cy="4893647"/>
          </a:xfrm>
          <a:prstGeom prst="rect">
            <a:avLst/>
          </a:prstGeom>
        </p:spPr>
        <p:txBody>
          <a:bodyPr wrap="square">
            <a:spAutoFit/>
          </a:bodyPr>
          <a:lstStyle/>
          <a:p>
            <a:r>
              <a:rPr lang="ru-RU" sz="2400" dirty="0" smtClean="0"/>
              <a:t>Обезьяна желтоватой окраски, основными местами обитания которой, являются степные и гористые районы Средней и Восточной Африки. Несмотря на свои размеры, которые могут доходить до 75-ти см, и достаточно неуклюжий вид, бабуины обладают большой ловкостью и быстро передвигаются.</a:t>
            </a:r>
            <a:endParaRPr lang="ru-RU" sz="2400" dirty="0"/>
          </a:p>
        </p:txBody>
      </p:sp>
      <p:pic>
        <p:nvPicPr>
          <p:cNvPr id="4" name="Рисунок 3" descr="Бабуин"/>
          <p:cNvPicPr/>
          <p:nvPr/>
        </p:nvPicPr>
        <p:blipFill>
          <a:blip r:embed="rId2"/>
          <a:srcRect/>
          <a:stretch>
            <a:fillRect/>
          </a:stretch>
        </p:blipFill>
        <p:spPr bwMode="auto">
          <a:xfrm>
            <a:off x="4714876" y="1571612"/>
            <a:ext cx="4143404"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Цель.</a:t>
            </a:r>
            <a:endParaRPr lang="ru-RU" sz="4400" dirty="0"/>
          </a:p>
        </p:txBody>
      </p:sp>
      <p:sp>
        <p:nvSpPr>
          <p:cNvPr id="3" name="Содержимое 2"/>
          <p:cNvSpPr>
            <a:spLocks noGrp="1"/>
          </p:cNvSpPr>
          <p:nvPr>
            <p:ph idx="1"/>
          </p:nvPr>
        </p:nvSpPr>
        <p:spPr/>
        <p:txBody>
          <a:bodyPr/>
          <a:lstStyle/>
          <a:p>
            <a:r>
              <a:rPr lang="ru-RU" dirty="0" smtClean="0"/>
              <a:t>Познакомиться с интересными фактами из жизни растений и животных нашей планеты.</a:t>
            </a:r>
          </a:p>
          <a:p>
            <a:r>
              <a:rPr lang="ru-RU" dirty="0" smtClean="0"/>
              <a:t>Углубить знания </a:t>
            </a:r>
            <a:r>
              <a:rPr lang="ru-RU" dirty="0" smtClean="0"/>
              <a:t>по биологии</a:t>
            </a:r>
            <a:endParaRPr lang="ru-RU" dirty="0" smtClean="0"/>
          </a:p>
          <a:p>
            <a:r>
              <a:rPr lang="ru-RU" dirty="0" smtClean="0"/>
              <a:t>Прививать интерес к </a:t>
            </a:r>
            <a:r>
              <a:rPr lang="ru-RU" dirty="0" smtClean="0"/>
              <a:t>биологии, </a:t>
            </a:r>
            <a:r>
              <a:rPr lang="ru-RU" dirty="0" smtClean="0"/>
              <a:t>желание узнавать новое.</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Цепкохвостая обезьяна.</a:t>
            </a:r>
            <a:endParaRPr lang="ru-RU" dirty="0"/>
          </a:p>
        </p:txBody>
      </p:sp>
      <p:sp>
        <p:nvSpPr>
          <p:cNvPr id="3" name="Прямоугольник 2"/>
          <p:cNvSpPr/>
          <p:nvPr/>
        </p:nvSpPr>
        <p:spPr>
          <a:xfrm>
            <a:off x="428596" y="1357298"/>
            <a:ext cx="4143404" cy="5262979"/>
          </a:xfrm>
          <a:prstGeom prst="rect">
            <a:avLst/>
          </a:prstGeom>
        </p:spPr>
        <p:txBody>
          <a:bodyPr wrap="square">
            <a:spAutoFit/>
          </a:bodyPr>
          <a:lstStyle/>
          <a:p>
            <a:r>
              <a:rPr lang="ru-RU" sz="2400" dirty="0" smtClean="0"/>
              <a:t>Семейство цепкохвостых обезьян, включает в себя большое количество видов широконосых обезьян, проживающих в Южной Америке. Все представители этого семейства проживают на деревьях и имеют характерный цепкий хвост, с помощью которого могут цепляться за ветки и перепрыгивать на соседние деревья.</a:t>
            </a:r>
            <a:endParaRPr lang="ru-RU" sz="2400" dirty="0"/>
          </a:p>
        </p:txBody>
      </p:sp>
      <p:pic>
        <p:nvPicPr>
          <p:cNvPr id="4" name="Рисунок 3" descr="Цепкохвостая обезьяна"/>
          <p:cNvPicPr/>
          <p:nvPr/>
        </p:nvPicPr>
        <p:blipFill>
          <a:blip r:embed="rId2"/>
          <a:srcRect/>
          <a:stretch>
            <a:fillRect/>
          </a:stretch>
        </p:blipFill>
        <p:spPr bwMode="auto">
          <a:xfrm>
            <a:off x="4429124" y="1714488"/>
            <a:ext cx="4500594"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Тигр.</a:t>
            </a:r>
            <a:endParaRPr lang="ru-RU" sz="4400" dirty="0"/>
          </a:p>
        </p:txBody>
      </p:sp>
      <p:sp>
        <p:nvSpPr>
          <p:cNvPr id="3" name="Прямоугольник 2"/>
          <p:cNvSpPr/>
          <p:nvPr/>
        </p:nvSpPr>
        <p:spPr>
          <a:xfrm>
            <a:off x="428596" y="1428736"/>
            <a:ext cx="4143404" cy="5262979"/>
          </a:xfrm>
          <a:prstGeom prst="rect">
            <a:avLst/>
          </a:prstGeom>
        </p:spPr>
        <p:txBody>
          <a:bodyPr wrap="square">
            <a:spAutoFit/>
          </a:bodyPr>
          <a:lstStyle/>
          <a:p>
            <a:r>
              <a:rPr lang="ru-RU" sz="2400" dirty="0" smtClean="0"/>
              <a:t>Крупнейший представитель семейства кошачьих и один из самых крупных хищников на земле, после бурого и белого медведя. Местом обитания тигра является Азия, но варварское истребление этих животных, привело к тому, что сейчас тигра можно встретить лишь в некоторых областях Индии, Индокитая и Дальнего Востока.</a:t>
            </a:r>
            <a:endParaRPr lang="ru-RU" sz="2400" dirty="0"/>
          </a:p>
        </p:txBody>
      </p:sp>
      <p:pic>
        <p:nvPicPr>
          <p:cNvPr id="4" name="Рисунок 3" descr="Тигр"/>
          <p:cNvPicPr/>
          <p:nvPr/>
        </p:nvPicPr>
        <p:blipFill>
          <a:blip r:embed="rId2"/>
          <a:srcRect/>
          <a:stretch>
            <a:fillRect/>
          </a:stretch>
        </p:blipFill>
        <p:spPr bwMode="auto">
          <a:xfrm>
            <a:off x="4572000" y="2214554"/>
            <a:ext cx="4381506"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Ягуар.</a:t>
            </a:r>
            <a:endParaRPr lang="ru-RU" dirty="0"/>
          </a:p>
        </p:txBody>
      </p:sp>
      <p:sp>
        <p:nvSpPr>
          <p:cNvPr id="3" name="Прямоугольник 2"/>
          <p:cNvSpPr/>
          <p:nvPr/>
        </p:nvSpPr>
        <p:spPr>
          <a:xfrm>
            <a:off x="357158" y="1285860"/>
            <a:ext cx="4786346" cy="5632311"/>
          </a:xfrm>
          <a:prstGeom prst="rect">
            <a:avLst/>
          </a:prstGeom>
        </p:spPr>
        <p:txBody>
          <a:bodyPr wrap="square">
            <a:spAutoFit/>
          </a:bodyPr>
          <a:lstStyle/>
          <a:p>
            <a:r>
              <a:rPr lang="ru-RU" sz="2400" dirty="0" smtClean="0"/>
              <a:t>Одно из крупнейших хищных млекопитающих с мускулистым телом, головой округлой формы, густой короткой шерстью и длинным хвостом. Все ягуары имеют  раскраску, состоящую из грязно- желтого фона и черных сплошных или кольцеобразных пятен. Встретить ягуара можно в тропических лесах, высоко в горах, на океанском побережье, где он занимается выкапыванием черепашьих яиц.</a:t>
            </a:r>
            <a:endParaRPr lang="ru-RU" sz="2400" dirty="0"/>
          </a:p>
        </p:txBody>
      </p:sp>
      <p:pic>
        <p:nvPicPr>
          <p:cNvPr id="4" name="Рисунок 3" descr="Ягуар"/>
          <p:cNvPicPr/>
          <p:nvPr/>
        </p:nvPicPr>
        <p:blipFill>
          <a:blip r:embed="rId2"/>
          <a:srcRect/>
          <a:stretch>
            <a:fillRect/>
          </a:stretch>
        </p:blipFill>
        <p:spPr bwMode="auto">
          <a:xfrm>
            <a:off x="5072066" y="1857364"/>
            <a:ext cx="3857652"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Зебра.</a:t>
            </a:r>
            <a:endParaRPr lang="ru-RU" dirty="0"/>
          </a:p>
        </p:txBody>
      </p:sp>
      <p:sp>
        <p:nvSpPr>
          <p:cNvPr id="3" name="Прямоугольник 2"/>
          <p:cNvSpPr/>
          <p:nvPr/>
        </p:nvSpPr>
        <p:spPr>
          <a:xfrm>
            <a:off x="428596" y="1500174"/>
            <a:ext cx="4143404" cy="5262979"/>
          </a:xfrm>
          <a:prstGeom prst="rect">
            <a:avLst/>
          </a:prstGeom>
        </p:spPr>
        <p:txBody>
          <a:bodyPr wrap="square">
            <a:spAutoFit/>
          </a:bodyPr>
          <a:lstStyle/>
          <a:p>
            <a:r>
              <a:rPr lang="ru-RU" sz="2400" dirty="0" smtClean="0"/>
              <a:t>Характерной чертой всех видов зебр, являются черные полоски на теле, служащие хорошей маскировкой от хищников и мух цеце, не воспринимающих подобную раскраску. На сегодняшний день зебру можно встретить только в Африке, в саванах, полупустынях и горах которой обитают все три вида этих животных.</a:t>
            </a:r>
            <a:endParaRPr lang="ru-RU" sz="2400" dirty="0"/>
          </a:p>
        </p:txBody>
      </p:sp>
      <p:pic>
        <p:nvPicPr>
          <p:cNvPr id="4" name="Рисунок 3" descr="Зебра"/>
          <p:cNvPicPr/>
          <p:nvPr/>
        </p:nvPicPr>
        <p:blipFill>
          <a:blip r:embed="rId2"/>
          <a:srcRect/>
          <a:stretch>
            <a:fillRect/>
          </a:stretch>
        </p:blipFill>
        <p:spPr bwMode="auto">
          <a:xfrm>
            <a:off x="4500562" y="2071678"/>
            <a:ext cx="4429156"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Игуана.</a:t>
            </a:r>
            <a:endParaRPr lang="ru-RU" sz="4400" dirty="0"/>
          </a:p>
        </p:txBody>
      </p:sp>
      <p:sp>
        <p:nvSpPr>
          <p:cNvPr id="3" name="Прямоугольник 2"/>
          <p:cNvSpPr/>
          <p:nvPr/>
        </p:nvSpPr>
        <p:spPr>
          <a:xfrm>
            <a:off x="285720" y="1571612"/>
            <a:ext cx="4286280" cy="4893647"/>
          </a:xfrm>
          <a:prstGeom prst="rect">
            <a:avLst/>
          </a:prstGeom>
        </p:spPr>
        <p:txBody>
          <a:bodyPr wrap="square">
            <a:spAutoFit/>
          </a:bodyPr>
          <a:lstStyle/>
          <a:p>
            <a:r>
              <a:rPr lang="ru-RU" sz="2400" dirty="0" smtClean="0"/>
              <a:t>Крупные ящерицы, хорошо приспособившиеся к жизни в условиях сухого климата. Преимущественно  игуаны обитают в Центральной Америке, на островах Фиджи, Антильских и </a:t>
            </a:r>
            <a:r>
              <a:rPr lang="ru-RU" sz="2400" dirty="0" err="1" smtClean="0"/>
              <a:t>Галапагосских</a:t>
            </a:r>
            <a:r>
              <a:rPr lang="ru-RU" sz="2400" dirty="0" smtClean="0"/>
              <a:t> островах. Характерными признаками всех представителей этого семейства являются зубы, которые отсутствуют у всех остальных ящериц.</a:t>
            </a:r>
            <a:endParaRPr lang="ru-RU" sz="2400" dirty="0"/>
          </a:p>
        </p:txBody>
      </p:sp>
      <p:pic>
        <p:nvPicPr>
          <p:cNvPr id="28674" name="Picture 2" descr="C:\Documents and Settings\Admin\Рабочий стол\iguana1.jpg"/>
          <p:cNvPicPr>
            <a:picLocks noChangeAspect="1" noChangeArrowheads="1"/>
          </p:cNvPicPr>
          <p:nvPr/>
        </p:nvPicPr>
        <p:blipFill>
          <a:blip r:embed="rId2"/>
          <a:srcRect/>
          <a:stretch>
            <a:fillRect/>
          </a:stretch>
        </p:blipFill>
        <p:spPr bwMode="auto">
          <a:xfrm>
            <a:off x="4472754" y="2500306"/>
            <a:ext cx="4473125" cy="322581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Скунс.</a:t>
            </a:r>
            <a:endParaRPr lang="ru-RU" sz="4400" dirty="0"/>
          </a:p>
        </p:txBody>
      </p:sp>
      <p:sp>
        <p:nvSpPr>
          <p:cNvPr id="3" name="Прямоугольник 2"/>
          <p:cNvSpPr/>
          <p:nvPr/>
        </p:nvSpPr>
        <p:spPr>
          <a:xfrm>
            <a:off x="214282" y="1357298"/>
            <a:ext cx="4357718" cy="5262979"/>
          </a:xfrm>
          <a:prstGeom prst="rect">
            <a:avLst/>
          </a:prstGeom>
        </p:spPr>
        <p:txBody>
          <a:bodyPr wrap="square">
            <a:spAutoFit/>
          </a:bodyPr>
          <a:lstStyle/>
          <a:p>
            <a:r>
              <a:rPr lang="ru-RU" sz="2400" dirty="0" smtClean="0"/>
              <a:t>Среднее млекопитающее. Два вида скунсов, мех которых очень густой, но грубый, имеют очень контрастную окраску, состоящую из сочетания черных и белых полос или пятен, густой хвост черно–белой расцветки и возможность отпугивать своих врагов, с помощью очень неприятного запаха, выделяемого животными в случае опасности.</a:t>
            </a:r>
            <a:endParaRPr lang="ru-RU" sz="2400" dirty="0"/>
          </a:p>
        </p:txBody>
      </p:sp>
      <p:pic>
        <p:nvPicPr>
          <p:cNvPr id="26627" name="Picture 3" descr="C:\Documents and Settings\Admin\Рабочий стол\2f14f75a291d5a722d40135a29a6cebf_800_600.jpg"/>
          <p:cNvPicPr>
            <a:picLocks noChangeAspect="1" noChangeArrowheads="1"/>
          </p:cNvPicPr>
          <p:nvPr/>
        </p:nvPicPr>
        <p:blipFill>
          <a:blip r:embed="rId2"/>
          <a:srcRect/>
          <a:stretch>
            <a:fillRect/>
          </a:stretch>
        </p:blipFill>
        <p:spPr bwMode="auto">
          <a:xfrm>
            <a:off x="4571968" y="2357430"/>
            <a:ext cx="4214874" cy="36433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Амазонский дельфин.</a:t>
            </a:r>
            <a:endParaRPr lang="ru-RU" dirty="0"/>
          </a:p>
        </p:txBody>
      </p:sp>
      <p:sp>
        <p:nvSpPr>
          <p:cNvPr id="3" name="Прямоугольник 2"/>
          <p:cNvSpPr/>
          <p:nvPr/>
        </p:nvSpPr>
        <p:spPr>
          <a:xfrm>
            <a:off x="357158" y="1500174"/>
            <a:ext cx="4357718" cy="4893647"/>
          </a:xfrm>
          <a:prstGeom prst="rect">
            <a:avLst/>
          </a:prstGeom>
        </p:spPr>
        <p:txBody>
          <a:bodyPr wrap="square">
            <a:spAutoFit/>
          </a:bodyPr>
          <a:lstStyle/>
          <a:p>
            <a:r>
              <a:rPr lang="ru-RU" sz="2400" dirty="0" smtClean="0"/>
              <a:t>Млекопитающее из отряда китообразных, основными местами обитания которых является Амазонка и ее притоки. Полное тело амазонских дельфинов, длина которого может доходить до 2,5 метров, а вес составлять 200 – 210 килограмм, имеет бледно – </a:t>
            </a:r>
            <a:r>
              <a:rPr lang="ru-RU" sz="2400" dirty="0" err="1" smtClean="0"/>
              <a:t>голубую</a:t>
            </a:r>
            <a:r>
              <a:rPr lang="ru-RU" sz="2400" dirty="0" smtClean="0"/>
              <a:t> окраску, более темную у дельфинов, проживающих в озерах. </a:t>
            </a:r>
            <a:endParaRPr lang="ru-RU" sz="2400" dirty="0"/>
          </a:p>
        </p:txBody>
      </p:sp>
      <p:pic>
        <p:nvPicPr>
          <p:cNvPr id="27651" name="Picture 3" descr="C:\Documents and Settings\Admin\Рабочий стол\amazonskij_delfin.jpg"/>
          <p:cNvPicPr>
            <a:picLocks noChangeAspect="1" noChangeArrowheads="1"/>
          </p:cNvPicPr>
          <p:nvPr/>
        </p:nvPicPr>
        <p:blipFill>
          <a:blip r:embed="rId2"/>
          <a:srcRect/>
          <a:stretch>
            <a:fillRect/>
          </a:stretch>
        </p:blipFill>
        <p:spPr bwMode="auto">
          <a:xfrm>
            <a:off x="4367121" y="2214554"/>
            <a:ext cx="4538035" cy="407196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err="1" smtClean="0"/>
              <a:t>Щелезуб</a:t>
            </a:r>
            <a:r>
              <a:rPr lang="ru-RU" sz="4400" dirty="0" smtClean="0"/>
              <a:t>.</a:t>
            </a:r>
            <a:endParaRPr lang="ru-RU" sz="4400" dirty="0"/>
          </a:p>
        </p:txBody>
      </p:sp>
      <p:sp>
        <p:nvSpPr>
          <p:cNvPr id="3" name="Прямоугольник 2"/>
          <p:cNvSpPr/>
          <p:nvPr/>
        </p:nvSpPr>
        <p:spPr>
          <a:xfrm>
            <a:off x="428596" y="1714488"/>
            <a:ext cx="3643338" cy="4524315"/>
          </a:xfrm>
          <a:prstGeom prst="rect">
            <a:avLst/>
          </a:prstGeom>
        </p:spPr>
        <p:txBody>
          <a:bodyPr wrap="square">
            <a:spAutoFit/>
          </a:bodyPr>
          <a:lstStyle/>
          <a:p>
            <a:r>
              <a:rPr lang="ru-RU" sz="2400" dirty="0" smtClean="0"/>
              <a:t>Млекопитающее из отряда насекомоядных. Сравнительно крупный, относительно других типов насекомоядных, зверь: его длина составляет 32 сантиметра, а хвоста, в среднем, 25 см, масса животного – около 1 килограмма, телосложение плотное.</a:t>
            </a:r>
            <a:endParaRPr lang="ru-RU" sz="2400" dirty="0"/>
          </a:p>
        </p:txBody>
      </p:sp>
      <p:pic>
        <p:nvPicPr>
          <p:cNvPr id="29698" name="Picture 2" descr="C:\Documents and Settings\Admin\Рабочий стол\solenodontidae_1.jpg"/>
          <p:cNvPicPr>
            <a:picLocks noChangeAspect="1" noChangeArrowheads="1"/>
          </p:cNvPicPr>
          <p:nvPr/>
        </p:nvPicPr>
        <p:blipFill>
          <a:blip r:embed="rId2"/>
          <a:srcRect/>
          <a:stretch>
            <a:fillRect/>
          </a:stretch>
        </p:blipFill>
        <p:spPr bwMode="auto">
          <a:xfrm>
            <a:off x="4071934" y="1995488"/>
            <a:ext cx="4786346" cy="364809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err="1" smtClean="0"/>
              <a:t>Проехидна</a:t>
            </a:r>
            <a:r>
              <a:rPr lang="ru-RU" sz="4400" dirty="0" smtClean="0"/>
              <a:t>.</a:t>
            </a:r>
            <a:endParaRPr lang="ru-RU" sz="4400" dirty="0"/>
          </a:p>
        </p:txBody>
      </p:sp>
      <p:sp>
        <p:nvSpPr>
          <p:cNvPr id="3" name="Прямоугольник 2"/>
          <p:cNvSpPr/>
          <p:nvPr/>
        </p:nvSpPr>
        <p:spPr>
          <a:xfrm>
            <a:off x="285720" y="1428736"/>
            <a:ext cx="3929090" cy="5262979"/>
          </a:xfrm>
          <a:prstGeom prst="rect">
            <a:avLst/>
          </a:prstGeom>
        </p:spPr>
        <p:txBody>
          <a:bodyPr wrap="square">
            <a:spAutoFit/>
          </a:bodyPr>
          <a:lstStyle/>
          <a:p>
            <a:r>
              <a:rPr lang="ru-RU" sz="2400" dirty="0" err="1" smtClean="0"/>
              <a:t>Проехидна</a:t>
            </a:r>
            <a:r>
              <a:rPr lang="ru-RU" sz="2400" dirty="0" smtClean="0"/>
              <a:t> весит до 10 кг, хотя отмечались и более крупногабаритные особи. В длину тело достигает 77 см.  По сравнению с ехидной: лапки </a:t>
            </a:r>
            <a:r>
              <a:rPr lang="ru-RU" sz="2400" dirty="0" err="1" smtClean="0"/>
              <a:t>проехидны</a:t>
            </a:r>
            <a:r>
              <a:rPr lang="ru-RU" sz="2400" dirty="0" smtClean="0"/>
              <a:t> выше, когти мощнее. Еще одна особенность внешнего вида </a:t>
            </a:r>
            <a:r>
              <a:rPr lang="ru-RU" sz="2400" dirty="0" err="1" smtClean="0"/>
              <a:t>проехидны</a:t>
            </a:r>
            <a:r>
              <a:rPr lang="ru-RU" sz="2400" dirty="0" smtClean="0"/>
              <a:t> – это шпоры на задних лапах самцов и </a:t>
            </a:r>
            <a:r>
              <a:rPr lang="ru-RU" sz="2400" dirty="0" err="1" smtClean="0"/>
              <a:t>пятипалость</a:t>
            </a:r>
            <a:r>
              <a:rPr lang="ru-RU" sz="2400" dirty="0" smtClean="0"/>
              <a:t> задних конечностей и </a:t>
            </a:r>
            <a:r>
              <a:rPr lang="ru-RU" sz="2400" dirty="0" err="1" smtClean="0"/>
              <a:t>трехпалость</a:t>
            </a:r>
            <a:r>
              <a:rPr lang="ru-RU" sz="2400" dirty="0" smtClean="0"/>
              <a:t> передних.</a:t>
            </a:r>
            <a:endParaRPr lang="ru-RU" sz="2400" dirty="0"/>
          </a:p>
        </p:txBody>
      </p:sp>
      <p:pic>
        <p:nvPicPr>
          <p:cNvPr id="30722" name="Picture 2" descr="C:\Documents and Settings\Admin\Рабочий стол\567347347.jpg"/>
          <p:cNvPicPr>
            <a:picLocks noChangeAspect="1" noChangeArrowheads="1"/>
          </p:cNvPicPr>
          <p:nvPr/>
        </p:nvPicPr>
        <p:blipFill>
          <a:blip r:embed="rId2"/>
          <a:srcRect/>
          <a:stretch>
            <a:fillRect/>
          </a:stretch>
        </p:blipFill>
        <p:spPr bwMode="auto">
          <a:xfrm>
            <a:off x="4143372" y="1928802"/>
            <a:ext cx="4762500" cy="40576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err="1" smtClean="0"/>
              <a:t>Капибара</a:t>
            </a:r>
            <a:r>
              <a:rPr lang="ru-RU" sz="4400" dirty="0" smtClean="0"/>
              <a:t>.</a:t>
            </a:r>
            <a:endParaRPr lang="ru-RU" sz="4400" dirty="0"/>
          </a:p>
        </p:txBody>
      </p:sp>
      <p:sp>
        <p:nvSpPr>
          <p:cNvPr id="3" name="Прямоугольник 2"/>
          <p:cNvSpPr/>
          <p:nvPr/>
        </p:nvSpPr>
        <p:spPr>
          <a:xfrm>
            <a:off x="428596" y="1428736"/>
            <a:ext cx="3786214" cy="4893647"/>
          </a:xfrm>
          <a:prstGeom prst="rect">
            <a:avLst/>
          </a:prstGeom>
        </p:spPr>
        <p:txBody>
          <a:bodyPr wrap="square">
            <a:spAutoFit/>
          </a:bodyPr>
          <a:lstStyle/>
          <a:p>
            <a:r>
              <a:rPr lang="ru-RU" sz="2400" dirty="0" smtClean="0"/>
              <a:t>Полуводное млекопитающее, самый крупный из современных грызунов. Является единственным представителем семейства </a:t>
            </a:r>
            <a:r>
              <a:rPr lang="ru-RU" sz="2400" dirty="0" err="1" smtClean="0"/>
              <a:t>водосвинковых</a:t>
            </a:r>
            <a:r>
              <a:rPr lang="ru-RU" sz="2400" dirty="0" smtClean="0"/>
              <a:t>. Имеется карликовая разновидность, иногда она рассматривается в качестве отдельно вида (малая </a:t>
            </a:r>
            <a:r>
              <a:rPr lang="ru-RU" sz="2400" dirty="0" err="1" smtClean="0"/>
              <a:t>водосвинка</a:t>
            </a:r>
            <a:r>
              <a:rPr lang="ru-RU" sz="2400" dirty="0" smtClean="0"/>
              <a:t>).</a:t>
            </a:r>
            <a:endParaRPr lang="ru-RU" sz="2400" dirty="0"/>
          </a:p>
        </p:txBody>
      </p:sp>
      <p:pic>
        <p:nvPicPr>
          <p:cNvPr id="31746" name="Picture 2" descr="C:\Documents and Settings\Admin\Рабочий стол\2542565404_542ce6b7a0.jpg"/>
          <p:cNvPicPr>
            <a:picLocks noChangeAspect="1" noChangeArrowheads="1"/>
          </p:cNvPicPr>
          <p:nvPr/>
        </p:nvPicPr>
        <p:blipFill>
          <a:blip r:embed="rId2"/>
          <a:srcRect/>
          <a:stretch>
            <a:fillRect/>
          </a:stretch>
        </p:blipFill>
        <p:spPr bwMode="auto">
          <a:xfrm>
            <a:off x="4158894" y="2000240"/>
            <a:ext cx="4604101" cy="41528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214313"/>
            <a:ext cx="7358062" cy="1214423"/>
          </a:xfrm>
        </p:spPr>
        <p:txBody>
          <a:bodyPr>
            <a:normAutofit fontScale="90000"/>
          </a:bodyPr>
          <a:lstStyle/>
          <a:p>
            <a:r>
              <a:rPr lang="ru-RU" sz="4900" i="1" dirty="0" smtClean="0">
                <a:solidFill>
                  <a:srgbClr val="74B230"/>
                </a:solidFill>
              </a:rPr>
              <a:t>Эти удивительные растения и животные</a:t>
            </a:r>
            <a:r>
              <a:rPr lang="ru-RU" i="1" dirty="0" smtClean="0">
                <a:solidFill>
                  <a:srgbClr val="92D050"/>
                </a:solidFill>
              </a:rPr>
              <a:t>.</a:t>
            </a:r>
            <a:endParaRPr lang="ru-RU" dirty="0"/>
          </a:p>
        </p:txBody>
      </p:sp>
      <p:sp>
        <p:nvSpPr>
          <p:cNvPr id="13" name="Прямоугольник 12"/>
          <p:cNvSpPr/>
          <p:nvPr/>
        </p:nvSpPr>
        <p:spPr>
          <a:xfrm>
            <a:off x="4000496" y="4071942"/>
            <a:ext cx="5143504" cy="2786058"/>
          </a:xfrm>
          <a:prstGeom prst="rect">
            <a:avLst/>
          </a:pr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 name="Прямоугольник 11"/>
          <p:cNvSpPr/>
          <p:nvPr/>
        </p:nvSpPr>
        <p:spPr>
          <a:xfrm>
            <a:off x="1928794" y="2643182"/>
            <a:ext cx="4143404" cy="228601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428596" y="1571613"/>
            <a:ext cx="2428892" cy="1500198"/>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marL="457200" indent="-457200">
              <a:buFont typeface="+mj-lt"/>
              <a:buAutoNum type="arabicPeriod"/>
            </a:pPr>
            <a:r>
              <a:rPr lang="ru-RU" sz="2400" dirty="0" smtClean="0">
                <a:hlinkClick r:id="rId2" action="ppaction://hlinksldjump"/>
              </a:rPr>
              <a:t>Растения</a:t>
            </a:r>
            <a:endParaRPr lang="ru-RU" sz="2400" dirty="0" smtClean="0"/>
          </a:p>
          <a:p>
            <a:pPr marL="457200" indent="-457200">
              <a:buFont typeface="+mj-lt"/>
              <a:buAutoNum type="arabicPeriod"/>
            </a:pPr>
            <a:r>
              <a:rPr lang="ru-RU" sz="2400" dirty="0" smtClean="0">
                <a:hlinkClick r:id="rId3" action="ppaction://hlinksldjump"/>
              </a:rPr>
              <a:t>Животные</a:t>
            </a:r>
            <a:endParaRPr lang="ru-RU" sz="2400" dirty="0" smtClean="0"/>
          </a:p>
          <a:p>
            <a:pPr marL="457200" indent="-457200">
              <a:buFont typeface="+mj-lt"/>
              <a:buAutoNum type="arabicPeriod"/>
            </a:pPr>
            <a:r>
              <a:rPr lang="ru-RU" sz="2400" dirty="0" smtClean="0">
                <a:hlinkClick r:id="rId4" action="ppaction://hlinksldjump"/>
              </a:rPr>
              <a:t>Знаете ли вы, что…</a:t>
            </a:r>
            <a:endParaRPr lang="ru-RU" sz="2400" dirty="0"/>
          </a:p>
        </p:txBody>
      </p:sp>
      <p:pic>
        <p:nvPicPr>
          <p:cNvPr id="7170" name="Picture 2" descr="C:\Documents and Settings\Admin\Рабочий стол\404924256.jpg"/>
          <p:cNvPicPr>
            <a:picLocks noChangeAspect="1" noChangeArrowheads="1"/>
          </p:cNvPicPr>
          <p:nvPr/>
        </p:nvPicPr>
        <p:blipFill>
          <a:blip r:embed="rId5"/>
          <a:srcRect/>
          <a:stretch>
            <a:fillRect/>
          </a:stretch>
        </p:blipFill>
        <p:spPr bwMode="auto">
          <a:xfrm>
            <a:off x="2285984" y="2643182"/>
            <a:ext cx="3071834" cy="2303876"/>
          </a:xfrm>
          <a:prstGeom prst="rect">
            <a:avLst/>
          </a:prstGeom>
          <a:noFill/>
        </p:spPr>
      </p:pic>
      <p:pic>
        <p:nvPicPr>
          <p:cNvPr id="7172" name="Picture 4" descr="C:\Documents and Settings\Admin\Рабочий стол\442980232.gif"/>
          <p:cNvPicPr>
            <a:picLocks noChangeAspect="1" noChangeArrowheads="1" noCrop="1"/>
          </p:cNvPicPr>
          <p:nvPr/>
        </p:nvPicPr>
        <p:blipFill>
          <a:blip r:embed="rId6"/>
          <a:srcRect/>
          <a:stretch>
            <a:fillRect/>
          </a:stretch>
        </p:blipFill>
        <p:spPr bwMode="auto">
          <a:xfrm>
            <a:off x="5929322" y="1500174"/>
            <a:ext cx="2714644" cy="4857760"/>
          </a:xfrm>
          <a:prstGeom prst="rect">
            <a:avLst/>
          </a:prstGeom>
          <a:noFill/>
        </p:spPr>
      </p:pic>
      <p:pic>
        <p:nvPicPr>
          <p:cNvPr id="7173" name="Picture 5" descr="C:\Documents and Settings\Admin\Рабочий стол\73830156.gif"/>
          <p:cNvPicPr>
            <a:picLocks noChangeAspect="1" noChangeArrowheads="1" noCrop="1"/>
          </p:cNvPicPr>
          <p:nvPr/>
        </p:nvPicPr>
        <p:blipFill>
          <a:blip r:embed="rId7"/>
          <a:srcRect/>
          <a:stretch>
            <a:fillRect/>
          </a:stretch>
        </p:blipFill>
        <p:spPr bwMode="auto">
          <a:xfrm>
            <a:off x="642910" y="4286256"/>
            <a:ext cx="1765284" cy="221339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214313"/>
            <a:ext cx="6858000" cy="1000109"/>
          </a:xfrm>
        </p:spPr>
        <p:txBody>
          <a:bodyPr>
            <a:normAutofit/>
          </a:bodyPr>
          <a:lstStyle/>
          <a:p>
            <a:r>
              <a:rPr lang="ru-RU" sz="4400" dirty="0" smtClean="0"/>
              <a:t>Тасманийский дьявол.</a:t>
            </a:r>
            <a:endParaRPr lang="ru-RU" sz="4400" dirty="0"/>
          </a:p>
        </p:txBody>
      </p:sp>
      <p:sp>
        <p:nvSpPr>
          <p:cNvPr id="3" name="Прямоугольник 2"/>
          <p:cNvSpPr/>
          <p:nvPr/>
        </p:nvSpPr>
        <p:spPr>
          <a:xfrm>
            <a:off x="428596" y="1225689"/>
            <a:ext cx="4500594" cy="5632311"/>
          </a:xfrm>
          <a:prstGeom prst="rect">
            <a:avLst/>
          </a:prstGeom>
        </p:spPr>
        <p:txBody>
          <a:bodyPr wrap="square">
            <a:spAutoFit/>
          </a:bodyPr>
          <a:lstStyle/>
          <a:p>
            <a:r>
              <a:rPr lang="ru-RU" sz="2400" dirty="0" smtClean="0"/>
              <a:t>Самым крупный из современных хищных сумчатых, с огромной пастью и острыми зубами.  Имеет плотное телосложение и суровый нрав, за что и было названо дьяволом. Издавая по ночам зловещие крики, массивный и неуклюжий тасманийский дьявол внешне напоминает маленького медведя: передние лапки чуть длиннее задних, большая голова, мордочка притуплена.</a:t>
            </a:r>
            <a:endParaRPr lang="ru-RU" sz="2400" dirty="0"/>
          </a:p>
        </p:txBody>
      </p:sp>
      <p:pic>
        <p:nvPicPr>
          <p:cNvPr id="32770" name="Picture 2" descr="C:\Documents and Settings\Admin\Рабочий стол\190290648-50d97b3292.jpg"/>
          <p:cNvPicPr>
            <a:picLocks noChangeAspect="1" noChangeArrowheads="1"/>
          </p:cNvPicPr>
          <p:nvPr/>
        </p:nvPicPr>
        <p:blipFill>
          <a:blip r:embed="rId2"/>
          <a:srcRect/>
          <a:stretch>
            <a:fillRect/>
          </a:stretch>
        </p:blipFill>
        <p:spPr bwMode="auto">
          <a:xfrm>
            <a:off x="4686301" y="2500307"/>
            <a:ext cx="4243418" cy="321471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Долгопят.</a:t>
            </a:r>
            <a:endParaRPr lang="ru-RU" sz="4400" dirty="0"/>
          </a:p>
        </p:txBody>
      </p:sp>
      <p:sp>
        <p:nvSpPr>
          <p:cNvPr id="3" name="Прямоугольник 2"/>
          <p:cNvSpPr/>
          <p:nvPr/>
        </p:nvSpPr>
        <p:spPr>
          <a:xfrm>
            <a:off x="428596" y="1357298"/>
            <a:ext cx="4714908" cy="5262979"/>
          </a:xfrm>
          <a:prstGeom prst="rect">
            <a:avLst/>
          </a:prstGeom>
        </p:spPr>
        <p:txBody>
          <a:bodyPr wrap="square">
            <a:spAutoFit/>
          </a:bodyPr>
          <a:lstStyle/>
          <a:p>
            <a:r>
              <a:rPr lang="ru-RU" sz="2400" dirty="0" smtClean="0"/>
              <a:t>Млекопитающее из отряда приматов, Долгопяты живут на Земле 45 миллионов лет. Тело взрослого животного не крупнее ширины ладони человека, около 100 мм. Хвост долгопята длиннее тела. Средний вес самцов — около 134 г, самок — 117 г. Округлая голова долгопята может поворачиваться более чем на 180 градусов в обе стороны, т. е. долгопят может легко посмотреть себе за спину. </a:t>
            </a:r>
            <a:endParaRPr lang="ru-RU" sz="2400" dirty="0"/>
          </a:p>
        </p:txBody>
      </p:sp>
      <p:pic>
        <p:nvPicPr>
          <p:cNvPr id="33794" name="Picture 2" descr="C:\Documents and Settings\Admin\Рабочий стол\117136817_a212b28ade_o.jpg"/>
          <p:cNvPicPr>
            <a:picLocks noChangeAspect="1" noChangeArrowheads="1"/>
          </p:cNvPicPr>
          <p:nvPr/>
        </p:nvPicPr>
        <p:blipFill>
          <a:blip r:embed="rId2"/>
          <a:srcRect/>
          <a:stretch>
            <a:fillRect/>
          </a:stretch>
        </p:blipFill>
        <p:spPr bwMode="auto">
          <a:xfrm>
            <a:off x="5214942" y="1785926"/>
            <a:ext cx="3676956" cy="4500594"/>
          </a:xfrm>
          <a:prstGeom prst="rect">
            <a:avLst/>
          </a:prstGeom>
          <a:noFill/>
        </p:spPr>
      </p:pic>
      <p:sp>
        <p:nvSpPr>
          <p:cNvPr id="5" name="Управляющая кнопка: домой 4">
            <a:hlinkClick r:id="rId3" action="ppaction://hlinksldjump" highlightClick="1"/>
          </p:cNvPr>
          <p:cNvSpPr/>
          <p:nvPr/>
        </p:nvSpPr>
        <p:spPr>
          <a:xfrm>
            <a:off x="8072462" y="428604"/>
            <a:ext cx="642942" cy="542350"/>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Знаете ли вы, что…</a:t>
            </a:r>
            <a:endParaRPr lang="ru-RU" sz="4400" dirty="0"/>
          </a:p>
        </p:txBody>
      </p:sp>
      <p:sp>
        <p:nvSpPr>
          <p:cNvPr id="4" name="Прямоугольник 3"/>
          <p:cNvSpPr/>
          <p:nvPr/>
        </p:nvSpPr>
        <p:spPr>
          <a:xfrm>
            <a:off x="428596" y="1357298"/>
            <a:ext cx="8358246" cy="5262979"/>
          </a:xfrm>
          <a:prstGeom prst="rect">
            <a:avLst/>
          </a:prstGeom>
        </p:spPr>
        <p:txBody>
          <a:bodyPr wrap="square">
            <a:spAutoFit/>
          </a:bodyPr>
          <a:lstStyle/>
          <a:p>
            <a:pPr>
              <a:buFont typeface="Wingdings" pitchFamily="2" charset="2"/>
              <a:buChar char="§"/>
            </a:pPr>
            <a:r>
              <a:rPr lang="ru-RU" sz="2400" dirty="0" smtClean="0"/>
              <a:t>Ястребы-тетеревятники не водятся только в одной европейской стране — Исландии.</a:t>
            </a:r>
          </a:p>
          <a:p>
            <a:pPr>
              <a:buFont typeface="Wingdings" pitchFamily="2" charset="2"/>
              <a:buChar char="§"/>
            </a:pPr>
            <a:r>
              <a:rPr lang="ru-RU" sz="2400" dirty="0" smtClean="0"/>
              <a:t>Хамелеоны могут выбрасывать свой язык на расстояние, равное половине длины туловища. Кроме того, его глаза способны вращаться независимо друг от друга, поэтому хамелеон может смотреть одновременно во все стороны, не двигая головой.</a:t>
            </a:r>
          </a:p>
          <a:p>
            <a:pPr>
              <a:buFont typeface="Wingdings" pitchFamily="2" charset="2"/>
              <a:buChar char="§"/>
            </a:pPr>
            <a:r>
              <a:rPr lang="ru-RU" sz="2400" dirty="0" smtClean="0"/>
              <a:t>Электрогенераторы южноамериканского электрического угря могут генерировать напряжение до 1200 вольт при силе тока 1,2 А. Этого хватило бы чтобы зажечь шесть стоваттных лампочек.</a:t>
            </a:r>
          </a:p>
          <a:p>
            <a:pPr>
              <a:buFont typeface="Wingdings" pitchFamily="2" charset="2"/>
              <a:buChar char="§"/>
            </a:pPr>
            <a:r>
              <a:rPr lang="ru-RU" sz="2400" dirty="0" smtClean="0"/>
              <a:t>Чтобы яйцо страуса сварилось вкрутую, его надо кипятить не менее 40 минут.</a:t>
            </a:r>
          </a:p>
          <a:p>
            <a:pPr>
              <a:buFont typeface="Wingdings" pitchFamily="2" charset="2"/>
              <a:buChar char="§"/>
            </a:pPr>
            <a:r>
              <a:rPr lang="ru-RU" sz="2400" dirty="0" smtClean="0"/>
              <a:t>Хорьки спят до 20 часов в сутки.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Знаете ли вы, что…</a:t>
            </a:r>
            <a:endParaRPr lang="ru-RU" sz="4400" dirty="0"/>
          </a:p>
        </p:txBody>
      </p:sp>
      <p:sp>
        <p:nvSpPr>
          <p:cNvPr id="4" name="Прямоугольник 3"/>
          <p:cNvSpPr/>
          <p:nvPr/>
        </p:nvSpPr>
        <p:spPr>
          <a:xfrm>
            <a:off x="357158" y="1357299"/>
            <a:ext cx="8501122" cy="5632311"/>
          </a:xfrm>
          <a:prstGeom prst="rect">
            <a:avLst/>
          </a:prstGeom>
        </p:spPr>
        <p:txBody>
          <a:bodyPr wrap="square">
            <a:spAutoFit/>
          </a:bodyPr>
          <a:lstStyle/>
          <a:p>
            <a:pPr>
              <a:buFont typeface="Wingdings" pitchFamily="2" charset="2"/>
              <a:buChar char="§"/>
            </a:pPr>
            <a:r>
              <a:rPr lang="ru-RU" sz="2400" dirty="0" smtClean="0"/>
              <a:t>У шакалов на одну пару хромосом больше, чем у собак и волков.</a:t>
            </a:r>
          </a:p>
          <a:p>
            <a:pPr>
              <a:buFont typeface="Wingdings" pitchFamily="2" charset="2"/>
              <a:buChar char="§"/>
            </a:pPr>
            <a:r>
              <a:rPr lang="ru-RU" sz="2400" dirty="0" smtClean="0"/>
              <a:t>У тигров не только полосатый мех, но и полосатая кожа.</a:t>
            </a:r>
          </a:p>
          <a:p>
            <a:pPr>
              <a:buFont typeface="Wingdings" pitchFamily="2" charset="2"/>
              <a:buChar char="§"/>
            </a:pPr>
            <a:r>
              <a:rPr lang="ru-RU" sz="2400" dirty="0" smtClean="0"/>
              <a:t>У рыбы сарган зеленые кости.</a:t>
            </a:r>
          </a:p>
          <a:p>
            <a:pPr>
              <a:buFont typeface="Wingdings" pitchFamily="2" charset="2"/>
              <a:buChar char="§"/>
            </a:pPr>
            <a:r>
              <a:rPr lang="ru-RU" sz="2400" dirty="0" smtClean="0"/>
              <a:t>У осьминога прямоугольный зрачок.</a:t>
            </a:r>
          </a:p>
          <a:p>
            <a:pPr>
              <a:buFont typeface="Wingdings" pitchFamily="2" charset="2"/>
              <a:buChar char="§"/>
            </a:pPr>
            <a:r>
              <a:rPr lang="ru-RU" sz="2400" dirty="0" smtClean="0"/>
              <a:t>У лошади на 18 костей больше, чем у человека.</a:t>
            </a:r>
          </a:p>
          <a:p>
            <a:pPr>
              <a:buFont typeface="Wingdings" pitchFamily="2" charset="2"/>
              <a:buChar char="§"/>
            </a:pPr>
            <a:r>
              <a:rPr lang="ru-RU" sz="2400" dirty="0" smtClean="0"/>
              <a:t>У жирафов самое большое сердце и самое высокое кровяное давление из всех наземных животных.</a:t>
            </a:r>
          </a:p>
          <a:p>
            <a:pPr>
              <a:buFont typeface="Wingdings" pitchFamily="2" charset="2"/>
              <a:buChar char="§"/>
            </a:pPr>
            <a:r>
              <a:rPr lang="ru-RU" sz="2400" dirty="0" smtClean="0"/>
              <a:t>У жирафов абсолютно черный язык, длина которого может доходить до 45 см.</a:t>
            </a:r>
          </a:p>
          <a:p>
            <a:pPr>
              <a:buFont typeface="Wingdings" pitchFamily="2" charset="2"/>
              <a:buChar char="§"/>
            </a:pPr>
            <a:r>
              <a:rPr lang="ru-RU" sz="2400" dirty="0" smtClean="0"/>
              <a:t>Сердце кита бьется только 9 раз в минуту.</a:t>
            </a:r>
          </a:p>
          <a:p>
            <a:pPr>
              <a:buFont typeface="Wingdings" pitchFamily="2" charset="2"/>
              <a:buChar char="§"/>
            </a:pPr>
            <a:r>
              <a:rPr lang="ru-RU" sz="2400" dirty="0" smtClean="0"/>
              <a:t>Пингвин — единственная птица, которая может плавать, но не может летать. Кроме того, это единственная птица, ходящая стоя.</a:t>
            </a:r>
          </a:p>
          <a:p>
            <a:pPr>
              <a:buFont typeface="Wingdings" pitchFamily="2" charset="2"/>
              <a:buChar char="§"/>
            </a:pPr>
            <a:endParaRPr lang="ru-RU"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Знаете ли вы, что…</a:t>
            </a:r>
            <a:endParaRPr lang="ru-RU" sz="4400" dirty="0"/>
          </a:p>
        </p:txBody>
      </p:sp>
      <p:sp>
        <p:nvSpPr>
          <p:cNvPr id="3" name="Прямоугольник 2"/>
          <p:cNvSpPr/>
          <p:nvPr/>
        </p:nvSpPr>
        <p:spPr>
          <a:xfrm>
            <a:off x="285720" y="1643050"/>
            <a:ext cx="8572560" cy="4893647"/>
          </a:xfrm>
          <a:prstGeom prst="rect">
            <a:avLst/>
          </a:prstGeom>
        </p:spPr>
        <p:txBody>
          <a:bodyPr wrap="square">
            <a:spAutoFit/>
          </a:bodyPr>
          <a:lstStyle/>
          <a:p>
            <a:pPr>
              <a:buFont typeface="Wingdings" pitchFamily="2" charset="2"/>
              <a:buChar char="§"/>
            </a:pPr>
            <a:r>
              <a:rPr lang="ru-RU" sz="2400" dirty="0" smtClean="0"/>
              <a:t>Игуана может находиться под водой до 28 минут.</a:t>
            </a:r>
          </a:p>
          <a:p>
            <a:pPr>
              <a:buFont typeface="Wingdings" pitchFamily="2" charset="2"/>
              <a:buChar char="§"/>
            </a:pPr>
            <a:r>
              <a:rPr lang="ru-RU" sz="2400" dirty="0" smtClean="0"/>
              <a:t>Зебра — белая с черными полосами, а не наоборот.</a:t>
            </a:r>
          </a:p>
          <a:p>
            <a:pPr>
              <a:buFont typeface="Wingdings" pitchFamily="2" charset="2"/>
              <a:buChar char="§"/>
            </a:pPr>
            <a:r>
              <a:rPr lang="ru-RU" sz="2400" dirty="0" smtClean="0"/>
              <a:t>В мире существует примерно 500 зоопарков.</a:t>
            </a:r>
          </a:p>
          <a:p>
            <a:pPr>
              <a:buFont typeface="Wingdings" pitchFamily="2" charset="2"/>
              <a:buChar char="§"/>
            </a:pPr>
            <a:r>
              <a:rPr lang="ru-RU" sz="2400" dirty="0" smtClean="0"/>
              <a:t>В теле гусеницы больше мышц, чем в теле человека.</a:t>
            </a:r>
          </a:p>
          <a:p>
            <a:pPr>
              <a:buFont typeface="Wingdings" pitchFamily="2" charset="2"/>
              <a:buChar char="§"/>
            </a:pPr>
            <a:r>
              <a:rPr lang="ru-RU" sz="2400" dirty="0" smtClean="0"/>
              <a:t>Крыса может обходиться без воды дольше, чем верблюд.</a:t>
            </a:r>
          </a:p>
          <a:p>
            <a:pPr>
              <a:buFont typeface="Wingdings" pitchFamily="2" charset="2"/>
              <a:buChar char="§"/>
            </a:pPr>
            <a:r>
              <a:rPr lang="ru-RU" sz="2400" dirty="0" smtClean="0"/>
              <a:t>За сутки синица кормит своих птенцов тысячу раз.</a:t>
            </a:r>
          </a:p>
          <a:p>
            <a:pPr>
              <a:buFont typeface="Wingdings" pitchFamily="2" charset="2"/>
              <a:buChar char="§"/>
            </a:pPr>
            <a:r>
              <a:rPr lang="ru-RU" sz="2400" dirty="0" smtClean="0"/>
              <a:t>Самка броненосца обладает уникальной способностью. При стрессовых ситуациях она может задерживать роды на срок до двух лет.</a:t>
            </a:r>
          </a:p>
          <a:p>
            <a:pPr>
              <a:buFont typeface="Wingdings" pitchFamily="2" charset="2"/>
              <a:buChar char="§"/>
            </a:pPr>
            <a:r>
              <a:rPr lang="ru-RU" sz="2400" dirty="0" smtClean="0"/>
              <a:t>Нападая на свою жертву, акулы закрывают глаза, чтобы бьющаяся добыча их не поранила.</a:t>
            </a:r>
          </a:p>
          <a:p>
            <a:pPr>
              <a:buFont typeface="Wingdings" pitchFamily="2" charset="2"/>
              <a:buChar char="§"/>
            </a:pPr>
            <a:r>
              <a:rPr lang="ru-RU" sz="2400" dirty="0" smtClean="0"/>
              <a:t>Скунс не может кусаться и распространять запах одновременно</a:t>
            </a:r>
            <a:endParaRPr lang="ru-RU" sz="2400" dirty="0"/>
          </a:p>
        </p:txBody>
      </p:sp>
      <p:sp>
        <p:nvSpPr>
          <p:cNvPr id="4" name="Управляющая кнопка: домой 3">
            <a:hlinkClick r:id="rId2" action="ppaction://hlinksldjump" highlightClick="1"/>
          </p:cNvPr>
          <p:cNvSpPr/>
          <p:nvPr/>
        </p:nvSpPr>
        <p:spPr>
          <a:xfrm>
            <a:off x="8143900" y="642918"/>
            <a:ext cx="571504" cy="470912"/>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214313"/>
            <a:ext cx="6858000" cy="571481"/>
          </a:xfrm>
        </p:spPr>
        <p:txBody>
          <a:bodyPr>
            <a:normAutofit fontScale="90000"/>
          </a:bodyPr>
          <a:lstStyle/>
          <a:p>
            <a:r>
              <a:rPr lang="ru-RU" sz="3200" dirty="0" smtClean="0"/>
              <a:t>Интернет- ресурсы</a:t>
            </a:r>
            <a:r>
              <a:rPr lang="ru-RU" sz="2400" dirty="0" smtClean="0"/>
              <a:t>.</a:t>
            </a:r>
            <a:endParaRPr lang="ru-RU" sz="2400" dirty="0"/>
          </a:p>
        </p:txBody>
      </p:sp>
      <p:sp>
        <p:nvSpPr>
          <p:cNvPr id="4" name="Содержимое 3"/>
          <p:cNvSpPr>
            <a:spLocks noGrp="1"/>
          </p:cNvSpPr>
          <p:nvPr>
            <p:ph idx="1"/>
          </p:nvPr>
        </p:nvSpPr>
        <p:spPr>
          <a:xfrm>
            <a:off x="457200" y="1071546"/>
            <a:ext cx="8229600" cy="5572164"/>
          </a:xfrm>
        </p:spPr>
        <p:txBody>
          <a:bodyPr>
            <a:normAutofit/>
          </a:bodyPr>
          <a:lstStyle/>
          <a:p>
            <a:r>
              <a:rPr lang="ru-RU" sz="1200" dirty="0" smtClean="0"/>
              <a:t>Интересные факты о животных   </a:t>
            </a:r>
            <a:r>
              <a:rPr lang="ru-RU" sz="1200" u="sng" dirty="0" smtClean="0">
                <a:hlinkClick r:id="rId2"/>
              </a:rPr>
              <a:t>http://www.theanimalworld.ru/birds/facts/</a:t>
            </a:r>
            <a:r>
              <a:rPr lang="ru-RU" sz="1200" u="sng" dirty="0" smtClean="0"/>
              <a:t>   </a:t>
            </a:r>
            <a:endParaRPr lang="ru-RU" sz="1200" dirty="0" smtClean="0"/>
          </a:p>
          <a:p>
            <a:r>
              <a:rPr lang="ru-RU" sz="1200" dirty="0" smtClean="0"/>
              <a:t>Жираф  </a:t>
            </a:r>
            <a:r>
              <a:rPr lang="ru-RU" sz="1200" u="sng" dirty="0" smtClean="0">
                <a:hlinkClick r:id="rId3"/>
              </a:rPr>
              <a:t>http://www.theanimalworld.ru/animals/zhiraf.html</a:t>
            </a:r>
            <a:endParaRPr lang="ru-RU" sz="1200" dirty="0" smtClean="0"/>
          </a:p>
          <a:p>
            <a:r>
              <a:rPr lang="ru-RU" sz="1200" dirty="0" smtClean="0"/>
              <a:t>Игуана  </a:t>
            </a:r>
            <a:r>
              <a:rPr lang="ru-RU" sz="1200" u="sng" dirty="0" smtClean="0">
                <a:hlinkClick r:id="rId4"/>
              </a:rPr>
              <a:t>http://www.theanimalworld.ru/animals/iguana.html</a:t>
            </a:r>
            <a:endParaRPr lang="ru-RU" sz="1200" u="sng" dirty="0" smtClean="0"/>
          </a:p>
          <a:p>
            <a:r>
              <a:rPr lang="ru-RU" sz="1200" dirty="0" smtClean="0"/>
              <a:t>Зебра </a:t>
            </a:r>
            <a:r>
              <a:rPr lang="ru-RU" sz="1200" u="sng" dirty="0" smtClean="0">
                <a:hlinkClick r:id="rId5"/>
              </a:rPr>
              <a:t>http://www.theanimalworld.ru/animals/zebra.html</a:t>
            </a:r>
            <a:endParaRPr lang="ru-RU" sz="1200" dirty="0" smtClean="0"/>
          </a:p>
          <a:p>
            <a:r>
              <a:rPr lang="ru-RU" sz="1200" dirty="0" smtClean="0"/>
              <a:t>Ягуар   </a:t>
            </a:r>
            <a:r>
              <a:rPr lang="ru-RU" sz="1200" u="sng" dirty="0" smtClean="0">
                <a:hlinkClick r:id="rId6"/>
              </a:rPr>
              <a:t>http://www.theanimalworld.ru/animals/jaguar.html</a:t>
            </a:r>
            <a:endParaRPr lang="ru-RU" sz="1200" dirty="0" smtClean="0"/>
          </a:p>
          <a:p>
            <a:r>
              <a:rPr lang="ru-RU" sz="1200" dirty="0" smtClean="0"/>
              <a:t>Тигр  </a:t>
            </a:r>
            <a:r>
              <a:rPr lang="ru-RU" sz="1200" u="sng" dirty="0" smtClean="0">
                <a:hlinkClick r:id="rId7"/>
              </a:rPr>
              <a:t>http://www.theanimalworld.ru/animals/tigr.html</a:t>
            </a:r>
            <a:endParaRPr lang="ru-RU" sz="1200" dirty="0" smtClean="0"/>
          </a:p>
          <a:p>
            <a:r>
              <a:rPr lang="ru-RU" sz="1200" dirty="0" smtClean="0"/>
              <a:t>Цепкохвостая обезьяна    </a:t>
            </a:r>
            <a:r>
              <a:rPr lang="ru-RU" sz="1200" u="sng" dirty="0" smtClean="0">
                <a:hlinkClick r:id="rId8"/>
              </a:rPr>
              <a:t>http://www.theanimalworld.ru/animals/tsepkokhvostaja_obezjana.html</a:t>
            </a:r>
            <a:endParaRPr lang="ru-RU" sz="1200" dirty="0" smtClean="0"/>
          </a:p>
          <a:p>
            <a:r>
              <a:rPr lang="ru-RU" sz="1200" dirty="0" smtClean="0"/>
              <a:t>Бабуин   </a:t>
            </a:r>
            <a:r>
              <a:rPr lang="ru-RU" sz="1200" u="sng" dirty="0" smtClean="0">
                <a:hlinkClick r:id="rId9"/>
              </a:rPr>
              <a:t>http://www.theanimalworld.ru/animals/babuin_2.html</a:t>
            </a:r>
            <a:endParaRPr lang="ru-RU" sz="1200" dirty="0" smtClean="0"/>
          </a:p>
          <a:p>
            <a:r>
              <a:rPr lang="ru-RU" sz="1200" dirty="0" smtClean="0"/>
              <a:t>Скунс   </a:t>
            </a:r>
            <a:r>
              <a:rPr lang="ru-RU" sz="1200" u="sng" dirty="0" smtClean="0">
                <a:hlinkClick r:id="rId10"/>
              </a:rPr>
              <a:t>http://images.yandex.ru/yandsearch?source=wiz&amp;text=%D1%81%D0%BA%D1%83%D0%BD%D1%81%20%D1%84%D0%BE%D1%82%D0%BE&amp;noreask=1&amp;pos=7&amp;rpt=simage&amp;lr=39&amp;uinfo=sw-1007-sh-677-fw-782-fh-471-pd-1&amp;img_url=http%3A%2F%2Fcs5577.userapi.com%2Fv5577778%2F11e%2FOptEPZ4S5U0.jpg</a:t>
            </a:r>
            <a:endParaRPr lang="ru-RU" sz="1200" dirty="0" smtClean="0"/>
          </a:p>
          <a:p>
            <a:r>
              <a:rPr lang="ru-RU" sz="1200" dirty="0" smtClean="0"/>
              <a:t>Игуана   </a:t>
            </a:r>
            <a:r>
              <a:rPr lang="ru-RU" sz="1200" u="sng" dirty="0" smtClean="0">
                <a:hlinkClick r:id="rId11"/>
              </a:rPr>
              <a:t>http://images.yandex.ru/yandsearch?text=%D0%B8%D0%B3%D1%83%D0%B0%D0%BD%D0%B0%20%D1%84%D0%BE%D1%82%D0%BE&amp;pos=1&amp;rpt=simage&amp;lr=39&amp;noreask=1&amp;source=wiz&amp;uinfo=sw-1007-sh-677-fw-782-fh-471-pd-1&amp;img_url=http%3A%2F%2Fshkolazhizni.ru%2Fimg%2Fcontent%2Fi60%2F60744.jpg</a:t>
            </a:r>
            <a:endParaRPr lang="ru-RU" sz="1200" dirty="0" smtClean="0"/>
          </a:p>
          <a:p>
            <a:r>
              <a:rPr lang="ru-RU" sz="1200" dirty="0" err="1" smtClean="0"/>
              <a:t>Щелезуб</a:t>
            </a:r>
            <a:r>
              <a:rPr lang="ru-RU" sz="1200" dirty="0" smtClean="0"/>
              <a:t>   </a:t>
            </a:r>
            <a:r>
              <a:rPr lang="ru-RU" sz="1200" u="sng" dirty="0" smtClean="0">
                <a:hlinkClick r:id="rId12"/>
              </a:rPr>
              <a:t>http://invisibleon.ru/3446</a:t>
            </a:r>
            <a:endParaRPr lang="ru-RU" sz="1200" dirty="0" smtClean="0"/>
          </a:p>
          <a:p>
            <a:r>
              <a:rPr lang="ru-RU" sz="1200" dirty="0" smtClean="0"/>
              <a:t>Долгопят   </a:t>
            </a:r>
            <a:r>
              <a:rPr lang="ru-RU" sz="1200" u="sng" dirty="0" smtClean="0">
                <a:hlinkClick r:id="rId13"/>
              </a:rPr>
              <a:t>http://dolgopyat.ru/o-dolgopatah/philipinskii-dolgopya/</a:t>
            </a:r>
            <a:endParaRPr lang="ru-RU" sz="1200" u="sng" dirty="0" smtClean="0"/>
          </a:p>
          <a:p>
            <a:r>
              <a:rPr lang="ru-RU" sz="1200" dirty="0" smtClean="0"/>
              <a:t>Анимационные картинки растений  сайт учителя биологии   </a:t>
            </a:r>
            <a:r>
              <a:rPr lang="ru-RU" sz="1200" u="sng" dirty="0" smtClean="0">
                <a:hlinkClick r:id="rId14"/>
              </a:rPr>
              <a:t>http://tana.ucoz.ru/load/116</a:t>
            </a:r>
            <a:endParaRPr lang="ru-RU" sz="1200" u="sng" dirty="0" smtClean="0"/>
          </a:p>
          <a:p>
            <a:r>
              <a:rPr lang="ru-RU" sz="1200" dirty="0" smtClean="0"/>
              <a:t>Анимационные картинки животных   </a:t>
            </a:r>
            <a:r>
              <a:rPr lang="ru-RU" sz="1200" u="sng" dirty="0" smtClean="0">
                <a:hlinkClick r:id="rId15"/>
              </a:rPr>
              <a:t>http://bestgif.su/photo/zhivotnye/7</a:t>
            </a:r>
            <a:endParaRPr lang="ru-RU" sz="1200" dirty="0" smtClean="0"/>
          </a:p>
          <a:p>
            <a:r>
              <a:rPr lang="ru-RU" sz="1200" dirty="0" smtClean="0"/>
              <a:t>Анимационная картинка Дерево   </a:t>
            </a:r>
            <a:r>
              <a:rPr lang="ru-RU" sz="1200" u="sng" dirty="0" smtClean="0">
                <a:hlinkClick r:id="rId16"/>
              </a:rPr>
              <a:t>http://vsyaanimaciya.ru/photo/55-0-4726</a:t>
            </a:r>
            <a:endParaRPr lang="ru-RU" sz="1200" dirty="0" smtClean="0"/>
          </a:p>
          <a:p>
            <a:r>
              <a:rPr lang="ru-RU" sz="1200" dirty="0" smtClean="0"/>
              <a:t>Анимационная картинка Царевна лягушка   </a:t>
            </a:r>
            <a:r>
              <a:rPr lang="ru-RU" sz="1200" u="sng" dirty="0" smtClean="0">
                <a:hlinkClick r:id="rId17"/>
              </a:rPr>
              <a:t>http://www.o-prirode.com/photo/43-0-4206</a:t>
            </a:r>
            <a:endParaRPr lang="ru-RU" sz="1200" dirty="0" smtClean="0"/>
          </a:p>
          <a:p>
            <a:r>
              <a:rPr lang="ru-RU" sz="1200" dirty="0" smtClean="0"/>
              <a:t> Шаблон «Божья коровка» </a:t>
            </a:r>
            <a:r>
              <a:rPr lang="ru-RU" sz="1200" u="sng" dirty="0" smtClean="0">
                <a:hlinkClick r:id="rId18"/>
              </a:rPr>
              <a:t>http://lotoskay.ucoz.ru/load/shablony_dlja_prezentacij/zhivotnye/bozhja_korovka/146-1-0-3305</a:t>
            </a:r>
            <a:endParaRPr lang="ru-RU" sz="1200" dirty="0" smtClean="0"/>
          </a:p>
          <a:p>
            <a:r>
              <a:rPr lang="ru-RU" sz="1200" dirty="0" smtClean="0"/>
              <a:t>Интересные факты о растениях      </a:t>
            </a:r>
            <a:r>
              <a:rPr lang="en-US" sz="1200" u="sng" dirty="0" smtClean="0">
                <a:hlinkClick r:id="rId19"/>
              </a:rPr>
              <a:t>http</a:t>
            </a:r>
            <a:r>
              <a:rPr lang="ru-RU" sz="1200" u="sng" dirty="0" smtClean="0">
                <a:hlinkClick r:id="rId19"/>
              </a:rPr>
              <a:t>://</a:t>
            </a:r>
            <a:r>
              <a:rPr lang="en-US" sz="1200" u="sng" dirty="0" smtClean="0">
                <a:hlinkClick r:id="rId19"/>
              </a:rPr>
              <a:t>www</a:t>
            </a:r>
            <a:r>
              <a:rPr lang="ru-RU" sz="1200" u="sng" dirty="0" smtClean="0">
                <a:hlinkClick r:id="rId19"/>
              </a:rPr>
              <a:t>.</a:t>
            </a:r>
            <a:r>
              <a:rPr lang="en-US" sz="1200" u="sng" dirty="0" err="1" smtClean="0">
                <a:hlinkClick r:id="rId19"/>
              </a:rPr>
              <a:t>billionnews</a:t>
            </a:r>
            <a:r>
              <a:rPr lang="ru-RU" sz="1200" u="sng" dirty="0" smtClean="0">
                <a:hlinkClick r:id="rId19"/>
              </a:rPr>
              <a:t>.</a:t>
            </a:r>
            <a:r>
              <a:rPr lang="en-US" sz="1200" u="sng" dirty="0" err="1" smtClean="0">
                <a:hlinkClick r:id="rId19"/>
              </a:rPr>
              <a:t>ru</a:t>
            </a:r>
            <a:r>
              <a:rPr lang="ru-RU" sz="1200" u="sng" dirty="0" smtClean="0">
                <a:hlinkClick r:id="rId19"/>
              </a:rPr>
              <a:t>/</a:t>
            </a:r>
            <a:r>
              <a:rPr lang="en-US" sz="1200" u="sng" dirty="0" smtClean="0">
                <a:hlinkClick r:id="rId19"/>
              </a:rPr>
              <a:t>flower</a:t>
            </a:r>
            <a:r>
              <a:rPr lang="ru-RU" sz="1200" u="sng" dirty="0" smtClean="0">
                <a:hlinkClick r:id="rId19"/>
              </a:rPr>
              <a:t>/</a:t>
            </a:r>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85728"/>
            <a:ext cx="6643734" cy="1143000"/>
          </a:xfrm>
        </p:spPr>
        <p:txBody>
          <a:bodyPr>
            <a:noAutofit/>
          </a:bodyPr>
          <a:lstStyle/>
          <a:p>
            <a:r>
              <a:rPr lang="ru-RU" sz="4400" dirty="0" err="1" smtClean="0"/>
              <a:t>Джаботикаба</a:t>
            </a:r>
            <a:r>
              <a:rPr lang="ru-RU" sz="4400" dirty="0" smtClean="0"/>
              <a:t> - дерево,</a:t>
            </a:r>
            <a:br>
              <a:rPr lang="ru-RU" sz="4400" dirty="0" smtClean="0"/>
            </a:br>
            <a:r>
              <a:rPr lang="ru-RU" sz="4400" dirty="0" smtClean="0"/>
              <a:t> на котором растут ягоды</a:t>
            </a:r>
            <a:endParaRPr lang="ru-RU" sz="4400" dirty="0"/>
          </a:p>
        </p:txBody>
      </p:sp>
      <p:pic>
        <p:nvPicPr>
          <p:cNvPr id="1026" name="Picture 2" descr="C:\Documents and Settings\Admin\Рабочий стол\интересные растения\1374173593_1.jpg"/>
          <p:cNvPicPr>
            <a:picLocks noChangeAspect="1" noChangeArrowheads="1"/>
          </p:cNvPicPr>
          <p:nvPr/>
        </p:nvPicPr>
        <p:blipFill>
          <a:blip r:embed="rId2"/>
          <a:srcRect/>
          <a:stretch>
            <a:fillRect/>
          </a:stretch>
        </p:blipFill>
        <p:spPr bwMode="auto">
          <a:xfrm>
            <a:off x="3929058" y="2071678"/>
            <a:ext cx="4981507" cy="3973698"/>
          </a:xfrm>
          <a:prstGeom prst="rect">
            <a:avLst/>
          </a:prstGeom>
          <a:noFill/>
        </p:spPr>
      </p:pic>
      <p:sp>
        <p:nvSpPr>
          <p:cNvPr id="11" name="TextBox 10"/>
          <p:cNvSpPr txBox="1"/>
          <p:nvPr/>
        </p:nvSpPr>
        <p:spPr>
          <a:xfrm>
            <a:off x="214282" y="1428737"/>
            <a:ext cx="3571900" cy="4893647"/>
          </a:xfrm>
          <a:prstGeom prst="rect">
            <a:avLst/>
          </a:prstGeom>
          <a:noFill/>
        </p:spPr>
        <p:txBody>
          <a:bodyPr wrap="square" rtlCol="0">
            <a:spAutoFit/>
          </a:bodyPr>
          <a:lstStyle/>
          <a:p>
            <a:pPr lvl="0"/>
            <a:r>
              <a:rPr lang="ru-RU" sz="2400" dirty="0" smtClean="0"/>
              <a:t>Бразильское виноградное дерево — растение семейства Миртовые, произрастающее в тропических широтах, и культивируемое там как плодовая культура. Плоды у этого дерева растут прямо на стволе и главных ветвях, что придаёт ему столь необычный облик.</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85728"/>
            <a:ext cx="7215238" cy="1214446"/>
          </a:xfrm>
        </p:spPr>
        <p:txBody>
          <a:bodyPr>
            <a:noAutofit/>
          </a:bodyPr>
          <a:lstStyle/>
          <a:p>
            <a:r>
              <a:rPr lang="ru-RU" sz="4400" dirty="0" smtClean="0"/>
              <a:t>Дерево, растущее из крыши башни здания суда</a:t>
            </a:r>
            <a:endParaRPr lang="ru-RU" sz="4400" dirty="0"/>
          </a:p>
        </p:txBody>
      </p:sp>
      <p:pic>
        <p:nvPicPr>
          <p:cNvPr id="3074" name="Picture 2" descr="C:\Documents and Settings\Admin\Рабочий стол\интересные растения\1373913894_1.jpg"/>
          <p:cNvPicPr>
            <a:picLocks noChangeAspect="1" noChangeArrowheads="1"/>
          </p:cNvPicPr>
          <p:nvPr/>
        </p:nvPicPr>
        <p:blipFill>
          <a:blip r:embed="rId2"/>
          <a:srcRect/>
          <a:stretch>
            <a:fillRect/>
          </a:stretch>
        </p:blipFill>
        <p:spPr bwMode="auto">
          <a:xfrm>
            <a:off x="1500166" y="1571612"/>
            <a:ext cx="6503956" cy="3665433"/>
          </a:xfrm>
          <a:prstGeom prst="rect">
            <a:avLst/>
          </a:prstGeom>
          <a:noFill/>
        </p:spPr>
      </p:pic>
      <p:sp>
        <p:nvSpPr>
          <p:cNvPr id="6" name="TextBox 5"/>
          <p:cNvSpPr txBox="1"/>
          <p:nvPr/>
        </p:nvSpPr>
        <p:spPr>
          <a:xfrm>
            <a:off x="285720" y="5214950"/>
            <a:ext cx="8572560" cy="1569660"/>
          </a:xfrm>
          <a:prstGeom prst="rect">
            <a:avLst/>
          </a:prstGeom>
          <a:noFill/>
        </p:spPr>
        <p:txBody>
          <a:bodyPr wrap="square" rtlCol="0">
            <a:spAutoFit/>
          </a:bodyPr>
          <a:lstStyle/>
          <a:p>
            <a:r>
              <a:rPr lang="ru-RU" sz="2400" dirty="0" smtClean="0"/>
              <a:t>Город </a:t>
            </a:r>
            <a:r>
              <a:rPr lang="ru-RU" sz="2400" dirty="0" err="1" smtClean="0"/>
              <a:t>Гринсбург</a:t>
            </a:r>
            <a:r>
              <a:rPr lang="ru-RU" sz="2400" dirty="0" smtClean="0"/>
              <a:t> (США) известен как «Город Деревьев» из-за более десятка деревьев, которые растут из крыши здания суда округа ещё с 1870 года. Считается, что они проросли из семян, содержавшихся в птичьем помёте. </a:t>
            </a: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142852"/>
            <a:ext cx="7572428" cy="1571636"/>
          </a:xfrm>
        </p:spPr>
        <p:txBody>
          <a:bodyPr>
            <a:noAutofit/>
          </a:bodyPr>
          <a:lstStyle/>
          <a:p>
            <a:r>
              <a:rPr lang="ru-RU" sz="4200" dirty="0" smtClean="0"/>
              <a:t>Дерево, «стреляющее» семенами со скоростью 70 м </a:t>
            </a:r>
            <a:r>
              <a:rPr lang="en-US" sz="4200" dirty="0" smtClean="0"/>
              <a:t>/</a:t>
            </a:r>
            <a:r>
              <a:rPr lang="ru-RU" sz="4200" dirty="0" smtClean="0"/>
              <a:t>с</a:t>
            </a:r>
            <a:endParaRPr lang="ru-RU" sz="4200" dirty="0"/>
          </a:p>
        </p:txBody>
      </p:sp>
      <p:sp>
        <p:nvSpPr>
          <p:cNvPr id="6" name="TextBox 5"/>
          <p:cNvSpPr txBox="1"/>
          <p:nvPr/>
        </p:nvSpPr>
        <p:spPr>
          <a:xfrm>
            <a:off x="357158" y="1643050"/>
            <a:ext cx="4143404" cy="4893647"/>
          </a:xfrm>
          <a:prstGeom prst="rect">
            <a:avLst/>
          </a:prstGeom>
          <a:noFill/>
        </p:spPr>
        <p:txBody>
          <a:bodyPr wrap="square" rtlCol="0">
            <a:spAutoFit/>
          </a:bodyPr>
          <a:lstStyle/>
          <a:p>
            <a:r>
              <a:rPr lang="ru-RU" sz="2400" dirty="0" err="1" smtClean="0"/>
              <a:t>Хура</a:t>
            </a:r>
            <a:r>
              <a:rPr lang="ru-RU" sz="2400" dirty="0" smtClean="0"/>
              <a:t> взрывающаяся (динамитное дерево) — </a:t>
            </a:r>
          </a:p>
          <a:p>
            <a:r>
              <a:rPr lang="ru-RU" sz="2400" dirty="0" smtClean="0"/>
              <a:t>это вид вечнозеленого кустарника, растущего в Южной Америке. Вырастает оно до 60 м в высоту. Заметно это дерево в темноте благодаря заострённым шипам на гладкой коричневой коре. Эти шипы — естественный механизм защиты от животных..</a:t>
            </a:r>
            <a:endParaRPr lang="ru-RU" sz="2400" dirty="0"/>
          </a:p>
        </p:txBody>
      </p:sp>
      <p:pic>
        <p:nvPicPr>
          <p:cNvPr id="1028" name="Picture 4" descr="C:\Documents and Settings\Admin\Рабочий стол\интересные растения\1365449939_hur_cre.jpg"/>
          <p:cNvPicPr>
            <a:picLocks noChangeAspect="1" noChangeArrowheads="1"/>
          </p:cNvPicPr>
          <p:nvPr/>
        </p:nvPicPr>
        <p:blipFill>
          <a:blip r:embed="rId2"/>
          <a:srcRect/>
          <a:stretch>
            <a:fillRect/>
          </a:stretch>
        </p:blipFill>
        <p:spPr bwMode="auto">
          <a:xfrm>
            <a:off x="4286248" y="2143116"/>
            <a:ext cx="4631668" cy="40005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Гриб со вкусом курицы</a:t>
            </a:r>
            <a:endParaRPr lang="ru-RU" dirty="0"/>
          </a:p>
        </p:txBody>
      </p:sp>
      <p:sp>
        <p:nvSpPr>
          <p:cNvPr id="3" name="Прямоугольник 2"/>
          <p:cNvSpPr/>
          <p:nvPr/>
        </p:nvSpPr>
        <p:spPr>
          <a:xfrm>
            <a:off x="357158" y="1357298"/>
            <a:ext cx="3571900" cy="5262979"/>
          </a:xfrm>
          <a:prstGeom prst="rect">
            <a:avLst/>
          </a:prstGeom>
        </p:spPr>
        <p:txBody>
          <a:bodyPr wrap="square">
            <a:spAutoFit/>
          </a:bodyPr>
          <a:lstStyle/>
          <a:p>
            <a:r>
              <a:rPr lang="ru-RU" sz="2400" dirty="0" smtClean="0"/>
              <a:t>Трутовик серно-жёлтый — один из видов съедобных грибов. Он также известен как «</a:t>
            </a:r>
            <a:r>
              <a:rPr lang="ru-RU" sz="2400" dirty="0" err="1" smtClean="0"/>
              <a:t>ведьмина</a:t>
            </a:r>
            <a:r>
              <a:rPr lang="ru-RU" sz="2400" dirty="0" smtClean="0"/>
              <a:t> сера», «</a:t>
            </a:r>
            <a:r>
              <a:rPr lang="ru-RU" sz="2400" dirty="0" err="1" smtClean="0"/>
              <a:t>кулына</a:t>
            </a:r>
            <a:r>
              <a:rPr lang="ru-RU" sz="2400" dirty="0" smtClean="0"/>
              <a:t>» или «куриный гриб», потому что на вкус напоминает курицу. Растут эти грибы обычно целыми гроздьями, и ширина его шляпки может достигать 40 см.</a:t>
            </a:r>
            <a:endParaRPr lang="ru-RU" sz="2400" dirty="0"/>
          </a:p>
        </p:txBody>
      </p:sp>
      <p:pic>
        <p:nvPicPr>
          <p:cNvPr id="2050" name="Picture 2" descr="C:\Documents and Settings\Admin\Рабочий стол\интересные растения\1362593246_1.jpg"/>
          <p:cNvPicPr>
            <a:picLocks noChangeAspect="1" noChangeArrowheads="1"/>
          </p:cNvPicPr>
          <p:nvPr/>
        </p:nvPicPr>
        <p:blipFill>
          <a:blip r:embed="rId2"/>
          <a:srcRect/>
          <a:stretch>
            <a:fillRect/>
          </a:stretch>
        </p:blipFill>
        <p:spPr bwMode="auto">
          <a:xfrm>
            <a:off x="4214810" y="1857364"/>
            <a:ext cx="4500594" cy="45006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38" y="214313"/>
            <a:ext cx="6929466" cy="1143000"/>
          </a:xfrm>
        </p:spPr>
        <p:txBody>
          <a:bodyPr>
            <a:noAutofit/>
          </a:bodyPr>
          <a:lstStyle/>
          <a:p>
            <a:r>
              <a:rPr lang="ru-RU" sz="4400" dirty="0" smtClean="0"/>
              <a:t>Цветок, который пахнет, как шоколад</a:t>
            </a:r>
            <a:endParaRPr lang="ru-RU" sz="4400" dirty="0"/>
          </a:p>
        </p:txBody>
      </p:sp>
      <p:sp>
        <p:nvSpPr>
          <p:cNvPr id="3" name="Прямоугольник 2"/>
          <p:cNvSpPr/>
          <p:nvPr/>
        </p:nvSpPr>
        <p:spPr>
          <a:xfrm>
            <a:off x="214282" y="1428736"/>
            <a:ext cx="4214842" cy="5262979"/>
          </a:xfrm>
          <a:prstGeom prst="rect">
            <a:avLst/>
          </a:prstGeom>
        </p:spPr>
        <p:txBody>
          <a:bodyPr wrap="square">
            <a:spAutoFit/>
          </a:bodyPr>
          <a:lstStyle/>
          <a:p>
            <a:r>
              <a:rPr lang="ru-RU" sz="2400" dirty="0" smtClean="0"/>
              <a:t>Это растение из Мексики с тёмно-бордовым цветками. Эти цветки источают аппетитный шоколадный аромат. У растения нет съедобных частей, оно не может производить жизнеспособные семена и размножается делением клубнями. Поэтому шоколадные цветы не культивируют, и они растут только у себя на родине в Мексике.</a:t>
            </a:r>
            <a:endParaRPr lang="ru-RU" sz="2400" dirty="0"/>
          </a:p>
        </p:txBody>
      </p:sp>
      <p:pic>
        <p:nvPicPr>
          <p:cNvPr id="4" name="Рисунок 3" descr="Существует цветок, который пахнет, как шоколад (2 фото)">
            <a:hlinkClick r:id="rId2"/>
          </p:cNvPr>
          <p:cNvPicPr/>
          <p:nvPr/>
        </p:nvPicPr>
        <p:blipFill>
          <a:blip r:embed="rId3"/>
          <a:srcRect/>
          <a:stretch>
            <a:fillRect/>
          </a:stretch>
        </p:blipFill>
        <p:spPr bwMode="auto">
          <a:xfrm>
            <a:off x="4286248" y="2000240"/>
            <a:ext cx="4500594" cy="3595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
            <a:ext cx="7286676" cy="928670"/>
          </a:xfrm>
        </p:spPr>
        <p:txBody>
          <a:bodyPr>
            <a:normAutofit/>
          </a:bodyPr>
          <a:lstStyle/>
          <a:p>
            <a:r>
              <a:rPr lang="ru-RU" sz="4400" dirty="0" smtClean="0"/>
              <a:t>Традесканция.</a:t>
            </a:r>
            <a:endParaRPr lang="ru-RU" sz="4400" dirty="0"/>
          </a:p>
        </p:txBody>
      </p:sp>
      <p:sp>
        <p:nvSpPr>
          <p:cNvPr id="3075" name="Rectangle 3"/>
          <p:cNvSpPr>
            <a:spLocks noChangeArrowheads="1"/>
          </p:cNvSpPr>
          <p:nvPr/>
        </p:nvSpPr>
        <p:spPr bwMode="auto">
          <a:xfrm>
            <a:off x="357158" y="1500174"/>
            <a:ext cx="307183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Дэвид </a:t>
            </a:r>
            <a:r>
              <a:rPr kumimoji="0" lang="ru-RU" sz="24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Латимер</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 его традесканция </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растение, которое он 40 лет назад посадил в бутылку, закупорил и ни разу не открывал. В бутылке образовалась экосистема, в которой растение само ухаживает за собой, производит кислород и питается перегноем</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pic>
        <p:nvPicPr>
          <p:cNvPr id="8" name="Рисунок 7" descr="Фото дня 12.02.2013">
            <a:hlinkClick r:id="rId2"/>
          </p:cNvPr>
          <p:cNvPicPr/>
          <p:nvPr/>
        </p:nvPicPr>
        <p:blipFill>
          <a:blip r:embed="rId3"/>
          <a:srcRect/>
          <a:stretch>
            <a:fillRect/>
          </a:stretch>
        </p:blipFill>
        <p:spPr bwMode="auto">
          <a:xfrm>
            <a:off x="3714744" y="1214422"/>
            <a:ext cx="5057801" cy="5476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korovka">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bkorovka</Template>
  <TotalTime>549</TotalTime>
  <Words>1627</Words>
  <Application>Microsoft Office PowerPoint</Application>
  <PresentationFormat>Экран (4:3)</PresentationFormat>
  <Paragraphs>115</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Times New Roman</vt:lpstr>
      <vt:lpstr>Wingdings</vt:lpstr>
      <vt:lpstr>bkorovka</vt:lpstr>
      <vt:lpstr>Интересные факты о растениях и животных. </vt:lpstr>
      <vt:lpstr>Цель.</vt:lpstr>
      <vt:lpstr>Эти удивительные растения и животные.</vt:lpstr>
      <vt:lpstr>Джаботикаба - дерево,  на котором растут ягоды</vt:lpstr>
      <vt:lpstr>Дерево, растущее из крыши башни здания суда</vt:lpstr>
      <vt:lpstr>Дерево, «стреляющее» семенами со скоростью 70 м /с</vt:lpstr>
      <vt:lpstr>Гриб со вкусом курицы</vt:lpstr>
      <vt:lpstr>Цветок, который пахнет, как шоколад</vt:lpstr>
      <vt:lpstr>Традесканция.</vt:lpstr>
      <vt:lpstr>Самое большое соцветие  в мире.</vt:lpstr>
      <vt:lpstr>Нефритовая лоза.</vt:lpstr>
      <vt:lpstr>Самые дорогой цветок планеты.</vt:lpstr>
      <vt:lpstr>Растение, которое способно переварить крысу вместе с зубами и костями</vt:lpstr>
      <vt:lpstr>Радужное дерево с Филиппин</vt:lpstr>
      <vt:lpstr>Цветочный парад.</vt:lpstr>
      <vt:lpstr>Выставка гигантских овощей.</vt:lpstr>
      <vt:lpstr>Самый старый живой организм на планете.</vt:lpstr>
      <vt:lpstr>Жираф.</vt:lpstr>
      <vt:lpstr>Бабуин.</vt:lpstr>
      <vt:lpstr>Цепкохвостая обезьяна.</vt:lpstr>
      <vt:lpstr>Тигр.</vt:lpstr>
      <vt:lpstr>Ягуар.</vt:lpstr>
      <vt:lpstr>Зебра.</vt:lpstr>
      <vt:lpstr>Игуана.</vt:lpstr>
      <vt:lpstr>Скунс.</vt:lpstr>
      <vt:lpstr>Амазонский дельфин.</vt:lpstr>
      <vt:lpstr>Щелезуб.</vt:lpstr>
      <vt:lpstr>Проехидна.</vt:lpstr>
      <vt:lpstr>Капибара.</vt:lpstr>
      <vt:lpstr>Тасманийский дьявол.</vt:lpstr>
      <vt:lpstr>Долгопят.</vt:lpstr>
      <vt:lpstr>Знаете ли вы, что…</vt:lpstr>
      <vt:lpstr>Знаете ли вы, что…</vt:lpstr>
      <vt:lpstr>Знаете ли вы, что…</vt:lpstr>
      <vt:lpstr>Интернет- ресурсы.</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Julia</cp:lastModifiedBy>
  <cp:revision>86</cp:revision>
  <dcterms:created xsi:type="dcterms:W3CDTF">2013-09-16T15:39:49Z</dcterms:created>
  <dcterms:modified xsi:type="dcterms:W3CDTF">2019-03-10T09:30:43Z</dcterms:modified>
</cp:coreProperties>
</file>