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97" r:id="rId3"/>
    <p:sldId id="298" r:id="rId4"/>
    <p:sldId id="257" r:id="rId5"/>
    <p:sldId id="312" r:id="rId6"/>
    <p:sldId id="259" r:id="rId7"/>
    <p:sldId id="329" r:id="rId8"/>
    <p:sldId id="263" r:id="rId9"/>
    <p:sldId id="264" r:id="rId10"/>
    <p:sldId id="266" r:id="rId11"/>
    <p:sldId id="267" r:id="rId12"/>
    <p:sldId id="300" r:id="rId13"/>
    <p:sldId id="268" r:id="rId14"/>
    <p:sldId id="265" r:id="rId15"/>
    <p:sldId id="335" r:id="rId16"/>
    <p:sldId id="301" r:id="rId17"/>
    <p:sldId id="317" r:id="rId18"/>
    <p:sldId id="336" r:id="rId19"/>
    <p:sldId id="337" r:id="rId20"/>
    <p:sldId id="302" r:id="rId21"/>
    <p:sldId id="303" r:id="rId22"/>
    <p:sldId id="322" r:id="rId23"/>
    <p:sldId id="282" r:id="rId24"/>
    <p:sldId id="330" r:id="rId25"/>
    <p:sldId id="269" r:id="rId26"/>
    <p:sldId id="270" r:id="rId27"/>
    <p:sldId id="271" r:id="rId28"/>
    <p:sldId id="320" r:id="rId29"/>
    <p:sldId id="316" r:id="rId30"/>
    <p:sldId id="304" r:id="rId31"/>
    <p:sldId id="305" r:id="rId32"/>
    <p:sldId id="306" r:id="rId33"/>
    <p:sldId id="311" r:id="rId34"/>
    <p:sldId id="313" r:id="rId35"/>
    <p:sldId id="273" r:id="rId36"/>
    <p:sldId id="274" r:id="rId37"/>
    <p:sldId id="315" r:id="rId38"/>
    <p:sldId id="275" r:id="rId39"/>
    <p:sldId id="276" r:id="rId40"/>
    <p:sldId id="285" r:id="rId41"/>
    <p:sldId id="287" r:id="rId42"/>
    <p:sldId id="332" r:id="rId43"/>
    <p:sldId id="288" r:id="rId44"/>
    <p:sldId id="279" r:id="rId45"/>
    <p:sldId id="333" r:id="rId46"/>
    <p:sldId id="334" r:id="rId47"/>
    <p:sldId id="308" r:id="rId48"/>
    <p:sldId id="280" r:id="rId49"/>
    <p:sldId id="310" r:id="rId50"/>
    <p:sldId id="338" r:id="rId51"/>
    <p:sldId id="284" r:id="rId52"/>
    <p:sldId id="328" r:id="rId53"/>
    <p:sldId id="281" r:id="rId54"/>
    <p:sldId id="318" r:id="rId55"/>
    <p:sldId id="290" r:id="rId56"/>
    <p:sldId id="324" r:id="rId57"/>
    <p:sldId id="325" r:id="rId58"/>
    <p:sldId id="326" r:id="rId59"/>
    <p:sldId id="327" r:id="rId60"/>
    <p:sldId id="319" r:id="rId61"/>
    <p:sldId id="323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773" autoAdjust="0"/>
  </p:normalViewPr>
  <p:slideViewPr>
    <p:cSldViewPr>
      <p:cViewPr>
        <p:scale>
          <a:sx n="100" d="100"/>
          <a:sy n="100" d="100"/>
        </p:scale>
        <p:origin x="-18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0.wmf"/><Relationship Id="rId1" Type="http://schemas.openxmlformats.org/officeDocument/2006/relationships/image" Target="../media/image37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B5899-39B6-49FE-8E8B-CCB2E1192464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708FF2-4A47-400B-9A19-86C72BA8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836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0F241-BADD-495D-9EA9-4082D1872A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08FF2-4A47-400B-9A19-86C72BA8105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08FF2-4A47-400B-9A19-86C72BA8105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08FF2-4A47-400B-9A19-86C72BA8105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08FF2-4A47-400B-9A19-86C72BA8105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08FF2-4A47-400B-9A19-86C72BA81055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08FF2-4A47-400B-9A19-86C72BA81055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08FF2-4A47-400B-9A19-86C72BA81055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04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01A646-8233-4535-AD56-C163A0913ECD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219D0A-DAA3-4A6A-9588-DE9FFC627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58D8-1069-47EA-A72D-521A36BA9CAA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C699-B432-483E-93A9-AD8712E0B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1362-CFD7-4B1E-AA3D-7F5ADBFCF5C2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1007-9213-4661-B0CF-94DB80E02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B752-86DF-4D95-9FB4-4CCAF5C13CED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F8F8-78BF-46E9-8B1B-32C7D96E4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9A8C69-C94E-4876-8622-132030E95843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1BF333-F125-428A-B9D9-73F0B3BB1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8B5B87-4F23-4F04-BF2F-FDCBE202E525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E99283-754B-47EC-880D-030B9CF06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01C4AF-B5DD-4B41-AAB5-BDC2D0F0FC09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2703C-59FF-46E7-AE24-99BAD2BA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2173E9-DD0B-4D8B-B970-7026A58BB79C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1BB0BB-20F1-4255-9711-94F7CE812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52B1-5953-4427-8FF7-37D0B1041E9B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0789-1F25-487C-BD82-E03F8F674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53687-8420-4ACF-A617-99B6480A0A64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06EA9-BBE9-487F-85D6-E2C640D4E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FE7567-7F82-4512-A85F-EAC4AD88B187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A90E716-8A27-4646-BC5A-CBFA3021F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C9CBA5-09A1-43B3-B535-DC61A6DC70F5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114D93-7B57-4A40-8439-1BCE8E312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by.livejournal.com/tag/&#1089;&#1087;&#1072;&#1076;&#1095;&#1099;&#1085;&#1072;,&#1073;&#1088;&#1101;&#1089;&#1094;&#1082;&#1072;&#1103;%20&#1082;&#1088;&#1101;&#1087;&#1072;&#1089;&#1094;&#1100;,&#1073;&#1088;&#1077;&#1089;&#1090;&#1089;&#1082;&#1072;&#1103;%20&#1082;&#1088;&#1077;&#1087;&#1086;&#1089;&#1090;&#1100;,&#1075;&#1110;&#1089;&#1090;&#1086;&#1088;&#1099;&#1103;%20&#1073;&#1077;&#1083;&#1072;&#1088;&#1091;&#1089;&#1110;,&#1080;&#1089;&#1090;&#1086;&#1088;&#1080;&#1103;%20&#1073;&#1077;&#1083;&#1072;&#1088;&#1091;&#1089;&#1080;,&#1076;&#1086;&#1089;&#1090;&#1086;&#1087;&#1088;&#1080;&#1084;&#1077;&#1095;&#1072;&#1090;&#1077;&#1083;&#1100;&#1085;&#1086;&#1089;&#1090;&#1080;,&#1076;&#1086;&#1089;&#1090;&#1086;&#1087;&#1088;&#1080;&#1084;&#1077;&#1095;&#1072;&#1090;&#1077;&#1083;&#1100;&#1085;&#1086;&#1089;&#1090;&#1080;%20&#1073;&#1077;&#1083;&#1072;&#1088;&#1091;&#1089;&#1080;,&#1079;&#1072;&#1073;&#1088;&#1086;&#1096;&#1082;&#1072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3" Type="http://schemas.microsoft.com/office/2007/relationships/hdphoto" Target="NULL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17" Type="http://schemas.openxmlformats.org/officeDocument/2006/relationships/image" Target="../media/image63.png"/><Relationship Id="rId25" Type="http://schemas.openxmlformats.org/officeDocument/2006/relationships/image" Target="../media/image71.jpeg"/><Relationship Id="rId2" Type="http://schemas.openxmlformats.org/officeDocument/2006/relationships/image" Target="../media/image59.jpe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0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9" Type="http://schemas.openxmlformats.org/officeDocument/2006/relationships/image" Target="../media/image65.jpe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png"/><Relationship Id="rId15" Type="http://schemas.openxmlformats.org/officeDocument/2006/relationships/image" Target="../media/image10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Relationship Id="rId14" Type="http://schemas.openxmlformats.org/officeDocument/2006/relationships/image" Target="../media/image9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1472" y="285728"/>
            <a:ext cx="78486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Тема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9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Социальная философия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1514484" cy="15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42984"/>
            <a:ext cx="1972566" cy="124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85720" y="2764572"/>
            <a:ext cx="87154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Понятия социальной реальности и общества. Особенности социального познания. Стратегии исследования общества в современной философии.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Общество как система. Основные сферы общественной жизни, их взаимосвязь.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tabLst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Философия истории и основные подходы к ее исследованию. Формационная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цивилизационная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парадигмы в философии истории.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Понятия техники и технологии, их роль в жизни общества.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5. Философия культуры. Философия и диалог культур в современном мире.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6.  Ценности, вызовы и риски в современном обществе. Глобализация и перспективы человечества.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500430" y="71414"/>
            <a:ext cx="107157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250825" y="620713"/>
            <a:ext cx="88931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Социальная сфера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</a:rPr>
              <a:t>система внутреннего устройства общества (социальные группы, нации, народности), основанная на разделении труда, собственности на средства производства и национальном </a:t>
            </a:r>
            <a:r>
              <a:rPr lang="ru-RU" sz="3200" dirty="0" smtClean="0">
                <a:latin typeface="Times New Roman" pitchFamily="18" charset="0"/>
              </a:rPr>
              <a:t>факторе.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3" name="Рисунок 2" descr="В.Ф. Сабиров, Д.Р. Исангулова, Б.К. Кульков  МОЛОДЕЖНАЯ ПОЛИТИКА КАК УСЛОВИЕ ФОРМИРОВАНИЯ  ГРАЖДАНСКОГО ОБЩЕСТВА И ПРАВОВОГО ГОСУДАРСТ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429132"/>
            <a:ext cx="170942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.А. Игебаева  РОЛЬ ДЕЛОВЫХ КОММУНИКАЦИЙ В ФОРМИРОВАНИИ ПРОФЕССИОНАЛЬНЫХ КОМПЕТЕНЦИЙ  ВЫПУСКНИКА АГРАРНОГО УНИВЕРСИТЕТ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57628"/>
            <a:ext cx="2286016" cy="166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893175" cy="55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Основные элементы социальной структуры общества</a:t>
            </a:r>
            <a:r>
              <a:rPr lang="ru-RU" sz="3600" b="1" dirty="0"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</a:rPr>
              <a:t>классы,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</a:rPr>
              <a:t>страты, 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</a:rPr>
              <a:t>сословия,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</a:rPr>
              <a:t>городское и сельское население, представители физического и умственного труда,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</a:rPr>
              <a:t>социально-демографические </a:t>
            </a:r>
            <a:r>
              <a:rPr lang="ru-RU" sz="3600" b="1" dirty="0" smtClean="0">
                <a:latin typeface="Times New Roman" pitchFamily="18" charset="0"/>
              </a:rPr>
              <a:t>группы,</a:t>
            </a:r>
            <a:endParaRPr lang="ru-RU" sz="36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</a:rPr>
              <a:t> национальные </a:t>
            </a:r>
            <a:r>
              <a:rPr lang="ru-RU" sz="3600" b="1" dirty="0" smtClean="0">
                <a:latin typeface="Times New Roman" pitchFamily="18" charset="0"/>
              </a:rPr>
              <a:t>общности.</a:t>
            </a:r>
            <a:endParaRPr lang="ru-RU" sz="3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472" y="428604"/>
            <a:ext cx="7462862" cy="8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</a:rPr>
              <a:t>Взаимодействие элементов социальной структуры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57224" y="157161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3100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Потребности и интересы побуждают людей объединяться в группы.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</a:rPr>
              <a:t>→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Для осуществления потребностей групп люди создают социальные институты.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</a:rPr>
              <a:t>→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Социальные институты определяют ту или иную социальную роль индивидов.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</a:rPr>
              <a:t>→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Упорядоченность социальных связей  обусловлена наличием норм и ценностей.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12" y="357166"/>
            <a:ext cx="90011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7013" algn="just">
              <a:tabLst>
                <a:tab pos="192088" algn="l"/>
              </a:tabLst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Подходы </a:t>
            </a:r>
            <a:r>
              <a:rPr lang="ru-RU" sz="2000" b="1" dirty="0">
                <a:solidFill>
                  <a:srgbClr val="FF0000"/>
                </a:solidFill>
              </a:rPr>
              <a:t>к </a:t>
            </a:r>
            <a:r>
              <a:rPr lang="ru-RU" sz="2000" b="1" dirty="0" smtClean="0">
                <a:solidFill>
                  <a:srgbClr val="FF0000"/>
                </a:solidFill>
              </a:rPr>
              <a:t>	анализу социальной структуры общества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indent="227013" eaLnBrk="0" hangingPunct="0">
              <a:tabLst>
                <a:tab pos="192088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- классовый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(К. Маркс, В. Ленин);</a:t>
            </a: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227013" eaLnBrk="0" hangingPunct="0">
              <a:tabLst>
                <a:tab pos="192088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rgbClr val="000000"/>
                </a:solidFill>
                <a:cs typeface="Times New Roman" pitchFamily="18" charset="0"/>
              </a:rPr>
              <a:t>стратификационный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(М. Вебер, П. Сорокин, Т. </a:t>
            </a:r>
            <a:r>
              <a:rPr lang="ru-RU" sz="2000" b="1" dirty="0" err="1" smtClean="0">
                <a:solidFill>
                  <a:srgbClr val="000000"/>
                </a:solidFill>
                <a:cs typeface="Times New Roman" pitchFamily="18" charset="0"/>
              </a:rPr>
              <a:t>Парсонс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).</a:t>
            </a: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227013" algn="ctr" eaLnBrk="0" hangingPunct="0">
              <a:tabLst>
                <a:tab pos="192088" algn="l"/>
              </a:tabLst>
            </a:pPr>
            <a:endParaRPr lang="ru-RU" sz="2400" b="1" dirty="0">
              <a:latin typeface="Times New Roman" pitchFamily="18" charset="0"/>
            </a:endParaRPr>
          </a:p>
          <a:p>
            <a:pPr indent="227013" algn="just" eaLnBrk="0" hangingPunct="0">
              <a:tabLst>
                <a:tab pos="192088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Социальная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мобильность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возможность перехода из одной социальной группы в </a:t>
            </a:r>
            <a:r>
              <a:rPr lang="ru-RU" sz="2400" b="1" dirty="0" smtClean="0">
                <a:latin typeface="Times New Roman" pitchFamily="18" charset="0"/>
              </a:rPr>
              <a:t>другую. </a:t>
            </a:r>
          </a:p>
          <a:p>
            <a:pPr indent="227013" algn="just" eaLnBrk="0" hangingPunct="0">
              <a:tabLst>
                <a:tab pos="192088" algn="l"/>
              </a:tabLst>
            </a:pPr>
            <a:endParaRPr lang="ru-RU" sz="2400" dirty="0" smtClean="0"/>
          </a:p>
          <a:p>
            <a:pPr indent="227013" algn="just" eaLnBrk="0" hangingPunct="0">
              <a:tabLst>
                <a:tab pos="192088" algn="l"/>
              </a:tabLst>
            </a:pPr>
            <a:r>
              <a:rPr lang="ru-RU" sz="2400" dirty="0" err="1" smtClean="0"/>
              <a:t>Стратификационная</a:t>
            </a:r>
            <a:r>
              <a:rPr lang="ru-RU" sz="2400" dirty="0" smtClean="0"/>
              <a:t> динамика в Республике Беларусь определяется тем, что она осуществляла переход к рыночной экономике и </a:t>
            </a:r>
            <a:r>
              <a:rPr lang="ru-RU" sz="2400" dirty="0" err="1" smtClean="0"/>
              <a:t>постсоциалистической</a:t>
            </a:r>
            <a:r>
              <a:rPr lang="ru-RU" sz="2400" dirty="0" smtClean="0"/>
              <a:t> демократии не радикальными методами, сохраняя высокую степень государственного регулирования и гарантии в области трудоустройства, образования, медицинского обслуживания и др. </a:t>
            </a:r>
            <a:endParaRPr lang="ru-RU" sz="2400" b="1" dirty="0">
              <a:latin typeface="Times New Roman" pitchFamily="18" charset="0"/>
            </a:endParaRPr>
          </a:p>
          <a:p>
            <a:pPr indent="227013" algn="just" eaLnBrk="0" hangingPunct="0">
              <a:tabLst>
                <a:tab pos="192088" algn="l"/>
              </a:tabLst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50825" y="549275"/>
            <a:ext cx="86423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Политическая сфера общества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– </a:t>
            </a:r>
            <a:r>
              <a:rPr lang="ru-RU" sz="2400" b="1" dirty="0">
                <a:latin typeface="Times New Roman" pitchFamily="18" charset="0"/>
              </a:rPr>
              <a:t>совокупность учреждений и организаций, которые выражают интересы социальных групп и осуществляют руководство обществом на основе согласования </a:t>
            </a:r>
            <a:r>
              <a:rPr lang="ru-RU" sz="2400" b="1" dirty="0" smtClean="0">
                <a:latin typeface="Times New Roman" pitchFamily="18" charset="0"/>
              </a:rPr>
              <a:t>интересов.</a:t>
            </a:r>
            <a:endParaRPr lang="ru-RU" sz="2400" b="1" dirty="0">
              <a:latin typeface="Times New Roman" pitchFamily="18" charset="0"/>
            </a:endParaRPr>
          </a:p>
          <a:p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3200" dirty="0">
              <a:latin typeface="Times New Roman" pitchFamily="18" charset="0"/>
            </a:endParaRPr>
          </a:p>
          <a:p>
            <a:endParaRPr lang="ru-RU" sz="3200" dirty="0">
              <a:latin typeface="Times New Roman" pitchFamily="18" charset="0"/>
            </a:endParaRPr>
          </a:p>
        </p:txBody>
      </p:sp>
      <p:pic>
        <p:nvPicPr>
          <p:cNvPr id="3" name="Рисунок 2" descr="А.Ф. Гарифуллина  РОЛЬ ИНФОРМАЦИОННОЙ ПОЛИТИКИ В ПОЛИТИКО– КОММУНИКАЦИОННОМ ПРОЦЕССЕ: КОНЦЕПЦИИ, КАТЕГ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00306"/>
            <a:ext cx="2950542" cy="136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42886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8913" name="Group 1"/>
          <p:cNvGrpSpPr>
            <a:grpSpLocks noChangeAspect="1"/>
          </p:cNvGrpSpPr>
          <p:nvPr/>
        </p:nvGrpSpPr>
        <p:grpSpPr bwMode="auto">
          <a:xfrm>
            <a:off x="0" y="1142984"/>
            <a:ext cx="8716636" cy="4572090"/>
            <a:chOff x="541" y="1287"/>
            <a:chExt cx="7262" cy="8039"/>
          </a:xfrm>
        </p:grpSpPr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2445" y="1287"/>
              <a:ext cx="3509" cy="1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Институционально-субъектная система: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государство, партии, общественные организации; группы давления, элиты; политические лидеры; электорат; СМИ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541" y="3046"/>
              <a:ext cx="2261" cy="2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6. Информационно-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коммуникативная подсистема: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формы, методы, способы политического общения и обмена</a:t>
              </a:r>
              <a:r>
                <a:rPr kumimoji="0" lang="ru-RU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политической информацией; средства политической коммуникации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5778" y="3046"/>
              <a:ext cx="1966" cy="26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 Нормативная подсистема: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Конституция, законы; программы и уставы политических партий и общественных организаций; нормы политической морали, политические традиции и обычаи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9" name="Oval 17"/>
            <p:cNvSpPr>
              <a:spLocks noChangeArrowheads="1"/>
            </p:cNvSpPr>
            <p:nvPr/>
          </p:nvSpPr>
          <p:spPr bwMode="auto">
            <a:xfrm>
              <a:off x="3279" y="3799"/>
              <a:ext cx="2142" cy="17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Государственная власть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541" y="6060"/>
              <a:ext cx="2083" cy="3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Функционально-деятельностная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подсистема: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политические цели; функции политической системы: входные, внутрисистемные, выходные; совокупность направлений, форм и методов политической деятельности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5897" y="6563"/>
              <a:ext cx="1906" cy="2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 Духовно-культурная подсистема: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политические интересы; формы  политического сознания: политическая наука, политическая идеология, общественное мнение; политические ценности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3041" y="5934"/>
              <a:ext cx="2440" cy="30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Подсистема политических отношений: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политические отношения: борьбы – соперничества – сотрудничества; субординации – координации; политические связи: функционирования, развития, управления; совокупность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статусно-ролевых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моделей политического поведения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1315" y="1915"/>
              <a:ext cx="1131" cy="1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5957" y="1789"/>
              <a:ext cx="119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5183" y="5306"/>
              <a:ext cx="1071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5" name="Line 3"/>
            <p:cNvSpPr>
              <a:spLocks noChangeShapeType="1"/>
            </p:cNvSpPr>
            <p:nvPr/>
          </p:nvSpPr>
          <p:spPr bwMode="auto">
            <a:xfrm>
              <a:off x="1612" y="5181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 flipH="1">
              <a:off x="1612" y="5055"/>
              <a:ext cx="1785" cy="1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714612" y="300037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2"/>
          <p:cNvSpPr>
            <a:spLocks noChangeArrowheads="1"/>
          </p:cNvSpPr>
          <p:nvPr/>
        </p:nvSpPr>
        <p:spPr bwMode="auto">
          <a:xfrm>
            <a:off x="179387" y="428604"/>
            <a:ext cx="889320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Состав и структура политической системы общества</a:t>
            </a:r>
            <a:endParaRPr kumimoji="0" lang="ru-RU" sz="2800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857884" y="307181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38928" idx="3"/>
          </p:cNvCxnSpPr>
          <p:nvPr/>
        </p:nvCxnSpPr>
        <p:spPr>
          <a:xfrm>
            <a:off x="2500241" y="4786324"/>
            <a:ext cx="500123" cy="1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929322" y="471488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38927" idx="0"/>
          </p:cNvCxnSpPr>
          <p:nvPr/>
        </p:nvCxnSpPr>
        <p:spPr>
          <a:xfrm rot="16200000" flipV="1">
            <a:off x="7322403" y="3893308"/>
            <a:ext cx="500335" cy="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6200000" flipV="1">
            <a:off x="4357725" y="2285953"/>
            <a:ext cx="571774" cy="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16200000" flipV="1">
            <a:off x="7322402" y="3893308"/>
            <a:ext cx="500335" cy="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16200000" flipV="1">
            <a:off x="4393444" y="3678994"/>
            <a:ext cx="224108" cy="9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-285776"/>
          <a:ext cx="9200631" cy="7000900"/>
        </p:xfrm>
        <a:graphic>
          <a:graphicData uri="http://schemas.openxmlformats.org/presentationml/2006/ole">
            <p:oleObj spid="_x0000_s8194" name="Слайд" r:id="rId3" imgW="4572029" imgH="342904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5800" y="214290"/>
            <a:ext cx="81534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Политическая сфера общества: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формы правления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Oval 3"/>
          <p:cNvSpPr>
            <a:spLocks noChangeArrowheads="1"/>
          </p:cNvSpPr>
          <p:nvPr/>
        </p:nvSpPr>
        <p:spPr bwMode="auto">
          <a:xfrm>
            <a:off x="928662" y="1428736"/>
            <a:ext cx="2895600" cy="685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Монархия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0" name="Oval 4"/>
          <p:cNvSpPr>
            <a:spLocks noChangeArrowheads="1"/>
          </p:cNvSpPr>
          <p:nvPr/>
        </p:nvSpPr>
        <p:spPr bwMode="auto">
          <a:xfrm>
            <a:off x="5286380" y="1428736"/>
            <a:ext cx="3581400" cy="74772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Республика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143116"/>
            <a:ext cx="4857752" cy="457200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Древневосточная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(Вавилон, Индия, Древний Египет)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Римская централизованная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(Рим в I-III вв.н.э.)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Средневековая раннефеодальная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(древнерусское, монархия Меровингов)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Сословно-представительная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(Земский собор, парламент, кортесы в Испании)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Абсолютная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(Франция при Людовике IV, Россия при Петре I)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Современная конституционная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(Великобритания, Дания, Япония)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857752" y="2143116"/>
            <a:ext cx="4286248" cy="4714884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Афинская демократическая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(Афины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V-IV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вв. до н.э.)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Римская аристократическая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(Рим V-II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вв. до н.э.)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Спартанская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аристократическая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(Спарта V-IV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вв. до н.э.)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Средневековая: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города-республики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(Венеция, Союз Немецких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торговых городов Ганза)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Современная парламентарная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(Австрия, Италия)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Президентская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(США)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Политическая сфера общества: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формы территориального устройства государства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250825" y="1700213"/>
            <a:ext cx="2819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Унитарные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0" y="2514600"/>
            <a:ext cx="4114800" cy="434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Одна система высших органов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представительной, исполнительной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и судебной власти;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конституция,одна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система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законодательства, одна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финансовая, налоговая система,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единые вооруженные силы;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составными частями  государства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на местах являются местные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(муниципальные) органы,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не обладающие признаками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суверенитета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5" name="Oval 4"/>
          <p:cNvSpPr>
            <a:spLocks noChangeArrowheads="1"/>
          </p:cNvSpPr>
          <p:nvPr/>
        </p:nvSpPr>
        <p:spPr bwMode="auto">
          <a:xfrm>
            <a:off x="5867400" y="1628775"/>
            <a:ext cx="23622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Федеративные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267200" y="2438400"/>
            <a:ext cx="4876800" cy="441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Две системы законодательной, исполнительной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и судебной власти: федеральная, от каждого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субъекта федерации;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территория федерации состоит из территорий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отдельных ее субъектов, в то же время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территория всех субъектов составляет единую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территорию страны;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гражданин федерации является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одновременно гражданином всей страны;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федерация имеет единые вооруженные силы,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финансовую, налоговую, денежную системы;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основную внешнеполитическую деятельность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осуществляют  федеральные органы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714348" y="142852"/>
            <a:ext cx="81534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Политическая сфера общества: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формы государственного режима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468313" y="1700213"/>
            <a:ext cx="26670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Демократический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0" y="2852738"/>
            <a:ext cx="4038600" cy="3657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Свобода личности в сфере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экономической деятельности;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гарантированность личных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прав и свобод;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наличие механизма прямого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воздействия на власть;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максимальный учет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интересов меньшинства;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плюрализм;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правовой характер деятельности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всех государственных органов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9" name="Oval 4"/>
          <p:cNvSpPr>
            <a:spLocks noChangeArrowheads="1"/>
          </p:cNvSpPr>
          <p:nvPr/>
        </p:nvSpPr>
        <p:spPr bwMode="auto">
          <a:xfrm>
            <a:off x="4787900" y="1700213"/>
            <a:ext cx="3810000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Тоталитарный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495800" y="2895600"/>
            <a:ext cx="4648200" cy="3581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Полный контроль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государства над всеми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сферами общественной жизни;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подавление личности,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отсутствие реальных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прав и свобод;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примат государства над правом;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преследование за религиозные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 другие убеждения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09600" y="500042"/>
            <a:ext cx="7034234" cy="94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Общество – это 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643050"/>
            <a:ext cx="7772400" cy="43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Определенная группа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людей, объединившихся для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общения и совместного выполнения какой-либо деятельности (общество книголюбов, общество автомобилистов и т.д.);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Определенный этап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исторического развития человечества или конкретной страны (первобытное общество, феодальное общество).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Специфические особенности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 жизни одной страны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(белорусское общество, светское общество,  туркменское общество)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 rot="5400000">
            <a:off x="4697413" y="2655888"/>
            <a:ext cx="360362" cy="6659562"/>
          </a:xfrm>
          <a:prstGeom prst="rightBrace">
            <a:avLst>
              <a:gd name="adj1" fmla="val 154002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484438" y="6237288"/>
            <a:ext cx="482441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210BC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узком смысле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210BC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Роль современного цивилизованного государства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57224" y="1928802"/>
            <a:ext cx="77724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охрана правопорядка, свобод и прав человека;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преодоление социальных противоречий;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проведение решений, которые поддерживаются различными слоями общества;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сохранение мира, предотвращение вооруженных конфликтов.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4" y="1071546"/>
            <a:ext cx="87868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>
              <a:buFont typeface="Wingdings" pitchFamily="2" charset="2"/>
              <a:buChar char="v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совокупность социальных институтов и общественных организаций, функционирующих независимо от политической власти и способных влиять на нее.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1928794" y="214290"/>
            <a:ext cx="59293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Гражданское общество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71472" y="500042"/>
            <a:ext cx="83582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Духовная сфера общества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возникает на основе практической деятельности как особая форма отражения объективного мира, как средство ориентации в этом мире, а также взаимодействия с ним.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714348" y="2500306"/>
            <a:ext cx="7772400" cy="343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лементами духовной жизни общества являются: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духовная деятельность;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духовные ценности;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духовные потребности людей;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духовное потребление;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индивидуальное сознание;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общественное сознание.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8229600" cy="4021147"/>
          </a:xfrm>
        </p:spPr>
        <p:txBody>
          <a:bodyPr/>
          <a:lstStyle/>
          <a:p>
            <a:pPr eaLnBrk="1" hangingPunct="1"/>
            <a:r>
              <a:rPr lang="ru-RU" sz="4400" b="1" i="1" dirty="0" smtClean="0">
                <a:solidFill>
                  <a:srgbClr val="FF0000"/>
                </a:solidFill>
              </a:rPr>
              <a:t>Духовная сфера общества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/>
              <a:t>включает в себя все формы общественного сознания – философию, религию, мораль, право, искусство, науку, миф</a:t>
            </a:r>
            <a:r>
              <a:rPr lang="ru-RU" sz="4000" dirty="0" smtClean="0"/>
              <a:t>.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dirty="0" smtClean="0"/>
          </a:p>
        </p:txBody>
      </p:sp>
      <p:pic>
        <p:nvPicPr>
          <p:cNvPr id="3" name="Picture 1" descr="D:\!_Василий\КАФЕДРА-ВСЕ СРАЗУ\ПРЕЗЕНТАЦИИ\Фото Рисунки Интересные\060011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500570"/>
            <a:ext cx="2316487" cy="1809756"/>
          </a:xfrm>
          <a:prstGeom prst="rect">
            <a:avLst/>
          </a:prstGeom>
          <a:noFill/>
        </p:spPr>
      </p:pic>
      <p:pic>
        <p:nvPicPr>
          <p:cNvPr id="4" name="Рисунок 3" descr="i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2643206" cy="180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8913" name="Group 1"/>
          <p:cNvGrpSpPr>
            <a:grpSpLocks noChangeAspect="1"/>
          </p:cNvGrpSpPr>
          <p:nvPr/>
        </p:nvGrpSpPr>
        <p:grpSpPr bwMode="auto">
          <a:xfrm>
            <a:off x="142844" y="428604"/>
            <a:ext cx="8286808" cy="5829300"/>
            <a:chOff x="1081" y="1360"/>
            <a:chExt cx="6120" cy="9180"/>
          </a:xfrm>
        </p:grpSpPr>
        <p:sp>
          <p:nvSpPr>
            <p:cNvPr id="3894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081" y="1360"/>
              <a:ext cx="6120" cy="91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40" name="Rectangle 28"/>
            <p:cNvSpPr>
              <a:spLocks noChangeArrowheads="1"/>
            </p:cNvSpPr>
            <p:nvPr/>
          </p:nvSpPr>
          <p:spPr bwMode="auto">
            <a:xfrm>
              <a:off x="2664" y="3272"/>
              <a:ext cx="1080" cy="1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Потребление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духовных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ценностей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2664" y="5072"/>
              <a:ext cx="1055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Распростране-ние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духовных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ценностей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2664" y="6872"/>
              <a:ext cx="1108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Опредмечива-ние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духовных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ценностей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2664" y="8897"/>
              <a:ext cx="1080" cy="1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Производство духовных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ценностей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1134" y="3610"/>
              <a:ext cx="1055" cy="4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ДУХОВНАЯ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ЖИЗНЬ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ОБЩЕСТВА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4088" y="1472"/>
              <a:ext cx="1362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Сохранение духовного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наследия: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библиотеки,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музеи, архитектурные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сооружения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5566" y="2710"/>
              <a:ext cx="1558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Потребность человека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воспринимать и искать ценности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>
              <a:off x="4141" y="7885"/>
              <a:ext cx="1260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Информация, которая 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вопло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щена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в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социаль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ных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объектах  и процессах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4141" y="4622"/>
              <a:ext cx="1319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Целенаправлен-ное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образование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воспитание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5935" y="6647"/>
              <a:ext cx="1266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Информационные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объекты и процессы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V="1">
              <a:off x="1674" y="1967"/>
              <a:ext cx="1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1674" y="7727"/>
              <a:ext cx="1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1674" y="196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1674" y="934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 flipV="1">
              <a:off x="2189" y="4172"/>
              <a:ext cx="416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2242" y="5860"/>
              <a:ext cx="369" cy="1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 flipV="1">
              <a:off x="2242" y="5522"/>
              <a:ext cx="31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flipV="1">
              <a:off x="3192" y="8222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V="1">
              <a:off x="3139" y="631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V="1">
              <a:off x="3192" y="271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3192" y="451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3772" y="9347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3772" y="5522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2664" y="1360"/>
              <a:ext cx="1080" cy="12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Сохранение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духовных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ценностей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>
            <a:off x="3744000" y="785794"/>
            <a:ext cx="468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786182" y="2143116"/>
            <a:ext cx="24288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857620" y="4357694"/>
            <a:ext cx="28575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" descr="3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43182"/>
            <a:ext cx="1214446" cy="182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14282" y="428604"/>
            <a:ext cx="864399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</a:rPr>
              <a:t>Философия истории </a:t>
            </a:r>
            <a:r>
              <a:rPr lang="ru-RU" sz="2400" dirty="0">
                <a:latin typeface="Times New Roman" pitchFamily="18" charset="0"/>
              </a:rPr>
              <a:t>изучает природу исторической реальности, процесс возникновения общества, </a:t>
            </a:r>
            <a:r>
              <a:rPr lang="ru-RU" sz="2400" dirty="0" smtClean="0">
                <a:latin typeface="Times New Roman" pitchFamily="18" charset="0"/>
              </a:rPr>
              <a:t>закономерности и факторы </a:t>
            </a:r>
            <a:r>
              <a:rPr lang="ru-RU" sz="2400" dirty="0">
                <a:latin typeface="Times New Roman" pitchFamily="18" charset="0"/>
              </a:rPr>
              <a:t>исторического процесса, а также особенности и формы самого исторического познания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Этапы разработки: </a:t>
            </a:r>
            <a:r>
              <a:rPr lang="ru-RU" sz="2400" b="1" dirty="0" smtClean="0">
                <a:latin typeface="Times New Roman" pitchFamily="18" charset="0"/>
              </a:rPr>
              <a:t>классический; неклассический; постнеклассический. </a:t>
            </a:r>
          </a:p>
          <a:p>
            <a:pPr algn="just"/>
            <a:endParaRPr lang="ru-RU" sz="2400" i="1" dirty="0" smtClean="0"/>
          </a:p>
          <a:p>
            <a:pPr algn="just"/>
            <a:endParaRPr lang="ru-RU" sz="2400" i="1" dirty="0" smtClean="0"/>
          </a:p>
          <a:p>
            <a:pPr algn="just"/>
            <a:endParaRPr lang="ru-RU" sz="2400" i="1" dirty="0" smtClean="0"/>
          </a:p>
          <a:p>
            <a:pPr algn="just"/>
            <a:endParaRPr lang="en-US" sz="2400" i="1" dirty="0" smtClean="0"/>
          </a:p>
          <a:p>
            <a:pPr algn="just"/>
            <a:endParaRPr lang="en-US" sz="2400" i="1" dirty="0" smtClean="0"/>
          </a:p>
          <a:p>
            <a:pPr algn="just"/>
            <a:r>
              <a:rPr lang="ru-RU" sz="2400" i="1" dirty="0" smtClean="0"/>
              <a:t>Познание минувших времен и познание стран мира – украшение и пища человеческих умов                               </a:t>
            </a:r>
          </a:p>
          <a:p>
            <a:pPr algn="just"/>
            <a:r>
              <a:rPr lang="ru-RU" sz="2400" i="1" dirty="0" smtClean="0"/>
              <a:t>(Леонардо да Винчи)</a:t>
            </a:r>
          </a:p>
          <a:p>
            <a:pPr algn="just"/>
            <a:endParaRPr lang="ru-RU" sz="2400" b="1" dirty="0" smtClean="0">
              <a:latin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</a:endParaRPr>
          </a:p>
          <a:p>
            <a:endParaRPr lang="ru-RU" sz="3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2"/>
          <p:cNvSpPr>
            <a:spLocks noChangeArrowheads="1"/>
          </p:cNvSpPr>
          <p:nvPr/>
        </p:nvSpPr>
        <p:spPr bwMode="auto">
          <a:xfrm>
            <a:off x="179388" y="549275"/>
            <a:ext cx="88566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</a:rPr>
              <a:t>подходы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Линейный: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dirty="0" smtClean="0"/>
              <a:t>интерпретирует историю как поступательное восхождение общества к более совершенным либо как нисхождение его к более простым состояниям. Первый вариант – </a:t>
            </a:r>
            <a:r>
              <a:rPr lang="ru-RU" dirty="0" err="1" smtClean="0"/>
              <a:t>прогрессизм</a:t>
            </a:r>
            <a:r>
              <a:rPr lang="ru-RU" dirty="0" smtClean="0"/>
              <a:t> (Г. Гегель, К.</a:t>
            </a:r>
            <a:r>
              <a:rPr lang="en-US" dirty="0" smtClean="0"/>
              <a:t> </a:t>
            </a:r>
            <a:r>
              <a:rPr lang="ru-RU" dirty="0" smtClean="0"/>
              <a:t>Маркс, идеология </a:t>
            </a:r>
            <a:r>
              <a:rPr lang="ru-RU" dirty="0" err="1" smtClean="0"/>
              <a:t>технократизма</a:t>
            </a:r>
            <a:r>
              <a:rPr lang="ru-RU" dirty="0" smtClean="0"/>
              <a:t>); второй – </a:t>
            </a:r>
            <a:r>
              <a:rPr lang="ru-RU" dirty="0" err="1" smtClean="0"/>
              <a:t>регрессизм</a:t>
            </a:r>
            <a:r>
              <a:rPr lang="ru-RU" dirty="0" smtClean="0"/>
              <a:t> (античная философия, философия Древнего Востока, экологический пессимизм). Современные прогрессистские варианты линейного развития – марксистская </a:t>
            </a:r>
            <a:r>
              <a:rPr lang="ru-RU" i="1" dirty="0" smtClean="0"/>
              <a:t>концепция общественно-экономических формаций (ОЭФ) и </a:t>
            </a:r>
            <a:r>
              <a:rPr lang="ru-RU" i="1" dirty="0" err="1" smtClean="0"/>
              <a:t>цивилизационно-стадиальная</a:t>
            </a:r>
            <a:r>
              <a:rPr lang="ru-RU" i="1" dirty="0" smtClean="0"/>
              <a:t> модель </a:t>
            </a:r>
          </a:p>
          <a:p>
            <a:pPr algn="just"/>
            <a:r>
              <a:rPr lang="ru-RU" dirty="0" smtClean="0"/>
              <a:t>(Д. Белл, А. Турен, Е.</a:t>
            </a:r>
            <a:r>
              <a:rPr lang="en-US" dirty="0" smtClean="0"/>
              <a:t> </a:t>
            </a:r>
            <a:r>
              <a:rPr lang="ru-RU" dirty="0" err="1" smtClean="0"/>
              <a:t>Масуда</a:t>
            </a:r>
            <a:r>
              <a:rPr lang="ru-RU" dirty="0" smtClean="0"/>
              <a:t>, О. </a:t>
            </a:r>
            <a:r>
              <a:rPr lang="ru-RU" dirty="0" err="1" smtClean="0"/>
              <a:t>Тоффлер</a:t>
            </a:r>
            <a:r>
              <a:rPr lang="ru-RU" dirty="0" smtClean="0"/>
              <a:t>). </a:t>
            </a:r>
            <a:endParaRPr lang="ru-RU" b="1" dirty="0">
              <a:latin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Нелинейный: </a:t>
            </a:r>
            <a:r>
              <a:rPr lang="ru-RU" dirty="0" smtClean="0"/>
              <a:t>1)</a:t>
            </a:r>
            <a:r>
              <a:rPr lang="en-US" dirty="0" smtClean="0"/>
              <a:t> </a:t>
            </a:r>
            <a:r>
              <a:rPr lang="ru-RU" i="1" dirty="0" smtClean="0"/>
              <a:t>циклическая модель</a:t>
            </a:r>
            <a:r>
              <a:rPr lang="ru-RU" b="1" i="1" dirty="0" smtClean="0"/>
              <a:t> </a:t>
            </a:r>
            <a:r>
              <a:rPr lang="ru-RU" dirty="0" smtClean="0"/>
              <a:t>(Гесиод, Аристотель, китайская философия); 2) </a:t>
            </a:r>
            <a:r>
              <a:rPr lang="ru-RU" i="1" dirty="0" smtClean="0"/>
              <a:t>волнообразная модель</a:t>
            </a:r>
            <a:r>
              <a:rPr lang="ru-RU" b="1" i="1" dirty="0" smtClean="0"/>
              <a:t> </a:t>
            </a:r>
            <a:r>
              <a:rPr lang="ru-RU" dirty="0" smtClean="0"/>
              <a:t>(базируется на идеях синергетики); </a:t>
            </a:r>
          </a:p>
          <a:p>
            <a:pPr algn="just"/>
            <a:r>
              <a:rPr lang="ru-RU" dirty="0" smtClean="0"/>
              <a:t>3) </a:t>
            </a:r>
            <a:r>
              <a:rPr lang="ru-RU" i="1" dirty="0" err="1" smtClean="0"/>
              <a:t>цивилизационно-циклические</a:t>
            </a:r>
            <a:r>
              <a:rPr lang="ru-RU" i="1" dirty="0" smtClean="0"/>
              <a:t> модели (концепция культурно-исторических типов Н. Данилевского, «морфология культуры» О. Шпенглера, теория локальных цивилизаций А. Тойнби)</a:t>
            </a:r>
            <a:r>
              <a:rPr lang="ru-RU" dirty="0" smtClean="0"/>
              <a:t>.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01600" y="26988"/>
            <a:ext cx="88630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Общественно-экономическая формация </a:t>
            </a:r>
            <a:r>
              <a:rPr lang="ru-RU" sz="2000" b="1" dirty="0">
                <a:latin typeface="Times New Roman" pitchFamily="18" charset="0"/>
              </a:rPr>
              <a:t>– это конкретно-исторический тип общества, находящегося на определенной ступени исторического развития, который характеризуется свойственными ему связями, отношениями и формами организации </a:t>
            </a:r>
            <a:r>
              <a:rPr lang="ru-RU" sz="2000" b="1" dirty="0" smtClean="0">
                <a:latin typeface="Times New Roman" pitchFamily="18" charset="0"/>
              </a:rPr>
              <a:t>людей,  </a:t>
            </a:r>
            <a:r>
              <a:rPr lang="ru-RU" sz="2000" b="1" dirty="0">
                <a:latin typeface="Times New Roman" pitchFamily="18" charset="0"/>
              </a:rPr>
              <a:t>функционирует и развивается по своим специфическим законам на основе определенного способа производства.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Цивилизация – это устойчивое культурно-историческое сообщество людей, отличающееся общностью духовных ценностей и культурных традиций, особенностями образа жизни и типа личности, наличием общих этнических признаков и соответствующих географических границ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643314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Термин «цивилизация» ввели в оборот французский экономист В. </a:t>
            </a:r>
            <a:r>
              <a:rPr lang="ru-RU" dirty="0" err="1" smtClean="0"/>
              <a:t>Мирабо</a:t>
            </a:r>
            <a:r>
              <a:rPr lang="ru-RU" dirty="0" smtClean="0"/>
              <a:t> (1757) и шотландский философ А. Фергюсон (1767), который под цивилизацией подразумевал стадию в развитии человеческого общества, характеризующуюся существованием общественных страт, а также городов, письменности и других подобных явлений. Предложенная им  стадиальная периодизация мировой истории (дикость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/>
              <a:t> варварство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/>
              <a:t>цивилизация) пользовалась поддержкой в научных кругах в к. XVIII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/>
              <a:t>XIX вв., но с ростом популярности в начале XX века </a:t>
            </a:r>
            <a:r>
              <a:rPr lang="ru-RU" dirty="0" err="1" smtClean="0"/>
              <a:t>плюрально-циклического</a:t>
            </a:r>
            <a:r>
              <a:rPr lang="ru-RU" dirty="0" smtClean="0"/>
              <a:t> подхода к истории, под общим понятием «цивилизации» всё больше стали подразумеваться «локальные цивилизации».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28604"/>
          <a:ext cx="8501123" cy="5955515"/>
        </p:xfrm>
        <a:graphic>
          <a:graphicData uri="http://schemas.openxmlformats.org/drawingml/2006/table">
            <a:tbl>
              <a:tblPr/>
              <a:tblGrid>
                <a:gridCol w="512999"/>
                <a:gridCol w="4323848"/>
                <a:gridCol w="1928808"/>
                <a:gridCol w="1735468"/>
              </a:tblGrid>
              <a:tr h="21190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ФОРМАЦИОННЫЙ ПОДХОД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ЦИВИЛИЗАЦИОННЫЙ ПОДХОД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90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cap="small" dirty="0">
                          <a:latin typeface="Times New Roman"/>
                          <a:ea typeface="Times New Roman"/>
                        </a:rPr>
                        <a:t>тип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latin typeface="Times New Roman"/>
                          <a:ea typeface="Times New Roman"/>
                        </a:rPr>
                        <a:t>унитарно-стадиальный,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поскольку представляет всемирную историю в виде последовательно сменяющих друг друга общественно-экономических формаций (первобытнообщинная, рабовладельческая, феодальная,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капиталистическая,  коммунистическая). </a:t>
                      </a:r>
                      <a:r>
                        <a:rPr lang="ru-RU" sz="1400" b="0" i="1" dirty="0" smtClean="0">
                          <a:latin typeface="+mn-lt"/>
                          <a:ea typeface="Times New Roman"/>
                        </a:rPr>
                        <a:t>И</a:t>
                      </a:r>
                      <a:r>
                        <a:rPr lang="ru-RU" sz="1400" b="0" i="1" dirty="0" smtClean="0">
                          <a:latin typeface="+mn-lt"/>
                        </a:rPr>
                        <a:t>дея прогрессивной смены общественно-исторических (экономических) формаций разработана К. Марксом и Ф. Энгельсом в сер.</a:t>
                      </a:r>
                      <a:r>
                        <a:rPr lang="en-US" sz="1400" b="0" i="1" dirty="0" smtClean="0">
                          <a:latin typeface="+mn-lt"/>
                        </a:rPr>
                        <a:t> XIX </a:t>
                      </a:r>
                      <a:r>
                        <a:rPr lang="ru-RU" sz="1400" b="0" i="1" dirty="0" smtClean="0">
                          <a:latin typeface="+mn-lt"/>
                        </a:rPr>
                        <a:t>в. </a:t>
                      </a:r>
                      <a:endParaRPr lang="ru-RU" sz="1400" b="0" i="1" dirty="0">
                        <a:latin typeface="+mn-lt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cap="small" dirty="0">
                          <a:latin typeface="Times New Roman"/>
                          <a:ea typeface="Times New Roman"/>
                        </a:rPr>
                        <a:t>унитарно-стадиальный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cap="small" dirty="0" err="1">
                          <a:latin typeface="Times New Roman"/>
                          <a:ea typeface="Times New Roman"/>
                        </a:rPr>
                        <a:t>плюрально</a:t>
                      </a:r>
                      <a:r>
                        <a:rPr lang="ru-RU" sz="1400" b="1" cap="small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latin typeface="Times New Roman"/>
                          <a:ea typeface="Times New Roman"/>
                        </a:rPr>
                        <a:t>циклический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История мировой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цивилизации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История локальных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цивилизаций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159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cap="small" dirty="0">
                          <a:latin typeface="Times New Roman"/>
                          <a:ea typeface="Times New Roman"/>
                        </a:rPr>
                        <a:t>единица истории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Общественно-экономическая формация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 это исторический тип общества, в основе которого лежит  тот или иной способ материального производства, определяемый совокупностью производственных отношений, соответствующих уровню и характеру развития производительных сил.</a:t>
                      </a: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Цивилизация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 это культурно-исторический тип общества, атрибутами которого являются государственность, власть закона или правовое регулирование общественных отношений, производящее хозяйство, поселения городского типа, отделение физического и умственного труда, письменность.  </a:t>
                      </a: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03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cap="small" dirty="0">
                          <a:latin typeface="Times New Roman"/>
                          <a:ea typeface="Times New Roman"/>
                        </a:rPr>
                        <a:t>факторы  истории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Определяющим является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экономический фактор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В каждом конкретном обществе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производственные отношения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являются фундаментом всех остальных общественных отношений и социального организма в целом. Все конкретные общества, несмотря на очевидные различия между собой, если они в качестве своей экономической основы имеют один и тот же тип производственных отношений, относятся к одной и той же ступени исторического развития.</a:t>
                      </a: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Применительно к каждой отдельной цивилизации  выделяется определенный комплекс факторов исторического развития (например, технологический, религиозный, ценностный, идеологический и т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. 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.), среди которых экономический не полагается как основной.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Цивилизационное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деление истории связывается еще и с особенностями культуры.</a:t>
                      </a: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596" y="142852"/>
            <a:ext cx="8143932" cy="54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ФАКТОРЫ ИЗМЕНЕНИЯ СОЦИУМА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034" y="928670"/>
            <a:ext cx="81439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Group 50"/>
          <p:cNvGraphicFramePr>
            <a:graphicFrameLocks noGrp="1"/>
          </p:cNvGraphicFramePr>
          <p:nvPr/>
        </p:nvGraphicFramePr>
        <p:xfrm>
          <a:off x="0" y="1285860"/>
          <a:ext cx="9144000" cy="4908013"/>
        </p:xfrm>
        <a:graphic>
          <a:graphicData uri="http://schemas.openxmlformats.org/drawingml/2006/table">
            <a:tbl>
              <a:tblPr/>
              <a:tblGrid>
                <a:gridCol w="2627313"/>
                <a:gridCol w="6516687"/>
              </a:tblGrid>
              <a:tr h="510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Факторы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Представители. Сущность взглядов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природные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Ш. Монтескье.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Климатические условия обусловливают особенности человека, характер политической власти, законы (плодородные почвы – дух зависимости).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931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духовные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Вольтер, Гегель: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«Идеи правят миром».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материальные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 Маркс.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Материальное производство первостепенно, т. к. люди должны есть, пить и т. п.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931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техногенные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Дж. </a:t>
                      </a:r>
                      <a:r>
                        <a:rPr kumimoji="0" lang="ru-RU" sz="2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Гэлбрейт</a:t>
                      </a: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Техника и технологии определяют ход развития.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Комбинирован-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ный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подход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М. Вебер: На различных исторических этапах роль тех или иных факторов может меняться.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14348" y="214290"/>
            <a:ext cx="7462862" cy="8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Общество – это …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357298"/>
            <a:ext cx="70913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Utsaah" pitchFamily="34" charset="0"/>
              </a:rPr>
              <a:t>еловечество в целом в его историческом и перспективном развитии, это всё население земли, совокупность всех народов.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Utsaah" pitchFamily="34" charset="0"/>
              </a:rPr>
              <a:t>   в широком смысле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Utsaah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cs typeface="Utsaah" pitchFamily="34" charset="0"/>
              </a:rPr>
              <a:t>это обособившаяся от природы, но тесно связанная с ней часть материального мира, которая включает в себя способы взаимодействия людей и формы их объединения.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Utsaah" pitchFamily="34" charset="0"/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928662" y="1500174"/>
            <a:ext cx="285752" cy="2000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857224" y="2714620"/>
            <a:ext cx="285752" cy="2000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01650" y="4643446"/>
            <a:ext cx="84995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+mj-lt"/>
              </a:rPr>
              <a:t>Общественное, социальное </a:t>
            </a:r>
            <a:r>
              <a:rPr lang="ru-RU" sz="3200" b="1" dirty="0" smtClean="0">
                <a:latin typeface="+mj-lt"/>
              </a:rPr>
              <a:t>–</a:t>
            </a:r>
            <a:r>
              <a:rPr lang="ru-RU" sz="3200" b="1" i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это все то, что характеризует совместное существование </a:t>
            </a:r>
            <a:r>
              <a:rPr lang="ru-RU" sz="2400" b="1" dirty="0" smtClean="0">
                <a:latin typeface="+mj-lt"/>
              </a:rPr>
              <a:t>людей.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7" y="1"/>
            <a:ext cx="896461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ТИПЫ СОЦИАЛЬНОЙ ДИНАМИКИ</a:t>
            </a:r>
            <a:endParaRPr kumimoji="0" lang="ru-RU" sz="4400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714357"/>
            <a:ext cx="8964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Исторический процесс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это общество в динамике (движении, изменении, развитии)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7158" y="1643050"/>
            <a:ext cx="8229600" cy="2071702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+mn-lt"/>
              </a:rPr>
              <a:t>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Социальные изменения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– это переход тех или иных социальных объектов из одного состояния в другое, появление у них новых свойств, функций, отношений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57158" y="4786322"/>
            <a:ext cx="2663825" cy="1512887"/>
          </a:xfrm>
          <a:prstGeom prst="downArrowCallout">
            <a:avLst>
              <a:gd name="adj1" fmla="val 42034"/>
              <a:gd name="adj2" fmla="val 42034"/>
              <a:gd name="adj3" fmla="val 16667"/>
              <a:gd name="adj4" fmla="val 66667"/>
            </a:avLst>
          </a:prstGeom>
          <a:solidFill>
            <a:srgbClr val="A5002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РЕВОЛЮЦИЯ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1"/>
          <p:cNvSpPr>
            <a:spLocks/>
          </p:cNvSpPr>
          <p:nvPr/>
        </p:nvSpPr>
        <p:spPr bwMode="auto">
          <a:xfrm>
            <a:off x="357158" y="3786190"/>
            <a:ext cx="2649566" cy="1008063"/>
          </a:xfrm>
          <a:prstGeom prst="borderCallout1">
            <a:avLst>
              <a:gd name="adj1" fmla="val 11338"/>
              <a:gd name="adj2" fmla="val -2694"/>
              <a:gd name="adj3" fmla="val 136065"/>
              <a:gd name="adj4" fmla="val -2694"/>
            </a:avLst>
          </a:prstGeom>
          <a:solidFill>
            <a:schemeClr val="accent2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Коренной качественный переворот во всей социальной структуре общества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357554" y="3857628"/>
            <a:ext cx="2447925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ФОРМЫ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071802" y="4500570"/>
            <a:ext cx="2663825" cy="1227135"/>
          </a:xfrm>
          <a:prstGeom prst="downArrowCallout">
            <a:avLst>
              <a:gd name="adj1" fmla="val 42034"/>
              <a:gd name="adj2" fmla="val 42034"/>
              <a:gd name="adj3" fmla="val 16667"/>
              <a:gd name="adj4" fmla="val 66667"/>
            </a:avLst>
          </a:prstGeom>
          <a:solidFill>
            <a:srgbClr val="A5002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РЕФОРМА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011863" y="4724400"/>
            <a:ext cx="2663825" cy="1584325"/>
          </a:xfrm>
          <a:prstGeom prst="downArrowCallout">
            <a:avLst>
              <a:gd name="adj1" fmla="val 42034"/>
              <a:gd name="adj2" fmla="val 42034"/>
              <a:gd name="adj3" fmla="val 16667"/>
              <a:gd name="adj4" fmla="val 66667"/>
            </a:avLst>
          </a:prstGeom>
          <a:solidFill>
            <a:srgbClr val="A5002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ЭВОЛЮЦИЯ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AutoShape 10"/>
          <p:cNvSpPr>
            <a:spLocks/>
          </p:cNvSpPr>
          <p:nvPr/>
        </p:nvSpPr>
        <p:spPr bwMode="auto">
          <a:xfrm>
            <a:off x="3071802" y="5143512"/>
            <a:ext cx="2928958" cy="1285884"/>
          </a:xfrm>
          <a:prstGeom prst="borderCallout1">
            <a:avLst>
              <a:gd name="adj1" fmla="val 8634"/>
              <a:gd name="adj2" fmla="val -2338"/>
              <a:gd name="adj3" fmla="val -29495"/>
              <a:gd name="adj4" fmla="val -3019"/>
            </a:avLst>
          </a:prstGeom>
          <a:solidFill>
            <a:schemeClr val="accent2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Переустройство какой-либо стороны общественной жизни при сохранении существующего общественного строя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AutoShape 9"/>
          <p:cNvSpPr>
            <a:spLocks/>
          </p:cNvSpPr>
          <p:nvPr/>
        </p:nvSpPr>
        <p:spPr bwMode="auto">
          <a:xfrm>
            <a:off x="6156325" y="4143380"/>
            <a:ext cx="2987675" cy="906462"/>
          </a:xfrm>
          <a:prstGeom prst="borderCallout1">
            <a:avLst>
              <a:gd name="adj1" fmla="val 12611"/>
              <a:gd name="adj2" fmla="val -2551"/>
              <a:gd name="adj3" fmla="val 205778"/>
              <a:gd name="adj4" fmla="val -10519"/>
            </a:avLst>
          </a:prstGeom>
          <a:solidFill>
            <a:schemeClr val="accent2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Постепенные, непрерывные изменения, без скачков и перерывов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188912"/>
            <a:ext cx="7859712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latin typeface="Times New Roman" pitchFamily="18" charset="0"/>
              </a:rPr>
              <a:t> Субъекты исторического процесса</a:t>
            </a:r>
            <a:endParaRPr kumimoji="0" lang="ru-RU" sz="4400" b="0" i="0" strike="noStrike" cap="none" normalizeH="0" baseline="0" dirty="0" smtClean="0">
              <a:ln>
                <a:noFill/>
              </a:ln>
              <a:latin typeface="Arial" pitchFamily="34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285984" y="1285860"/>
            <a:ext cx="4105275" cy="1366837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ЭЛИТЫ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79388" y="2781300"/>
            <a:ext cx="2808287" cy="10795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НАРОД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5867400" y="2781300"/>
            <a:ext cx="2808288" cy="10795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ЛИЧНОСТИ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1472" y="4000504"/>
            <a:ext cx="78597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Кто творит историю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?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675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697413"/>
            <a:ext cx="3187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2910" y="71414"/>
            <a:ext cx="7358114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latin typeface="Times New Roman" pitchFamily="18" charset="0"/>
              </a:rPr>
              <a:t>Роль народа в историческом процессе </a:t>
            </a:r>
            <a:endParaRPr kumimoji="0" lang="ru-RU" sz="3200" b="0" i="0" strike="noStrike" cap="none" normalizeH="0" baseline="0" dirty="0" smtClean="0">
              <a:ln>
                <a:noFill/>
              </a:ln>
              <a:latin typeface="Arial" pitchFamily="34" charset="0"/>
            </a:endParaRPr>
          </a:p>
        </p:txBody>
      </p:sp>
      <p:pic>
        <p:nvPicPr>
          <p:cNvPr id="68611" name="Picture 7" descr="к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1714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00232" y="2428868"/>
            <a:ext cx="5929354" cy="108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Народные массы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трудящиеся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–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наиболее значительный субъект истории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714348" y="3714752"/>
            <a:ext cx="8137525" cy="23749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ts val="2400"/>
              <a:buFont typeface="Bookman Old Style" pitchFamily="18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создание материальных ценностей,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производительных сил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ts val="2400"/>
              <a:buFont typeface="Bookman Old Style" pitchFamily="18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 создание культурных ценностей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ts val="2400"/>
              <a:buFont typeface="Bookman Old Style" pitchFamily="18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 участие в революционном процессе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ts val="2400"/>
              <a:buFont typeface="Bookman Old Style" pitchFamily="18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pitchFamily="34" charset="0"/>
              </a:rPr>
              <a:t>защита Отечества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5" name="Picture 7" descr="Leo Tolstoy, 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42918"/>
            <a:ext cx="1254102" cy="171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Rot="1" noChangeArrowheads="1"/>
          </p:cNvSpPr>
          <p:nvPr/>
        </p:nvSpPr>
        <p:spPr bwMode="auto">
          <a:xfrm>
            <a:off x="301625" y="188913"/>
            <a:ext cx="88423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 качестве субъекта (творца истории) рассматривается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великая личность – вожди, правители, герои, лидеры,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т. к. именно их деяния и решения меняют ход истории 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запечатлеваются в исторической памяти человечества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(французское Просвещение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XVIII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в.).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398" name="Picture 19" descr="B104MEINKAMP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15859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конфу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4335"/>
            <a:ext cx="1142976" cy="18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0" descr="iCAKJ0WZ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643182"/>
            <a:ext cx="16319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6" descr="iCA6TL5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714620"/>
            <a:ext cx="1336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4" descr="28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214686"/>
            <a:ext cx="21605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3" descr="25514546_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071810"/>
            <a:ext cx="12858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5" descr="280px-Napoleon_Groo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143248"/>
            <a:ext cx="1428760" cy="176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Rot="1" noChangeArrowheads="1"/>
          </p:cNvSpPr>
          <p:nvPr/>
        </p:nvSpPr>
        <p:spPr bwMode="auto">
          <a:xfrm>
            <a:off x="301625" y="260350"/>
            <a:ext cx="884237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Концепция элитаризма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элитизма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)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   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lang="ru-RU" sz="2000" b="1" dirty="0" smtClean="0">
                <a:latin typeface="Tahoma" pitchFamily="34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Оформилась в конце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XIX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нач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ХХ вв. </a:t>
            </a:r>
            <a:r>
              <a:rPr lang="ru-RU" sz="2000" b="1" dirty="0" smtClean="0">
                <a:latin typeface="Tahoma" pitchFamily="34" charset="0"/>
              </a:rPr>
              <a:t>(В. Парето, Г. </a:t>
            </a:r>
            <a:r>
              <a:rPr lang="ru-RU" sz="2000" b="1" dirty="0" err="1" smtClean="0">
                <a:latin typeface="Tahoma" pitchFamily="34" charset="0"/>
              </a:rPr>
              <a:t>Моска</a:t>
            </a:r>
            <a:r>
              <a:rPr lang="ru-RU" sz="2000" b="1" dirty="0" smtClean="0">
                <a:latin typeface="Tahoma" pitchFamily="34" charset="0"/>
              </a:rPr>
              <a:t>, 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lang="ru-RU" sz="2000" b="1" dirty="0" smtClean="0">
                <a:latin typeface="Tahoma" pitchFamily="34" charset="0"/>
              </a:rPr>
              <a:t>Р. </a:t>
            </a:r>
            <a:r>
              <a:rPr lang="ru-RU" sz="2000" b="1" dirty="0" err="1" smtClean="0">
                <a:latin typeface="Tahoma" pitchFamily="34" charset="0"/>
              </a:rPr>
              <a:t>Михельс</a:t>
            </a:r>
            <a:r>
              <a:rPr lang="ru-RU" sz="2000" b="1" dirty="0" smtClean="0">
                <a:latin typeface="Tahoma" pitchFamily="34" charset="0"/>
              </a:rPr>
              <a:t>)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и получила широкое распространение  в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современном обществознании .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   Общество подразделяется на две неравные части, меньшую</a:t>
            </a:r>
            <a:endParaRPr lang="ru-RU" sz="2000" b="1" baseline="0" dirty="0" smtClean="0">
              <a:latin typeface="Tahoma" pitchFamily="34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из которых составляет элита, главный признак которой 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способность к сознательному и реальному влиянию на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общественную жизнь общества.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   Виды элит: политическая, экономическая, военная,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культурная, церковная и т. д.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5780" name="Picture 4" descr="https://upload.wikimedia.org/wikipedia/commons/thumb/f/fd/Vilfredo_Pareto_1870s2.jpg/220px-Vilfredo_Pareto_1870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256"/>
            <a:ext cx="1571636" cy="20931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5572140"/>
            <a:ext cx="2264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Вильфредо</a:t>
            </a:r>
            <a:r>
              <a:rPr lang="ru-RU" dirty="0" smtClean="0"/>
              <a:t> Парето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42844" y="214290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Техника –</a:t>
            </a:r>
            <a:r>
              <a:rPr lang="ru-RU" sz="4400" b="1" i="1" dirty="0" smtClean="0">
                <a:latin typeface="Times New Roman"/>
                <a:ea typeface="Times New Roman"/>
              </a:rPr>
              <a:t> </a:t>
            </a:r>
            <a:r>
              <a:rPr lang="ru-RU" sz="2400" i="1" dirty="0" smtClean="0">
                <a:latin typeface="Times New Roman"/>
                <a:ea typeface="Times New Roman"/>
              </a:rPr>
              <a:t>исторически </a:t>
            </a:r>
            <a:r>
              <a:rPr lang="ru-RU" sz="2400" i="1" dirty="0">
                <a:latin typeface="Times New Roman"/>
                <a:ea typeface="Times New Roman"/>
              </a:rPr>
              <a:t>возникшая и развивающаяся совокупность средств человеческой деятельности, представляющих собой результат </a:t>
            </a:r>
            <a:r>
              <a:rPr lang="ru-RU" sz="2400" i="1" dirty="0" err="1">
                <a:latin typeface="Times New Roman"/>
                <a:ea typeface="Times New Roman"/>
              </a:rPr>
              <a:t>опредмечивания</a:t>
            </a:r>
            <a:r>
              <a:rPr lang="ru-RU" sz="2400" i="1" dirty="0">
                <a:latin typeface="Times New Roman"/>
                <a:ea typeface="Times New Roman"/>
              </a:rPr>
              <a:t> в природном материале трудовых функций, навыков, опыта людей, а также использования сил и </a:t>
            </a:r>
            <a:r>
              <a:rPr lang="ru-RU" sz="2400" i="1" dirty="0" smtClean="0">
                <a:latin typeface="Times New Roman"/>
                <a:ea typeface="Times New Roman"/>
              </a:rPr>
              <a:t>закономерностей </a:t>
            </a:r>
            <a:r>
              <a:rPr lang="ru-RU" sz="2400" i="1" dirty="0">
                <a:latin typeface="Times New Roman"/>
                <a:ea typeface="Times New Roman"/>
              </a:rPr>
              <a:t>природы. </a:t>
            </a:r>
            <a:endParaRPr lang="ru-RU" sz="2400" i="1" dirty="0">
              <a:latin typeface="Times New Roman" pitchFamily="18" charset="0"/>
            </a:endParaRPr>
          </a:p>
        </p:txBody>
      </p:sp>
      <p:pic>
        <p:nvPicPr>
          <p:cNvPr id="3" name="Рисунок 2" descr="http://otetrad.ru/assets/components/phpthumbof/cache/mm043394_l.c5b36dfc98ae30057efec8781b2c4ee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2501895" cy="221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9" name="Picture 1" descr="tp_10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643446"/>
            <a:ext cx="2533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928934"/>
            <a:ext cx="8570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/>
                <a:ea typeface="Times New Roman"/>
              </a:rPr>
              <a:t>Философия техники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– </a:t>
            </a:r>
            <a:r>
              <a:rPr lang="ru-RU" sz="2400" dirty="0">
                <a:latin typeface="Times New Roman"/>
                <a:ea typeface="Times New Roman"/>
              </a:rPr>
              <a:t>направление философского </a:t>
            </a:r>
            <a:r>
              <a:rPr lang="ru-RU" sz="2400" dirty="0" smtClean="0">
                <a:latin typeface="Times New Roman"/>
                <a:ea typeface="Times New Roman"/>
              </a:rPr>
              <a:t>знания,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нацеленное </a:t>
            </a:r>
            <a:r>
              <a:rPr lang="ru-RU" sz="2400" dirty="0">
                <a:latin typeface="Times New Roman"/>
                <a:ea typeface="Times New Roman"/>
              </a:rPr>
              <a:t>на системное исследование </a:t>
            </a:r>
            <a:r>
              <a:rPr lang="ru-RU" sz="2400" dirty="0" smtClean="0">
                <a:latin typeface="Times New Roman"/>
                <a:ea typeface="Times New Roman"/>
              </a:rPr>
              <a:t>техники</a:t>
            </a:r>
            <a:r>
              <a:rPr lang="en-US" sz="2400" dirty="0" smtClean="0">
                <a:latin typeface="Times New Roman"/>
                <a:ea typeface="Times New Roman"/>
              </a:rPr>
              <a:t>.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549275"/>
            <a:ext cx="903605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</a:rPr>
              <a:t>Этапы развития техники: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latin typeface="+mn-lt"/>
              </a:rPr>
              <a:t>орудия </a:t>
            </a:r>
            <a:r>
              <a:rPr lang="ru-RU" sz="4000" dirty="0">
                <a:latin typeface="+mn-lt"/>
              </a:rPr>
              <a:t>ручного труда;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latin typeface="+mn-lt"/>
              </a:rPr>
              <a:t>машины</a:t>
            </a:r>
            <a:r>
              <a:rPr lang="ru-RU" sz="4000" dirty="0">
                <a:latin typeface="+mn-lt"/>
              </a:rPr>
              <a:t>;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latin typeface="+mn-lt"/>
              </a:rPr>
              <a:t>автоматы;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latin typeface="Times New Roman"/>
                <a:ea typeface="Times New Roman"/>
              </a:rPr>
              <a:t>компьютеры.</a:t>
            </a:r>
            <a:endParaRPr lang="ru-RU" sz="4000" dirty="0">
              <a:latin typeface="+mn-lt"/>
            </a:endParaRPr>
          </a:p>
        </p:txBody>
      </p:sp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8989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1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неолитическая революция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anose="020B0A04020102020204" pitchFamily="34" charset="0"/>
              </a:rPr>
              <a:t>(переход от присваивающей экономики к производящей);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2) промышленная революция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anose="020B0A04020102020204" pitchFamily="34" charset="0"/>
              </a:rPr>
              <a:t>к. </a:t>
            </a:r>
            <a:r>
              <a:rPr lang="en-US" sz="3200" dirty="0">
                <a:latin typeface="Arial Black" panose="020B0A04020102020204" pitchFamily="34" charset="0"/>
              </a:rPr>
              <a:t>XVIII</a:t>
            </a:r>
            <a:r>
              <a:rPr lang="ru-RU" sz="3200" dirty="0">
                <a:latin typeface="Arial Black" panose="020B0A04020102020204" pitchFamily="34" charset="0"/>
              </a:rPr>
              <a:t> в. (переход к крупному машинному производству);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3) современная научно-техническая революция </a:t>
            </a:r>
            <a:r>
              <a:rPr lang="ru-RU" sz="3200" dirty="0" smtClean="0">
                <a:latin typeface="Arial Black" panose="020B0A04020102020204" pitchFamily="34" charset="0"/>
              </a:rPr>
              <a:t>(</a:t>
            </a:r>
            <a:r>
              <a:rPr lang="ru-RU" sz="3200" dirty="0">
                <a:latin typeface="Arial Black" panose="020B0A04020102020204" pitchFamily="34" charset="0"/>
              </a:rPr>
              <a:t>интеграция науки и техники, создание </a:t>
            </a:r>
            <a:r>
              <a:rPr lang="ru-RU" sz="3200" dirty="0" smtClean="0">
                <a:latin typeface="Arial Black" panose="020B0A04020102020204" pitchFamily="34" charset="0"/>
              </a:rPr>
              <a:t>автоматизированных </a:t>
            </a:r>
            <a:r>
              <a:rPr lang="ru-RU" sz="3200" dirty="0">
                <a:latin typeface="Arial Black" panose="020B0A04020102020204" pitchFamily="34" charset="0"/>
              </a:rPr>
              <a:t>систем и информационных технологий)</a:t>
            </a:r>
            <a:endParaRPr lang="ru-R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964612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Технический прогресс </a:t>
            </a:r>
            <a:r>
              <a:rPr lang="ru-RU" sz="4400" dirty="0" smtClean="0"/>
              <a:t>–</a:t>
            </a:r>
            <a:r>
              <a:rPr lang="ru-RU" sz="4400" b="1" dirty="0" smtClean="0">
                <a:latin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</a:rPr>
              <a:t>развитие и усовершенствование технических средств и </a:t>
            </a:r>
            <a:r>
              <a:rPr lang="ru-RU" sz="4400" dirty="0" smtClean="0">
                <a:latin typeface="Times New Roman" pitchFamily="18" charset="0"/>
              </a:rPr>
              <a:t>навыков</a:t>
            </a:r>
            <a:r>
              <a:rPr lang="en-US" sz="4400" dirty="0" smtClean="0">
                <a:latin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</a:endParaRPr>
          </a:p>
          <a:p>
            <a:endParaRPr lang="ru-RU" sz="4400" b="1" i="1" dirty="0">
              <a:latin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</a:rPr>
              <a:t>Научно-технический прогресс </a:t>
            </a:r>
            <a:r>
              <a:rPr lang="ru-RU" sz="4400" dirty="0" smtClean="0"/>
              <a:t>–</a:t>
            </a:r>
            <a:r>
              <a:rPr lang="ru-RU" sz="4400" i="1" dirty="0" smtClean="0">
                <a:latin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</a:rPr>
              <a:t>единое, взаимообусловленное, поступательное развитие науки и </a:t>
            </a:r>
            <a:r>
              <a:rPr lang="ru-RU" sz="4400" i="1" dirty="0" smtClean="0">
                <a:latin typeface="Times New Roman" pitchFamily="18" charset="0"/>
              </a:rPr>
              <a:t>техники</a:t>
            </a:r>
            <a:r>
              <a:rPr lang="en-US" sz="4400" i="1" dirty="0" smtClean="0">
                <a:latin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</a:endParaRPr>
          </a:p>
          <a:p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7852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latin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/>
              </a:rPr>
              <a:t>Н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аучно-техническая революция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переход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к качественно новым научно-техническим принципам развития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производства.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</a:rPr>
              <a:t>Техногенная 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</a:rPr>
              <a:t>цивилизация </a:t>
            </a:r>
            <a:r>
              <a:rPr lang="ru-RU" sz="4000" dirty="0" smtClean="0"/>
              <a:t>– </a:t>
            </a:r>
            <a:r>
              <a:rPr lang="ru-RU" sz="4000" b="1" i="1" dirty="0" smtClean="0">
                <a:latin typeface="Times New Roman" pitchFamily="18" charset="0"/>
              </a:rPr>
              <a:t>социокультурный </a:t>
            </a:r>
            <a:r>
              <a:rPr lang="ru-RU" sz="4000" b="1" i="1" dirty="0">
                <a:latin typeface="Times New Roman" pitchFamily="18" charset="0"/>
              </a:rPr>
              <a:t>тип общества, главным стержнем которого является культ науки и </a:t>
            </a:r>
            <a:r>
              <a:rPr lang="ru-RU" sz="4000" b="1" i="1" dirty="0" smtClean="0">
                <a:latin typeface="Times New Roman" pitchFamily="18" charset="0"/>
              </a:rPr>
              <a:t>техники.</a:t>
            </a:r>
            <a:endParaRPr lang="ru-RU" sz="4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290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i="1" dirty="0">
                <a:latin typeface="Times New Roman" pitchFamily="18" charset="0"/>
              </a:rPr>
              <a:t>Социальная философия – это философское учение об универсальных законах возникновения, существования и развития общества.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5" y="2857496"/>
            <a:ext cx="864399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/>
              <a:t>Становление социальной философии как особого раздела философского знания относится к </a:t>
            </a:r>
            <a:r>
              <a:rPr lang="ru-RU" sz="2800" i="1" dirty="0" smtClean="0"/>
              <a:t>20-40-м гг</a:t>
            </a:r>
            <a:r>
              <a:rPr lang="ru-RU" sz="2800" i="1" dirty="0"/>
              <a:t>.  </a:t>
            </a:r>
            <a:r>
              <a:rPr lang="en-US" sz="2800" i="1" dirty="0"/>
              <a:t>XIX </a:t>
            </a:r>
            <a:r>
              <a:rPr lang="ru-RU" sz="2800" i="1" dirty="0"/>
              <a:t>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214554"/>
            <a:ext cx="8496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Технооптимизм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/>
              <a:t>– </a:t>
            </a:r>
            <a:r>
              <a:rPr lang="ru-RU" sz="2800" dirty="0">
                <a:latin typeface="+mn-lt"/>
              </a:rPr>
              <a:t>система взглядов, согласно которой истинным решением любой проблемы может считаться только ее техническое </a:t>
            </a:r>
            <a:r>
              <a:rPr lang="ru-RU" sz="2800" dirty="0" smtClean="0">
                <a:latin typeface="+mn-lt"/>
              </a:rPr>
              <a:t>решение.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/>
                </a:solidFill>
                <a:latin typeface="Arial Black" pitchFamily="34" charset="0"/>
              </a:rPr>
              <a:t>ТЕХНИЦИЗМ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 провозглашает науку и технику основными двигателями социального прогресса  и связывает с их развитием  разрешение всех социальных проблем и противоречий.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85762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Технопессимизм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/>
              <a:t>–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/>
              <a:t>мировоззренческая установка,  согласно  которой  техника и научно-техническое знание объявляются негативной альтернативой культурным ценностям.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12790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Философия культуры </a:t>
            </a:r>
            <a:r>
              <a:rPr lang="ru-RU" sz="2800" b="1" i="1" dirty="0" smtClean="0">
                <a:latin typeface="Times New Roman"/>
                <a:ea typeface="Times New Roman"/>
              </a:rPr>
              <a:t>–</a:t>
            </a:r>
            <a:r>
              <a:rPr lang="ru-RU" sz="2800" dirty="0" smtClean="0"/>
              <a:t> раздел </a:t>
            </a:r>
            <a:r>
              <a:rPr lang="ru-RU" sz="2800" dirty="0"/>
              <a:t>философии, в котором объектом исследования является </a:t>
            </a:r>
            <a:r>
              <a:rPr lang="ru-RU" sz="2800" dirty="0" smtClean="0"/>
              <a:t>культура.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77153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КУЛЬТУРА</a:t>
            </a: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latin typeface="Times New Roman"/>
                <a:ea typeface="Times New Roman"/>
              </a:rPr>
              <a:t>–</a:t>
            </a:r>
            <a:r>
              <a:rPr lang="ru-RU" sz="3200" dirty="0" smtClean="0"/>
              <a:t> </a:t>
            </a:r>
            <a:r>
              <a:rPr lang="ru-RU" sz="2800" dirty="0" smtClean="0"/>
              <a:t>э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 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человеческий опыт,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воплощаемый в программах поведения, ценностях, социальных нормах и знаниях, а также коды, посредством которых они передаются и воспроизводятся.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800" dirty="0" smtClean="0"/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552947" y="4548190"/>
          <a:ext cx="846137" cy="855663"/>
        </p:xfrm>
        <a:graphic>
          <a:graphicData uri="http://schemas.openxmlformats.org/presentationml/2006/ole">
            <p:oleObj spid="_x0000_s62466" name="Clip" r:id="rId3" imgW="846000" imgH="85572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334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2844" y="642918"/>
            <a:ext cx="878687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Подходы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к исследованию культуры: 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ru-RU" sz="3600" i="1" dirty="0" err="1" smtClean="0">
                <a:latin typeface="+mn-lt"/>
              </a:rPr>
              <a:t>Аксиологический</a:t>
            </a:r>
            <a:r>
              <a:rPr lang="ru-RU" sz="3600" i="1" dirty="0" smtClean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(В.</a:t>
            </a:r>
            <a:r>
              <a:rPr lang="en-US" sz="3600" dirty="0" smtClean="0">
                <a:latin typeface="+mn-lt"/>
              </a:rPr>
              <a:t> </a:t>
            </a:r>
            <a:r>
              <a:rPr lang="ru-RU" sz="3600" dirty="0" err="1" smtClean="0">
                <a:latin typeface="+mn-lt"/>
              </a:rPr>
              <a:t>Межуев</a:t>
            </a:r>
            <a:r>
              <a:rPr lang="ru-RU" sz="3600" dirty="0" smtClean="0">
                <a:latin typeface="+mn-lt"/>
              </a:rPr>
              <a:t>); </a:t>
            </a:r>
            <a:endParaRPr lang="ru-RU" sz="36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ru-RU" sz="3600" i="1" dirty="0" err="1" smtClean="0">
                <a:latin typeface="+mn-lt"/>
              </a:rPr>
              <a:t>Системно-деятельностный</a:t>
            </a:r>
            <a:r>
              <a:rPr lang="ru-RU" sz="3600" i="1" dirty="0" smtClean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(Ю.</a:t>
            </a:r>
            <a:r>
              <a:rPr lang="en-US" sz="3600" dirty="0" smtClean="0">
                <a:latin typeface="+mn-lt"/>
              </a:rPr>
              <a:t> </a:t>
            </a:r>
            <a:r>
              <a:rPr lang="ru-RU" sz="3600" dirty="0" smtClean="0">
                <a:latin typeface="+mn-lt"/>
              </a:rPr>
              <a:t>Жданов, Э.</a:t>
            </a:r>
            <a:r>
              <a:rPr lang="en-US" sz="3600" dirty="0" smtClean="0">
                <a:latin typeface="+mn-lt"/>
              </a:rPr>
              <a:t> </a:t>
            </a:r>
            <a:r>
              <a:rPr lang="ru-RU" sz="3600" dirty="0" smtClean="0">
                <a:latin typeface="+mn-lt"/>
              </a:rPr>
              <a:t>Маркарян, Д.</a:t>
            </a:r>
            <a:r>
              <a:rPr lang="en-US" sz="3600" dirty="0" smtClean="0">
                <a:latin typeface="+mn-lt"/>
              </a:rPr>
              <a:t> </a:t>
            </a:r>
            <a:r>
              <a:rPr lang="ru-RU" sz="3600" dirty="0" smtClean="0">
                <a:latin typeface="+mn-lt"/>
              </a:rPr>
              <a:t>Лукач);</a:t>
            </a:r>
            <a:endParaRPr lang="ru-RU" sz="3600" b="1" i="1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ru-RU" sz="3600" i="1" dirty="0" smtClean="0">
                <a:latin typeface="+mn-lt"/>
              </a:rPr>
              <a:t>Семиотический </a:t>
            </a:r>
            <a:r>
              <a:rPr lang="ru-RU" sz="3600" dirty="0" smtClean="0">
                <a:latin typeface="+mn-lt"/>
              </a:rPr>
              <a:t>(А.</a:t>
            </a:r>
            <a:r>
              <a:rPr lang="en-US" sz="3600" dirty="0" smtClean="0">
                <a:latin typeface="+mn-lt"/>
              </a:rPr>
              <a:t> </a:t>
            </a:r>
            <a:r>
              <a:rPr lang="ru-RU" sz="3600" dirty="0" smtClean="0">
                <a:latin typeface="+mn-lt"/>
              </a:rPr>
              <a:t>Моль, Ю.</a:t>
            </a:r>
            <a:r>
              <a:rPr lang="en-US" sz="3600" dirty="0" smtClean="0">
                <a:latin typeface="+mn-lt"/>
              </a:rPr>
              <a:t> </a:t>
            </a:r>
            <a:r>
              <a:rPr lang="ru-RU" sz="3600" dirty="0" smtClean="0">
                <a:latin typeface="+mn-lt"/>
              </a:rPr>
              <a:t>Лотман);</a:t>
            </a:r>
            <a:r>
              <a:rPr lang="ru-RU" sz="3600" b="1" i="1" dirty="0" smtClean="0">
                <a:latin typeface="+mn-lt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ru-RU" sz="3600" i="1" dirty="0" smtClean="0">
                <a:latin typeface="+mn-lt"/>
              </a:rPr>
              <a:t>Игровой </a:t>
            </a:r>
            <a:r>
              <a:rPr lang="ru-RU" sz="3600" dirty="0" smtClean="0">
                <a:latin typeface="+mn-lt"/>
              </a:rPr>
              <a:t>(Й. </a:t>
            </a:r>
            <a:r>
              <a:rPr lang="ru-RU" sz="3600" dirty="0" err="1" smtClean="0">
                <a:latin typeface="+mn-lt"/>
              </a:rPr>
              <a:t>Хейзинга</a:t>
            </a:r>
            <a:r>
              <a:rPr lang="ru-RU" sz="3600" dirty="0" smtClean="0">
                <a:latin typeface="+mn-lt"/>
              </a:rPr>
              <a:t>);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ru-RU" sz="3600" i="1" dirty="0" smtClean="0">
                <a:latin typeface="+mn-lt"/>
              </a:rPr>
              <a:t>Информационный </a:t>
            </a:r>
            <a:r>
              <a:rPr lang="ru-RU" sz="3600" dirty="0" smtClean="0">
                <a:latin typeface="+mn-lt"/>
              </a:rPr>
              <a:t>(Ж. </a:t>
            </a:r>
            <a:r>
              <a:rPr lang="ru-RU" sz="3600" dirty="0" err="1" smtClean="0">
                <a:latin typeface="+mn-lt"/>
              </a:rPr>
              <a:t>Делез</a:t>
            </a:r>
            <a:r>
              <a:rPr lang="ru-RU" sz="3600" dirty="0" smtClean="0">
                <a:latin typeface="+mn-lt"/>
              </a:rPr>
              <a:t>, У. Эко). </a:t>
            </a:r>
            <a:r>
              <a:rPr lang="ru-RU" sz="3600" i="1" dirty="0" smtClean="0">
                <a:latin typeface="+mn-lt"/>
              </a:rPr>
              <a:t> </a:t>
            </a:r>
            <a:endParaRPr lang="ru-RU" sz="3600" i="1" dirty="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03649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типы культур: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ru-RU" sz="3200" b="1" dirty="0" smtClean="0"/>
              <a:t>1. По связи </a:t>
            </a:r>
            <a:r>
              <a:rPr lang="ru-RU" sz="3200" b="1" dirty="0"/>
              <a:t>с религией </a:t>
            </a:r>
            <a:r>
              <a:rPr lang="ru-RU" sz="2400" i="1" dirty="0"/>
              <a:t>(религиозная и светская, христианская и мусульманская); </a:t>
            </a:r>
            <a:r>
              <a:rPr lang="ru-RU" sz="2400" i="1" dirty="0" smtClean="0"/>
              <a:t> </a:t>
            </a:r>
          </a:p>
          <a:p>
            <a:pPr marL="514350" indent="-514350"/>
            <a:r>
              <a:rPr lang="ru-RU" sz="3200" b="1" dirty="0" smtClean="0"/>
              <a:t>2. </a:t>
            </a:r>
            <a:r>
              <a:rPr lang="ru-RU" dirty="0" smtClean="0"/>
              <a:t> </a:t>
            </a:r>
            <a:r>
              <a:rPr lang="ru-RU" sz="2800" b="1" dirty="0" smtClean="0"/>
              <a:t>По региональной  принадлежности </a:t>
            </a:r>
            <a:r>
              <a:rPr lang="ru-RU" sz="2400" i="1" dirty="0"/>
              <a:t>(восточная и западная, латиноамериканская и т. д.); </a:t>
            </a:r>
            <a:endParaRPr lang="ru-RU" sz="2400" i="1" dirty="0" smtClean="0"/>
          </a:p>
          <a:p>
            <a:pPr marL="342900" indent="-342900"/>
            <a:r>
              <a:rPr lang="ru-RU" sz="2800" b="1" dirty="0" smtClean="0"/>
              <a:t>3. По национально-этнической особенности </a:t>
            </a:r>
            <a:r>
              <a:rPr lang="ru-RU" sz="2400" i="1" dirty="0"/>
              <a:t>(белорусская, французская и т. п</a:t>
            </a:r>
            <a:r>
              <a:rPr lang="ru-RU" sz="2400" i="1" dirty="0" smtClean="0"/>
              <a:t>.);</a:t>
            </a:r>
            <a:endParaRPr lang="ru-RU" i="1" dirty="0" smtClean="0"/>
          </a:p>
          <a:p>
            <a:pPr marL="342900" indent="-342900"/>
            <a:r>
              <a:rPr lang="ru-RU" sz="2800" b="1" dirty="0" smtClean="0"/>
              <a:t>4. По виду деятельности </a:t>
            </a:r>
            <a:r>
              <a:rPr lang="ru-RU" sz="2400" i="1" dirty="0" smtClean="0"/>
              <a:t>(производственная</a:t>
            </a:r>
            <a:r>
              <a:rPr lang="ru-RU" sz="2400" i="1" dirty="0"/>
              <a:t>, политическая, </a:t>
            </a:r>
            <a:r>
              <a:rPr lang="ru-RU" sz="2400" i="1" dirty="0" smtClean="0"/>
              <a:t>педагогическая и др.)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5238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357291" y="333375"/>
            <a:ext cx="6357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714348" y="1142985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eaLnBrk="0" hangingPunct="0">
              <a:buFont typeface="Arial" pitchFamily="34" charset="0"/>
              <a:buChar char="•"/>
            </a:pPr>
            <a:r>
              <a:rPr lang="ru-RU" sz="3200" dirty="0" smtClean="0">
                <a:latin typeface="+mn-lt"/>
                <a:cs typeface="Times New Roman" pitchFamily="18" charset="0"/>
              </a:rPr>
              <a:t>Материальная культура</a:t>
            </a:r>
            <a:r>
              <a:rPr lang="ru-RU" sz="3200" b="1" i="1" dirty="0" smtClean="0">
                <a:latin typeface="+mn-lt"/>
                <a:ea typeface="Times New Roman"/>
              </a:rPr>
              <a:t> </a:t>
            </a:r>
            <a:r>
              <a:rPr lang="ru-RU" sz="3200" dirty="0" smtClean="0">
                <a:latin typeface="+mn-lt"/>
              </a:rPr>
              <a:t>–</a:t>
            </a:r>
            <a:r>
              <a:rPr lang="ru-RU" sz="3200" i="1" dirty="0" smtClean="0">
                <a:latin typeface="+mn-lt"/>
                <a:ea typeface="Times New Roman"/>
              </a:rPr>
              <a:t> 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часть общей системы культуры, включающая всю сферу материальной деятельности и ее результаты. </a:t>
            </a:r>
          </a:p>
          <a:p>
            <a:pPr lvl="0" algn="just" eaLnBrk="0" hangingPunct="0"/>
            <a:r>
              <a:rPr lang="ru-RU" sz="24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Виды материальной культуры: </a:t>
            </a: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1) культура материального производства (материально-вещественная,  социально-материальная);  2)  культура техническая; 3) культура экономическая; 4) культура быта.</a:t>
            </a: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sz="3200" dirty="0" smtClean="0">
                <a:latin typeface="Times New Roman"/>
                <a:ea typeface="Times New Roman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уховная </a:t>
            </a:r>
            <a:r>
              <a:rPr lang="ru-RU" sz="3200" dirty="0" smtClean="0">
                <a:latin typeface="+mn-lt"/>
                <a:cs typeface="Times New Roman" pitchFamily="18" charset="0"/>
              </a:rPr>
              <a:t>культура</a:t>
            </a:r>
            <a:r>
              <a:rPr lang="ru-RU" sz="3200" b="1" i="1" dirty="0" smtClean="0">
                <a:latin typeface="+mn-lt"/>
                <a:ea typeface="Times New Roman"/>
              </a:rPr>
              <a:t> </a:t>
            </a:r>
            <a:r>
              <a:rPr lang="ru-RU" sz="3200" dirty="0" smtClean="0">
                <a:latin typeface="+mn-lt"/>
              </a:rPr>
              <a:t>–</a:t>
            </a:r>
            <a:r>
              <a:rPr lang="en-US" sz="32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ч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асть общей системы культуры, включающая духовную деятельность и ее продукты.</a:t>
            </a:r>
          </a:p>
          <a:p>
            <a:pPr lvl="0" algn="just" eaLnBrk="0" hangingPunct="0"/>
            <a:r>
              <a:rPr lang="ru-RU" sz="24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Виды духовной культуры: </a:t>
            </a: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1) культура  нравственная; 2) культура эстетическая (литература, искусство); 3) культура религиозная; 4) куль-</a:t>
            </a:r>
          </a:p>
          <a:p>
            <a:pPr lvl="0" algn="just" eaLnBrk="0" hangingPunct="0"/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тура правовая; 5) культура политическая; 6) культура научная; 7) куль-</a:t>
            </a:r>
          </a:p>
          <a:p>
            <a:pPr lvl="0" algn="just" eaLnBrk="0" hangingPunct="0"/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тура системы  образования; 8) культура быта (в его духовных аспектах); 9) культура  средств массовой информации.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</a:t>
            </a:r>
            <a:endParaRPr lang="ru-RU" sz="2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85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Виды культуры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285860"/>
            <a:ext cx="842506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/>
              <a:t>Доминирующая культура </a:t>
            </a:r>
            <a:r>
              <a:rPr lang="ru-RU" sz="1400" dirty="0" smtClean="0"/>
              <a:t>КАК правило базируется на культурном наследии и традиционной культуре на культуре классической и народной на сочетании ценностей различных культур.</a:t>
            </a:r>
          </a:p>
          <a:p>
            <a:pPr marL="571500" indent="-571500"/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/>
              <a:t>Субкультура</a:t>
            </a:r>
          </a:p>
          <a:p>
            <a:pPr marL="571500" indent="-571500"/>
            <a:endParaRPr lang="ru-RU" sz="4000" dirty="0" smtClean="0"/>
          </a:p>
          <a:p>
            <a:pPr marL="571500" indent="-571500"/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/>
              <a:t>Контркультура</a:t>
            </a:r>
            <a:endParaRPr lang="ru-RU" sz="4000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s://upload.wikimedia.org/wikipedia/commons/thumb/4/46/Ankh.svg/500px-Ankh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357190" cy="48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amemuseum.ru/Images/emo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928694" cy="11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меры контркультуры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429264"/>
            <a:ext cx="164307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357562"/>
            <a:ext cx="1785950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</p:spPr>
      </p:pic>
      <p:pic>
        <p:nvPicPr>
          <p:cNvPr id="41986" name="Picture 42" descr="715d0916e9c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2571744"/>
            <a:ext cx="154885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43636" y="2214554"/>
          <a:ext cx="776287" cy="1038225"/>
        </p:xfrm>
        <a:graphic>
          <a:graphicData uri="http://schemas.openxmlformats.org/presentationml/2006/ole">
            <p:oleObj spid="_x0000_s41986" name="Clip" r:id="rId8" imgW="1926000" imgH="2370600" progId="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500430" y="2500306"/>
          <a:ext cx="624934" cy="662949"/>
        </p:xfrm>
        <a:graphic>
          <a:graphicData uri="http://schemas.openxmlformats.org/presentationml/2006/ole">
            <p:oleObj spid="_x0000_s41989" name="Clip" r:id="rId9" imgW="616680" imgH="785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8" name="Object 18"/>
          <p:cNvGraphicFramePr>
            <a:graphicFrameLocks noChangeAspect="1"/>
          </p:cNvGraphicFramePr>
          <p:nvPr/>
        </p:nvGraphicFramePr>
        <p:xfrm>
          <a:off x="4357686" y="6072206"/>
          <a:ext cx="1591225" cy="684212"/>
        </p:xfrm>
        <a:graphic>
          <a:graphicData uri="http://schemas.openxmlformats.org/presentationml/2006/ole">
            <p:oleObj spid="_x0000_s40978" name="Clip" r:id="rId4" imgW="5189040" imgH="2233080" progId="">
              <p:embed/>
            </p:oleObj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10" y="357166"/>
            <a:ext cx="7821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Уровни культуры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42506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4000" dirty="0" smtClean="0"/>
              <a:t>Элитарная</a:t>
            </a:r>
            <a:r>
              <a:rPr lang="en-US" sz="4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Сложная для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Кафка,Пикассо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 eaLnBrk="0" hangingPunct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Шнитке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коммерческая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/>
              <a:t>Народная </a:t>
            </a:r>
          </a:p>
          <a:p>
            <a:pPr marL="571500" indent="-571500"/>
            <a:endParaRPr lang="ru-RU" sz="4000" dirty="0" smtClean="0"/>
          </a:p>
          <a:p>
            <a:pPr marL="571500" indent="-571500"/>
            <a:r>
              <a:rPr lang="ru-RU" b="1" dirty="0" smtClean="0"/>
              <a:t>Развитие  СМИ  Коммерциализация «Раскручивание» «Халтура»</a:t>
            </a:r>
            <a:endParaRPr lang="ru-RU" dirty="0" smtClean="0"/>
          </a:p>
          <a:p>
            <a:pPr marL="571500" indent="-571500"/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/>
              <a:t>Массовая</a:t>
            </a:r>
            <a:endParaRPr lang="ru-RU" sz="4000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62" name="Picture 5" descr="kirkorovham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502277"/>
            <a:ext cx="1991628" cy="13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1ded830b88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476108"/>
            <a:ext cx="2071702" cy="138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8" name="Object 28"/>
          <p:cNvGraphicFramePr>
            <a:graphicFrameLocks noChangeAspect="1"/>
          </p:cNvGraphicFramePr>
          <p:nvPr/>
        </p:nvGraphicFramePr>
        <p:xfrm>
          <a:off x="5643570" y="2357430"/>
          <a:ext cx="776287" cy="1038225"/>
        </p:xfrm>
        <a:graphic>
          <a:graphicData uri="http://schemas.openxmlformats.org/presentationml/2006/ole">
            <p:oleObj spid="_x0000_s40988" name="Clip" r:id="rId7" imgW="1926000" imgH="2370600" progId="">
              <p:embed/>
            </p:oleObj>
          </a:graphicData>
        </a:graphic>
      </p:graphicFrame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1571604" y="5534680"/>
            <a:ext cx="172366" cy="25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dirty="0"/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/>
        </p:nvGraphicFramePr>
        <p:xfrm>
          <a:off x="4714876" y="5715016"/>
          <a:ext cx="676089" cy="466808"/>
        </p:xfrm>
        <a:graphic>
          <a:graphicData uri="http://schemas.openxmlformats.org/presentationml/2006/ole">
            <p:oleObj spid="_x0000_s40993" name="Clip" r:id="rId8" imgW="987840" imgH="937080" progId="">
              <p:embed/>
            </p:oleObj>
          </a:graphicData>
        </a:graphic>
      </p:graphicFrame>
      <p:graphicFrame>
        <p:nvGraphicFramePr>
          <p:cNvPr id="40995" name="Object 35"/>
          <p:cNvGraphicFramePr>
            <a:graphicFrameLocks noChangeAspect="1"/>
          </p:cNvGraphicFramePr>
          <p:nvPr/>
        </p:nvGraphicFramePr>
        <p:xfrm>
          <a:off x="3929058" y="3429000"/>
          <a:ext cx="1060450" cy="1201738"/>
        </p:xfrm>
        <a:graphic>
          <a:graphicData uri="http://schemas.openxmlformats.org/presentationml/2006/ole">
            <p:oleObj spid="_x0000_s40995" name="Clip" r:id="rId9" imgW="1060560" imgH="1202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7154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Основные типы культурной динамики: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Культурогенез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/>
              <a:t>– </a:t>
            </a:r>
            <a:r>
              <a:rPr lang="ru-RU" sz="2000" dirty="0" smtClean="0">
                <a:latin typeface="+mn-lt"/>
              </a:rPr>
              <a:t>порождение новых культурных форм, интеграция их в социальную практику;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+mn-lt"/>
              </a:rPr>
              <a:t> </a:t>
            </a:r>
            <a:r>
              <a:rPr lang="ru-RU" sz="2000" b="1" dirty="0" smtClean="0">
                <a:latin typeface="+mn-lt"/>
              </a:rPr>
              <a:t>трансляция культурных традиций</a:t>
            </a:r>
            <a:r>
              <a:rPr lang="ru-RU" sz="2000" dirty="0" smtClean="0">
                <a:latin typeface="+mn-lt"/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трансформация</a:t>
            </a:r>
            <a:r>
              <a:rPr lang="ru-RU" sz="2000" dirty="0" smtClean="0">
                <a:latin typeface="+mn-lt"/>
              </a:rPr>
              <a:t> (обновление, видоизменение, деградация, распад). Она обусловлена, прежде всего, характерным для культуры той или иной страны противоречивым взаимодействием базовой  культуры, субкультур и  контркультуры;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+mn-lt"/>
              </a:rPr>
              <a:t>культурная диффузия </a:t>
            </a:r>
            <a:r>
              <a:rPr lang="ru-RU" sz="2000" dirty="0" smtClean="0"/>
              <a:t>–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распространение черт культуры (например, религиозных убеждений, технологических идей, форм языка и т.д.) или социальной практики одного общества (группы) в другом. Понятие впервые использовано британским антропологом Эдвардом </a:t>
            </a:r>
            <a:r>
              <a:rPr lang="ru-RU" sz="2000" dirty="0" err="1" smtClean="0">
                <a:latin typeface="+mn-lt"/>
              </a:rPr>
              <a:t>Тайлором</a:t>
            </a:r>
            <a:r>
              <a:rPr lang="ru-RU" sz="2000" dirty="0" smtClean="0">
                <a:latin typeface="+mn-lt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>
              <a:latin typeface="+mn-lt"/>
            </a:endParaRPr>
          </a:p>
        </p:txBody>
      </p:sp>
      <p:pic>
        <p:nvPicPr>
          <p:cNvPr id="3" name="Рисунок 2" descr="По клику мышки сюда вы увидите все посты сообщества по тематике - спадчына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714884"/>
            <a:ext cx="207170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ile:Statue of Europe-(Unity-in-Peace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47423" y1="13158" x2="47423" y2="13158"/>
                        <a14:foregroundMark x1="42784" y1="38889" x2="42784" y2="38889"/>
                        <a14:foregroundMark x1="41237" y1="65205" x2="41237" y2="65205"/>
                        <a14:foregroundMark x1="19072" y1="73099" x2="19072" y2="73099"/>
                        <a14:foregroundMark x1="17526" y1="43567" x2="17526" y2="43567"/>
                        <a14:backgroundMark x1="8763" y1="585" x2="8763" y2="585"/>
                        <a14:backgroundMark x1="56186" y1="585" x2="56186" y2="585"/>
                        <a14:backgroundMark x1="99485" y1="69298" x2="99485" y2="69298"/>
                        <a14:backgroundMark x1="62371" y1="97368" x2="62371" y2="97368"/>
                        <a14:backgroundMark x1="19072" y1="91228" x2="19072" y2="91228"/>
                        <a14:backgroundMark x1="10309" y1="42398" x2="10309" y2="42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71670" y="4500570"/>
            <a:ext cx="1731819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" y="333375"/>
            <a:ext cx="8794750" cy="6738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+mn-lt"/>
              </a:rPr>
              <a:t>Функции культуры</a:t>
            </a:r>
            <a:r>
              <a:rPr lang="ru-RU" sz="4800" dirty="0">
                <a:latin typeface="+mn-lt"/>
              </a:rPr>
              <a:t>: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800" dirty="0">
                <a:latin typeface="+mn-lt"/>
              </a:rPr>
              <a:t>Социализации;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800" dirty="0">
                <a:latin typeface="+mn-lt"/>
              </a:rPr>
              <a:t>Познавательная;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800" dirty="0">
                <a:latin typeface="+mn-lt"/>
              </a:rPr>
              <a:t>Коммуникативная;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800" dirty="0">
                <a:latin typeface="+mn-lt"/>
              </a:rPr>
              <a:t>Аксиологическая;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800" dirty="0" smtClean="0">
                <a:latin typeface="+mn-lt"/>
              </a:rPr>
              <a:t>Игровая</a:t>
            </a:r>
            <a:r>
              <a:rPr lang="en-US" sz="4800" dirty="0" smtClean="0">
                <a:latin typeface="+mn-lt"/>
              </a:rPr>
              <a:t>.</a:t>
            </a:r>
            <a:endParaRPr lang="ru-RU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+mn-lt"/>
              </a:rPr>
              <a:t> </a:t>
            </a:r>
          </a:p>
        </p:txBody>
      </p:sp>
      <p:pic>
        <p:nvPicPr>
          <p:cNvPr id="3" name="Рисунок 2" descr="А.М. Багаутдинов  СТАНОВЛЕНИЕ ГРАЖДАНСКОЙ И ПРАВОВОЙ КУЛЬТУРЫ МОЛОДЕЖ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500306"/>
            <a:ext cx="1643074" cy="143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.Б. Абакачева  К ВОПРОСУ О ПРАВОВОЙ  КУЛЬТУРЕ МОЛОДЕЖИ КАК РАЗНОВИДНОСТИ ПРАВОВОЙ КУЛЬТУР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85794"/>
            <a:ext cx="1214446" cy="12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.Г.Мухамадеев  РАЗВИВАЕМ ПСИХОДИАГНОСТИЧЕСКУЮ АКТИВНОСТЬ СТУДЕНТ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857760"/>
            <a:ext cx="2071702" cy="15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F:\ИВАНОВА\пасха\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00438"/>
            <a:ext cx="1099935" cy="13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643050"/>
            <a:ext cx="1100829" cy="1082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71440" y="1214422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Диалог культур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процесс взаимного обмена и совершенствования культурных программ разных сообществ. Активизация взаимодействия различных обществ привела к формированию единого пространства диалога культур, затрагивающего  практически все общества. </a:t>
            </a:r>
          </a:p>
          <a:p>
            <a:r>
              <a:rPr lang="ru-RU" sz="2000" b="1" i="1" dirty="0" smtClean="0">
                <a:latin typeface="+mj-lt"/>
              </a:rPr>
              <a:t>Культурная гибридизация – </a:t>
            </a:r>
            <a:r>
              <a:rPr lang="ru-RU" dirty="0" smtClean="0">
                <a:latin typeface="+mj-lt"/>
              </a:rPr>
              <a:t>смешение, взаимопроникновение и переработка элементов различных культур в определенном социальном контексте. </a:t>
            </a:r>
            <a:r>
              <a:rPr lang="ru-RU" dirty="0" err="1" smtClean="0">
                <a:latin typeface="+mj-lt"/>
              </a:rPr>
              <a:t>Аксиологически</a:t>
            </a:r>
            <a:r>
              <a:rPr lang="ru-RU" dirty="0" smtClean="0">
                <a:latin typeface="+mj-lt"/>
              </a:rPr>
              <a:t> гибридизация может пониматься и негативно, т. е. как неспособность к культурному сопротивлению и подмена его </a:t>
            </a:r>
            <a:r>
              <a:rPr lang="ru-RU" dirty="0" err="1" smtClean="0">
                <a:latin typeface="+mj-lt"/>
              </a:rPr>
              <a:t>квазиценностями</a:t>
            </a:r>
            <a:r>
              <a:rPr lang="ru-RU" dirty="0" smtClean="0">
                <a:latin typeface="+mj-lt"/>
              </a:rPr>
              <a:t> под влиянием механизмов современных культурных индустрий.</a:t>
            </a:r>
          </a:p>
          <a:p>
            <a:r>
              <a:rPr lang="ru-RU" sz="2000" b="1" i="1" dirty="0" smtClean="0">
                <a:latin typeface="+mj-lt"/>
              </a:rPr>
              <a:t>Культурная диффузия </a:t>
            </a:r>
            <a:r>
              <a:rPr lang="ru-RU" sz="2000" i="1" dirty="0" smtClean="0">
                <a:latin typeface="+mj-lt"/>
              </a:rPr>
              <a:t>– </a:t>
            </a:r>
            <a:r>
              <a:rPr lang="ru-RU" sz="2000" dirty="0" smtClean="0">
                <a:latin typeface="+mj-lt"/>
              </a:rPr>
              <a:t>форма межкультурной коммуникации, представляющая собой взаимное проникновение (заимствование) культурных черт и комплексов из одного общества в другое при их культурном контакте.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Культурная диффузия  может происходить не только между странами и народами, но и между группами (социальными, демографическими, профессиональными, конфессиональными и др.) – носителями субкультур.</a:t>
            </a:r>
          </a:p>
        </p:txBody>
      </p:sp>
      <p:pic>
        <p:nvPicPr>
          <p:cNvPr id="5" name="Рисунок 4" descr="З.Р. Мингазова   ИНСТИТУЦИОНАЛИЗАЦИЯ ДЕЛОВОЙ РЕПУТАЦИИ РАБОТНИКОВ ГОСУДАРСТВЕННОГО АППАРАТА РОССИЙСКОЙ ФЕДЕРА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572140"/>
            <a:ext cx="1643074" cy="11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042988" y="260350"/>
            <a:ext cx="7772400" cy="742950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Взаимодействие культур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Особенности изучения общественных явлений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14348" y="1928802"/>
            <a:ext cx="814228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000"/>
              <a:buFont typeface="Wingdings" pitchFamily="2" charset="2"/>
              <a:buChar char="n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Общество познает само себя: субъект познания (общество) и его объект (общество) совпадают.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000"/>
              <a:buFont typeface="Wingdings" pitchFamily="2" charset="2"/>
              <a:buChar char="n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Будучи участником социального развития, человек не может быть безразличным к происходящему.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000"/>
              <a:buFont typeface="Wingdings" pitchFamily="2" charset="2"/>
              <a:buChar char="n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Сложность и многовариантная динамичность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изучаемого объекта – общества.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000"/>
              <a:buFont typeface="Wingdings" pitchFamily="2" charset="2"/>
              <a:buChar char="n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 изучении общества ограничены возможности наблюдения и эксперимента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786" y="214291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Диалог и полилог культур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785794"/>
            <a:ext cx="1479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714348" y="1357299"/>
            <a:ext cx="6578599" cy="1143008"/>
            <a:chOff x="675" y="1203"/>
            <a:chExt cx="4144" cy="765"/>
          </a:xfrm>
        </p:grpSpPr>
        <p:sp>
          <p:nvSpPr>
            <p:cNvPr id="9011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5" y="1203"/>
              <a:ext cx="1584" cy="72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5833"/>
                  <a:gd name="adj2" fmla="val 0"/>
                </a:avLst>
              </a:prstTxWarp>
            </a:bodyPr>
            <a:lstStyle/>
            <a:p>
              <a:pPr algn="ctr" rtl="0"/>
              <a:r>
                <a:rPr lang="ru-RU" sz="3600" b="1" kern="10" spc="-360" dirty="0" smtClean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«Р</a:t>
              </a:r>
              <a:r>
                <a:rPr lang="ru-RU" sz="3600" b="1" kern="10" dirty="0" smtClean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авные</a:t>
              </a:r>
              <a:r>
                <a:rPr lang="ru-RU" sz="3600" b="1" kern="10" spc="-360" dirty="0" smtClean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 и</a:t>
              </a:r>
            </a:p>
            <a:p>
              <a:pPr algn="ctr" rtl="0"/>
              <a:r>
                <a:rPr lang="ru-RU" sz="3600" b="1" kern="10" spc="-360" dirty="0" smtClean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разные»</a:t>
              </a:r>
              <a:endPara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graphicFrame>
          <p:nvGraphicFramePr>
            <p:cNvPr id="90118" name="Object 6"/>
            <p:cNvGraphicFramePr>
              <a:graphicFrameLocks noChangeAspect="1"/>
            </p:cNvGraphicFramePr>
            <p:nvPr/>
          </p:nvGraphicFramePr>
          <p:xfrm>
            <a:off x="3072" y="1248"/>
            <a:ext cx="485" cy="693"/>
          </p:xfrm>
          <a:graphic>
            <a:graphicData uri="http://schemas.openxmlformats.org/presentationml/2006/ole">
              <p:oleObj spid="_x0000_s90118" name="Clip" r:id="rId3" imgW="1218600" imgH="1741320" progId="">
                <p:embed/>
              </p:oleObj>
            </a:graphicData>
          </a:graphic>
        </p:graphicFrame>
        <p:graphicFrame>
          <p:nvGraphicFramePr>
            <p:cNvPr id="90119" name="Object 7"/>
            <p:cNvGraphicFramePr>
              <a:graphicFrameLocks noChangeAspect="1"/>
            </p:cNvGraphicFramePr>
            <p:nvPr/>
          </p:nvGraphicFramePr>
          <p:xfrm>
            <a:off x="4320" y="1248"/>
            <a:ext cx="499" cy="663"/>
          </p:xfrm>
          <a:graphic>
            <a:graphicData uri="http://schemas.openxmlformats.org/presentationml/2006/ole">
              <p:oleObj spid="_x0000_s90119" name="Clip" r:id="rId4" imgW="896040" imgH="1190160" progId="">
                <p:embed/>
              </p:oleObj>
            </a:graphicData>
          </a:graphic>
        </p:graphicFrame>
        <p:graphicFrame>
          <p:nvGraphicFramePr>
            <p:cNvPr id="90120" name="Object 8"/>
            <p:cNvGraphicFramePr>
              <a:graphicFrameLocks noChangeAspect="1"/>
            </p:cNvGraphicFramePr>
            <p:nvPr/>
          </p:nvGraphicFramePr>
          <p:xfrm>
            <a:off x="3753" y="1248"/>
            <a:ext cx="397" cy="720"/>
          </p:xfrm>
          <a:graphic>
            <a:graphicData uri="http://schemas.openxmlformats.org/presentationml/2006/ole">
              <p:oleObj spid="_x0000_s90120" name="Clip" r:id="rId5" imgW="920520" imgH="1672200" progId="">
                <p:embed/>
              </p:oleObj>
            </a:graphicData>
          </a:graphic>
        </p:graphicFrame>
      </p:grp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857224" y="2643182"/>
            <a:ext cx="6967537" cy="1285884"/>
            <a:chOff x="720" y="2400"/>
            <a:chExt cx="4389" cy="816"/>
          </a:xfrm>
        </p:grpSpPr>
        <p:grpSp>
          <p:nvGrpSpPr>
            <p:cNvPr id="90122" name="Group 10"/>
            <p:cNvGrpSpPr>
              <a:grpSpLocks/>
            </p:cNvGrpSpPr>
            <p:nvPr/>
          </p:nvGrpSpPr>
          <p:grpSpPr bwMode="auto">
            <a:xfrm>
              <a:off x="720" y="2400"/>
              <a:ext cx="4339" cy="639"/>
              <a:chOff x="720" y="2400"/>
              <a:chExt cx="4339" cy="639"/>
            </a:xfrm>
          </p:grpSpPr>
          <p:sp>
            <p:nvSpPr>
              <p:cNvPr id="9012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0" y="2640"/>
                <a:ext cx="2016" cy="39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6500"/>
                    <a:gd name="adj2" fmla="val 0"/>
                  </a:avLst>
                </a:prstTxWarp>
              </a:bodyPr>
              <a:lstStyle/>
              <a:p>
                <a:pPr algn="ctr" rtl="0"/>
                <a:r>
                  <a:rPr lang="ru-RU" sz="3600" b="1" kern="10" dirty="0" smtClean="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+mn-lt"/>
                  </a:rPr>
                  <a:t>взаимообогащение</a:t>
                </a:r>
                <a:endParaRPr lang="ru-RU" sz="3600" b="1" kern="1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latin typeface="+mn-lt"/>
                </a:endParaRPr>
              </a:p>
            </p:txBody>
          </p:sp>
          <p:grpSp>
            <p:nvGrpSpPr>
              <p:cNvPr id="90124" name="Group 12"/>
              <p:cNvGrpSpPr>
                <a:grpSpLocks/>
              </p:cNvGrpSpPr>
              <p:nvPr/>
            </p:nvGrpSpPr>
            <p:grpSpPr bwMode="auto">
              <a:xfrm>
                <a:off x="3408" y="2400"/>
                <a:ext cx="1651" cy="624"/>
                <a:chOff x="3408" y="2400"/>
                <a:chExt cx="1651" cy="624"/>
              </a:xfrm>
            </p:grpSpPr>
            <p:graphicFrame>
              <p:nvGraphicFramePr>
                <p:cNvPr id="90125" name="Object 13"/>
                <p:cNvGraphicFramePr>
                  <a:graphicFrameLocks noChangeAspect="1"/>
                </p:cNvGraphicFramePr>
                <p:nvPr/>
              </p:nvGraphicFramePr>
              <p:xfrm>
                <a:off x="3408" y="2448"/>
                <a:ext cx="542" cy="576"/>
              </p:xfrm>
              <a:graphic>
                <a:graphicData uri="http://schemas.openxmlformats.org/presentationml/2006/ole">
                  <p:oleObj spid="_x0000_s90125" name="Clip" r:id="rId6" imgW="784080" imgH="834480" progId="">
                    <p:embed/>
                  </p:oleObj>
                </a:graphicData>
              </a:graphic>
            </p:graphicFrame>
            <p:graphicFrame>
              <p:nvGraphicFramePr>
                <p:cNvPr id="90126" name="Object 14"/>
                <p:cNvGraphicFramePr>
                  <a:graphicFrameLocks noChangeAspect="1"/>
                </p:cNvGraphicFramePr>
                <p:nvPr/>
              </p:nvGraphicFramePr>
              <p:xfrm>
                <a:off x="4656" y="2400"/>
                <a:ext cx="403" cy="624"/>
              </p:xfrm>
              <a:graphic>
                <a:graphicData uri="http://schemas.openxmlformats.org/presentationml/2006/ole">
                  <p:oleObj spid="_x0000_s90126" name="Clip" r:id="rId7" imgW="1109520" imgH="1719720" progId="">
                    <p:embed/>
                  </p:oleObj>
                </a:graphicData>
              </a:graphic>
            </p:graphicFrame>
            <p:sp>
              <p:nvSpPr>
                <p:cNvPr id="90127" name="AutoShape 15"/>
                <p:cNvSpPr>
                  <a:spLocks noChangeArrowheads="1"/>
                </p:cNvSpPr>
                <p:nvPr/>
              </p:nvSpPr>
              <p:spPr bwMode="auto">
                <a:xfrm>
                  <a:off x="3984" y="2592"/>
                  <a:ext cx="624" cy="240"/>
                </a:xfrm>
                <a:prstGeom prst="leftRightArrow">
                  <a:avLst>
                    <a:gd name="adj1" fmla="val 50000"/>
                    <a:gd name="adj2" fmla="val 52000"/>
                  </a:avLst>
                </a:prstGeom>
                <a:solidFill>
                  <a:srgbClr val="FFFFCC"/>
                </a:solidFill>
                <a:ln w="9525">
                  <a:solidFill>
                    <a:srgbClr val="CC0099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3312" y="2928"/>
              <a:ext cx="17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Культурный обмен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571472" y="4071943"/>
            <a:ext cx="7715250" cy="1357322"/>
            <a:chOff x="624" y="3318"/>
            <a:chExt cx="4860" cy="858"/>
          </a:xfrm>
        </p:grpSpPr>
        <p:sp>
          <p:nvSpPr>
            <p:cNvPr id="90130" name="AutoShape 18"/>
            <p:cNvSpPr>
              <a:spLocks noChangeArrowheads="1"/>
            </p:cNvSpPr>
            <p:nvPr/>
          </p:nvSpPr>
          <p:spPr bwMode="auto">
            <a:xfrm>
              <a:off x="624" y="3318"/>
              <a:ext cx="4848" cy="240"/>
            </a:xfrm>
            <a:prstGeom prst="downArrowCallout">
              <a:avLst>
                <a:gd name="adj1" fmla="val 52557"/>
                <a:gd name="adj2" fmla="val 65837"/>
                <a:gd name="adj3" fmla="val 26667"/>
                <a:gd name="adj4" fmla="val 37083"/>
              </a:avLst>
            </a:prstGeom>
            <a:solidFill>
              <a:srgbClr val="FFFFCC"/>
            </a:solidFill>
            <a:ln w="28575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3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624" y="3606"/>
              <a:ext cx="4860" cy="57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+mn-lt"/>
                </a:rPr>
                <a:t>Создание общечеловеческих культурных ценностей  </a:t>
              </a:r>
            </a:p>
            <a:p>
              <a:pPr algn="ctr" rtl="0"/>
              <a:r>
                <a:rPr lang="ru-RU" sz="3600" b="1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+mn-lt"/>
                </a:rPr>
                <a:t>при сохранении  и обогащении культурного наследия  </a:t>
              </a:r>
              <a:endPara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90138" name="Object 26"/>
          <p:cNvGraphicFramePr>
            <a:graphicFrameLocks noChangeAspect="1"/>
          </p:cNvGraphicFramePr>
          <p:nvPr/>
        </p:nvGraphicFramePr>
        <p:xfrm>
          <a:off x="1285852" y="5500702"/>
          <a:ext cx="1981200" cy="1138238"/>
        </p:xfrm>
        <a:graphic>
          <a:graphicData uri="http://schemas.openxmlformats.org/presentationml/2006/ole">
            <p:oleObj spid="_x0000_s90138" name="Clip" r:id="rId8" imgW="4443120" imgH="2552400" progId="">
              <p:embed/>
            </p:oleObj>
          </a:graphicData>
        </a:graphic>
      </p:graphicFrame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3286116" y="5572140"/>
          <a:ext cx="962025" cy="990600"/>
        </p:xfrm>
        <a:graphic>
          <a:graphicData uri="http://schemas.openxmlformats.org/presentationml/2006/ole">
            <p:oleObj spid="_x0000_s90139" name="Clip" r:id="rId9" imgW="1443240" imgH="1486440" progId="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37" y="188913"/>
            <a:ext cx="89503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atin typeface="+mj-lt"/>
              </a:rPr>
              <a:t>Глобализация </a:t>
            </a:r>
            <a:r>
              <a:rPr lang="ru-RU" sz="3600" dirty="0">
                <a:latin typeface="+mj-lt"/>
              </a:rPr>
              <a:t>–</a:t>
            </a:r>
            <a:r>
              <a:rPr lang="ru-RU" sz="4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определяющая тенденция динамики нынешнего </a:t>
            </a:r>
            <a:r>
              <a:rPr lang="ru-RU" sz="2000" dirty="0" smtClean="0">
                <a:latin typeface="+mj-lt"/>
              </a:rPr>
              <a:t>общества</a:t>
            </a:r>
            <a:r>
              <a:rPr lang="ru-RU" sz="2000" dirty="0">
                <a:latin typeface="+mj-lt"/>
              </a:rPr>
              <a:t>, проявляющаяся во взаимозависимости стран мира на уровне всех сфер общественной </a:t>
            </a:r>
            <a:r>
              <a:rPr lang="ru-RU" sz="2000" dirty="0" smtClean="0">
                <a:latin typeface="+mj-lt"/>
              </a:rPr>
              <a:t>жизни.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latin typeface="+mj-lt"/>
              </a:rPr>
              <a:t>Экономическая глобализация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проявляется в формировании «открытой» международной системы экономики, образовании всемирного рынка финансов, труда, товаров и услуг.</a:t>
            </a:r>
            <a:r>
              <a:rPr lang="ru-RU" sz="2000" i="1" dirty="0" smtClean="0">
                <a:latin typeface="+mj-lt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latin typeface="+mj-lt"/>
              </a:rPr>
              <a:t>Политическое измерение глобализации </a:t>
            </a:r>
            <a:r>
              <a:rPr lang="ru-RU" sz="2000" dirty="0" smtClean="0">
                <a:latin typeface="+mj-lt"/>
              </a:rPr>
              <a:t>– развитие «открытой политики», направленной на усиление роли международного сообщества в решении социально-экономических, культурных, политических и др. общечеловеческих проблем.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/>
              <a:t>Воздействие глобализации на современную культуру </a:t>
            </a:r>
            <a:r>
              <a:rPr lang="ru-RU" sz="2000" dirty="0" smtClean="0"/>
              <a:t>проявляется в возрастании влияния универсальных феноменов культуры (Интернет, мода, спорт, образование, наука и др.), в усиливающемся единообразии форм языкового общения, широком распространении единых стандартов досуга, образа жизни в целом.</a:t>
            </a:r>
            <a:r>
              <a:rPr lang="ru-RU" sz="2000" dirty="0" smtClean="0">
                <a:latin typeface="+mj-lt"/>
              </a:rPr>
              <a:t>  </a:t>
            </a:r>
          </a:p>
          <a:p>
            <a:pPr>
              <a:defRPr/>
            </a:pPr>
            <a:endParaRPr lang="ru-RU" sz="2400" dirty="0">
              <a:latin typeface="+mj-lt"/>
            </a:endParaRPr>
          </a:p>
        </p:txBody>
      </p:sp>
      <p:pic>
        <p:nvPicPr>
          <p:cNvPr id="4" name="Рисунок 3" descr="А.Ф. Гарифуллина ИНФОРМАЦИОННАЯ ПОЛИТИКА ОРГАНОВ ГОСУДАРСТВЕННОЙ И МУНИЦИПАЛЬНОЙ ВЛА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286388"/>
            <a:ext cx="15716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.Н.Изимариева Способы и методы оценки общекультурных компетенций по дисциплинам кафедры иностранных языков БГА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214950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и - Apple"/>
          <p:cNvPicPr/>
          <p:nvPr/>
        </p:nvPicPr>
        <p:blipFill>
          <a:blip r:embed="rId2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1436500" cy="176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ktonanovenkogo.ru/image/internet-explorer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00166" y="1500174"/>
            <a:ext cx="1827199" cy="10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1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42852"/>
            <a:ext cx="2185064" cy="153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lag of the United Nations.svg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00694" y="785794"/>
            <a:ext cx="1141010" cy="7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руг из двенадцати золотых звёзд на синем фоне.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72330" y="785794"/>
            <a:ext cx="1228249" cy="81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mblem of CIS.sv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348" y="2857496"/>
            <a:ext cx="1352260" cy="12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commons/a/a9/BRICS_leaders_in_Brazil.jpe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14546" y="2786058"/>
            <a:ext cx="1352550" cy="90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NATO OTAN landscape logo.sv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43306" y="1928802"/>
            <a:ext cx="1846817" cy="96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LO-Russian-logo.png"/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929322" y="2000240"/>
            <a:ext cx="847583" cy="84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World Trade Organization (logo and wordmark).sv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09006" y="3303048"/>
            <a:ext cx="1125987" cy="2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lag of UNESCO.svg"/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00892" y="2143116"/>
            <a:ext cx="1535885" cy="10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economy.gov.by/uploads/images/s002720_261239.jpg"/>
          <p:cNvPicPr/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429256" y="3357562"/>
            <a:ext cx="1257016" cy="32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24tv.ua/resources/photos/news/610x344_DIR/201801/915319.jpg?201801184624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357422" y="4000504"/>
            <a:ext cx="1260508" cy="80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ЕАБР.png"/>
          <p:cNvPicPr/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00628" y="4357694"/>
            <a:ext cx="2238375" cy="8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180975" y="476250"/>
            <a:ext cx="87852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</a:rPr>
              <a:t>Глобальные проблемы :</a:t>
            </a:r>
          </a:p>
          <a:p>
            <a:r>
              <a:rPr lang="ru-RU" sz="4000" dirty="0">
                <a:latin typeface="Times New Roman" pitchFamily="18" charset="0"/>
              </a:rPr>
              <a:t>1.	Проблема сохранения мира.</a:t>
            </a:r>
          </a:p>
          <a:p>
            <a:r>
              <a:rPr lang="ru-RU" sz="4000" dirty="0">
                <a:latin typeface="Times New Roman" pitchFamily="18" charset="0"/>
              </a:rPr>
              <a:t>2.	Экологический кризис.</a:t>
            </a:r>
          </a:p>
          <a:p>
            <a:r>
              <a:rPr lang="ru-RU" sz="4000" dirty="0">
                <a:latin typeface="Times New Roman" pitchFamily="18" charset="0"/>
              </a:rPr>
              <a:t>3.	Стремительный рост населения земного шара.</a:t>
            </a:r>
          </a:p>
          <a:p>
            <a:r>
              <a:rPr lang="ru-RU" sz="4000" dirty="0">
                <a:latin typeface="Times New Roman" pitchFamily="18" charset="0"/>
              </a:rPr>
              <a:t>4.	</a:t>
            </a:r>
            <a:r>
              <a:rPr lang="ru-RU" sz="4000" dirty="0" smtClean="0">
                <a:latin typeface="Times New Roman" pitchFamily="18" charset="0"/>
              </a:rPr>
              <a:t>Проблема </a:t>
            </a:r>
            <a:r>
              <a:rPr lang="ru-RU" sz="4000" dirty="0">
                <a:latin typeface="Times New Roman" pitchFamily="18" charset="0"/>
              </a:rPr>
              <a:t>человеческой «телесности».</a:t>
            </a:r>
          </a:p>
          <a:p>
            <a:r>
              <a:rPr lang="ru-RU" sz="4000" dirty="0">
                <a:latin typeface="Times New Roman" pitchFamily="18" charset="0"/>
              </a:rPr>
              <a:t>5.	Кризис человеческой духовности.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14356"/>
          <a:ext cx="8429684" cy="5958466"/>
        </p:xfrm>
        <a:graphic>
          <a:graphicData uri="http://schemas.openxmlformats.org/drawingml/2006/table">
            <a:tbl>
              <a:tblPr/>
              <a:tblGrid>
                <a:gridCol w="813391"/>
                <a:gridCol w="2829947"/>
                <a:gridCol w="4786346"/>
              </a:tblGrid>
              <a:tr h="1428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cap="small" dirty="0">
                          <a:latin typeface="Times New Roman"/>
                          <a:ea typeface="Times New Roman"/>
                        </a:rPr>
                        <a:t>типы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cap="small" dirty="0">
                          <a:latin typeface="Times New Roman"/>
                          <a:ea typeface="Times New Roman"/>
                        </a:rPr>
                        <a:t>виды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cap="small" dirty="0">
                          <a:latin typeface="Times New Roman"/>
                          <a:ea typeface="Times New Roman"/>
                        </a:rPr>
                        <a:t>примеры взаимообусловленности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30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ОБЩЕМИРОВЫЕ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cap="small" dirty="0">
                          <a:latin typeface="Times New Roman"/>
                          <a:ea typeface="Times New Roman"/>
                        </a:rPr>
                        <a:t>(суперглобальные)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1. Проблема ядерной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войны и сохранения мира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Ядерная война станет причиной экологической (например, ядерная зима) и демографической (истребление человеческого генофонда) катастрофы. 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2. Проблема развития экономической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интеграции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Сильное отставание в экономическом развитии ряда стран способствует росту нищеты, обострению политической нестабильности, активизации террористической деятельности.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3. Мировой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терроризм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Угроза войны, угроза жизни человека, экологическая катастрофа (ущерб). 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12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ОБЩЕПЛАНЕТАРНЫЕ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cap="small" dirty="0">
                          <a:latin typeface="Times New Roman"/>
                          <a:ea typeface="Times New Roman"/>
                        </a:rPr>
                        <a:t>(ресурсные)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0" dirty="0" smtClean="0">
                          <a:latin typeface="Times New Roman"/>
                          <a:ea typeface="Times New Roman"/>
                        </a:rPr>
                        <a:t> 1. Экологическая  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(подробно в теме 5)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Экономически слаборазвитые страны заведомо являются сырьевыми «придатками», а их территория – местом захоронения радиоактивных отходов.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Демографическая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Перенаселение планеты может способствовать обострению продовольственной проблемы, росту экономической и политической напряженности в мире.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Энергетическая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Военные конфликты как средство борьбы за основные источники энергоресурсов и, как следствие, нарушение основного права человека – права на жизнь. 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Продовольственная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Урбанизация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способствует сокращению сельскохозяйственных угодий.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30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</a:rPr>
                        <a:t>ОБЩЕЧЕЛОВЕ-</a:t>
                      </a: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</a:rPr>
                        <a:t>ЧЕСКИЕ </a:t>
                      </a:r>
                      <a:r>
                        <a:rPr lang="ru-RU" sz="1300" b="1" cap="small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300" b="1" cap="small" dirty="0" err="1" smtClean="0">
                          <a:latin typeface="Times New Roman"/>
                          <a:ea typeface="Times New Roman"/>
                        </a:rPr>
                        <a:t>субглобальные</a:t>
                      </a:r>
                      <a:r>
                        <a:rPr lang="ru-RU" sz="1300" b="1" cap="small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1. Проблема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нищеты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Нищета как источник массовых эпидемий типа чумы, холеры,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и  др.,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как источник политической нестабильности, почва для развития терроризма.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2. Здравоохранение и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Низкая доступность здравоохранения и образования в экономически слабо развитых странах, соответственно, отсутствие возможностей для реализации ряда прав человека.</a:t>
                      </a: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smtClean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Гарантия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прав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человека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Война, нищета, плохая экология и т.п. – факторы нарушения прав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человека.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33296" marR="33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28992" y="214290"/>
            <a:ext cx="268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Глобальные проблемы </a:t>
            </a:r>
            <a:r>
              <a:rPr lang="ru-RU" dirty="0" smtClean="0">
                <a:latin typeface="Times New Roman" pitchFamily="18" charset="0"/>
              </a:rPr>
              <a:t>: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9289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/>
                <a:ea typeface="Times New Roman"/>
              </a:rPr>
              <a:t>Цивилизация риска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4000" dirty="0" smtClean="0"/>
              <a:t>–</a:t>
            </a:r>
            <a:r>
              <a:rPr lang="ru-RU" sz="4000" dirty="0" smtClean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+mn-lt"/>
                <a:ea typeface="Times New Roman"/>
              </a:rPr>
              <a:t>концепция, согласно которой современному обществу присуща большая </a:t>
            </a:r>
            <a:r>
              <a:rPr lang="ru-RU" sz="2400" dirty="0" err="1" smtClean="0">
                <a:latin typeface="+mn-lt"/>
                <a:ea typeface="Times New Roman"/>
              </a:rPr>
              <a:t>рисконасыщенность</a:t>
            </a:r>
            <a:r>
              <a:rPr lang="ru-RU" sz="2400" dirty="0" smtClean="0">
                <a:latin typeface="+mn-lt"/>
                <a:ea typeface="Times New Roman"/>
              </a:rPr>
              <a:t>. К</a:t>
            </a:r>
            <a:r>
              <a:rPr lang="ru-RU" sz="2400" dirty="0" smtClean="0">
                <a:latin typeface="+mn-lt"/>
              </a:rPr>
              <a:t>онцепция формируется с  80-х гг. ХХ в.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(</a:t>
            </a:r>
            <a:r>
              <a:rPr lang="x-none" sz="2400" smtClean="0">
                <a:latin typeface="+mn-lt"/>
              </a:rPr>
              <a:t>У. Бек</a:t>
            </a:r>
            <a:r>
              <a:rPr lang="ru-RU" sz="2400" dirty="0" smtClean="0">
                <a:latin typeface="+mn-lt"/>
              </a:rPr>
              <a:t>, Н. </a:t>
            </a:r>
            <a:r>
              <a:rPr lang="ru-RU" sz="2400" dirty="0" err="1" smtClean="0">
                <a:latin typeface="+mn-lt"/>
              </a:rPr>
              <a:t>Луман</a:t>
            </a:r>
            <a:r>
              <a:rPr lang="ru-RU" sz="2400" dirty="0" smtClean="0">
                <a:latin typeface="+mn-lt"/>
              </a:rPr>
              <a:t>, </a:t>
            </a:r>
            <a:r>
              <a:rPr lang="x-none" sz="2400" smtClean="0">
                <a:latin typeface="+mn-lt"/>
              </a:rPr>
              <a:t>Э. Гидденс</a:t>
            </a:r>
            <a:r>
              <a:rPr lang="ru-RU" sz="2400" dirty="0" smtClean="0">
                <a:latin typeface="+mn-lt"/>
              </a:rPr>
              <a:t>). Управление рисками превращается в непрерывную ликвидацию катастроф и чрезвычайных ситуаций. </a:t>
            </a:r>
            <a:endParaRPr lang="ru-RU" sz="2400" dirty="0">
              <a:latin typeface="+mn-lt"/>
            </a:endParaRPr>
          </a:p>
        </p:txBody>
      </p:sp>
      <p:pic>
        <p:nvPicPr>
          <p:cNvPr id="4" name="Рисунок 3" descr="А.С. Булатов Методологическая проблематика в религиоведческих исследования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214686"/>
            <a:ext cx="2214578" cy="13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.М., Хасанов, Г.З. Хасанова  ОБЩАЯ ХАРАКТЕРИСТИКА ЭКСТРЕМИЗМ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214950"/>
            <a:ext cx="1900555" cy="13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429000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9" descr="j028320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214686"/>
            <a:ext cx="936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 t="14845"/>
          <a:stretch>
            <a:fillRect/>
          </a:stretch>
        </p:blipFill>
        <p:spPr bwMode="auto">
          <a:xfrm>
            <a:off x="2428860" y="2928934"/>
            <a:ext cx="1357312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</p:spPr>
      </p:pic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57694"/>
            <a:ext cx="1000131" cy="1336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</p:spPr>
      </p:pic>
      <p:pic>
        <p:nvPicPr>
          <p:cNvPr id="11" name="Рисунок 10" descr="http://legalaid.in.ua/upload/images/d3fb05b764093c2a7ea884e545e2c05b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000636"/>
            <a:ext cx="1428760" cy="131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rnobyl Disast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2786058"/>
            <a:ext cx="1785949" cy="2080613"/>
          </a:xfrm>
          <a:prstGeom prst="rect">
            <a:avLst/>
          </a:prstGeom>
          <a:noFill/>
        </p:spPr>
      </p:pic>
      <p:pic>
        <p:nvPicPr>
          <p:cNvPr id="12" name="Picture 8" descr="https://img.tyt.by/n/obshchestvo/0b/b/15_chernobyl_sergey_brushko.jpg?uuid=15246738161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4643446"/>
            <a:ext cx="224843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17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Варианты проектов 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глобальной цивилизации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52400" y="685800"/>
            <a:ext cx="297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Реализация </a:t>
            </a:r>
            <a:r>
              <a:rPr lang="ru-RU" sz="2000" b="1" dirty="0"/>
              <a:t>принципа </a:t>
            </a:r>
            <a:r>
              <a:rPr lang="ru-RU" sz="2000" b="1" dirty="0" err="1"/>
              <a:t>многовариантности</a:t>
            </a:r>
            <a:r>
              <a:rPr lang="ru-RU" sz="2000" b="1" dirty="0"/>
              <a:t> развития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05200" y="106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Геокультура</a:t>
            </a:r>
          </a:p>
        </p:txBody>
      </p:sp>
      <p:pic>
        <p:nvPicPr>
          <p:cNvPr id="5" name="Picture 10" descr="MP0064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1143000" cy="1138238"/>
          </a:xfrm>
          <a:prstGeom prst="rect">
            <a:avLst/>
          </a:prstGeom>
          <a:noFill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 rot="-1597365">
            <a:off x="457200" y="2133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err="1"/>
              <a:t>Метацивилизация</a:t>
            </a:r>
            <a:endParaRPr lang="ru-RU" i="1" dirty="0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1285852" y="3357562"/>
            <a:ext cx="18288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17" descr="act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05200"/>
            <a:ext cx="1524000" cy="989013"/>
          </a:xfrm>
          <a:prstGeom prst="rect">
            <a:avLst/>
          </a:prstGeom>
          <a:noFill/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57200" y="4524375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/>
              <a:t>Центральная цивилизация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 rot="1789902">
            <a:off x="5943600" y="220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err="1"/>
              <a:t>Трансцивилизация</a:t>
            </a:r>
            <a:endParaRPr lang="ru-RU" i="1" dirty="0"/>
          </a:p>
        </p:txBody>
      </p:sp>
      <p:pic>
        <p:nvPicPr>
          <p:cNvPr id="12" name="Picture 19" descr="BD0666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743200"/>
            <a:ext cx="1219200" cy="1079500"/>
          </a:xfrm>
          <a:prstGeom prst="rect">
            <a:avLst/>
          </a:prstGeom>
          <a:noFill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 rot="21614440">
            <a:off x="3124200" y="5257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err="1"/>
              <a:t>Суперцивилизация</a:t>
            </a:r>
            <a:endParaRPr lang="ru-RU" i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29400" y="563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Геоэкономика</a:t>
            </a:r>
            <a:endParaRPr lang="ru-RU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1905000" y="3962400"/>
            <a:ext cx="266700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4572000" y="1500174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4572000" y="3962400"/>
            <a:ext cx="266700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19" name="Picture 11" descr="BD0568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953000"/>
            <a:ext cx="1143000" cy="906463"/>
          </a:xfrm>
          <a:prstGeom prst="rect">
            <a:avLst/>
          </a:prstGeom>
          <a:noFill/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 rot="984314">
            <a:off x="3206750" y="4440238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-502359">
            <a:off x="3271838" y="346075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 rot="-2621160">
            <a:off x="2438400" y="2667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98438"/>
            <a:ext cx="7772400" cy="515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Какую глобальную цивилизацию мы созидаем?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2910" y="714356"/>
            <a:ext cx="8101042" cy="472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125" marR="0" lvl="0" indent="-255588" algn="just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Суперцивилизация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суперэтнос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(идея Л. Гумилева)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преодолевший ограниченность организационных форм государств-наций/внеземная цивилизация, овладевшая мощными источниками энергии.</a:t>
            </a:r>
          </a:p>
          <a:p>
            <a:pPr marL="365125" lvl="0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Метацивилизация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/>
              <a:t>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это общество, которое превращает в свой предмет цивилизацию как таковую и стремится сформировать ее универсальную 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метакультуру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(идея Д. Андреева).</a:t>
            </a:r>
          </a:p>
          <a:p>
            <a:pPr marL="365125" lvl="0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Трансцивилизация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/>
              <a:t>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популяция цивилизаций, находящихся в состоянии постоянной трансформации (реализуется проект «творческой цивилизации» Ф.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Знанецкого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вследствие которой складывается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критическая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транскультура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(идея М.Эпштейна).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just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Вывод: в наступившую эпоху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фрагмеграции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фрагментация+интеграция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Дж.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Розенау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самодостаточный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глобальный цивилизационный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макрорегион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«три в одном»  (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суперэтнос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не менее 5% мирового населения + разделяемая всеми обитателями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метакультура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инновационная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транскультура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)!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D:\!_Василий\КАФЕДРА-ВСЕ СРАЗУ\ПРЕЗЕНТАЦИИ\Фото Рисунки Интересные\060011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143512"/>
            <a:ext cx="1625600" cy="12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2976" y="214290"/>
            <a:ext cx="6072230" cy="5603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Выбор духовных практик</a:t>
            </a:r>
          </a:p>
        </p:txBody>
      </p:sp>
      <p:pic>
        <p:nvPicPr>
          <p:cNvPr id="3" name="Picture 3" descr="chemawa_hill_from_drano_lake_2003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afon_m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20938"/>
            <a:ext cx="1262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StGeo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628775"/>
            <a:ext cx="11525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IMGP29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2339975"/>
            <a:ext cx="7921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rc 4"/>
          <p:cNvSpPr>
            <a:spLocks/>
          </p:cNvSpPr>
          <p:nvPr/>
        </p:nvSpPr>
        <p:spPr bwMode="auto">
          <a:xfrm rot="4944270" flipH="1" flipV="1">
            <a:off x="805657" y="785019"/>
            <a:ext cx="1484312" cy="1873250"/>
          </a:xfrm>
          <a:custGeom>
            <a:avLst/>
            <a:gdLst>
              <a:gd name="T0" fmla="*/ 945301687 w 27832"/>
              <a:gd name="T1" fmla="*/ 0 h 43200"/>
              <a:gd name="T2" fmla="*/ 0 w 27832"/>
              <a:gd name="T3" fmla="*/ 2147483647 h 43200"/>
              <a:gd name="T4" fmla="*/ 945301687 w 27832"/>
              <a:gd name="T5" fmla="*/ 1761122862 h 43200"/>
              <a:gd name="T6" fmla="*/ 0 60000 65536"/>
              <a:gd name="T7" fmla="*/ 0 60000 65536"/>
              <a:gd name="T8" fmla="*/ 0 60000 65536"/>
              <a:gd name="T9" fmla="*/ 0 w 27832"/>
              <a:gd name="T10" fmla="*/ 0 h 43200"/>
              <a:gd name="T11" fmla="*/ 27832 w 2783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32" h="43200" fill="none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</a:path>
              <a:path w="27832" h="43200" stroke="0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  <a:lnTo>
                  <a:pt x="623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7" descr="dog_mountain_from_starvation_creek_2004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643446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magic_b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714884"/>
            <a:ext cx="14398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rc 8"/>
          <p:cNvSpPr>
            <a:spLocks/>
          </p:cNvSpPr>
          <p:nvPr/>
        </p:nvSpPr>
        <p:spPr bwMode="auto">
          <a:xfrm rot="4944270" flipH="1" flipV="1">
            <a:off x="878682" y="4026694"/>
            <a:ext cx="1484312" cy="1873250"/>
          </a:xfrm>
          <a:custGeom>
            <a:avLst/>
            <a:gdLst>
              <a:gd name="T0" fmla="*/ 945301687 w 27832"/>
              <a:gd name="T1" fmla="*/ 0 h 43200"/>
              <a:gd name="T2" fmla="*/ 0 w 27832"/>
              <a:gd name="T3" fmla="*/ 2147483647 h 43200"/>
              <a:gd name="T4" fmla="*/ 945301687 w 27832"/>
              <a:gd name="T5" fmla="*/ 1761122862 h 43200"/>
              <a:gd name="T6" fmla="*/ 0 60000 65536"/>
              <a:gd name="T7" fmla="*/ 0 60000 65536"/>
              <a:gd name="T8" fmla="*/ 0 60000 65536"/>
              <a:gd name="T9" fmla="*/ 0 w 27832"/>
              <a:gd name="T10" fmla="*/ 0 h 43200"/>
              <a:gd name="T11" fmla="*/ 27832 w 2783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32" h="43200" fill="none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</a:path>
              <a:path w="27832" h="43200" stroke="0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  <a:lnTo>
                  <a:pt x="623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39750" y="3357563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Религия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68313" y="6237288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Магия</a:t>
            </a:r>
          </a:p>
        </p:txBody>
      </p:sp>
      <p:pic>
        <p:nvPicPr>
          <p:cNvPr id="16" name="Picture 11" descr="su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357562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peru_mounta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1643050"/>
            <a:ext cx="19573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c 10"/>
          <p:cNvSpPr>
            <a:spLocks/>
          </p:cNvSpPr>
          <p:nvPr/>
        </p:nvSpPr>
        <p:spPr bwMode="auto">
          <a:xfrm rot="4944270" flipH="1" flipV="1">
            <a:off x="6642297" y="708616"/>
            <a:ext cx="1484313" cy="1873250"/>
          </a:xfrm>
          <a:custGeom>
            <a:avLst/>
            <a:gdLst>
              <a:gd name="T0" fmla="*/ 945302324 w 27832"/>
              <a:gd name="T1" fmla="*/ 0 h 43200"/>
              <a:gd name="T2" fmla="*/ 0 w 27832"/>
              <a:gd name="T3" fmla="*/ 2147483647 h 43200"/>
              <a:gd name="T4" fmla="*/ 945302324 w 27832"/>
              <a:gd name="T5" fmla="*/ 1761122862 h 43200"/>
              <a:gd name="T6" fmla="*/ 0 60000 65536"/>
              <a:gd name="T7" fmla="*/ 0 60000 65536"/>
              <a:gd name="T8" fmla="*/ 0 60000 65536"/>
              <a:gd name="T9" fmla="*/ 0 w 27832"/>
              <a:gd name="T10" fmla="*/ 0 h 43200"/>
              <a:gd name="T11" fmla="*/ 27832 w 2783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32" h="43200" fill="none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</a:path>
              <a:path w="27832" h="43200" stroke="0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  <a:lnTo>
                  <a:pt x="623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9" descr="peru_mounta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1714488"/>
            <a:ext cx="19573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500826" y="3286124"/>
            <a:ext cx="21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Синергия</a:t>
            </a:r>
          </a:p>
        </p:txBody>
      </p:sp>
      <p:pic>
        <p:nvPicPr>
          <p:cNvPr id="23" name="Picture 16" descr="react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4357694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ook_hill_from_drano_lake_2003_smal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3929066"/>
            <a:ext cx="1722435" cy="12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 descr="Безымянны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4286256"/>
            <a:ext cx="965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 descr="Hampshire%20Waggon%20phot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86512" y="4572008"/>
            <a:ext cx="12477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00893" y="5715016"/>
            <a:ext cx="16430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Энергия</a:t>
            </a: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 flipV="1">
            <a:off x="2700338" y="2636838"/>
            <a:ext cx="8651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23" descr="banner_zo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0166" y="52863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rc 6"/>
          <p:cNvSpPr>
            <a:spLocks/>
          </p:cNvSpPr>
          <p:nvPr/>
        </p:nvSpPr>
        <p:spPr bwMode="auto">
          <a:xfrm rot="5400000" flipH="1" flipV="1">
            <a:off x="6781007" y="3766344"/>
            <a:ext cx="1484312" cy="1873250"/>
          </a:xfrm>
          <a:custGeom>
            <a:avLst/>
            <a:gdLst>
              <a:gd name="T0" fmla="*/ 945301687 w 27832"/>
              <a:gd name="T1" fmla="*/ 0 h 43200"/>
              <a:gd name="T2" fmla="*/ 0 w 27832"/>
              <a:gd name="T3" fmla="*/ 2147483647 h 43200"/>
              <a:gd name="T4" fmla="*/ 945301687 w 27832"/>
              <a:gd name="T5" fmla="*/ 1761122862 h 43200"/>
              <a:gd name="T6" fmla="*/ 0 60000 65536"/>
              <a:gd name="T7" fmla="*/ 0 60000 65536"/>
              <a:gd name="T8" fmla="*/ 0 60000 65536"/>
              <a:gd name="T9" fmla="*/ 0 w 27832"/>
              <a:gd name="T10" fmla="*/ 0 h 43200"/>
              <a:gd name="T11" fmla="*/ 27832 w 2783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32" h="43200" fill="none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</a:path>
              <a:path w="27832" h="43200" stroke="0" extrusionOk="0">
                <a:moveTo>
                  <a:pt x="6231" y="0"/>
                </a:moveTo>
                <a:cubicBezTo>
                  <a:pt x="18161" y="0"/>
                  <a:pt x="27832" y="9670"/>
                  <a:pt x="27832" y="21600"/>
                </a:cubicBezTo>
                <a:cubicBezTo>
                  <a:pt x="27832" y="33529"/>
                  <a:pt x="18161" y="43200"/>
                  <a:pt x="6232" y="43200"/>
                </a:cubicBezTo>
                <a:cubicBezTo>
                  <a:pt x="4120" y="43200"/>
                  <a:pt x="2021" y="42890"/>
                  <a:pt x="-1" y="42281"/>
                </a:cubicBezTo>
                <a:lnTo>
                  <a:pt x="623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2700338" y="4149725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V="1">
            <a:off x="5429256" y="2714620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9" name="Picture 20" descr="0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98" y="1928802"/>
            <a:ext cx="1571636" cy="117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5715008" y="4000504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D:\!_Василий\КАФЕДРА-ВСЕ СРАЗУ\ПРЕЗЕНТАЦИИ\Фото Рисунки Интересные\060011_0 Земн шар на замке и челов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714356"/>
            <a:ext cx="949725" cy="1053063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Чем отличается цивилизация нового (четвертого) поколения, 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созиданию которой человечество приступило?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1"/>
            <a:ext cx="8186766" cy="3971940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Фундаментальная онтология новой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эпистемы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онтология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совместно-творческой деятельности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Синергия от реализации каждым пяти императивов совместно-творческой деятельности: 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индивидуальное творчество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(саморазвитие/самосовершенствование каждого) +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социальное творчество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(создание новых социальных институтов на основах самоорганизации) +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культурное творчество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(получение новых культурных достижений = вкладов в глобальную культуру) +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моральное творчество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(реализуемая готовность к моральному подвигу = быть моральным образцом себе и другим, в т.ч. и в повседневной жизни) +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духовное творчество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(открытие, созидание и утверждение новых для человечества ценностей).</a:t>
            </a:r>
          </a:p>
        </p:txBody>
      </p:sp>
      <p:pic>
        <p:nvPicPr>
          <p:cNvPr id="4" name="Picture 3" descr="D:\!_Василий\КАФЕДРА-ВСЕ СРАЗУ\ПРЕЗЕНТАЦИИ\Фото Рисунки Интересные\06001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500702"/>
            <a:ext cx="1500198" cy="1172030"/>
          </a:xfrm>
          <a:prstGeom prst="rect">
            <a:avLst/>
          </a:prstGeom>
          <a:noFill/>
        </p:spPr>
      </p:pic>
      <p:pic>
        <p:nvPicPr>
          <p:cNvPr id="6" name="Picture 2" descr="http://cs5475.vk.me/u94039788/-1/x_deb96b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928926" y="5500702"/>
            <a:ext cx="1000132" cy="114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42844" y="1500174"/>
            <a:ext cx="900115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1. Традиционное деление учений</a:t>
            </a:r>
            <a:r>
              <a:rPr lang="ru-RU" sz="2000" b="1" dirty="0" smtClean="0">
                <a:cs typeface="Times New Roman" pitchFamily="18" charset="0"/>
              </a:rPr>
              <a:t>: материалистические (марксизм и технологический детерминизм) и идеалистические  (объективный, субъективный идеализм и теологический вариант).</a:t>
            </a:r>
          </a:p>
          <a:p>
            <a:pPr indent="342900"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2. Натуралистические концепции </a:t>
            </a:r>
            <a:r>
              <a:rPr lang="ru-RU" dirty="0" smtClean="0">
                <a:cs typeface="Times New Roman" pitchFamily="18" charset="0"/>
              </a:rPr>
              <a:t>(</a:t>
            </a:r>
            <a:r>
              <a:rPr lang="ru-RU" dirty="0" smtClean="0"/>
              <a:t>Ш.</a:t>
            </a:r>
            <a:r>
              <a:rPr lang="en-US" dirty="0" smtClean="0"/>
              <a:t> </a:t>
            </a:r>
            <a:r>
              <a:rPr lang="ru-RU" dirty="0" smtClean="0"/>
              <a:t>Монтескье, Т. Мальтус, Л. Гумилев,</a:t>
            </a:r>
          </a:p>
          <a:p>
            <a:pPr indent="342900" algn="just"/>
            <a:r>
              <a:rPr lang="ru-RU" dirty="0" smtClean="0"/>
              <a:t>Л.</a:t>
            </a:r>
            <a:r>
              <a:rPr lang="en-US" dirty="0" smtClean="0"/>
              <a:t> </a:t>
            </a:r>
            <a:r>
              <a:rPr lang="ru-RU" dirty="0" smtClean="0"/>
              <a:t>Мечников, А. Чижевский). </a:t>
            </a:r>
          </a:p>
          <a:p>
            <a:pPr indent="342900" algn="just"/>
            <a:r>
              <a:rPr lang="ru-RU" sz="2000" b="1" dirty="0" smtClean="0">
                <a:solidFill>
                  <a:srgbClr val="002060"/>
                </a:solidFill>
              </a:rPr>
              <a:t>3. </a:t>
            </a:r>
            <a:r>
              <a:rPr lang="ru-RU" sz="2000" b="1" dirty="0" err="1" smtClean="0">
                <a:solidFill>
                  <a:srgbClr val="002060"/>
                </a:solidFill>
              </a:rPr>
              <a:t>Культуроцентристские</a:t>
            </a:r>
            <a:r>
              <a:rPr lang="ru-RU" sz="2000" b="1" dirty="0" smtClean="0">
                <a:solidFill>
                  <a:srgbClr val="002060"/>
                </a:solidFill>
              </a:rPr>
              <a:t> интерпретации </a:t>
            </a:r>
            <a:r>
              <a:rPr lang="ru-RU" dirty="0" smtClean="0"/>
              <a:t>(И. Гердер, В. </a:t>
            </a:r>
            <a:r>
              <a:rPr lang="ru-RU" dirty="0" err="1" smtClean="0"/>
              <a:t>Виндельбанд</a:t>
            </a:r>
            <a:r>
              <a:rPr lang="ru-RU" dirty="0" smtClean="0"/>
              <a:t>,</a:t>
            </a:r>
          </a:p>
          <a:p>
            <a:pPr indent="342900" algn="just"/>
            <a:r>
              <a:rPr lang="ru-RU" dirty="0" smtClean="0"/>
              <a:t>Г. </a:t>
            </a:r>
            <a:r>
              <a:rPr lang="ru-RU" dirty="0" err="1" smtClean="0"/>
              <a:t>Гадамер</a:t>
            </a:r>
            <a:r>
              <a:rPr lang="ru-RU" dirty="0" smtClean="0"/>
              <a:t>). </a:t>
            </a:r>
          </a:p>
          <a:p>
            <a:pPr indent="342900" algn="just"/>
            <a:r>
              <a:rPr lang="ru-RU" sz="2000" b="1" dirty="0" smtClean="0">
                <a:solidFill>
                  <a:srgbClr val="002060"/>
                </a:solidFill>
              </a:rPr>
              <a:t>4. Психологический  подход </a:t>
            </a:r>
            <a:r>
              <a:rPr lang="ru-RU" dirty="0" smtClean="0"/>
              <a:t>(З. Фрейд, Э. </a:t>
            </a:r>
            <a:r>
              <a:rPr lang="ru-RU" dirty="0" err="1" smtClean="0"/>
              <a:t>Фромм</a:t>
            </a:r>
            <a:r>
              <a:rPr lang="ru-RU" dirty="0" smtClean="0"/>
              <a:t>).  </a:t>
            </a:r>
          </a:p>
          <a:p>
            <a:pPr indent="342900" algn="just"/>
            <a:r>
              <a:rPr lang="ru-RU" sz="2000" b="1" dirty="0" smtClean="0">
                <a:solidFill>
                  <a:srgbClr val="002060"/>
                </a:solidFill>
              </a:rPr>
              <a:t>5.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Популярные синтетические программы:</a:t>
            </a:r>
            <a:r>
              <a:rPr lang="ru-RU" dirty="0" smtClean="0"/>
              <a:t> концепция социального      </a:t>
            </a:r>
          </a:p>
          <a:p>
            <a:pPr indent="342900" algn="just"/>
            <a:r>
              <a:rPr lang="ru-RU" dirty="0" smtClean="0"/>
              <a:t>действия М. Вебера, структурно-функциональная модель общества </a:t>
            </a:r>
          </a:p>
          <a:p>
            <a:pPr indent="342900" algn="just"/>
            <a:r>
              <a:rPr lang="ru-RU" dirty="0" smtClean="0"/>
              <a:t>Т. </a:t>
            </a:r>
            <a:r>
              <a:rPr lang="ru-RU" dirty="0" err="1" smtClean="0"/>
              <a:t>Парсонса</a:t>
            </a:r>
            <a:r>
              <a:rPr lang="ru-RU" dirty="0" smtClean="0"/>
              <a:t>, концепция коммуникативной рациональности Ю. </a:t>
            </a:r>
            <a:r>
              <a:rPr lang="ru-RU" dirty="0" err="1" smtClean="0"/>
              <a:t>Хабермаса</a:t>
            </a:r>
            <a:r>
              <a:rPr lang="ru-RU" dirty="0" smtClean="0"/>
              <a:t>,</a:t>
            </a:r>
          </a:p>
          <a:p>
            <a:pPr indent="342900" algn="just"/>
            <a:r>
              <a:rPr lang="ru-RU" dirty="0" smtClean="0"/>
              <a:t> теория социальной практики П. </a:t>
            </a:r>
            <a:r>
              <a:rPr lang="ru-RU" dirty="0" err="1" smtClean="0"/>
              <a:t>Бурдье</a:t>
            </a:r>
            <a:r>
              <a:rPr lang="ru-RU" dirty="0" smtClean="0"/>
              <a:t>).</a:t>
            </a:r>
          </a:p>
          <a:p>
            <a:pPr indent="342900" algn="r"/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285728"/>
            <a:ext cx="71771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indent="342900"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Подходы к изучению общества: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grsites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038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grsites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"/>
            <a:ext cx="4038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white-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85800"/>
            <a:ext cx="13795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7224" y="1785926"/>
            <a:ext cx="59293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ВОПРОСЫ К ЛЕКТОРУ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?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ЗАДАВАЙТЕ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Rot="1" noChangeArrowheads="1"/>
          </p:cNvSpPr>
          <p:nvPr/>
        </p:nvSpPr>
        <p:spPr bwMode="auto">
          <a:xfrm>
            <a:off x="500034" y="228601"/>
            <a:ext cx="8215370" cy="7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Вопросы для самоконтроля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3732" name="Rectangle 4"/>
          <p:cNvSpPr>
            <a:spLocks noRot="1" noChangeArrowheads="1"/>
          </p:cNvSpPr>
          <p:nvPr/>
        </p:nvSpPr>
        <p:spPr bwMode="auto">
          <a:xfrm>
            <a:off x="357158" y="1142985"/>
            <a:ext cx="85407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400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4282" y="1428736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dirty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1357298"/>
            <a:ext cx="85725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2844" y="1285860"/>
            <a:ext cx="87868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является объектом и предметом изучения социальной философии?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Каковы основные философские стратегии исследования социальной реальности?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 Каковы источники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социодинамики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 Что такое общественно-экономическая формация и каковы ее типы?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 Что такое  цивилизация? Какие типы цивилизаций выделяются по технико-технологическому критерию?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 Какие проблемы изучает философия техники?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Какие существуют подходы к изучению культуры?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Почему современное общество называют цивилизацией риска?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Каковы основания, источники и основные направления процесса глобализации?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Чем определяется цивилизационный выбор Беларуси в условиях глобализации?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500042"/>
            <a:ext cx="882176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ctr"/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ОБЩЕСТВО КАК САМОРАЗВИВАЮЩАЯСЯ СИСТЕМА ХАРАКТЕРИЗУЕТСЯ:   </a:t>
            </a:r>
          </a:p>
          <a:p>
            <a:pPr indent="180975">
              <a:buFont typeface="Wingdings" pitchFamily="2" charset="2"/>
              <a:buChar char="ü"/>
            </a:pPr>
            <a:r>
              <a:rPr lang="ru-RU" sz="3200" b="1" dirty="0">
                <a:cs typeface="Times New Roman" pitchFamily="18" charset="0"/>
              </a:rPr>
              <a:t>разнообразием элементов и связей между ними;</a:t>
            </a:r>
          </a:p>
          <a:p>
            <a:pPr indent="180975">
              <a:buFont typeface="Wingdings" pitchFamily="2" charset="2"/>
              <a:buChar char="ü"/>
            </a:pPr>
            <a:r>
              <a:rPr lang="ru-RU" sz="3200" b="1" dirty="0" err="1">
                <a:cs typeface="Times New Roman" pitchFamily="18" charset="0"/>
              </a:rPr>
              <a:t>интегративностью</a:t>
            </a:r>
            <a:r>
              <a:rPr lang="ru-RU" sz="3200" b="1" dirty="0">
                <a:cs typeface="Times New Roman" pitchFamily="18" charset="0"/>
              </a:rPr>
              <a:t> (мораль, традиции, право);</a:t>
            </a:r>
          </a:p>
          <a:p>
            <a:pPr indent="180975">
              <a:buFont typeface="Wingdings" pitchFamily="2" charset="2"/>
              <a:buChar char="ü"/>
            </a:pPr>
            <a:r>
              <a:rPr lang="ru-RU" sz="3200" b="1" dirty="0">
                <a:cs typeface="Times New Roman" pitchFamily="18" charset="0"/>
              </a:rPr>
              <a:t> самодостаточностью; </a:t>
            </a:r>
          </a:p>
          <a:p>
            <a:pPr indent="180975">
              <a:buFont typeface="Wingdings" pitchFamily="2" charset="2"/>
              <a:buChar char="ü"/>
            </a:pPr>
            <a:r>
              <a:rPr lang="ru-RU" sz="3200" b="1" dirty="0">
                <a:cs typeface="Times New Roman" pitchFamily="18" charset="0"/>
              </a:rPr>
              <a:t>динамичностью и альтернативностью путей развития; </a:t>
            </a:r>
          </a:p>
          <a:p>
            <a:pPr indent="180975">
              <a:buFont typeface="Wingdings" pitchFamily="2" charset="2"/>
              <a:buChar char="ü"/>
            </a:pPr>
            <a:r>
              <a:rPr lang="ru-RU" sz="3200" b="1" dirty="0">
                <a:cs typeface="Times New Roman" pitchFamily="18" charset="0"/>
              </a:rPr>
              <a:t>нелинейным характером социальных процессов.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8712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СФЕРЫ ОБЩЕСТВА: 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>
                <a:latin typeface="Times New Roman" pitchFamily="18" charset="0"/>
              </a:rPr>
              <a:t>экономическая,  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>
                <a:latin typeface="Times New Roman" pitchFamily="18" charset="0"/>
              </a:rPr>
              <a:t>политическая, 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>
                <a:latin typeface="Times New Roman" pitchFamily="18" charset="0"/>
              </a:rPr>
              <a:t>духовная</a:t>
            </a:r>
            <a:r>
              <a:rPr lang="ru-RU" sz="4400" b="1" dirty="0" smtClean="0">
                <a:latin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latin typeface="Times New Roman" pitchFamily="18" charset="0"/>
              </a:rPr>
              <a:t>социальная.</a:t>
            </a:r>
          </a:p>
          <a:p>
            <a:pPr>
              <a:buFont typeface="Wingdings" pitchFamily="2" charset="2"/>
              <a:buChar char="v"/>
            </a:pP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85688" y="214291"/>
            <a:ext cx="885831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itchFamily="18" charset="0"/>
              </a:rPr>
              <a:t>Экономическая сфера</a:t>
            </a:r>
            <a:r>
              <a:rPr lang="ru-RU" sz="3200" b="1" dirty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включает: </a:t>
            </a:r>
            <a:r>
              <a:rPr lang="ru-RU" sz="2800" b="1" dirty="0">
                <a:latin typeface="Times New Roman" pitchFamily="18" charset="0"/>
              </a:rPr>
              <a:t>производство, распределение, обмен, потребление материальных </a:t>
            </a:r>
            <a:r>
              <a:rPr lang="ru-RU" sz="2800" b="1" dirty="0" smtClean="0">
                <a:latin typeface="Times New Roman" pitchFamily="18" charset="0"/>
              </a:rPr>
              <a:t>благ и услуг.</a:t>
            </a:r>
            <a:endParaRPr lang="ru-RU" sz="2800" b="1" dirty="0">
              <a:latin typeface="Times New Roman" pitchFamily="18" charset="0"/>
            </a:endParaRPr>
          </a:p>
          <a:p>
            <a:endParaRPr lang="ru-RU" sz="1400" b="1" dirty="0"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ЗНАЧЕНИЕ МАТЕРИАЛЬНОГО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ПРОИЗВОДСТВА: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 - создает материальную базу существования </a:t>
            </a:r>
            <a:r>
              <a:rPr lang="ru-RU" sz="2400" b="1" dirty="0" smtClean="0">
                <a:latin typeface="Times New Roman" pitchFamily="18" charset="0"/>
              </a:rPr>
              <a:t>всего общества и способствует </a:t>
            </a:r>
            <a:r>
              <a:rPr lang="ru-RU" sz="2400" b="1" dirty="0">
                <a:latin typeface="Times New Roman" pitchFamily="18" charset="0"/>
              </a:rPr>
              <a:t>решению проблем, стоящих перед </a:t>
            </a:r>
            <a:r>
              <a:rPr lang="ru-RU" sz="2400" b="1" dirty="0" smtClean="0">
                <a:latin typeface="Times New Roman" pitchFamily="18" charset="0"/>
              </a:rPr>
              <a:t>обществом</a:t>
            </a:r>
            <a:r>
              <a:rPr lang="ru-RU" sz="2400" b="1" dirty="0">
                <a:latin typeface="Times New Roman" pitchFamily="18" charset="0"/>
              </a:rPr>
              <a:t>;</a:t>
            </a:r>
          </a:p>
          <a:p>
            <a:r>
              <a:rPr lang="ru-RU" sz="2400" b="1" dirty="0">
                <a:latin typeface="Times New Roman" pitchFamily="18" charset="0"/>
              </a:rPr>
              <a:t> - непосредственно влияет на социальную структуру;</a:t>
            </a:r>
          </a:p>
          <a:p>
            <a:r>
              <a:rPr lang="ru-RU" sz="2400" b="1" dirty="0">
                <a:latin typeface="Times New Roman" pitchFamily="18" charset="0"/>
              </a:rPr>
              <a:t> - влияет на политические процессы;</a:t>
            </a:r>
          </a:p>
          <a:p>
            <a:r>
              <a:rPr lang="ru-RU" sz="2400" b="1" dirty="0">
                <a:latin typeface="Times New Roman" pitchFamily="18" charset="0"/>
              </a:rPr>
              <a:t> - влияет на духовную сферу 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87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Р.А. Иксанов, И.М. Сиразетдинов ПРАВОВЫЕ МЕРЫ ЗАЩИТЫ ИМУЩЕСТВЕННЫХ ИНТЕРЕСОВ СЕЛЬСКОХОЗЯЙСТВЕННЫХ ТОВАРОПРОИЗВОДИТЕЛЕЙ  В УСЛОВИЯХ В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256"/>
            <a:ext cx="2143140" cy="157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ася\Рабочий стол\Для презентации\hea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71942"/>
            <a:ext cx="1714512" cy="2069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2923</TotalTime>
  <Words>3297</Words>
  <Application>Microsoft Office PowerPoint</Application>
  <PresentationFormat>Экран (4:3)</PresentationFormat>
  <Paragraphs>490</Paragraphs>
  <Slides>61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Открытая</vt:lpstr>
      <vt:lpstr>Слайд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homeuser</cp:lastModifiedBy>
  <cp:revision>401</cp:revision>
  <dcterms:created xsi:type="dcterms:W3CDTF">2016-03-22T07:17:08Z</dcterms:created>
  <dcterms:modified xsi:type="dcterms:W3CDTF">2018-09-03T09:04:33Z</dcterms:modified>
</cp:coreProperties>
</file>