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7" r:id="rId2"/>
    <p:sldId id="283" r:id="rId3"/>
    <p:sldId id="257" r:id="rId4"/>
    <p:sldId id="258" r:id="rId5"/>
    <p:sldId id="259" r:id="rId6"/>
    <p:sldId id="284" r:id="rId7"/>
    <p:sldId id="260" r:id="rId8"/>
    <p:sldId id="261" r:id="rId9"/>
    <p:sldId id="262" r:id="rId10"/>
    <p:sldId id="263" r:id="rId11"/>
    <p:sldId id="264" r:id="rId12"/>
    <p:sldId id="265" r:id="rId13"/>
    <p:sldId id="296" r:id="rId14"/>
    <p:sldId id="297" r:id="rId15"/>
    <p:sldId id="298" r:id="rId16"/>
    <p:sldId id="299" r:id="rId17"/>
    <p:sldId id="285" r:id="rId18"/>
    <p:sldId id="280" r:id="rId19"/>
    <p:sldId id="267" r:id="rId20"/>
    <p:sldId id="301" r:id="rId21"/>
    <p:sldId id="268" r:id="rId22"/>
    <p:sldId id="270" r:id="rId23"/>
    <p:sldId id="269" r:id="rId24"/>
    <p:sldId id="271" r:id="rId25"/>
    <p:sldId id="272" r:id="rId26"/>
    <p:sldId id="273" r:id="rId27"/>
    <p:sldId id="282" r:id="rId28"/>
    <p:sldId id="275" r:id="rId29"/>
    <p:sldId id="286" r:id="rId30"/>
    <p:sldId id="287" r:id="rId31"/>
    <p:sldId id="302" r:id="rId32"/>
    <p:sldId id="278" r:id="rId33"/>
    <p:sldId id="279" r:id="rId3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5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06E408-CDDC-48D7-8A52-3F6030538CB3}" type="datetimeFigureOut">
              <a:rPr lang="ru-RU"/>
              <a:pPr>
                <a:defRPr/>
              </a:pPr>
              <a:t>03.09.2018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7D51BC-E0F6-474A-9234-E46AABB8EBF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6204D8-B30E-4A90-9D0A-1E087D943B77}" type="datetimeFigureOut">
              <a:rPr lang="ru-RU"/>
              <a:pPr>
                <a:defRPr/>
              </a:pPr>
              <a:t>03.09.2018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2F89B6-BFBF-4293-9CDF-ED1CA41F677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C09207-3195-44F3-8FDA-E64C696E3576}" type="datetimeFigureOut">
              <a:rPr lang="ru-RU"/>
              <a:pPr>
                <a:defRPr/>
              </a:pPr>
              <a:t>03.09.2018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303DE5-10C8-4DA1-8A20-A055DED394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BBB7AF-57AC-4A0A-ADC0-BEADAF2BE371}" type="datetimeFigureOut">
              <a:rPr lang="ru-RU"/>
              <a:pPr>
                <a:defRPr/>
              </a:pPr>
              <a:t>03.09.2018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73EB6-8BB2-4D19-9C38-87328D51781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8FD875-E781-4DD3-8981-ECCEA4F2A3A6}" type="datetimeFigureOut">
              <a:rPr lang="ru-RU"/>
              <a:pPr>
                <a:defRPr/>
              </a:pPr>
              <a:t>03.09.2018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AD76B2-7E1F-424F-844B-0430A682B2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AC19E2-4549-4948-8C49-C314F42517D0}" type="datetimeFigureOut">
              <a:rPr lang="ru-RU"/>
              <a:pPr>
                <a:defRPr/>
              </a:pPr>
              <a:t>03.09.2018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E6BCA2-6234-43C6-BEE9-CE219944067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B122A5-5152-4304-B67F-483258A42645}" type="datetimeFigureOut">
              <a:rPr lang="ru-RU"/>
              <a:pPr>
                <a:defRPr/>
              </a:pPr>
              <a:t>03.09.2018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F809A9-C386-4030-96B9-6AD4709CAB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CBA26E-FF83-41A3-A7AA-E0D5F5B1FB79}" type="datetimeFigureOut">
              <a:rPr lang="ru-RU"/>
              <a:pPr>
                <a:defRPr/>
              </a:pPr>
              <a:t>03.09.2018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C7F1BF-7101-4E88-B006-A8FBAA69586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200B53-41E7-45B2-8A5E-38B316A0A860}" type="datetimeFigureOut">
              <a:rPr lang="ru-RU"/>
              <a:pPr>
                <a:defRPr/>
              </a:pPr>
              <a:t>03.09.2018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195884-DAF5-49F5-95BD-C40CA893E50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90A198-F477-4E52-8463-0C9C651FF83F}" type="datetimeFigureOut">
              <a:rPr lang="ru-RU"/>
              <a:pPr>
                <a:defRPr/>
              </a:pPr>
              <a:t>03.09.2018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5F9750-1465-48F8-B122-13B4936D670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587347-56AB-4401-AA3E-783E5E24C1A5}" type="datetimeFigureOut">
              <a:rPr lang="ru-RU"/>
              <a:pPr>
                <a:defRPr/>
              </a:pPr>
              <a:t>03.09.2018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FBC659-4B16-4493-A3D0-E922D52E599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63C812A-7E78-4551-96DD-A4D4480BD120}" type="datetimeFigureOut">
              <a:rPr lang="ru-RU"/>
              <a:pPr>
                <a:defRPr/>
              </a:pPr>
              <a:t>03.09.2018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71C0C98-6916-4D1E-B57A-1EE1CA7E646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lnx.whipart.it/imagesart9/1330610055-slava_1.jpg" TargetMode="Externa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838200" y="0"/>
            <a:ext cx="7620000" cy="170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 sz="3600" b="1" dirty="0" smtClean="0"/>
          </a:p>
          <a:p>
            <a:endParaRPr lang="en-US" sz="3600" b="1" dirty="0" smtClean="0"/>
          </a:p>
          <a:p>
            <a:r>
              <a:rPr lang="ru-RU" sz="3600" b="1" dirty="0" smtClean="0"/>
              <a:t>Т е м а  8. ТЕОРИЯ ПОЗНАНИЯ И ФИЛОСОФИЯ НАУКИ</a:t>
            </a:r>
            <a:endParaRPr lang="ru-RU" sz="3600" dirty="0" smtClean="0"/>
          </a:p>
          <a:p>
            <a:r>
              <a:rPr lang="ru-RU" sz="3600" dirty="0" smtClean="0"/>
              <a:t> 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</a:endParaRPr>
          </a:p>
        </p:txBody>
      </p:sp>
      <p:pic>
        <p:nvPicPr>
          <p:cNvPr id="3076" name="Picture 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4414" y="1643050"/>
            <a:ext cx="1914524" cy="19145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3"/>
          <p:cNvSpPr txBox="1"/>
          <p:nvPr/>
        </p:nvSpPr>
        <p:spPr>
          <a:xfrm>
            <a:off x="4882765" y="1095061"/>
            <a:ext cx="459314" cy="90903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0" b="1" i="0" u="none" strike="noStrike" kern="1200" cap="none" spc="50" normalizeH="0" baseline="0" noProof="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?</a:t>
            </a:r>
          </a:p>
        </p:txBody>
      </p:sp>
      <p:sp>
        <p:nvSpPr>
          <p:cNvPr id="5" name="TextBox 3"/>
          <p:cNvSpPr txBox="1"/>
          <p:nvPr/>
        </p:nvSpPr>
        <p:spPr>
          <a:xfrm>
            <a:off x="4882765" y="1095061"/>
            <a:ext cx="459314" cy="90903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0" b="1" i="0" u="none" strike="noStrike" kern="1200" cap="none" spc="50" normalizeH="0" baseline="0" noProof="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?</a:t>
            </a:r>
          </a:p>
        </p:txBody>
      </p:sp>
      <p:sp>
        <p:nvSpPr>
          <p:cNvPr id="3082" name="Rectangle 10"/>
          <p:cNvSpPr>
            <a:spLocks noChangeArrowheads="1"/>
          </p:cNvSpPr>
          <p:nvPr/>
        </p:nvSpPr>
        <p:spPr bwMode="auto">
          <a:xfrm>
            <a:off x="285720" y="4155522"/>
            <a:ext cx="885828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809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1. Понятие познания. Структура познавательного процесса.</a:t>
            </a:r>
            <a:endParaRPr kumimoji="0" lang="ru-RU" sz="20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2. Наука как деятельность, социальный институт и система знаний.</a:t>
            </a:r>
            <a:endParaRPr kumimoji="0" lang="ru-RU" sz="20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3. Эмпирический и теоретический уровни научного познания. Методы научного исследования.</a:t>
            </a:r>
            <a:endParaRPr kumimoji="0" lang="ru-RU" sz="20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lvl="0" indent="180975" algn="just" eaLnBrk="0" hangingPunct="0"/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4. Этика науки и профессиональная ответственность ученого.</a:t>
            </a:r>
          </a:p>
          <a:p>
            <a:pPr lvl="0" indent="180975" algn="just" eaLnBrk="0" hangingPunct="0"/>
            <a:endParaRPr kumimoji="0" lang="ru-RU" sz="20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Прямоугольник 1"/>
          <p:cNvSpPr>
            <a:spLocks noChangeArrowheads="1"/>
          </p:cNvSpPr>
          <p:nvPr/>
        </p:nvSpPr>
        <p:spPr bwMode="auto">
          <a:xfrm>
            <a:off x="0" y="142853"/>
            <a:ext cx="9144000" cy="5201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chemeClr val="accent6"/>
                </a:solidFill>
                <a:latin typeface="Calibri" pitchFamily="34" charset="0"/>
              </a:rPr>
              <a:t>УРОВНИ ПОЗНАНИЯ</a:t>
            </a:r>
          </a:p>
          <a:p>
            <a:pPr algn="ctr"/>
            <a:endParaRPr lang="ru-RU" sz="3600" dirty="0">
              <a:latin typeface="Calibri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3600" b="1" dirty="0">
                <a:latin typeface="Calibri" pitchFamily="34" charset="0"/>
              </a:rPr>
              <a:t>ЧУВСТВЕННОЕ</a:t>
            </a:r>
          </a:p>
          <a:p>
            <a:endParaRPr lang="ru-RU" sz="3600" b="1" dirty="0">
              <a:latin typeface="Calibri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3600" b="1" dirty="0" smtClean="0">
                <a:latin typeface="Calibri" pitchFamily="34" charset="0"/>
              </a:rPr>
              <a:t>РАЦИОНАЛЬНОЕ</a:t>
            </a:r>
          </a:p>
          <a:p>
            <a:endParaRPr lang="ru-RU" sz="3600" b="1" dirty="0" smtClean="0">
              <a:latin typeface="Calibri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3600" b="1" i="1" dirty="0" smtClean="0">
                <a:latin typeface="Calibri" pitchFamily="34" charset="0"/>
              </a:rPr>
              <a:t>ИРРАЦИОНАЛЬНОЕ ПОЗНАНИЕ</a:t>
            </a:r>
            <a:r>
              <a:rPr lang="ru-RU" sz="3600" dirty="0" smtClean="0">
                <a:latin typeface="Calibri" pitchFamily="34" charset="0"/>
              </a:rPr>
              <a:t> </a:t>
            </a:r>
            <a:r>
              <a:rPr lang="ru-RU" sz="4000" i="1" dirty="0" smtClean="0">
                <a:cs typeface="Arial" charset="0"/>
              </a:rPr>
              <a:t>–</a:t>
            </a:r>
            <a:r>
              <a:rPr lang="ru-RU" sz="4000" dirty="0" smtClean="0">
                <a:latin typeface="Calibri" pitchFamily="34" charset="0"/>
              </a:rPr>
              <a:t> </a:t>
            </a:r>
            <a:r>
              <a:rPr lang="ru-RU" sz="3600" b="1" dirty="0" smtClean="0">
                <a:cs typeface="Arial" charset="0"/>
              </a:rPr>
              <a:t>интуиция, </a:t>
            </a:r>
            <a:r>
              <a:rPr lang="ru-RU" sz="3600" b="1" dirty="0" err="1" smtClean="0">
                <a:cs typeface="Arial" charset="0"/>
              </a:rPr>
              <a:t>паранормальное</a:t>
            </a:r>
            <a:r>
              <a:rPr lang="ru-RU" sz="3600" b="1" dirty="0" smtClean="0">
                <a:cs typeface="Arial" charset="0"/>
              </a:rPr>
              <a:t> познание. </a:t>
            </a:r>
            <a:endParaRPr lang="ru-RU" sz="3600" dirty="0" smtClean="0">
              <a:cs typeface="Arial" charset="0"/>
            </a:endParaRPr>
          </a:p>
          <a:p>
            <a:pPr>
              <a:buFont typeface="Wingdings" pitchFamily="2" charset="2"/>
              <a:buChar char="Ø"/>
            </a:pPr>
            <a:endParaRPr lang="ru-RU" sz="3600" dirty="0">
              <a:latin typeface="Calibri" pitchFamily="34" charset="0"/>
            </a:endParaRPr>
          </a:p>
        </p:txBody>
      </p:sp>
      <p:pic>
        <p:nvPicPr>
          <p:cNvPr id="19458" name="Picture 7" descr="1330610055-slava_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0694" y="928670"/>
            <a:ext cx="2285743" cy="1857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0" y="25400"/>
            <a:ext cx="9144000" cy="6072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342900"/>
            <a:r>
              <a:rPr lang="ru-RU" sz="3600" b="1" i="1" dirty="0">
                <a:solidFill>
                  <a:srgbClr val="FFC000"/>
                </a:solidFill>
                <a:cs typeface="Times New Roman" pitchFamily="18" charset="0"/>
              </a:rPr>
              <a:t>ФОРМЫ ЧУВСТВЕННОГО ПОЗНАНИЯ</a:t>
            </a:r>
          </a:p>
          <a:p>
            <a:pPr indent="342900"/>
            <a:endParaRPr lang="ru-RU" sz="3200" i="1" dirty="0">
              <a:solidFill>
                <a:srgbClr val="FF0000"/>
              </a:solidFill>
              <a:cs typeface="Times New Roman" pitchFamily="18" charset="0"/>
            </a:endParaRPr>
          </a:p>
          <a:p>
            <a:pPr indent="342900" eaLnBrk="0" hangingPunct="0">
              <a:buFont typeface="Wingdings" pitchFamily="2" charset="2"/>
              <a:buChar char="ü"/>
            </a:pPr>
            <a:r>
              <a:rPr lang="ru-RU" sz="3600" i="1" dirty="0">
                <a:ea typeface="Times New Roman" pitchFamily="18" charset="0"/>
                <a:cs typeface="Arial" charset="0"/>
              </a:rPr>
              <a:t>ОЩУЩЕНИЕ</a:t>
            </a:r>
            <a:r>
              <a:rPr lang="ru-RU" sz="3600" dirty="0">
                <a:ea typeface="Times New Roman" pitchFamily="18" charset="0"/>
                <a:cs typeface="Arial" charset="0"/>
              </a:rPr>
              <a:t> </a:t>
            </a:r>
          </a:p>
          <a:p>
            <a:pPr indent="342900" eaLnBrk="0" hangingPunct="0">
              <a:buFont typeface="Wingdings" pitchFamily="2" charset="2"/>
              <a:buChar char="ü"/>
            </a:pPr>
            <a:r>
              <a:rPr lang="ru-RU" sz="3600" i="1" dirty="0">
                <a:cs typeface="Arial" charset="0"/>
              </a:rPr>
              <a:t>ВОСПРИЯТИЕ</a:t>
            </a:r>
          </a:p>
          <a:p>
            <a:pPr indent="342900" eaLnBrk="0" hangingPunct="0">
              <a:buFont typeface="Wingdings" pitchFamily="2" charset="2"/>
              <a:buChar char="ü"/>
            </a:pPr>
            <a:r>
              <a:rPr lang="ru-RU" sz="3600" i="1" dirty="0">
                <a:cs typeface="Arial" charset="0"/>
              </a:rPr>
              <a:t>ПРЕДСТАВЛЕНИЕ</a:t>
            </a:r>
          </a:p>
          <a:p>
            <a:pPr indent="342900" eaLnBrk="0" hangingPunct="0"/>
            <a:endParaRPr lang="ru-RU" sz="3600" i="1" dirty="0"/>
          </a:p>
          <a:p>
            <a:pPr indent="342900" algn="ctr"/>
            <a:r>
              <a:rPr lang="ru-RU" sz="3600" b="1" i="1" dirty="0">
                <a:solidFill>
                  <a:srgbClr val="FFC000"/>
                </a:solidFill>
                <a:cs typeface="Arial" charset="0"/>
              </a:rPr>
              <a:t>ФОРМЫ РАЦИОНАЛЬНОГО ПОЗНАНИЯ</a:t>
            </a:r>
            <a:endParaRPr lang="ru-RU" sz="3600" dirty="0">
              <a:solidFill>
                <a:srgbClr val="FFC000"/>
              </a:solidFill>
              <a:cs typeface="Arial" charset="0"/>
            </a:endParaRPr>
          </a:p>
          <a:p>
            <a:pPr indent="342900">
              <a:buFont typeface="Wingdings" pitchFamily="2" charset="2"/>
              <a:buChar char="ü"/>
            </a:pPr>
            <a:r>
              <a:rPr lang="ru-RU" sz="3600" i="1" dirty="0">
                <a:cs typeface="Arial" charset="0"/>
              </a:rPr>
              <a:t>ПОНЯТИЕ</a:t>
            </a:r>
          </a:p>
          <a:p>
            <a:pPr indent="342900">
              <a:buFont typeface="Wingdings" pitchFamily="2" charset="2"/>
              <a:buChar char="ü"/>
            </a:pPr>
            <a:r>
              <a:rPr lang="ru-RU" sz="3600" i="1" dirty="0">
                <a:cs typeface="Arial" charset="0"/>
              </a:rPr>
              <a:t>СУЖДЕНИЕ</a:t>
            </a:r>
          </a:p>
          <a:p>
            <a:pPr indent="342900">
              <a:buFont typeface="Wingdings" pitchFamily="2" charset="2"/>
              <a:buChar char="ü"/>
            </a:pPr>
            <a:r>
              <a:rPr lang="ru-RU" sz="3600" i="1" dirty="0">
                <a:cs typeface="Arial" charset="0"/>
              </a:rPr>
              <a:t>УМОЗАКЛЮЧЕНИЕ</a:t>
            </a:r>
            <a:endParaRPr lang="ru-RU" sz="3600" dirty="0">
              <a:cs typeface="Arial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Прямоугольник 1"/>
          <p:cNvSpPr>
            <a:spLocks noChangeArrowheads="1"/>
          </p:cNvSpPr>
          <p:nvPr/>
        </p:nvSpPr>
        <p:spPr bwMode="auto">
          <a:xfrm>
            <a:off x="0" y="476250"/>
            <a:ext cx="8893175" cy="477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3600" b="1" i="1" dirty="0">
                <a:solidFill>
                  <a:srgbClr val="FFFF00"/>
                </a:solidFill>
                <a:cs typeface="Arial" charset="0"/>
              </a:rPr>
              <a:t>ЭМПИРИЗМ</a:t>
            </a:r>
            <a:r>
              <a:rPr lang="ru-RU" sz="3600" i="1" dirty="0">
                <a:cs typeface="Arial" charset="0"/>
              </a:rPr>
              <a:t> – </a:t>
            </a:r>
            <a:r>
              <a:rPr lang="ru-RU" sz="3200" dirty="0">
                <a:cs typeface="Arial" charset="0"/>
              </a:rPr>
              <a:t>направление в философии, которое чувственный опыт считает единственным или главным источником </a:t>
            </a:r>
            <a:r>
              <a:rPr lang="ru-RU" sz="3200" dirty="0" smtClean="0">
                <a:cs typeface="Arial" charset="0"/>
              </a:rPr>
              <a:t>познания.</a:t>
            </a:r>
            <a:endParaRPr lang="ru-RU" sz="3200" dirty="0">
              <a:cs typeface="Arial" charset="0"/>
            </a:endParaRPr>
          </a:p>
          <a:p>
            <a:endParaRPr lang="ru-RU" sz="3600" dirty="0">
              <a:cs typeface="Arial" charset="0"/>
            </a:endParaRPr>
          </a:p>
          <a:p>
            <a:r>
              <a:rPr lang="ru-RU" sz="3600" b="1" i="1" dirty="0">
                <a:solidFill>
                  <a:srgbClr val="FFFF00"/>
                </a:solidFill>
                <a:cs typeface="Arial" charset="0"/>
              </a:rPr>
              <a:t>РАЦИОНАЛИЗМ</a:t>
            </a:r>
            <a:r>
              <a:rPr lang="ru-RU" sz="3600" i="1" dirty="0">
                <a:cs typeface="Arial" charset="0"/>
              </a:rPr>
              <a:t> – </a:t>
            </a:r>
            <a:r>
              <a:rPr lang="ru-RU" sz="3200" dirty="0">
                <a:cs typeface="Arial" charset="0"/>
              </a:rPr>
              <a:t>направление в </a:t>
            </a:r>
            <a:r>
              <a:rPr lang="ru-RU" sz="3200" dirty="0" smtClean="0">
                <a:cs typeface="Arial" charset="0"/>
              </a:rPr>
              <a:t>гносеологии, </a:t>
            </a:r>
            <a:r>
              <a:rPr lang="ru-RU" sz="3200" dirty="0">
                <a:cs typeface="Arial" charset="0"/>
              </a:rPr>
              <a:t>отстаивающее приоритет разума в </a:t>
            </a:r>
            <a:r>
              <a:rPr lang="ru-RU" sz="3200" dirty="0" smtClean="0">
                <a:cs typeface="Arial" charset="0"/>
              </a:rPr>
              <a:t>познании.</a:t>
            </a:r>
            <a:endParaRPr lang="ru-RU" sz="3200" dirty="0">
              <a:cs typeface="Arial" charset="0"/>
            </a:endParaRPr>
          </a:p>
          <a:p>
            <a:endParaRPr lang="ru-RU" sz="3600" dirty="0">
              <a:cs typeface="Arial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7"/>
          <p:cNvSpPr>
            <a:spLocks/>
          </p:cNvSpPr>
          <p:nvPr/>
        </p:nvSpPr>
        <p:spPr bwMode="auto">
          <a:xfrm>
            <a:off x="928662" y="571480"/>
            <a:ext cx="7858180" cy="446276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/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Arial" pitchFamily="34" charset="0"/>
                <a:cs typeface="Arial" pitchFamily="34" charset="0"/>
              </a:rPr>
              <a:t>Истина</a:t>
            </a: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ru-RU" sz="4000" i="1" dirty="0" smtClean="0">
                <a:cs typeface="Arial" charset="0"/>
              </a:rPr>
              <a:t>–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отражение объекта познающим субъектом, </a:t>
            </a:r>
            <a:r>
              <a:rPr kumimoji="0" lang="ru-RU" sz="4000" b="0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воспро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-</a:t>
            </a:r>
          </a:p>
          <a:p>
            <a:pPr lvl="0" algn="just"/>
            <a:r>
              <a:rPr kumimoji="0" lang="ru-RU" sz="40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изведение его таким, каким он предположительно существует сам по себе, как бы вне и независимо от познающего субъекта и его сознания. 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7"/>
          <p:cNvSpPr>
            <a:spLocks/>
          </p:cNvSpPr>
          <p:nvPr/>
        </p:nvSpPr>
        <p:spPr bwMode="auto">
          <a:xfrm>
            <a:off x="642910" y="1214422"/>
            <a:ext cx="8072494" cy="600164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>
              <a:buFont typeface="Wingdings" pitchFamily="2" charset="2"/>
              <a:buChar char="Ø"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cs typeface="Arial" pitchFamily="34" charset="0"/>
              </a:rPr>
              <a:t>Корреспондентская </a:t>
            </a:r>
            <a:r>
              <a:rPr kumimoji="0" lang="en-US" sz="2400" b="0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cs typeface="Arial" pitchFamily="34" charset="0"/>
              </a:rPr>
              <a:t>(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cs typeface="Arial" pitchFamily="34" charset="0"/>
              </a:rPr>
              <a:t>классическая</a:t>
            </a:r>
            <a:r>
              <a:rPr kumimoji="0" lang="en-US" sz="2400" b="0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cs typeface="Arial" pitchFamily="34" charset="0"/>
              </a:rPr>
              <a:t>)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cs typeface="Arial" pitchFamily="34" charset="0"/>
              </a:rPr>
              <a:t>концепция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cs typeface="Arial" pitchFamily="34" charset="0"/>
              </a:rPr>
              <a:t>: истина </a:t>
            </a:r>
            <a:r>
              <a:rPr lang="ru-RU" i="1" dirty="0" smtClean="0">
                <a:cs typeface="Arial" charset="0"/>
              </a:rPr>
              <a:t> –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это соответствие мысли (высказывания) и действительности (Аристотель, средневековая философия, философия Нового времени, Гегель).</a:t>
            </a:r>
          </a:p>
          <a:p>
            <a:pPr lvl="0" algn="just">
              <a:buFont typeface="Wingdings" pitchFamily="2" charset="2"/>
              <a:buChar char="Ø"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cs typeface="Arial" pitchFamily="34" charset="0"/>
              </a:rPr>
              <a:t>Авторитарная концепция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cs typeface="Arial" pitchFamily="34" charset="0"/>
              </a:rPr>
              <a:t>: истина </a:t>
            </a:r>
            <a:r>
              <a:rPr lang="ru-RU" i="1" dirty="0" smtClean="0">
                <a:cs typeface="Arial" charset="0"/>
              </a:rPr>
              <a:t> –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это убеждение и/или доверие авторитету (средневековая философия, богословие).</a:t>
            </a:r>
          </a:p>
          <a:p>
            <a:pPr lvl="0" algn="just">
              <a:buFont typeface="Wingdings" pitchFamily="2" charset="2"/>
              <a:buChar char="Ø"/>
            </a:pPr>
            <a:r>
              <a:rPr lang="ru-RU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Марксистская концепция </a:t>
            </a:r>
            <a:r>
              <a:rPr lang="ru-RU" i="1" dirty="0" smtClean="0">
                <a:cs typeface="Arial" charset="0"/>
              </a:rPr>
              <a:t>– </a:t>
            </a:r>
            <a:r>
              <a:rPr lang="ru-RU" dirty="0" smtClean="0">
                <a:cs typeface="Arial" charset="0"/>
              </a:rPr>
              <a:t>развивает особый вариант классической концепции; вводятся понятия объективной, абсолютной и относительной истины </a:t>
            </a:r>
          </a:p>
          <a:p>
            <a:pPr lvl="0" algn="just"/>
            <a:r>
              <a:rPr lang="ru-RU" dirty="0" smtClean="0">
                <a:cs typeface="Arial" charset="0"/>
              </a:rPr>
              <a:t>(К. Маркс, Ф. Энгельс, В. И. Ленин).  </a:t>
            </a:r>
          </a:p>
          <a:p>
            <a:pPr lvl="0" algn="just">
              <a:buFont typeface="Wingdings" pitchFamily="2" charset="2"/>
              <a:buChar char="Ø"/>
            </a:pPr>
            <a:r>
              <a:rPr lang="ru-RU" dirty="0" smtClean="0">
                <a:solidFill>
                  <a:srgbClr val="FFFF00"/>
                </a:solidFill>
                <a:latin typeface="Arial" pitchFamily="34" charset="0"/>
                <a:cs typeface="Arial" charset="0"/>
              </a:rPr>
              <a:t> </a:t>
            </a:r>
            <a:r>
              <a:rPr lang="ru-RU" i="1" dirty="0" err="1" smtClean="0">
                <a:solidFill>
                  <a:srgbClr val="FFFF00"/>
                </a:solidFill>
                <a:latin typeface="Arial" pitchFamily="34" charset="0"/>
                <a:cs typeface="Arial" charset="0"/>
              </a:rPr>
              <a:t>Конвенционалистская</a:t>
            </a:r>
            <a:r>
              <a:rPr lang="ru-RU" i="1" dirty="0" smtClean="0">
                <a:solidFill>
                  <a:srgbClr val="FFFF00"/>
                </a:solidFill>
                <a:latin typeface="Arial" pitchFamily="34" charset="0"/>
                <a:cs typeface="Arial" charset="0"/>
              </a:rPr>
              <a:t> концепция</a:t>
            </a:r>
            <a:r>
              <a:rPr lang="ru-RU" dirty="0" smtClean="0">
                <a:solidFill>
                  <a:srgbClr val="FFFF00"/>
                </a:solidFill>
                <a:latin typeface="Arial" pitchFamily="34" charset="0"/>
                <a:cs typeface="Arial" charset="0"/>
              </a:rPr>
              <a:t>: истина </a:t>
            </a:r>
            <a:r>
              <a:rPr lang="ru-RU" i="1" dirty="0" smtClean="0">
                <a:cs typeface="Arial" charset="0"/>
              </a:rPr>
              <a:t>– </a:t>
            </a:r>
            <a:r>
              <a:rPr lang="ru-RU" dirty="0" smtClean="0">
                <a:cs typeface="Arial" charset="0"/>
              </a:rPr>
              <a:t>это конвенция, соглашение между членами научного сообщества об истинности некоторых высказываний (А. Пуанкаре, Р. Карнап). </a:t>
            </a:r>
            <a:r>
              <a:rPr lang="ru-RU" dirty="0" smtClean="0">
                <a:solidFill>
                  <a:srgbClr val="FFFF00"/>
                </a:solidFill>
                <a:latin typeface="Arial" pitchFamily="34" charset="0"/>
                <a:cs typeface="Arial" charset="0"/>
              </a:rPr>
              <a:t> </a:t>
            </a:r>
            <a:r>
              <a:rPr lang="ru-RU" dirty="0" smtClean="0">
                <a:cs typeface="Arial" charset="0"/>
              </a:rPr>
              <a:t> </a:t>
            </a:r>
            <a:endParaRPr lang="ru-RU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lvl="0" algn="just"/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            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1A1A70"/>
                </a:solidFill>
                <a:effectLst/>
                <a:latin typeface="Arial" pitchFamily="34" charset="0"/>
                <a:cs typeface="Arial" pitchFamily="34" charset="0"/>
              </a:rPr>
              <a:t>                         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714348" y="214290"/>
            <a:ext cx="7743852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</a:rPr>
              <a:t>КОНЦЕПЦИИ ИСТИНЫ</a:t>
            </a:r>
            <a:endParaRPr kumimoji="0" lang="ru-RU" sz="3600" b="1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714348" y="214290"/>
            <a:ext cx="7743852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</a:rPr>
              <a:t>КОНЦЕПЦИИ ИСТИНЫ  (продолжение)</a:t>
            </a:r>
            <a:endParaRPr kumimoji="0" lang="ru-RU" sz="3200" b="1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</a:endParaRPr>
          </a:p>
        </p:txBody>
      </p:sp>
      <p:sp>
        <p:nvSpPr>
          <p:cNvPr id="3" name="Rectangle 27"/>
          <p:cNvSpPr>
            <a:spLocks/>
          </p:cNvSpPr>
          <p:nvPr/>
        </p:nvSpPr>
        <p:spPr bwMode="auto">
          <a:xfrm>
            <a:off x="642910" y="1214422"/>
            <a:ext cx="8286808" cy="600164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>
              <a:buFont typeface="Wingdings" pitchFamily="2" charset="2"/>
              <a:buChar char="Ø"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cs typeface="Arial" pitchFamily="34" charset="0"/>
              </a:rPr>
              <a:t>Прагматистская</a:t>
            </a:r>
            <a:r>
              <a:rPr kumimoji="0" lang="en-US" sz="2400" b="0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cs typeface="Arial" pitchFamily="34" charset="0"/>
              </a:rPr>
              <a:t>концепция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cs typeface="Arial" pitchFamily="34" charset="0"/>
              </a:rPr>
              <a:t>: истина </a:t>
            </a:r>
            <a:r>
              <a:rPr lang="ru-RU" i="1" dirty="0" smtClean="0">
                <a:cs typeface="Arial" charset="0"/>
              </a:rPr>
              <a:t> –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это высказывание, теория, концепция, принятие которых приносит практическую пользу,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успех, эффективное решение проблем (Дж.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Дьюи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 Ч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. Пирс, Р.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Рорти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).</a:t>
            </a:r>
          </a:p>
          <a:p>
            <a:pPr lvl="0" algn="just">
              <a:buFont typeface="Wingdings" pitchFamily="2" charset="2"/>
              <a:buChar char="Ø"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cs typeface="Arial" pitchFamily="34" charset="0"/>
              </a:rPr>
              <a:t> Когерентная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cs typeface="Arial" pitchFamily="34" charset="0"/>
              </a:rPr>
              <a:t>концепция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cs typeface="Arial" pitchFamily="34" charset="0"/>
              </a:rPr>
              <a:t>: истина </a:t>
            </a:r>
            <a:r>
              <a:rPr lang="ru-RU" i="1" dirty="0" smtClean="0">
                <a:cs typeface="Arial" charset="0"/>
              </a:rPr>
              <a:t> –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это соответствие некоторого высказывания (теории) другим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высказывниям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 (теориям), утвердившимся в качестве истинных (Г. Лейбниц, О.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Нейрат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, Б. Рассел).</a:t>
            </a:r>
          </a:p>
          <a:p>
            <a:pPr lvl="0" algn="just">
              <a:buFont typeface="Wingdings" pitchFamily="2" charset="2"/>
              <a:buChar char="Ø"/>
            </a:pPr>
            <a:r>
              <a:rPr lang="ru-RU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Интуитивистская концепция</a:t>
            </a:r>
            <a:r>
              <a:rPr lang="ru-RU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: истина </a:t>
            </a:r>
            <a:r>
              <a:rPr lang="ru-RU" i="1" dirty="0" smtClean="0">
                <a:cs typeface="Arial" charset="0"/>
              </a:rPr>
              <a:t> – </a:t>
            </a:r>
            <a:r>
              <a:rPr lang="ru-RU" dirty="0" smtClean="0">
                <a:cs typeface="Arial" charset="0"/>
              </a:rPr>
              <a:t>это знание, содержание которого интуитивно очевидно исследователю и не нуждается в опытном или логическом обосновании (Р. Декарт, А. Бергсон).</a:t>
            </a:r>
          </a:p>
          <a:p>
            <a:pPr lvl="0" algn="just">
              <a:buFont typeface="Wingdings" pitchFamily="2" charset="2"/>
              <a:buChar char="Ø"/>
            </a:pPr>
            <a:r>
              <a:rPr lang="ru-RU" i="1" dirty="0" smtClean="0">
                <a:solidFill>
                  <a:srgbClr val="FFFF00"/>
                </a:solidFill>
                <a:latin typeface="Arial" pitchFamily="34" charset="0"/>
                <a:cs typeface="Arial" charset="0"/>
              </a:rPr>
              <a:t> Постмодернистская концепция</a:t>
            </a:r>
            <a:r>
              <a:rPr lang="ru-RU" dirty="0" smtClean="0">
                <a:solidFill>
                  <a:srgbClr val="FFFF00"/>
                </a:solidFill>
                <a:latin typeface="Arial" pitchFamily="34" charset="0"/>
                <a:cs typeface="Arial" charset="0"/>
              </a:rPr>
              <a:t>: истина </a:t>
            </a:r>
            <a:r>
              <a:rPr lang="ru-RU" i="1" dirty="0" smtClean="0">
                <a:cs typeface="Arial" charset="0"/>
              </a:rPr>
              <a:t>– </a:t>
            </a:r>
            <a:r>
              <a:rPr lang="ru-RU" dirty="0" smtClean="0">
                <a:cs typeface="Arial" charset="0"/>
              </a:rPr>
              <a:t>это знание, которое временно и условно </a:t>
            </a:r>
            <a:r>
              <a:rPr lang="ru-RU" dirty="0" err="1" smtClean="0">
                <a:cs typeface="Arial" charset="0"/>
              </a:rPr>
              <a:t>приринимается</a:t>
            </a:r>
            <a:r>
              <a:rPr lang="ru-RU" dirty="0" smtClean="0">
                <a:cs typeface="Arial" charset="0"/>
              </a:rPr>
              <a:t> в качестве </a:t>
            </a:r>
            <a:r>
              <a:rPr lang="ru-RU" dirty="0" err="1" smtClean="0">
                <a:cs typeface="Arial" charset="0"/>
              </a:rPr>
              <a:t>безуссловного</a:t>
            </a:r>
            <a:r>
              <a:rPr lang="ru-RU" dirty="0" smtClean="0">
                <a:cs typeface="Arial" charset="0"/>
              </a:rPr>
              <a:t> (Ж. </a:t>
            </a:r>
            <a:r>
              <a:rPr lang="ru-RU" dirty="0" err="1" smtClean="0">
                <a:cs typeface="Arial" charset="0"/>
              </a:rPr>
              <a:t>Деррида</a:t>
            </a:r>
            <a:r>
              <a:rPr lang="ru-RU" dirty="0" smtClean="0">
                <a:cs typeface="Arial" charset="0"/>
              </a:rPr>
              <a:t>, Ж. </a:t>
            </a:r>
            <a:r>
              <a:rPr lang="ru-RU" dirty="0" err="1" smtClean="0">
                <a:cs typeface="Arial" charset="0"/>
              </a:rPr>
              <a:t>Лакан</a:t>
            </a:r>
            <a:r>
              <a:rPr lang="ru-RU" dirty="0" smtClean="0">
                <a:cs typeface="Arial" charset="0"/>
              </a:rPr>
              <a:t>, Р. </a:t>
            </a:r>
            <a:r>
              <a:rPr lang="ru-RU" dirty="0" err="1" smtClean="0">
                <a:cs typeface="Arial" charset="0"/>
              </a:rPr>
              <a:t>Барт</a:t>
            </a:r>
            <a:r>
              <a:rPr lang="ru-RU" dirty="0" smtClean="0">
                <a:cs typeface="Arial" charset="0"/>
              </a:rPr>
              <a:t>). </a:t>
            </a:r>
            <a:r>
              <a:rPr lang="ru-RU" dirty="0" smtClean="0">
                <a:solidFill>
                  <a:srgbClr val="FFFF00"/>
                </a:solidFill>
                <a:latin typeface="Arial" pitchFamily="34" charset="0"/>
                <a:cs typeface="Arial" charset="0"/>
              </a:rPr>
              <a:t> </a:t>
            </a:r>
            <a:r>
              <a:rPr lang="ru-RU" dirty="0" smtClean="0">
                <a:cs typeface="Arial" charset="0"/>
              </a:rPr>
              <a:t> </a:t>
            </a:r>
            <a:endParaRPr lang="ru-RU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lvl="0" algn="just"/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            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1A1A70"/>
                </a:solidFill>
                <a:effectLst/>
                <a:latin typeface="Arial" pitchFamily="34" charset="0"/>
                <a:cs typeface="Arial" pitchFamily="34" charset="0"/>
              </a:rPr>
              <a:t>                         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ChangeArrowheads="1"/>
          </p:cNvSpPr>
          <p:nvPr/>
        </p:nvSpPr>
        <p:spPr bwMode="auto">
          <a:xfrm>
            <a:off x="609600" y="685800"/>
            <a:ext cx="77724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 algn="ctr" eaLnBrk="0" hangingPunct="0"/>
            <a:r>
              <a:rPr lang="ru-RU" sz="3200" i="1" dirty="0" smtClean="0">
                <a:solidFill>
                  <a:schemeClr val="tx2"/>
                </a:solidFill>
                <a:latin typeface="Impact" pitchFamily="34" charset="0"/>
              </a:rPr>
              <a:t>Истина</a:t>
            </a:r>
            <a:r>
              <a:rPr lang="ru-RU" sz="3200" i="1" dirty="0" smtClean="0">
                <a:solidFill>
                  <a:schemeClr val="tx2"/>
                </a:solidFill>
                <a:latin typeface="Times New Roman" pitchFamily="18" charset="0"/>
              </a:rPr>
              <a:t> – процесс </a:t>
            </a:r>
            <a:r>
              <a:rPr kumimoji="0" lang="ru-RU" sz="3600" b="0" i="1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</a:rPr>
              <a:t/>
            </a:r>
            <a:br>
              <a:rPr kumimoji="0" lang="ru-RU" sz="3600" b="0" i="1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</a:rPr>
            </a:br>
            <a:r>
              <a:rPr kumimoji="0" lang="ru-RU" sz="3600" b="0" i="1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</a:rPr>
              <a:t/>
            </a:r>
            <a:br>
              <a:rPr kumimoji="0" lang="ru-RU" sz="3600" b="0" i="1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</a:rPr>
            </a:br>
            <a:r>
              <a:rPr kumimoji="0" lang="ru-RU" sz="3600" b="0" i="1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</a:rPr>
              <a:t>Истина как процесс имеет два момента: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</a:endParaRPr>
          </a:p>
        </p:txBody>
      </p:sp>
      <p:sp>
        <p:nvSpPr>
          <p:cNvPr id="39939" name="Rectangle 3"/>
          <p:cNvSpPr>
            <a:spLocks noChangeArrowheads="1"/>
          </p:cNvSpPr>
          <p:nvPr/>
        </p:nvSpPr>
        <p:spPr bwMode="auto">
          <a:xfrm>
            <a:off x="785786" y="2500306"/>
            <a:ext cx="38100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ts val="2400"/>
              <a:buFont typeface="Impact" pitchFamily="34" charset="0"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Impact" pitchFamily="34" charset="0"/>
              </a:rPr>
              <a:t>Абсолютный момент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(абсолютная истина):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  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не может быть никогда опровергнута, поскольку доказана наукой и подтверждена практикой; выпадает из процесса познания, поскольку содержит в себе полное знание.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9940" name="Rectangle 4"/>
          <p:cNvSpPr>
            <a:spLocks noChangeArrowheads="1"/>
          </p:cNvSpPr>
          <p:nvPr/>
        </p:nvSpPr>
        <p:spPr bwMode="auto">
          <a:xfrm>
            <a:off x="4572000" y="2500306"/>
            <a:ext cx="4214842" cy="4186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ts val="2400"/>
              <a:buFont typeface="Impact" pitchFamily="34" charset="0"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Impact" pitchFamily="34" charset="0"/>
              </a:rPr>
              <a:t>Относительный момент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(относительная истина):</a:t>
            </a:r>
          </a:p>
          <a:p>
            <a:pPr marL="342900" marR="0" lvl="0" indent="-342900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ts val="2400"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  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неполная, неокончательная истина; включена в процесс познания, поскольку не завершена и требует дальнейшего исследования,</a:t>
            </a:r>
          </a:p>
          <a:p>
            <a:pPr marL="342900" marR="0" lvl="0" indent="-342900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ts val="2400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   доказательства и подтверждения в практике.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ChangeArrowheads="1"/>
          </p:cNvSpPr>
          <p:nvPr/>
        </p:nvSpPr>
        <p:spPr bwMode="auto">
          <a:xfrm>
            <a:off x="642910" y="357166"/>
            <a:ext cx="7772400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0" i="1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</a:rPr>
              <a:t>Практика и ее роль в познании</a:t>
            </a:r>
            <a:endParaRPr kumimoji="0" lang="ru-RU" sz="44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</a:endParaRPr>
          </a:p>
        </p:txBody>
      </p:sp>
      <p:sp>
        <p:nvSpPr>
          <p:cNvPr id="44035" name="Rectangle 3"/>
          <p:cNvSpPr>
            <a:spLocks noChangeArrowheads="1"/>
          </p:cNvSpPr>
          <p:nvPr/>
        </p:nvSpPr>
        <p:spPr bwMode="auto">
          <a:xfrm>
            <a:off x="1371600" y="1285860"/>
            <a:ext cx="7772400" cy="4657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marL="342900" lvl="0" indent="-342900" eaLnBrk="0" hangingPunct="0">
              <a:spcBef>
                <a:spcPct val="20000"/>
              </a:spcBef>
              <a:buClr>
                <a:schemeClr val="tx2"/>
              </a:buClr>
              <a:buSzPts val="3200"/>
              <a:buFont typeface="Arial Black" pitchFamily="34" charset="0"/>
              <a:buChar char="•"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</a:rPr>
              <a:t>Практика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</a:t>
            </a:r>
            <a:r>
              <a:rPr lang="ru-RU" sz="3200" i="1" dirty="0" smtClean="0">
                <a:cs typeface="Arial" charset="0"/>
              </a:rPr>
              <a:t>–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 чувственно-предметная, предметно-преобразовательная деятельность человека.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4037" name="Rectangle 4"/>
          <p:cNvSpPr>
            <a:spLocks noChangeArrowheads="1"/>
          </p:cNvSpPr>
          <p:nvPr/>
        </p:nvSpPr>
        <p:spPr bwMode="auto">
          <a:xfrm>
            <a:off x="1643042" y="3000372"/>
            <a:ext cx="6215106" cy="105886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rPr>
              <a:t>Практика – исходный пункт познания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4038" name="Rectangle 5"/>
          <p:cNvSpPr>
            <a:spLocks noChangeArrowheads="1"/>
          </p:cNvSpPr>
          <p:nvPr/>
        </p:nvSpPr>
        <p:spPr bwMode="auto">
          <a:xfrm>
            <a:off x="1643042" y="4357694"/>
            <a:ext cx="6286544" cy="914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rPr>
              <a:t>Практика – движущая сила и цель познания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4039" name="Rectangle 6"/>
          <p:cNvSpPr>
            <a:spLocks noChangeArrowheads="1"/>
          </p:cNvSpPr>
          <p:nvPr/>
        </p:nvSpPr>
        <p:spPr bwMode="auto">
          <a:xfrm>
            <a:off x="1714480" y="5500702"/>
            <a:ext cx="6215106" cy="914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rPr>
              <a:t>Практика – критерий истинности знаний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ChangeArrowheads="1"/>
          </p:cNvSpPr>
          <p:nvPr/>
        </p:nvSpPr>
        <p:spPr bwMode="auto">
          <a:xfrm>
            <a:off x="685800" y="285728"/>
            <a:ext cx="7743852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0" i="1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</a:rPr>
              <a:t>Виды общественной практики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</a:endParaRPr>
          </a:p>
        </p:txBody>
      </p:sp>
      <p:sp>
        <p:nvSpPr>
          <p:cNvPr id="38915" name="Rectangle 3"/>
          <p:cNvSpPr>
            <a:spLocks noChangeArrowheads="1"/>
          </p:cNvSpPr>
          <p:nvPr/>
        </p:nvSpPr>
        <p:spPr bwMode="auto">
          <a:xfrm>
            <a:off x="785786" y="1071546"/>
            <a:ext cx="7786742" cy="55007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ts val="2400"/>
              <a:buFont typeface="Arial Black" pitchFamily="34" charset="0"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</a:rPr>
              <a:t>Материально-производственная деятельность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человека, направленная на освоение природы.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ts val="2400"/>
              <a:buFont typeface="Arial Black" pitchFamily="34" charset="0"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</a:rPr>
              <a:t>Общественно-политическая деятельность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людей, направленная на изменение и регулирование общественной жизни (государственное управление, реформы, войны и т.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п.).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ts val="2400"/>
              <a:buFont typeface="Arial Black" pitchFamily="34" charset="0"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</a:rPr>
              <a:t>Научно-экспериментальная деятельность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, опыты, наблюдения, направленные на изменение природных и социальных явлений с целью  познания законов их развития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ts val="2400"/>
              <a:buFont typeface="Arial Black" pitchFamily="34" charset="0"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</a:rPr>
              <a:t>Практика обыденной жизни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, повседневности, связанная с устройством быта, семьи, удовлетворением повседневных материальных потребностей.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285720" y="188913"/>
            <a:ext cx="8501122" cy="20005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indent="457200" algn="just"/>
            <a:r>
              <a:rPr lang="ru-RU" sz="4000" b="1" dirty="0">
                <a:solidFill>
                  <a:srgbClr val="FFFF00"/>
                </a:solidFill>
                <a:cs typeface="Arial" charset="0"/>
              </a:rPr>
              <a:t>НАУКА</a:t>
            </a:r>
            <a:r>
              <a:rPr lang="ru-RU" sz="3600" b="1" dirty="0">
                <a:solidFill>
                  <a:srgbClr val="C00000"/>
                </a:solidFill>
                <a:cs typeface="Arial" charset="0"/>
              </a:rPr>
              <a:t> </a:t>
            </a:r>
            <a:r>
              <a:rPr lang="ru-RU" sz="3600" b="1" dirty="0">
                <a:cs typeface="Arial" charset="0"/>
              </a:rPr>
              <a:t>– </a:t>
            </a:r>
            <a:r>
              <a:rPr lang="ru-RU" sz="2800" b="1" dirty="0">
                <a:cs typeface="Arial" charset="0"/>
              </a:rPr>
              <a:t>область человеческой деятельности, </a:t>
            </a:r>
            <a:r>
              <a:rPr lang="ru-RU" sz="2800" b="1" dirty="0" smtClean="0">
                <a:cs typeface="Arial" charset="0"/>
              </a:rPr>
              <a:t>направленной </a:t>
            </a:r>
            <a:r>
              <a:rPr lang="ru-RU" sz="2800" b="1" dirty="0">
                <a:cs typeface="Arial" charset="0"/>
              </a:rPr>
              <a:t>на </a:t>
            </a:r>
            <a:r>
              <a:rPr lang="ru-RU" sz="2800" b="1" dirty="0" smtClean="0">
                <a:cs typeface="Arial" charset="0"/>
              </a:rPr>
              <a:t>выработку, обоснование </a:t>
            </a:r>
            <a:r>
              <a:rPr lang="ru-RU" sz="2800" b="1" dirty="0">
                <a:cs typeface="Arial" charset="0"/>
              </a:rPr>
              <a:t>и систематизацию объективных знаний о </a:t>
            </a:r>
            <a:r>
              <a:rPr lang="ru-RU" sz="2800" b="1" dirty="0" smtClean="0">
                <a:cs typeface="Arial" charset="0"/>
              </a:rPr>
              <a:t>действительности.</a:t>
            </a:r>
            <a:endParaRPr lang="ru-RU" sz="2800" b="1" dirty="0">
              <a:cs typeface="Arial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ChangeArrowheads="1"/>
          </p:cNvSpPr>
          <p:nvPr/>
        </p:nvSpPr>
        <p:spPr bwMode="auto">
          <a:xfrm>
            <a:off x="785786" y="857232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0" i="1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</a:rPr>
              <a:t>Философия познания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</a:endParaRPr>
          </a:p>
        </p:txBody>
      </p:sp>
      <p:sp>
        <p:nvSpPr>
          <p:cNvPr id="41987" name="Rectangle 3"/>
          <p:cNvSpPr>
            <a:spLocks noChangeArrowheads="1"/>
          </p:cNvSpPr>
          <p:nvPr/>
        </p:nvSpPr>
        <p:spPr bwMode="auto">
          <a:xfrm>
            <a:off x="1371600" y="3733800"/>
            <a:ext cx="64008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 algn="ctr" eaLnBrk="0" hangingPunct="0">
              <a:spcBef>
                <a:spcPct val="20000"/>
              </a:spcBef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  </a:t>
            </a:r>
            <a:r>
              <a:rPr lang="ru-RU" sz="3200" dirty="0" smtClean="0">
                <a:latin typeface="Times New Roman" pitchFamily="18" charset="0"/>
              </a:rPr>
              <a:t>ГНОСЕОЛОГИЯ –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общая теория познания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эпистемология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– теория научного познания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988" name="Line 7"/>
          <p:cNvSpPr>
            <a:spLocks noChangeShapeType="1"/>
          </p:cNvSpPr>
          <p:nvPr/>
        </p:nvSpPr>
        <p:spPr bwMode="auto">
          <a:xfrm flipH="1">
            <a:off x="2051050" y="2143117"/>
            <a:ext cx="1806570" cy="1717684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1989" name="Line 8"/>
          <p:cNvSpPr>
            <a:spLocks noChangeShapeType="1"/>
          </p:cNvSpPr>
          <p:nvPr/>
        </p:nvSpPr>
        <p:spPr bwMode="auto">
          <a:xfrm flipH="1">
            <a:off x="2357422" y="1857364"/>
            <a:ext cx="4643470" cy="315913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4"/>
          <p:cNvSpPr>
            <a:spLocks noChangeArrowheads="1"/>
          </p:cNvSpPr>
          <p:nvPr/>
        </p:nvSpPr>
        <p:spPr bwMode="auto">
          <a:xfrm>
            <a:off x="971550" y="0"/>
            <a:ext cx="7862888" cy="1030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50800" tIns="50800" rIns="132080" bIns="5080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</a:rPr>
              <a:t> 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</a:rPr>
              <a:t>Основные стороны бытия науки </a:t>
            </a:r>
          </a:p>
        </p:txBody>
      </p:sp>
      <p:sp>
        <p:nvSpPr>
          <p:cNvPr id="3" name="Rectangle 3"/>
          <p:cNvSpPr>
            <a:spLocks/>
          </p:cNvSpPr>
          <p:nvPr/>
        </p:nvSpPr>
        <p:spPr bwMode="auto">
          <a:xfrm>
            <a:off x="1" y="1142985"/>
            <a:ext cx="8929717" cy="63709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457200">
              <a:buFontTx/>
              <a:buAutoNum type="arabicParenR"/>
            </a:pPr>
            <a:r>
              <a:rPr lang="ru-RU" b="1" dirty="0" smtClean="0">
                <a:solidFill>
                  <a:srgbClr val="FFC000"/>
                </a:solidFill>
                <a:cs typeface="Times New Roman" pitchFamily="18" charset="0"/>
              </a:rPr>
              <a:t>НАУКА КАК СПЕЦИФИЧЕСКАЯ ДЕЯТЕЛЬНОСТЬ </a:t>
            </a:r>
            <a:r>
              <a:rPr lang="ru-RU" b="1" dirty="0" smtClean="0">
                <a:cs typeface="Times New Roman" pitchFamily="18" charset="0"/>
              </a:rPr>
              <a:t>–</a:t>
            </a:r>
            <a:r>
              <a:rPr lang="ru-RU" b="1" dirty="0" smtClean="0">
                <a:solidFill>
                  <a:srgbClr val="FFC000"/>
                </a:solidFill>
                <a:cs typeface="Times New Roman" pitchFamily="18" charset="0"/>
              </a:rPr>
              <a:t> 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сложный, противоречивый процесс получения </a:t>
            </a:r>
            <a:br>
              <a:rPr lang="ru-RU" dirty="0" smtClean="0">
                <a:latin typeface="Arial" pitchFamily="34" charset="0"/>
                <a:cs typeface="Arial" pitchFamily="34" charset="0"/>
              </a:rPr>
            </a:br>
            <a:r>
              <a:rPr lang="ru-RU" dirty="0" smtClean="0">
                <a:latin typeface="Arial" pitchFamily="34" charset="0"/>
                <a:cs typeface="Arial" pitchFamily="34" charset="0"/>
              </a:rPr>
              <a:t>нового знания с применением специфических средств </a:t>
            </a:r>
            <a:r>
              <a:rPr lang="ru-RU" dirty="0" smtClean="0">
                <a:cs typeface="Times New Roman" pitchFamily="18" charset="0"/>
              </a:rPr>
              <a:t>–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материальных и духовных (методы исследования, специальное оборудование, информация и др.).</a:t>
            </a:r>
          </a:p>
          <a:p>
            <a:pPr lvl="0" indent="457200">
              <a:buFontTx/>
              <a:buAutoNum type="arabicParenR"/>
            </a:pPr>
            <a:r>
              <a:rPr lang="ru-RU" b="1" dirty="0" smtClean="0">
                <a:solidFill>
                  <a:srgbClr val="FFC000"/>
                </a:solidFill>
                <a:cs typeface="Times New Roman" pitchFamily="18" charset="0"/>
              </a:rPr>
              <a:t>НАУКА КАК СИСТЕМА ЗНАНИЯ </a:t>
            </a:r>
            <a:r>
              <a:rPr lang="ru-RU" b="1" dirty="0" smtClean="0">
                <a:cs typeface="Times New Roman" pitchFamily="18" charset="0"/>
              </a:rPr>
              <a:t>–</a:t>
            </a:r>
            <a:r>
              <a:rPr lang="ru-RU" b="1" dirty="0" smtClean="0">
                <a:solidFill>
                  <a:srgbClr val="FFC000"/>
                </a:solidFill>
                <a:cs typeface="Times New Roman" pitchFamily="18" charset="0"/>
              </a:rPr>
              <a:t>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результат  процесса научного познания: совокупность знаний (преимущественно в понятийной форме), приведенных в целостную систему на основе определенных принципов, и процесс их воспроизводства.</a:t>
            </a:r>
            <a:endParaRPr lang="ru-RU" b="1" dirty="0" smtClean="0">
              <a:solidFill>
                <a:srgbClr val="FFC000"/>
              </a:solidFill>
              <a:cs typeface="Times New Roman" pitchFamily="18" charset="0"/>
            </a:endParaRPr>
          </a:p>
          <a:p>
            <a:pPr indent="457200">
              <a:buFontTx/>
              <a:buAutoNum type="arabicParenR"/>
            </a:pPr>
            <a:r>
              <a:rPr lang="ru-RU" b="1" dirty="0" smtClean="0">
                <a:solidFill>
                  <a:srgbClr val="FFC000"/>
                </a:solidFill>
                <a:cs typeface="Times New Roman" pitchFamily="18" charset="0"/>
              </a:rPr>
              <a:t>НАУКА КАК СОЦИАЛЬНЫЙ ИНСТИТУТ </a:t>
            </a:r>
            <a:r>
              <a:rPr lang="ru-RU" b="1" dirty="0" smtClean="0">
                <a:cs typeface="Times New Roman" pitchFamily="18" charset="0"/>
              </a:rPr>
              <a:t>– </a:t>
            </a:r>
            <a:r>
              <a:rPr lang="ru-RU" dirty="0" smtClean="0"/>
              <a:t>важнейший элемент (сторона) культуры; </a:t>
            </a:r>
            <a:r>
              <a:rPr lang="ru-RU" b="1" dirty="0" smtClean="0">
                <a:cs typeface="Times New Roman" pitchFamily="18" charset="0"/>
              </a:rPr>
              <a:t>имеет</a:t>
            </a:r>
            <a:r>
              <a:rPr lang="ru-RU" b="1" dirty="0" smtClean="0">
                <a:solidFill>
                  <a:srgbClr val="FFC000"/>
                </a:solidFill>
                <a:cs typeface="Times New Roman" pitchFamily="18" charset="0"/>
              </a:rPr>
              <a:t> </a:t>
            </a:r>
            <a:r>
              <a:rPr lang="ru-RU" dirty="0" smtClean="0"/>
              <a:t>свою инфраструктуру: организация науки, </a:t>
            </a:r>
            <a:r>
              <a:rPr lang="ru-RU" dirty="0" err="1" smtClean="0"/>
              <a:t>этос</a:t>
            </a:r>
            <a:r>
              <a:rPr lang="ru-RU" dirty="0" smtClean="0"/>
              <a:t> (нравственность) науки, профессиональные объединения ученых, ресурсы, система научной информации, коммуникации ученых и т. п. </a:t>
            </a:r>
          </a:p>
          <a:p>
            <a:endParaRPr lang="ru-RU" dirty="0" smtClean="0"/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1A1A70"/>
              </a:buClr>
              <a:buSzPts val="2400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Прямоугольник 1"/>
          <p:cNvSpPr>
            <a:spLocks noChangeArrowheads="1"/>
          </p:cNvSpPr>
          <p:nvPr/>
        </p:nvSpPr>
        <p:spPr bwMode="auto">
          <a:xfrm>
            <a:off x="0" y="476250"/>
            <a:ext cx="9144000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600" b="1" i="1" dirty="0">
                <a:solidFill>
                  <a:srgbClr val="FFC000"/>
                </a:solidFill>
                <a:cs typeface="Arial" charset="0"/>
              </a:rPr>
              <a:t>ОБЪЕКТ НАУЧНОЙ ДЕЯТЕЛЬНОСТИ</a:t>
            </a:r>
            <a:r>
              <a:rPr lang="ru-RU" sz="3600" b="1" dirty="0">
                <a:solidFill>
                  <a:srgbClr val="FFC000"/>
                </a:solidFill>
                <a:cs typeface="Arial" charset="0"/>
              </a:rPr>
              <a:t> </a:t>
            </a:r>
            <a:r>
              <a:rPr lang="ru-RU" sz="3600" dirty="0">
                <a:cs typeface="Arial" charset="0"/>
              </a:rPr>
              <a:t>– совокупность особых идеализированных теоретических </a:t>
            </a:r>
            <a:r>
              <a:rPr lang="ru-RU" sz="3600" dirty="0" smtClean="0">
                <a:cs typeface="Arial" charset="0"/>
              </a:rPr>
              <a:t>объектов.</a:t>
            </a:r>
            <a:endParaRPr lang="ru-RU" sz="3600" dirty="0">
              <a:cs typeface="Arial" charset="0"/>
            </a:endParaRPr>
          </a:p>
          <a:p>
            <a:r>
              <a:rPr lang="ru-RU" sz="3600" b="1" i="1" dirty="0">
                <a:solidFill>
                  <a:srgbClr val="FFC000"/>
                </a:solidFill>
                <a:cs typeface="Arial" charset="0"/>
              </a:rPr>
              <a:t>СУБЪЕКТ НАУЧНОЙ ДЕЯТЕЛЬНОСТИ</a:t>
            </a:r>
            <a:r>
              <a:rPr lang="ru-RU" sz="3600" b="1" dirty="0">
                <a:solidFill>
                  <a:srgbClr val="FFC000"/>
                </a:solidFill>
                <a:cs typeface="Arial" charset="0"/>
              </a:rPr>
              <a:t> </a:t>
            </a:r>
            <a:r>
              <a:rPr lang="ru-RU" sz="3600" dirty="0">
                <a:latin typeface="Calibri" pitchFamily="34" charset="0"/>
              </a:rPr>
              <a:t>– совокупность людей, обладающих особой профессиональной </a:t>
            </a:r>
            <a:r>
              <a:rPr lang="ru-RU" sz="3600" dirty="0" smtClean="0">
                <a:latin typeface="Calibri" pitchFamily="34" charset="0"/>
              </a:rPr>
              <a:t>подготовкой. </a:t>
            </a:r>
            <a:endParaRPr lang="ru-RU" sz="3600" dirty="0">
              <a:cs typeface="Arial" charset="0"/>
            </a:endParaRPr>
          </a:p>
        </p:txBody>
      </p:sp>
      <p:pic>
        <p:nvPicPr>
          <p:cNvPr id="14337" name="Picture 5" descr="0000ckzk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14612" y="4143380"/>
            <a:ext cx="2281243" cy="22812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Прямоугольник 1"/>
          <p:cNvSpPr>
            <a:spLocks noChangeArrowheads="1"/>
          </p:cNvSpPr>
          <p:nvPr/>
        </p:nvSpPr>
        <p:spPr bwMode="auto">
          <a:xfrm>
            <a:off x="395288" y="260350"/>
            <a:ext cx="8748712" cy="840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 dirty="0">
                <a:cs typeface="Arial" charset="0"/>
              </a:rPr>
              <a:t>КРИТЕРИИ НАУЧНОГО ЗНАНИЯ</a:t>
            </a:r>
          </a:p>
          <a:p>
            <a:endParaRPr lang="ru-RU" sz="4000" b="1" dirty="0">
              <a:cs typeface="Arial" charset="0"/>
            </a:endParaRPr>
          </a:p>
          <a:p>
            <a:pPr>
              <a:buFont typeface="Wingdings" pitchFamily="2" charset="2"/>
              <a:buChar char="ü"/>
            </a:pPr>
            <a:r>
              <a:rPr lang="ru-RU" sz="4000" b="1" i="1" dirty="0">
                <a:latin typeface="+mn-lt"/>
              </a:rPr>
              <a:t>Объективность</a:t>
            </a:r>
          </a:p>
          <a:p>
            <a:pPr>
              <a:buFont typeface="Wingdings" pitchFamily="2" charset="2"/>
              <a:buChar char="ü"/>
            </a:pPr>
            <a:r>
              <a:rPr lang="ru-RU" sz="4000" b="1" i="1" dirty="0">
                <a:latin typeface="+mn-lt"/>
              </a:rPr>
              <a:t>Непротиворечивость</a:t>
            </a:r>
          </a:p>
          <a:p>
            <a:pPr>
              <a:buFont typeface="Wingdings" pitchFamily="2" charset="2"/>
              <a:buChar char="ü"/>
            </a:pPr>
            <a:r>
              <a:rPr lang="ru-RU" sz="4000" b="1" i="1" dirty="0">
                <a:latin typeface="+mn-lt"/>
              </a:rPr>
              <a:t>Опытная </a:t>
            </a:r>
            <a:r>
              <a:rPr lang="ru-RU" sz="4000" b="1" i="1" dirty="0" err="1">
                <a:latin typeface="+mn-lt"/>
              </a:rPr>
              <a:t>проверяемость</a:t>
            </a:r>
            <a:endParaRPr lang="ru-RU" sz="4000" b="1" i="1" dirty="0">
              <a:latin typeface="+mn-lt"/>
            </a:endParaRPr>
          </a:p>
          <a:p>
            <a:pPr>
              <a:buFont typeface="Wingdings" pitchFamily="2" charset="2"/>
              <a:buChar char="ü"/>
            </a:pPr>
            <a:r>
              <a:rPr lang="ru-RU" sz="4000" b="1" i="1" dirty="0" smtClean="0">
                <a:latin typeface="+mn-lt"/>
              </a:rPr>
              <a:t>Обоснованность</a:t>
            </a:r>
            <a:r>
              <a:rPr lang="ru-RU" sz="4000" b="1" dirty="0" smtClean="0">
                <a:latin typeface="+mn-lt"/>
                <a:cs typeface="Arial" pitchFamily="34" charset="0"/>
              </a:rPr>
              <a:t> полученных результатов, достоверность выводов</a:t>
            </a:r>
            <a:r>
              <a:rPr lang="ru-RU" sz="4000" dirty="0" smtClean="0">
                <a:latin typeface="+mn-lt"/>
                <a:cs typeface="Arial" pitchFamily="34" charset="0"/>
              </a:rPr>
              <a:t> </a:t>
            </a:r>
            <a:endParaRPr lang="ru-RU" sz="4000" b="1" i="1" dirty="0">
              <a:latin typeface="+mn-lt"/>
            </a:endParaRPr>
          </a:p>
          <a:p>
            <a:pPr>
              <a:buFont typeface="Wingdings" pitchFamily="2" charset="2"/>
              <a:buChar char="ü"/>
            </a:pPr>
            <a:r>
              <a:rPr lang="ru-RU" sz="4000" b="1" i="1" dirty="0">
                <a:latin typeface="+mn-lt"/>
              </a:rPr>
              <a:t>Системность</a:t>
            </a:r>
            <a:r>
              <a:rPr lang="ru-RU" sz="4000" b="1" dirty="0">
                <a:latin typeface="+mn-lt"/>
              </a:rPr>
              <a:t> </a:t>
            </a:r>
          </a:p>
          <a:p>
            <a:pPr>
              <a:buFont typeface="Wingdings" pitchFamily="2" charset="2"/>
              <a:buChar char="ü"/>
            </a:pPr>
            <a:r>
              <a:rPr lang="ru-RU" sz="4000" b="1" i="1" dirty="0" err="1">
                <a:latin typeface="+mn-lt"/>
              </a:rPr>
              <a:t>Воспроизводимость</a:t>
            </a:r>
            <a:r>
              <a:rPr lang="ru-RU" sz="4000" b="1" i="1" dirty="0">
                <a:latin typeface="+mn-lt"/>
              </a:rPr>
              <a:t> </a:t>
            </a:r>
            <a:endParaRPr lang="ru-RU" sz="3600" b="1" i="1" dirty="0">
              <a:latin typeface="+mn-lt"/>
            </a:endParaRPr>
          </a:p>
          <a:p>
            <a:endParaRPr lang="ru-RU" sz="3600" dirty="0">
              <a:latin typeface="Calibri" pitchFamily="34" charset="0"/>
            </a:endParaRPr>
          </a:p>
          <a:p>
            <a:endParaRPr lang="ru-RU" sz="3600" i="1" dirty="0">
              <a:latin typeface="Calibri" pitchFamily="34" charset="0"/>
            </a:endParaRPr>
          </a:p>
          <a:p>
            <a:r>
              <a:rPr lang="ru-RU" sz="3600" dirty="0">
                <a:latin typeface="Calibri" pitchFamily="34" charset="0"/>
              </a:rPr>
              <a:t> </a:t>
            </a:r>
          </a:p>
          <a:p>
            <a:endParaRPr lang="ru-RU" sz="3600" dirty="0">
              <a:latin typeface="Calibri" pitchFamily="34" charset="0"/>
            </a:endParaRPr>
          </a:p>
          <a:p>
            <a:endParaRPr lang="ru-RU" sz="3600" b="1" dirty="0">
              <a:cs typeface="Arial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0" y="322263"/>
            <a:ext cx="8820150" cy="3848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457200" algn="ctr"/>
            <a:r>
              <a:rPr lang="ru-RU" sz="2800" b="1" dirty="0">
                <a:cs typeface="Times New Roman" pitchFamily="18" charset="0"/>
              </a:rPr>
              <a:t>ЕДИНИЦЫ ИЗМЕРЕНИЯ НАУКИ</a:t>
            </a:r>
            <a:endParaRPr lang="ru-RU" sz="2800" b="1" dirty="0"/>
          </a:p>
          <a:p>
            <a:pPr indent="457200" algn="just" eaLnBrk="0" hangingPunct="0"/>
            <a:r>
              <a:rPr lang="ru-RU" sz="3600" b="1" dirty="0">
                <a:cs typeface="Times New Roman" pitchFamily="18" charset="0"/>
              </a:rPr>
              <a:t>1) </a:t>
            </a:r>
            <a:r>
              <a:rPr lang="ru-RU" sz="3600" b="1" i="1" dirty="0">
                <a:cs typeface="Times New Roman" pitchFamily="18" charset="0"/>
              </a:rPr>
              <a:t>естественные</a:t>
            </a:r>
            <a:r>
              <a:rPr lang="ru-RU" sz="3600" b="1" dirty="0">
                <a:cs typeface="Times New Roman" pitchFamily="18" charset="0"/>
              </a:rPr>
              <a:t> – науки о природе;</a:t>
            </a:r>
            <a:endParaRPr lang="ru-RU" sz="3600" b="1" dirty="0"/>
          </a:p>
          <a:p>
            <a:pPr indent="457200" algn="just" eaLnBrk="0" hangingPunct="0"/>
            <a:r>
              <a:rPr lang="ru-RU" sz="3600" b="1" dirty="0">
                <a:cs typeface="Times New Roman" pitchFamily="18" charset="0"/>
              </a:rPr>
              <a:t>2) </a:t>
            </a:r>
            <a:r>
              <a:rPr lang="ru-RU" sz="3600" b="1" i="1" dirty="0">
                <a:cs typeface="Times New Roman" pitchFamily="18" charset="0"/>
              </a:rPr>
              <a:t>гуманитарные </a:t>
            </a:r>
            <a:r>
              <a:rPr lang="ru-RU" sz="3600" b="1" dirty="0">
                <a:cs typeface="Times New Roman" pitchFamily="18" charset="0"/>
              </a:rPr>
              <a:t>– науки об обществе и человеке;</a:t>
            </a:r>
            <a:endParaRPr lang="ru-RU" sz="3600" b="1" dirty="0"/>
          </a:p>
          <a:p>
            <a:pPr indent="457200" algn="just" eaLnBrk="0" hangingPunct="0"/>
            <a:r>
              <a:rPr lang="ru-RU" sz="3600" b="1" dirty="0">
                <a:cs typeface="Times New Roman" pitchFamily="18" charset="0"/>
              </a:rPr>
              <a:t>3) </a:t>
            </a:r>
            <a:r>
              <a:rPr lang="ru-RU" sz="3600" b="1" i="1" dirty="0">
                <a:cs typeface="Times New Roman" pitchFamily="18" charset="0"/>
              </a:rPr>
              <a:t>технические</a:t>
            </a:r>
            <a:r>
              <a:rPr lang="ru-RU" sz="3600" b="1" dirty="0">
                <a:cs typeface="Times New Roman" pitchFamily="18" charset="0"/>
              </a:rPr>
              <a:t> – науки об искусственных объектах.</a:t>
            </a:r>
            <a:endParaRPr lang="ru-RU" sz="3600" b="1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0" y="2714620"/>
            <a:ext cx="8675688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indent="457200" algn="ctr"/>
            <a:r>
              <a:rPr lang="ru-RU" sz="4800" b="1" dirty="0" smtClean="0">
                <a:solidFill>
                  <a:srgbClr val="FFC000"/>
                </a:solidFill>
                <a:cs typeface="Times New Roman" pitchFamily="18" charset="0"/>
              </a:rPr>
              <a:t>СЕКТОРА НАУКИ:</a:t>
            </a:r>
            <a:endParaRPr lang="ru-RU" sz="4000" b="1" dirty="0"/>
          </a:p>
          <a:p>
            <a:pPr indent="457200" eaLnBrk="0" hangingPunct="0"/>
            <a:r>
              <a:rPr lang="ru-RU" sz="4000" b="1" dirty="0">
                <a:cs typeface="Times New Roman" pitchFamily="18" charset="0"/>
              </a:rPr>
              <a:t>1) академический ;</a:t>
            </a:r>
            <a:endParaRPr lang="ru-RU" sz="4000" b="1" dirty="0"/>
          </a:p>
          <a:p>
            <a:pPr indent="457200" eaLnBrk="0" hangingPunct="0"/>
            <a:r>
              <a:rPr lang="ru-RU" sz="4000" b="1" dirty="0">
                <a:cs typeface="Times New Roman" pitchFamily="18" charset="0"/>
              </a:rPr>
              <a:t>2) вузовский;</a:t>
            </a:r>
            <a:endParaRPr lang="ru-RU" sz="4000" b="1" dirty="0"/>
          </a:p>
          <a:p>
            <a:pPr indent="457200" eaLnBrk="0" hangingPunct="0"/>
            <a:r>
              <a:rPr lang="ru-RU" sz="4000" b="1" dirty="0">
                <a:cs typeface="Times New Roman" pitchFamily="18" charset="0"/>
              </a:rPr>
              <a:t>3) отраслевой</a:t>
            </a:r>
            <a:r>
              <a:rPr lang="ru-RU" sz="4000" dirty="0">
                <a:cs typeface="Times New Roman" pitchFamily="18" charset="0"/>
              </a:rPr>
              <a:t>.</a:t>
            </a:r>
            <a:endParaRPr lang="ru-RU" sz="4000" dirty="0"/>
          </a:p>
        </p:txBody>
      </p:sp>
      <p:pic>
        <p:nvPicPr>
          <p:cNvPr id="11265" name="Picture 7" descr="ANd9GcSkcQmy68-TeTCluzF_ztRGldwW680pJwMYEEUCzzodw1HHoQkmU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86380" y="248504"/>
            <a:ext cx="3143272" cy="2212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Прямоугольник 1"/>
          <p:cNvSpPr>
            <a:spLocks noChangeArrowheads="1"/>
          </p:cNvSpPr>
          <p:nvPr/>
        </p:nvSpPr>
        <p:spPr bwMode="auto">
          <a:xfrm>
            <a:off x="0" y="765175"/>
            <a:ext cx="9144000" cy="307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600" b="1" dirty="0">
                <a:solidFill>
                  <a:srgbClr val="FFC000"/>
                </a:solidFill>
                <a:cs typeface="Arial" charset="0"/>
              </a:rPr>
              <a:t>ФУНКЦИИ НАУКИ</a:t>
            </a:r>
          </a:p>
          <a:p>
            <a:pPr algn="just">
              <a:buFont typeface="Wingdings" pitchFamily="2" charset="2"/>
              <a:buChar char="ü"/>
            </a:pPr>
            <a:r>
              <a:rPr lang="ru-RU" sz="4000" b="1" dirty="0" smtClean="0">
                <a:cs typeface="Arial" charset="0"/>
              </a:rPr>
              <a:t>познавательная</a:t>
            </a:r>
            <a:r>
              <a:rPr lang="ru-RU" sz="4000" b="1" dirty="0">
                <a:cs typeface="Arial" charset="0"/>
              </a:rPr>
              <a:t>;</a:t>
            </a:r>
          </a:p>
          <a:p>
            <a:pPr algn="just">
              <a:buFont typeface="Wingdings" pitchFamily="2" charset="2"/>
              <a:buChar char="ü"/>
            </a:pPr>
            <a:r>
              <a:rPr lang="ru-RU" sz="4000" b="1" dirty="0" smtClean="0">
                <a:cs typeface="Arial" charset="0"/>
              </a:rPr>
              <a:t>культурно-мировоззренческая</a:t>
            </a:r>
            <a:r>
              <a:rPr lang="ru-RU" sz="4000" b="1" dirty="0">
                <a:cs typeface="Arial" charset="0"/>
              </a:rPr>
              <a:t>;</a:t>
            </a:r>
            <a:r>
              <a:rPr lang="ru-RU" sz="4000" dirty="0">
                <a:cs typeface="Arial" charset="0"/>
              </a:rPr>
              <a:t> </a:t>
            </a:r>
          </a:p>
          <a:p>
            <a:pPr algn="just">
              <a:buFont typeface="Wingdings" pitchFamily="2" charset="2"/>
              <a:buChar char="ü"/>
            </a:pPr>
            <a:r>
              <a:rPr lang="ru-RU" sz="4000" b="1" dirty="0" smtClean="0">
                <a:cs typeface="Arial" charset="0"/>
              </a:rPr>
              <a:t>образовательная;</a:t>
            </a:r>
            <a:endParaRPr lang="ru-RU" sz="4000" b="1" dirty="0">
              <a:cs typeface="Arial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ru-RU" sz="4000" b="1" dirty="0" smtClean="0">
                <a:cs typeface="Arial" charset="0"/>
              </a:rPr>
              <a:t>практическая. </a:t>
            </a:r>
            <a:endParaRPr lang="ru-RU" sz="3600" b="1" dirty="0">
              <a:cs typeface="Arial" charset="0"/>
            </a:endParaRPr>
          </a:p>
        </p:txBody>
      </p:sp>
      <p:pic>
        <p:nvPicPr>
          <p:cNvPr id="10241" name="Picture 5" descr="%20wgcvsay%20ncccjmo%20xdlwnitm%20ob%20gpj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1428728" y="4286256"/>
            <a:ext cx="4159915" cy="2214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201613" y="0"/>
            <a:ext cx="8942387" cy="661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180975" algn="ctr"/>
            <a:r>
              <a:rPr lang="ru-RU" sz="3600" b="1" dirty="0">
                <a:solidFill>
                  <a:srgbClr val="FFC000"/>
                </a:solidFill>
                <a:cs typeface="Times New Roman" pitchFamily="18" charset="0"/>
              </a:rPr>
              <a:t>УРОВНИ ИССЛЕДОВАНИЙ</a:t>
            </a:r>
          </a:p>
          <a:p>
            <a:pPr indent="180975" algn="ctr"/>
            <a:r>
              <a:rPr lang="ru-RU" sz="3600" b="1" dirty="0">
                <a:cs typeface="Times New Roman" pitchFamily="18" charset="0"/>
              </a:rPr>
              <a:t> </a:t>
            </a:r>
          </a:p>
          <a:p>
            <a:pPr indent="180975" algn="just"/>
            <a:r>
              <a:rPr lang="ru-RU" sz="3600" b="1" dirty="0" smtClean="0">
                <a:cs typeface="Times New Roman" pitchFamily="18" charset="0"/>
              </a:rPr>
              <a:t>ЭМПИРИЧЕСКИЙ:</a:t>
            </a:r>
            <a:endParaRPr lang="ru-RU" sz="3600" b="1" dirty="0">
              <a:cs typeface="Times New Roman" pitchFamily="18" charset="0"/>
            </a:endParaRPr>
          </a:p>
          <a:p>
            <a:pPr indent="180975" algn="just"/>
            <a:r>
              <a:rPr lang="ru-RU" sz="4000" b="1" i="1" dirty="0">
                <a:latin typeface="Calibri" pitchFamily="34" charset="0"/>
              </a:rPr>
              <a:t>наблюдение, описание</a:t>
            </a:r>
            <a:r>
              <a:rPr lang="ru-RU" sz="4000" b="1" dirty="0">
                <a:latin typeface="Calibri" pitchFamily="34" charset="0"/>
              </a:rPr>
              <a:t> ,</a:t>
            </a:r>
            <a:r>
              <a:rPr lang="ru-RU" sz="4000" b="1" i="1" dirty="0">
                <a:latin typeface="Calibri" pitchFamily="34" charset="0"/>
              </a:rPr>
              <a:t> измерение, </a:t>
            </a:r>
            <a:r>
              <a:rPr lang="ru-RU" sz="4000" b="1" i="1" dirty="0" smtClean="0">
                <a:latin typeface="Calibri" pitchFamily="34" charset="0"/>
              </a:rPr>
              <a:t>эксперимент.</a:t>
            </a:r>
            <a:endParaRPr lang="ru-RU" sz="4000" b="1" dirty="0"/>
          </a:p>
          <a:p>
            <a:pPr indent="180975" algn="just"/>
            <a:r>
              <a:rPr lang="ru-RU" sz="3600" b="1" dirty="0" smtClean="0">
                <a:cs typeface="Times New Roman" pitchFamily="18" charset="0"/>
              </a:rPr>
              <a:t>ТЕОРЕТИЧЕСКИЙ:</a:t>
            </a:r>
            <a:endParaRPr lang="ru-RU" sz="3600" b="1" dirty="0">
              <a:cs typeface="Times New Roman" pitchFamily="18" charset="0"/>
            </a:endParaRPr>
          </a:p>
          <a:p>
            <a:pPr indent="180975"/>
            <a:r>
              <a:rPr lang="ru-RU" sz="4000" b="1" i="1" dirty="0">
                <a:latin typeface="Calibri" pitchFamily="34" charset="0"/>
              </a:rPr>
              <a:t>мысленный эксперимент, идеализация</a:t>
            </a:r>
            <a:r>
              <a:rPr lang="ru-RU" sz="4000" b="1" dirty="0">
                <a:latin typeface="Calibri" pitchFamily="34" charset="0"/>
              </a:rPr>
              <a:t> , </a:t>
            </a:r>
            <a:r>
              <a:rPr lang="ru-RU" sz="4000" b="1" i="1" dirty="0">
                <a:latin typeface="Calibri" pitchFamily="34" charset="0"/>
              </a:rPr>
              <a:t>формализация, аксиоматический</a:t>
            </a:r>
            <a:r>
              <a:rPr lang="ru-RU" sz="4000" b="1" dirty="0">
                <a:latin typeface="Calibri" pitchFamily="34" charset="0"/>
              </a:rPr>
              <a:t>, </a:t>
            </a:r>
            <a:r>
              <a:rPr lang="ru-RU" sz="4000" b="1" i="1" dirty="0">
                <a:latin typeface="Calibri" pitchFamily="34" charset="0"/>
              </a:rPr>
              <a:t>гипотетико-дедуктивный , математическая </a:t>
            </a:r>
            <a:r>
              <a:rPr lang="ru-RU" sz="4000" b="1" i="1" dirty="0" smtClean="0">
                <a:latin typeface="Calibri" pitchFamily="34" charset="0"/>
              </a:rPr>
              <a:t>гипотеза.</a:t>
            </a:r>
            <a:r>
              <a:rPr lang="ru-RU" sz="4000" b="1" dirty="0" smtClean="0">
                <a:latin typeface="Calibri" pitchFamily="34" charset="0"/>
              </a:rPr>
              <a:t> </a:t>
            </a:r>
            <a:endParaRPr lang="ru-RU" sz="4000" b="1" dirty="0"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ChangeArrowheads="1"/>
          </p:cNvSpPr>
          <p:nvPr/>
        </p:nvSpPr>
        <p:spPr bwMode="auto">
          <a:xfrm>
            <a:off x="685800" y="3810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800" b="0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</a:rPr>
              <a:t>Формы научного познания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</a:endParaRPr>
          </a:p>
        </p:txBody>
      </p:sp>
      <p:sp>
        <p:nvSpPr>
          <p:cNvPr id="40963" name="Rectangle 3"/>
          <p:cNvSpPr>
            <a:spLocks noChangeArrowheads="1"/>
          </p:cNvSpPr>
          <p:nvPr/>
        </p:nvSpPr>
        <p:spPr bwMode="auto">
          <a:xfrm>
            <a:off x="714348" y="2071678"/>
            <a:ext cx="3810000" cy="35290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ts val="2800"/>
              <a:buFont typeface="Times New Roman" pitchFamily="18" charset="0"/>
              <a:buChar char="•"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</a:rPr>
              <a:t>Эмпирический уровень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ts val="2800"/>
              <a:buFont typeface="Times New Roman" pitchFamily="18" charset="0"/>
              <a:buChar char="•"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Научный факт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ts val="2800"/>
              <a:buFont typeface="Times New Roman" pitchFamily="18" charset="0"/>
              <a:buChar char="•"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Эмпирический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   закон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0964" name="Rectangle 4"/>
          <p:cNvSpPr>
            <a:spLocks noChangeArrowheads="1"/>
          </p:cNvSpPr>
          <p:nvPr/>
        </p:nvSpPr>
        <p:spPr bwMode="auto">
          <a:xfrm>
            <a:off x="4643438" y="1928802"/>
            <a:ext cx="3924328" cy="4371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ts val="2800"/>
              <a:buFont typeface="Times New Roman" pitchFamily="18" charset="0"/>
              <a:buChar char="•"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</a:rPr>
              <a:t>Теоретический уровень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ts val="2800"/>
              <a:buFont typeface="Times New Roman" pitchFamily="18" charset="0"/>
              <a:buChar char="•"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Проблема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ts val="2800"/>
              <a:buFont typeface="Times New Roman" pitchFamily="18" charset="0"/>
              <a:buChar char="•"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Идея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ts val="2800"/>
              <a:buFont typeface="Times New Roman" pitchFamily="18" charset="0"/>
              <a:buChar char="•"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Гипотеза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ts val="2800"/>
              <a:buFont typeface="Times New Roman" pitchFamily="18" charset="0"/>
              <a:buChar char="•"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Теория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ts val="2800"/>
              <a:buFont typeface="Times New Roman" pitchFamily="18" charset="0"/>
              <a:buChar char="•"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Законы науки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0" y="333375"/>
            <a:ext cx="9144000" cy="378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342900" algn="ctr"/>
            <a:r>
              <a:rPr lang="ru-RU" sz="3600" b="1" i="1" dirty="0">
                <a:cs typeface="Times New Roman" pitchFamily="18" charset="0"/>
              </a:rPr>
              <a:t>МЕТАТЕОРЕТИЧЕСКИЕ ОСНОВАНИЯ </a:t>
            </a:r>
            <a:r>
              <a:rPr lang="ru-RU" sz="3600" b="1" i="1" dirty="0" smtClean="0">
                <a:cs typeface="Times New Roman" pitchFamily="18" charset="0"/>
              </a:rPr>
              <a:t>НАУКИ: </a:t>
            </a:r>
            <a:endParaRPr lang="ru-RU" sz="3600" b="1" dirty="0"/>
          </a:p>
          <a:p>
            <a:pPr indent="342900" eaLnBrk="0" hangingPunct="0"/>
            <a:r>
              <a:rPr lang="ru-RU" sz="4000" b="1" dirty="0" smtClean="0">
                <a:cs typeface="Times New Roman" pitchFamily="18" charset="0"/>
              </a:rPr>
              <a:t>–</a:t>
            </a:r>
            <a:r>
              <a:rPr lang="ru-RU" sz="4000" dirty="0" smtClean="0">
                <a:cs typeface="Times New Roman" pitchFamily="18" charset="0"/>
              </a:rPr>
              <a:t> </a:t>
            </a:r>
            <a:r>
              <a:rPr lang="ru-RU" sz="4000" b="1" i="1" dirty="0">
                <a:cs typeface="Times New Roman" pitchFamily="18" charset="0"/>
              </a:rPr>
              <a:t>научная картина мира</a:t>
            </a:r>
            <a:r>
              <a:rPr lang="ru-RU" sz="4000" dirty="0">
                <a:cs typeface="Times New Roman" pitchFamily="18" charset="0"/>
              </a:rPr>
              <a:t>;</a:t>
            </a:r>
            <a:endParaRPr lang="ru-RU" sz="4000" dirty="0"/>
          </a:p>
          <a:p>
            <a:pPr indent="342900" eaLnBrk="0" hangingPunct="0"/>
            <a:r>
              <a:rPr lang="ru-RU" sz="4000" b="1" dirty="0" smtClean="0">
                <a:cs typeface="Times New Roman" pitchFamily="18" charset="0"/>
              </a:rPr>
              <a:t>–</a:t>
            </a:r>
            <a:r>
              <a:rPr lang="ru-RU" sz="4000" dirty="0" smtClean="0">
                <a:cs typeface="Times New Roman" pitchFamily="18" charset="0"/>
              </a:rPr>
              <a:t> </a:t>
            </a:r>
            <a:r>
              <a:rPr lang="ru-RU" sz="4000" b="1" i="1" dirty="0">
                <a:cs typeface="Times New Roman" pitchFamily="18" charset="0"/>
              </a:rPr>
              <a:t>идеалы и нормы научного исследования</a:t>
            </a:r>
            <a:r>
              <a:rPr lang="ru-RU" sz="4000" dirty="0">
                <a:cs typeface="Times New Roman" pitchFamily="18" charset="0"/>
              </a:rPr>
              <a:t>;</a:t>
            </a:r>
            <a:endParaRPr lang="ru-RU" sz="4000" dirty="0"/>
          </a:p>
          <a:p>
            <a:pPr indent="342900" eaLnBrk="0" hangingPunct="0"/>
            <a:r>
              <a:rPr lang="ru-RU" sz="4000" b="1" dirty="0" smtClean="0">
                <a:cs typeface="Times New Roman" pitchFamily="18" charset="0"/>
              </a:rPr>
              <a:t>–</a:t>
            </a:r>
            <a:r>
              <a:rPr lang="ru-RU" sz="4000" dirty="0" smtClean="0">
                <a:cs typeface="Times New Roman" pitchFamily="18" charset="0"/>
              </a:rPr>
              <a:t> </a:t>
            </a:r>
            <a:r>
              <a:rPr lang="ru-RU" sz="4000" b="1" i="1" dirty="0">
                <a:cs typeface="Times New Roman" pitchFamily="18" charset="0"/>
              </a:rPr>
              <a:t>философские основания науки</a:t>
            </a:r>
            <a:r>
              <a:rPr lang="ru-RU" sz="4000" dirty="0">
                <a:cs typeface="Times New Roman" pitchFamily="18" charset="0"/>
              </a:rPr>
              <a:t>.</a:t>
            </a:r>
            <a:endParaRPr lang="ru-RU" sz="40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ChangeArrowheads="1"/>
          </p:cNvSpPr>
          <p:nvPr/>
        </p:nvSpPr>
        <p:spPr bwMode="auto">
          <a:xfrm>
            <a:off x="428596" y="142852"/>
            <a:ext cx="82184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rgbClr val="92D050"/>
                </a:solidFill>
                <a:effectLst/>
                <a:latin typeface="Arial" pitchFamily="34" charset="0"/>
              </a:rPr>
              <a:t>Исторические особенности критериев научности 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rgbClr val="92D050"/>
              </a:solidFill>
              <a:effectLst/>
              <a:latin typeface="Arial" pitchFamily="34" charset="0"/>
            </a:endParaRPr>
          </a:p>
        </p:txBody>
      </p:sp>
      <p:sp>
        <p:nvSpPr>
          <p:cNvPr id="45059" name="Rectangle 3"/>
          <p:cNvSpPr>
            <a:spLocks noChangeArrowheads="1"/>
          </p:cNvSpPr>
          <p:nvPr/>
        </p:nvSpPr>
        <p:spPr bwMode="auto">
          <a:xfrm>
            <a:off x="500034" y="1428736"/>
            <a:ext cx="8429684" cy="5429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ts val="2400"/>
              <a:buFontTx/>
              <a:buChar char="•"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В </a:t>
            </a:r>
            <a:r>
              <a:rPr kumimoji="0" lang="ru-RU" sz="2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античности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идеалом научности был принцип доказуемости с опорой на дедукцию. Такому идеалу соответствовала математика.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ts val="2400"/>
              <a:buFontTx/>
              <a:buChar char="•"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В </a:t>
            </a:r>
            <a:r>
              <a:rPr kumimoji="0" lang="ru-RU" sz="2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Новое время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идеалом научности становится научный эксперимент, опора на индукцию, интуицию, выдвижение гипотез и теорий и их проверка экспериментальным путем.  </a:t>
            </a:r>
          </a:p>
          <a:p>
            <a:pPr marL="342900" lvl="0" indent="-342900" eaLnBrk="0" hangingPunct="0">
              <a:spcBef>
                <a:spcPct val="20000"/>
              </a:spcBef>
              <a:buClr>
                <a:schemeClr val="tx1"/>
              </a:buClr>
              <a:buSzPts val="2400"/>
              <a:buFontTx/>
              <a:buChar char="•"/>
            </a:pPr>
            <a:r>
              <a:rPr kumimoji="0" lang="ru-RU" sz="2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Конец Х</a:t>
            </a:r>
            <a:r>
              <a:rPr kumimoji="0" lang="en-US" sz="2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I</a:t>
            </a:r>
            <a:r>
              <a:rPr kumimoji="0" lang="ru-RU" sz="2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Х</a:t>
            </a:r>
            <a:r>
              <a:rPr lang="ru-RU" sz="2200" b="1" dirty="0" smtClean="0">
                <a:cs typeface="Times New Roman" pitchFamily="18" charset="0"/>
              </a:rPr>
              <a:t> –</a:t>
            </a:r>
            <a:r>
              <a:rPr kumimoji="0" lang="ru-RU" sz="2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kumimoji="0" lang="ru-RU" sz="2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нач</a:t>
            </a:r>
            <a:r>
              <a:rPr kumimoji="0" lang="ru-RU" sz="2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. ХХ вв. 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характерен утверждением  принципа относительности характера научных истин, их зависимости от уровня развития и специфики культуры. </a:t>
            </a:r>
          </a:p>
          <a:p>
            <a:pPr marL="342900" lvl="0" indent="-342900" eaLnBrk="0" hangingPunct="0">
              <a:spcBef>
                <a:spcPct val="20000"/>
              </a:spcBef>
              <a:buClr>
                <a:schemeClr val="tx1"/>
              </a:buClr>
              <a:buSzPts val="2400"/>
              <a:buFontTx/>
              <a:buChar char="•"/>
            </a:pPr>
            <a:r>
              <a:rPr kumimoji="0" lang="ru-RU" sz="2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В настоящее время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r>
              <a:rPr lang="ru-RU" sz="2200" b="1" dirty="0" smtClean="0">
                <a:cs typeface="Times New Roman" pitchFamily="18" charset="0"/>
              </a:rPr>
              <a:t>–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идеал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постнеклассической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научности: принципы взаимодействия, взаимопревращения, эволюции и самоорганизации разнообразных систем и структур.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Прямоугольник 1"/>
          <p:cNvSpPr>
            <a:spLocks noChangeArrowheads="1"/>
          </p:cNvSpPr>
          <p:nvPr/>
        </p:nvSpPr>
        <p:spPr bwMode="auto">
          <a:xfrm>
            <a:off x="0" y="476250"/>
            <a:ext cx="9144000" cy="163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3600" b="1" i="1" dirty="0">
                <a:solidFill>
                  <a:srgbClr val="FFFF00"/>
                </a:solidFill>
                <a:latin typeface="Calibri" pitchFamily="34" charset="0"/>
              </a:rPr>
              <a:t>ГНОСЕОЛОГИЯ</a:t>
            </a:r>
            <a:r>
              <a:rPr lang="ru-RU" sz="3600" b="1" i="1" dirty="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ru-RU" sz="3200" dirty="0" smtClean="0">
                <a:latin typeface="Times New Roman" pitchFamily="18" charset="0"/>
              </a:rPr>
              <a:t>–</a:t>
            </a:r>
            <a:r>
              <a:rPr lang="ru-RU" sz="3200" b="1" dirty="0" smtClean="0">
                <a:latin typeface="Calibri" pitchFamily="34" charset="0"/>
              </a:rPr>
              <a:t>  </a:t>
            </a:r>
            <a:r>
              <a:rPr lang="ru-RU" sz="3200" b="1" dirty="0">
                <a:latin typeface="Calibri" pitchFamily="34" charset="0"/>
              </a:rPr>
              <a:t>раздел философии, в рамках которого осуществляется исследование </a:t>
            </a:r>
            <a:r>
              <a:rPr lang="ru-RU" sz="3200" b="1" dirty="0" smtClean="0">
                <a:latin typeface="Calibri" pitchFamily="34" charset="0"/>
              </a:rPr>
              <a:t>проблем</a:t>
            </a:r>
          </a:p>
          <a:p>
            <a:pPr algn="just"/>
            <a:r>
              <a:rPr lang="en-US" sz="3200" b="1" dirty="0" smtClean="0">
                <a:latin typeface="Calibri" pitchFamily="34" charset="0"/>
              </a:rPr>
              <a:t> </a:t>
            </a:r>
            <a:r>
              <a:rPr lang="ru-RU" sz="3200" b="1" dirty="0" smtClean="0">
                <a:latin typeface="Calibri" pitchFamily="34" charset="0"/>
              </a:rPr>
              <a:t>познания</a:t>
            </a:r>
            <a:r>
              <a:rPr lang="en-US" sz="3200" b="1" dirty="0" smtClean="0">
                <a:latin typeface="Calibri" pitchFamily="34" charset="0"/>
              </a:rPr>
              <a:t>.</a:t>
            </a:r>
            <a:endParaRPr lang="ru-RU" sz="1800" dirty="0">
              <a:latin typeface="Calibri" pitchFamily="34" charset="0"/>
            </a:endParaRPr>
          </a:p>
        </p:txBody>
      </p:sp>
      <p:sp>
        <p:nvSpPr>
          <p:cNvPr id="14338" name="Rectangle 1"/>
          <p:cNvSpPr>
            <a:spLocks noChangeArrowheads="1"/>
          </p:cNvSpPr>
          <p:nvPr/>
        </p:nvSpPr>
        <p:spPr bwMode="auto">
          <a:xfrm>
            <a:off x="142875" y="2054225"/>
            <a:ext cx="9001125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342900" algn="ctr"/>
            <a:r>
              <a:rPr lang="ru-RU" sz="2800" b="1" i="1" dirty="0">
                <a:solidFill>
                  <a:srgbClr val="FFFF00"/>
                </a:solidFill>
                <a:cs typeface="Times New Roman" pitchFamily="18" charset="0"/>
              </a:rPr>
              <a:t>ОСНОВНЫЕ ПРОБЛЕМЫ ГНОСЕОЛОГИИ</a:t>
            </a:r>
            <a:r>
              <a:rPr lang="ru-RU" sz="2800" b="1" dirty="0">
                <a:solidFill>
                  <a:srgbClr val="FFFF00"/>
                </a:solidFill>
                <a:cs typeface="Times New Roman" pitchFamily="18" charset="0"/>
              </a:rPr>
              <a:t>:</a:t>
            </a:r>
            <a:endParaRPr lang="ru-RU" sz="2000" b="1" dirty="0">
              <a:solidFill>
                <a:srgbClr val="FFFF00"/>
              </a:solidFill>
            </a:endParaRPr>
          </a:p>
          <a:p>
            <a:pPr indent="342900" algn="just" eaLnBrk="0" hangingPunct="0">
              <a:buFont typeface="Wingdings" pitchFamily="2" charset="2"/>
              <a:buChar char="§"/>
            </a:pPr>
            <a:r>
              <a:rPr lang="ru-RU" sz="3600" b="1" dirty="0" smtClean="0">
                <a:cs typeface="Times New Roman" pitchFamily="18" charset="0"/>
              </a:rPr>
              <a:t>проблема </a:t>
            </a:r>
            <a:r>
              <a:rPr lang="ru-RU" sz="3600" b="1" dirty="0">
                <a:cs typeface="Times New Roman" pitchFamily="18" charset="0"/>
              </a:rPr>
              <a:t>познаваемости </a:t>
            </a:r>
            <a:r>
              <a:rPr lang="ru-RU" sz="3600" b="1" dirty="0" smtClean="0">
                <a:cs typeface="Times New Roman" pitchFamily="18" charset="0"/>
              </a:rPr>
              <a:t>мира;</a:t>
            </a:r>
            <a:endParaRPr lang="en-US" sz="2800" b="1" dirty="0" smtClean="0">
              <a:cs typeface="Times New Roman" pitchFamily="18" charset="0"/>
            </a:endParaRPr>
          </a:p>
          <a:p>
            <a:pPr indent="342900" algn="just" eaLnBrk="0" hangingPunct="0">
              <a:buFont typeface="Wingdings" pitchFamily="2" charset="2"/>
              <a:buChar char="§"/>
            </a:pPr>
            <a:r>
              <a:rPr lang="ru-RU" sz="3600" b="1" dirty="0" smtClean="0">
                <a:cs typeface="Times New Roman" pitchFamily="18" charset="0"/>
              </a:rPr>
              <a:t>проблема </a:t>
            </a:r>
            <a:r>
              <a:rPr lang="ru-RU" sz="3600" b="1" dirty="0">
                <a:cs typeface="Times New Roman" pitchFamily="18" charset="0"/>
              </a:rPr>
              <a:t>соотношения субъекта и объекта </a:t>
            </a:r>
            <a:r>
              <a:rPr lang="ru-RU" sz="3600" b="1" dirty="0" smtClean="0">
                <a:cs typeface="Times New Roman" pitchFamily="18" charset="0"/>
              </a:rPr>
              <a:t>познания;</a:t>
            </a:r>
            <a:endParaRPr lang="en-US" sz="2800" b="1" dirty="0" smtClean="0">
              <a:cs typeface="Times New Roman" pitchFamily="18" charset="0"/>
            </a:endParaRPr>
          </a:p>
          <a:p>
            <a:pPr indent="342900" eaLnBrk="0" hangingPunct="0">
              <a:buFont typeface="Wingdings" pitchFamily="2" charset="2"/>
              <a:buChar char="§"/>
            </a:pPr>
            <a:r>
              <a:rPr lang="ru-RU" sz="3600" b="1" dirty="0" smtClean="0">
                <a:cs typeface="Times New Roman" pitchFamily="18" charset="0"/>
              </a:rPr>
              <a:t>проблема</a:t>
            </a:r>
            <a:r>
              <a:rPr lang="en-US" sz="3600" b="1" dirty="0" smtClean="0">
                <a:cs typeface="Times New Roman" pitchFamily="18" charset="0"/>
              </a:rPr>
              <a:t> </a:t>
            </a:r>
            <a:r>
              <a:rPr lang="ru-RU" sz="3600" b="1" dirty="0" smtClean="0">
                <a:cs typeface="Times New Roman" pitchFamily="18" charset="0"/>
              </a:rPr>
              <a:t>взаимоотношения </a:t>
            </a:r>
            <a:r>
              <a:rPr lang="ru-RU" sz="3600" b="1" dirty="0">
                <a:cs typeface="Times New Roman" pitchFamily="18" charset="0"/>
              </a:rPr>
              <a:t>чувственного и рационального в процессе </a:t>
            </a:r>
            <a:r>
              <a:rPr lang="ru-RU" sz="3600" b="1" dirty="0" smtClean="0">
                <a:cs typeface="Times New Roman" pitchFamily="18" charset="0"/>
              </a:rPr>
              <a:t>познания;</a:t>
            </a:r>
            <a:endParaRPr lang="en-US" sz="2800" b="1" dirty="0" smtClean="0">
              <a:cs typeface="Times New Roman" pitchFamily="18" charset="0"/>
            </a:endParaRPr>
          </a:p>
          <a:p>
            <a:pPr indent="342900" eaLnBrk="0" hangingPunct="0">
              <a:buFont typeface="Wingdings" pitchFamily="2" charset="2"/>
              <a:buChar char="§"/>
            </a:pPr>
            <a:r>
              <a:rPr lang="ru-RU" sz="3600" b="1" dirty="0" smtClean="0">
                <a:cs typeface="Times New Roman" pitchFamily="18" charset="0"/>
              </a:rPr>
              <a:t>проблема </a:t>
            </a:r>
            <a:r>
              <a:rPr lang="ru-RU" sz="3600" b="1" dirty="0">
                <a:cs typeface="Times New Roman" pitchFamily="18" charset="0"/>
              </a:rPr>
              <a:t>истины и ее критериев</a:t>
            </a:r>
            <a:r>
              <a:rPr lang="ru-RU" sz="2800" b="1" dirty="0">
                <a:cs typeface="Times New Roman" pitchFamily="18" charset="0"/>
              </a:rPr>
              <a:t>. </a:t>
            </a:r>
            <a:endParaRPr lang="ru-RU" sz="3600" b="1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457200" y="277813"/>
            <a:ext cx="8229600" cy="7937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Классический идеал научной этики:</a:t>
            </a:r>
            <a:b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</a:b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</a:endParaRPr>
          </a:p>
        </p:txBody>
      </p:sp>
      <p:sp>
        <p:nvSpPr>
          <p:cNvPr id="34819" name="Rectangle 3"/>
          <p:cNvSpPr>
            <a:spLocks noChangeArrowheads="1"/>
          </p:cNvSpPr>
          <p:nvPr/>
        </p:nvSpPr>
        <p:spPr bwMode="auto">
          <a:xfrm>
            <a:off x="457200" y="1357299"/>
            <a:ext cx="8229600" cy="428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</a:endParaRPr>
          </a:p>
          <a:p>
            <a:pPr marL="342900" lvl="0" indent="-342900" eaLnBrk="0" hangingPunct="0">
              <a:spcBef>
                <a:spcPct val="20000"/>
              </a:spcBef>
              <a:buClr>
                <a:schemeClr val="hlink"/>
              </a:buClr>
              <a:buSzPts val="2900"/>
              <a:buFont typeface="Wingdings" pitchFamily="2" charset="2"/>
              <a:buChar char="Ø"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 реализация основных норм </a:t>
            </a:r>
            <a:r>
              <a:rPr lang="ru-RU" sz="3200" b="1" dirty="0" smtClean="0">
                <a:cs typeface="Times New Roman" pitchFamily="18" charset="0"/>
              </a:rPr>
              <a:t>–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условий достижения объективности знания: беспристрастность и добросовестность в теоретических изысканиях;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ts val="2900"/>
              <a:buFont typeface="Wingdings" pitchFamily="2" charset="2"/>
              <a:buChar char="Ø"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  высокий профессионализм;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ts val="2900"/>
              <a:buFont typeface="Wingdings" pitchFamily="2" charset="2"/>
              <a:buChar char="Ø"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  чистота проведения эксперимента.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428596" y="571480"/>
            <a:ext cx="8429684" cy="60722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just"/>
            <a:r>
              <a:rPr lang="ru-RU" b="1" dirty="0" err="1" smtClean="0"/>
              <a:t>Этос</a:t>
            </a:r>
            <a:r>
              <a:rPr lang="ru-RU" b="1" dirty="0" smtClean="0"/>
              <a:t> науки </a:t>
            </a:r>
            <a:r>
              <a:rPr lang="ru-RU" sz="1800" dirty="0" smtClean="0"/>
              <a:t>– комплекс ценностей и норм, принятых в научном сообществе и определяющих поведение ученых. К ним относятся:</a:t>
            </a:r>
          </a:p>
          <a:p>
            <a:pPr lvl="0" algn="just">
              <a:buFont typeface="Wingdings" pitchFamily="2" charset="2"/>
              <a:buChar char="ü"/>
            </a:pPr>
            <a:r>
              <a:rPr lang="ru-RU" sz="2000" b="1" dirty="0" smtClean="0"/>
              <a:t>универсализм</a:t>
            </a:r>
            <a:r>
              <a:rPr lang="ru-RU" sz="1800" dirty="0" smtClean="0"/>
              <a:t> – ученый должен руководствоваться общими критериями и правилами, предъявляемыми к научному поиску и научному знанию (ориентация на объективность, </a:t>
            </a:r>
            <a:r>
              <a:rPr lang="ru-RU" sz="1800" dirty="0" err="1" smtClean="0"/>
              <a:t>проверяемость</a:t>
            </a:r>
            <a:r>
              <a:rPr lang="ru-RU" sz="1800" dirty="0" smtClean="0"/>
              <a:t> и достоверность научных утверждений);</a:t>
            </a:r>
          </a:p>
          <a:p>
            <a:pPr lvl="0" algn="just">
              <a:buFont typeface="Wingdings" pitchFamily="2" charset="2"/>
              <a:buChar char="ü"/>
            </a:pPr>
            <a:r>
              <a:rPr lang="ru-RU" sz="2000" b="1" dirty="0" smtClean="0"/>
              <a:t>всеобщность</a:t>
            </a:r>
            <a:r>
              <a:rPr lang="ru-RU" sz="1800" dirty="0" smtClean="0"/>
              <a:t> – результаты научного исследования должны рассматриваться как общее достояние членов научного сообщества;</a:t>
            </a:r>
          </a:p>
          <a:p>
            <a:pPr lvl="0" algn="just">
              <a:buFont typeface="Wingdings" pitchFamily="2" charset="2"/>
              <a:buChar char="ü"/>
            </a:pPr>
            <a:r>
              <a:rPr lang="ru-RU" sz="2000" b="1" dirty="0" smtClean="0"/>
              <a:t>незаинтересованность</a:t>
            </a:r>
            <a:r>
              <a:rPr lang="ru-RU" sz="1800" dirty="0" smtClean="0"/>
              <a:t> – стремление к истине должно быть главным в деятельности ученого и не зависеть от различных вненаучных факторов;</a:t>
            </a:r>
          </a:p>
          <a:p>
            <a:pPr lvl="0" algn="just">
              <a:buFont typeface="Wingdings" pitchFamily="2" charset="2"/>
              <a:buChar char="ü"/>
            </a:pPr>
            <a:r>
              <a:rPr lang="ru-RU" sz="2000" b="1" dirty="0" smtClean="0"/>
              <a:t>организованный скептицизм </a:t>
            </a:r>
            <a:r>
              <a:rPr lang="ru-RU" sz="1800" dirty="0" smtClean="0"/>
              <a:t>– критичность и самокритичность в оценке научных достижений.</a:t>
            </a:r>
          </a:p>
          <a:p>
            <a:pPr algn="just"/>
            <a:r>
              <a:rPr lang="ru-RU" sz="1800" dirty="0" smtClean="0"/>
              <a:t>Сегодня в нравственный кодекс ученого включены </a:t>
            </a:r>
            <a:r>
              <a:rPr lang="ru-RU" sz="1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новые этические нормы</a:t>
            </a:r>
            <a:r>
              <a:rPr lang="ru-RU" sz="1800" dirty="0" smtClean="0"/>
              <a:t>:</a:t>
            </a:r>
          </a:p>
          <a:p>
            <a:pPr algn="just"/>
            <a:r>
              <a:rPr lang="ru-RU" sz="1800" dirty="0" smtClean="0"/>
              <a:t>• </a:t>
            </a:r>
            <a:r>
              <a:rPr lang="ru-RU" sz="1800" b="1" dirty="0" smtClean="0"/>
              <a:t>гражданская ответственность ученого </a:t>
            </a:r>
            <a:r>
              <a:rPr lang="ru-RU" sz="1800" dirty="0" smtClean="0"/>
              <a:t>за последствия своих открытий;</a:t>
            </a:r>
          </a:p>
          <a:p>
            <a:pPr algn="just"/>
            <a:r>
              <a:rPr lang="ru-RU" sz="1800" dirty="0" smtClean="0"/>
              <a:t>• </a:t>
            </a:r>
            <a:r>
              <a:rPr lang="ru-RU" sz="1800" b="1" dirty="0" smtClean="0"/>
              <a:t>отсутствие права на опасный эксперимент</a:t>
            </a:r>
            <a:r>
              <a:rPr lang="ru-RU" sz="1800" dirty="0" smtClean="0"/>
              <a:t>;</a:t>
            </a:r>
          </a:p>
          <a:p>
            <a:pPr algn="just"/>
            <a:r>
              <a:rPr lang="ru-RU" sz="1800" dirty="0" smtClean="0"/>
              <a:t>• </a:t>
            </a:r>
            <a:r>
              <a:rPr lang="ru-RU" sz="1800" b="1" dirty="0" smtClean="0"/>
              <a:t>добросовестное отношение к научному труду</a:t>
            </a:r>
            <a:r>
              <a:rPr lang="ru-RU" sz="1800" dirty="0" smtClean="0"/>
              <a:t>, включающее ответственность за качество полученной информации, запрет на плагиат, уважение к научным результатам предшественников и коллег;</a:t>
            </a:r>
          </a:p>
          <a:p>
            <a:pPr algn="just"/>
            <a:r>
              <a:rPr lang="ru-RU" sz="1800" dirty="0" smtClean="0"/>
              <a:t>• </a:t>
            </a:r>
            <a:r>
              <a:rPr lang="ru-RU" sz="1800" b="1" dirty="0" smtClean="0"/>
              <a:t>решение научных споров исключительно научными средствами</a:t>
            </a:r>
            <a:r>
              <a:rPr lang="ru-RU" sz="1800" dirty="0" smtClean="0"/>
              <a:t>;</a:t>
            </a:r>
          </a:p>
          <a:p>
            <a:pPr algn="just"/>
            <a:r>
              <a:rPr lang="ru-RU" sz="1800" dirty="0" smtClean="0"/>
              <a:t>• </a:t>
            </a:r>
            <a:r>
              <a:rPr lang="ru-RU" sz="1800" b="1" dirty="0" smtClean="0"/>
              <a:t>ответственность за воспитание научной молодежи </a:t>
            </a:r>
            <a:r>
              <a:rPr lang="ru-RU" sz="1800" dirty="0" smtClean="0"/>
              <a:t>в духе гуманизма, демократических норм, научной честности и порядочности.</a:t>
            </a: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ts val="2900"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5" descr="grsites_lin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52400"/>
            <a:ext cx="4038600" cy="188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4" descr="grsites_lin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76800" y="152400"/>
            <a:ext cx="4038600" cy="188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986" name="Rectangle 2"/>
          <p:cNvSpPr>
            <a:spLocks noChangeArrowheads="1"/>
          </p:cNvSpPr>
          <p:nvPr/>
        </p:nvSpPr>
        <p:spPr bwMode="auto">
          <a:xfrm>
            <a:off x="1619250" y="2708275"/>
            <a:ext cx="5038725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Вопросы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к лектору?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Задавайте! </a:t>
            </a:r>
            <a:endParaRPr kumimoji="0" lang="ru-RU" sz="1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6" descr="white-ma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16" y="714356"/>
            <a:ext cx="19685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Rot="1" noChangeArrowheads="1"/>
          </p:cNvSpPr>
          <p:nvPr/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be-BY" sz="42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Вопросы</a:t>
            </a:r>
            <a:r>
              <a:rPr kumimoji="0" lang="be-BY" sz="42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kumimoji="0" lang="be-BY" sz="42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для</a:t>
            </a:r>
            <a:r>
              <a:rPr kumimoji="0" lang="be-BY" sz="42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kumimoji="0" lang="be-BY" sz="42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самоконтроля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</a:endParaRPr>
          </a:p>
        </p:txBody>
      </p:sp>
      <p:sp>
        <p:nvSpPr>
          <p:cNvPr id="101379" name="Rectangle 3"/>
          <p:cNvSpPr>
            <a:spLocks noRot="1" noChangeArrowheads="1"/>
          </p:cNvSpPr>
          <p:nvPr/>
        </p:nvSpPr>
        <p:spPr bwMode="auto">
          <a:xfrm>
            <a:off x="214282" y="1285860"/>
            <a:ext cx="8858312" cy="5572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</a:pPr>
            <a:r>
              <a:rPr lang="ru-RU" sz="2800" dirty="0" smtClean="0"/>
              <a:t>1. На каких основных уровнях осуществляется познавательная активность человека?</a:t>
            </a:r>
          </a:p>
          <a:p>
            <a:pPr algn="just"/>
            <a:r>
              <a:rPr lang="ru-RU" sz="2800" dirty="0" smtClean="0"/>
              <a:t>2. Какие существуют виды интуиции?</a:t>
            </a:r>
          </a:p>
          <a:p>
            <a:pPr algn="just"/>
            <a:r>
              <a:rPr lang="ru-RU" sz="2800" dirty="0" smtClean="0"/>
              <a:t>3. Какие существуют концепции истины?</a:t>
            </a:r>
          </a:p>
          <a:p>
            <a:pPr algn="just"/>
            <a:r>
              <a:rPr lang="ru-RU" sz="2800" dirty="0" smtClean="0"/>
              <a:t>4. В чем особенность научного познания действительности?</a:t>
            </a:r>
          </a:p>
          <a:p>
            <a:pPr algn="just"/>
            <a:r>
              <a:rPr lang="ru-RU" sz="2800" dirty="0" smtClean="0"/>
              <a:t>5. Каковы основные этапы развития науки?</a:t>
            </a:r>
          </a:p>
          <a:p>
            <a:pPr algn="just"/>
            <a:r>
              <a:rPr lang="ru-RU" sz="2800" dirty="0" smtClean="0"/>
              <a:t>6. Какова структура научного знания?</a:t>
            </a:r>
          </a:p>
          <a:p>
            <a:pPr algn="just"/>
            <a:r>
              <a:rPr lang="ru-RU" sz="2800" dirty="0" smtClean="0"/>
              <a:t>7. Как культура, ценности влияют на развитие науки?</a:t>
            </a:r>
          </a:p>
          <a:p>
            <a:pPr algn="just"/>
            <a:r>
              <a:rPr lang="en-US" sz="2800" dirty="0" smtClean="0"/>
              <a:t>8</a:t>
            </a:r>
            <a:r>
              <a:rPr lang="ru-RU" sz="2800" dirty="0" smtClean="0"/>
              <a:t>. Что значит социальная и нравственная ответственность ученого?</a:t>
            </a: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Прямоугольник 1"/>
          <p:cNvSpPr>
            <a:spLocks noChangeArrowheads="1"/>
          </p:cNvSpPr>
          <p:nvPr/>
        </p:nvSpPr>
        <p:spPr bwMode="auto">
          <a:xfrm>
            <a:off x="0" y="188913"/>
            <a:ext cx="8893175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600" b="1" i="1" dirty="0">
                <a:solidFill>
                  <a:srgbClr val="FFC000"/>
                </a:solidFill>
                <a:latin typeface="Calibri" pitchFamily="34" charset="0"/>
              </a:rPr>
              <a:t>ПОЗНАНИЕ</a:t>
            </a:r>
            <a:r>
              <a:rPr lang="ru-RU" sz="3600" i="1" dirty="0">
                <a:solidFill>
                  <a:srgbClr val="FFC000"/>
                </a:solidFill>
                <a:latin typeface="Calibri" pitchFamily="34" charset="0"/>
              </a:rPr>
              <a:t> </a:t>
            </a:r>
            <a:r>
              <a:rPr lang="ru-RU" sz="3600" i="1" dirty="0">
                <a:latin typeface="Calibri" pitchFamily="34" charset="0"/>
              </a:rPr>
              <a:t>– </a:t>
            </a:r>
            <a:r>
              <a:rPr lang="ru-RU" sz="3600" dirty="0">
                <a:latin typeface="Calibri" pitchFamily="34" charset="0"/>
              </a:rPr>
              <a:t>это социально-организованная форма духовно-творческой деятельности человека, направленная на получение и развитие достоверных знаний о </a:t>
            </a:r>
            <a:r>
              <a:rPr lang="ru-RU" sz="3600" dirty="0" smtClean="0">
                <a:latin typeface="Calibri" pitchFamily="34" charset="0"/>
              </a:rPr>
              <a:t>мире.</a:t>
            </a:r>
            <a:endParaRPr lang="ru-RU" sz="3600" dirty="0">
              <a:latin typeface="Calibri" pitchFamily="34" charset="0"/>
            </a:endParaRPr>
          </a:p>
        </p:txBody>
      </p:sp>
      <p:sp>
        <p:nvSpPr>
          <p:cNvPr id="15362" name="Прямоугольник 2"/>
          <p:cNvSpPr>
            <a:spLocks noChangeArrowheads="1"/>
          </p:cNvSpPr>
          <p:nvPr/>
        </p:nvSpPr>
        <p:spPr bwMode="auto">
          <a:xfrm>
            <a:off x="250825" y="2636838"/>
            <a:ext cx="8497888" cy="360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600" b="1" dirty="0">
                <a:solidFill>
                  <a:srgbClr val="FFC000"/>
                </a:solidFill>
                <a:latin typeface="Calibri" pitchFamily="34" charset="0"/>
              </a:rPr>
              <a:t>ФОРМЫ ПОЗНАНИЯ</a:t>
            </a:r>
          </a:p>
          <a:p>
            <a:pPr>
              <a:buFont typeface="Wingdings" pitchFamily="2" charset="2"/>
              <a:buChar char="ü"/>
            </a:pPr>
            <a:r>
              <a:rPr lang="ru-RU" sz="4800" dirty="0">
                <a:latin typeface="Calibri" pitchFamily="34" charset="0"/>
              </a:rPr>
              <a:t>мифологическое</a:t>
            </a:r>
          </a:p>
          <a:p>
            <a:pPr>
              <a:buFont typeface="Wingdings" pitchFamily="2" charset="2"/>
              <a:buChar char="ü"/>
            </a:pPr>
            <a:r>
              <a:rPr lang="ru-RU" sz="4800" dirty="0">
                <a:latin typeface="Calibri" pitchFamily="34" charset="0"/>
              </a:rPr>
              <a:t>религиозное</a:t>
            </a:r>
          </a:p>
          <a:p>
            <a:pPr>
              <a:buFont typeface="Wingdings" pitchFamily="2" charset="2"/>
              <a:buChar char="ü"/>
            </a:pPr>
            <a:r>
              <a:rPr lang="ru-RU" sz="4800" dirty="0">
                <a:latin typeface="Calibri" pitchFamily="34" charset="0"/>
              </a:rPr>
              <a:t>художественное</a:t>
            </a:r>
          </a:p>
          <a:p>
            <a:pPr>
              <a:buFont typeface="Wingdings" pitchFamily="2" charset="2"/>
              <a:buChar char="ü"/>
            </a:pPr>
            <a:r>
              <a:rPr lang="ru-RU" sz="4800" dirty="0">
                <a:latin typeface="Calibri" pitchFamily="34" charset="0"/>
              </a:rPr>
              <a:t>философское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Прямоугольник 1"/>
          <p:cNvSpPr>
            <a:spLocks noChangeArrowheads="1"/>
          </p:cNvSpPr>
          <p:nvPr/>
        </p:nvSpPr>
        <p:spPr bwMode="auto">
          <a:xfrm>
            <a:off x="0" y="692150"/>
            <a:ext cx="9144000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600" b="1" dirty="0">
                <a:solidFill>
                  <a:srgbClr val="FFC000"/>
                </a:solidFill>
                <a:latin typeface="Calibri" pitchFamily="34" charset="0"/>
              </a:rPr>
              <a:t>ГНОСЕОЛОГИЧЕСКИЕ СТРАТЕГИИ</a:t>
            </a:r>
            <a:r>
              <a:rPr lang="ru-RU" sz="2800" b="1" dirty="0">
                <a:solidFill>
                  <a:srgbClr val="FFC000"/>
                </a:solidFill>
                <a:latin typeface="Calibri" pitchFamily="34" charset="0"/>
              </a:rPr>
              <a:t>:</a:t>
            </a:r>
          </a:p>
          <a:p>
            <a:pPr>
              <a:buFont typeface="Wingdings" pitchFamily="2" charset="2"/>
              <a:buChar char="ü"/>
            </a:pPr>
            <a:r>
              <a:rPr lang="ru-RU" sz="3600" b="1" i="1" dirty="0">
                <a:solidFill>
                  <a:srgbClr val="FFC000"/>
                </a:solidFill>
                <a:latin typeface="Calibri" pitchFamily="34" charset="0"/>
              </a:rPr>
              <a:t>Познавательный оптимизм</a:t>
            </a:r>
            <a:r>
              <a:rPr lang="ru-RU" sz="3600" b="1" i="1" dirty="0">
                <a:latin typeface="Calibri" pitchFamily="34" charset="0"/>
              </a:rPr>
              <a:t> </a:t>
            </a:r>
            <a:r>
              <a:rPr lang="ru-RU" sz="3600" i="1" dirty="0" smtClean="0">
                <a:latin typeface="Calibri" pitchFamily="34" charset="0"/>
              </a:rPr>
              <a:t>– выражает </a:t>
            </a:r>
            <a:r>
              <a:rPr lang="ru-RU" sz="3600" dirty="0" smtClean="0">
                <a:latin typeface="Calibri" pitchFamily="34" charset="0"/>
              </a:rPr>
              <a:t>уверенность </a:t>
            </a:r>
            <a:r>
              <a:rPr lang="ru-RU" sz="3600" dirty="0">
                <a:latin typeface="Calibri" pitchFamily="34" charset="0"/>
              </a:rPr>
              <a:t>в том, что мир </a:t>
            </a:r>
            <a:r>
              <a:rPr lang="ru-RU" sz="3600" dirty="0" smtClean="0">
                <a:latin typeface="Calibri" pitchFamily="34" charset="0"/>
              </a:rPr>
              <a:t>познаваем.</a:t>
            </a:r>
            <a:endParaRPr lang="ru-RU" sz="3600" b="1" i="1" dirty="0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ru-RU" sz="3600" b="1" i="1" dirty="0">
                <a:solidFill>
                  <a:srgbClr val="FFC000"/>
                </a:solidFill>
                <a:latin typeface="Calibri" pitchFamily="34" charset="0"/>
              </a:rPr>
              <a:t>Агностицизм</a:t>
            </a:r>
            <a:r>
              <a:rPr lang="ru-RU" sz="3600" b="1" i="1" dirty="0">
                <a:latin typeface="Calibri" pitchFamily="34" charset="0"/>
              </a:rPr>
              <a:t> </a:t>
            </a:r>
            <a:r>
              <a:rPr lang="ru-RU" sz="3600" i="1" dirty="0" smtClean="0">
                <a:latin typeface="Calibri" pitchFamily="34" charset="0"/>
              </a:rPr>
              <a:t>–</a:t>
            </a:r>
            <a:r>
              <a:rPr lang="ru-RU" sz="3600" b="1" i="1" dirty="0" smtClean="0">
                <a:latin typeface="Calibri" pitchFamily="34" charset="0"/>
              </a:rPr>
              <a:t> </a:t>
            </a:r>
            <a:r>
              <a:rPr lang="ru-RU" sz="3600" dirty="0">
                <a:latin typeface="Calibri" pitchFamily="34" charset="0"/>
              </a:rPr>
              <a:t>говорит о принципиальной непознаваемости </a:t>
            </a:r>
            <a:r>
              <a:rPr lang="ru-RU" sz="3600" dirty="0" smtClean="0">
                <a:latin typeface="Calibri" pitchFamily="34" charset="0"/>
              </a:rPr>
              <a:t>мира.</a:t>
            </a:r>
            <a:endParaRPr lang="ru-RU" sz="3600" b="1" i="1" dirty="0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ru-RU" sz="3600" b="1" i="1" dirty="0">
                <a:solidFill>
                  <a:srgbClr val="FFC000"/>
                </a:solidFill>
                <a:latin typeface="Calibri" pitchFamily="34" charset="0"/>
              </a:rPr>
              <a:t>Скептицизм</a:t>
            </a:r>
            <a:r>
              <a:rPr lang="ru-RU" sz="3600" b="1" i="1" dirty="0">
                <a:latin typeface="Calibri" pitchFamily="34" charset="0"/>
              </a:rPr>
              <a:t> </a:t>
            </a:r>
            <a:r>
              <a:rPr lang="ru-RU" sz="3600" i="1" dirty="0" smtClean="0">
                <a:latin typeface="Calibri" pitchFamily="34" charset="0"/>
              </a:rPr>
              <a:t>–</a:t>
            </a:r>
            <a:r>
              <a:rPr lang="ru-RU" sz="3600" b="1" i="1" dirty="0" smtClean="0">
                <a:latin typeface="Calibri" pitchFamily="34" charset="0"/>
              </a:rPr>
              <a:t> </a:t>
            </a:r>
            <a:r>
              <a:rPr lang="ru-RU" sz="3600" dirty="0">
                <a:latin typeface="Calibri" pitchFamily="34" charset="0"/>
              </a:rPr>
              <a:t>высказывает сомнение в познаваемости мира и подвергает сомнению утверждение о его </a:t>
            </a:r>
            <a:r>
              <a:rPr lang="ru-RU" sz="3600" dirty="0" smtClean="0">
                <a:latin typeface="Calibri" pitchFamily="34" charset="0"/>
              </a:rPr>
              <a:t>непознаваемости.</a:t>
            </a:r>
            <a:endParaRPr lang="ru-RU" sz="3600" b="1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ChangeArrowheads="1"/>
          </p:cNvSpPr>
          <p:nvPr/>
        </p:nvSpPr>
        <p:spPr bwMode="auto">
          <a:xfrm>
            <a:off x="685800" y="214290"/>
            <a:ext cx="7772400" cy="1309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0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</a:rPr>
              <a:t>Основные принципы скептицизма и агностицизма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</a:endParaRPr>
          </a:p>
        </p:txBody>
      </p:sp>
      <p:sp>
        <p:nvSpPr>
          <p:cNvPr id="43011" name="Rectangle 3"/>
          <p:cNvSpPr>
            <a:spLocks noChangeArrowheads="1"/>
          </p:cNvSpPr>
          <p:nvPr/>
        </p:nvSpPr>
        <p:spPr bwMode="auto">
          <a:xfrm>
            <a:off x="685800" y="1785926"/>
            <a:ext cx="3810000" cy="43862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 Black" pitchFamily="34" charset="0"/>
              </a:rPr>
              <a:t>Скептицизм:</a:t>
            </a:r>
            <a:endParaRPr lang="en-US" dirty="0" smtClean="0">
              <a:solidFill>
                <a:srgbClr val="FFFF00"/>
              </a:solidFill>
              <a:latin typeface="Times New Roman" pitchFamily="18" charset="0"/>
            </a:endParaRPr>
          </a:p>
          <a:p>
            <a:pPr marL="342900" marR="0" lvl="0" indent="-342900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  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1. Сомнение –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</a:pPr>
            <a:r>
              <a:rPr lang="ru-RU" dirty="0" smtClean="0">
                <a:latin typeface="Times New Roman" pitchFamily="18" charset="0"/>
              </a:rPr>
              <a:t>    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принцип познания.</a:t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</a:b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2. Сомнение в существовании внешнего мира.</a:t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</a:b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3. Сомнение в возможности познания мира. </a:t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</a:b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4. Сомнение –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    всеобщий метод.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3012" name="Rectangle 4"/>
          <p:cNvSpPr>
            <a:spLocks noChangeArrowheads="1"/>
          </p:cNvSpPr>
          <p:nvPr/>
        </p:nvSpPr>
        <p:spPr bwMode="auto">
          <a:xfrm>
            <a:off x="4648200" y="1785926"/>
            <a:ext cx="3995766" cy="43862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         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 Black" pitchFamily="34" charset="0"/>
              </a:rPr>
              <a:t>Агностицизм: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</a:rPr>
              <a:t/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</a:rPr>
            </a:b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1. Отрицает познаваемость мира.</a:t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</a:b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2. Отрицает абсолютную истину.</a:t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</a:b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3. Отрицает познание сущности предметов и закономерностей развития действительности.</a:t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</a:b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4. Ограничивает роль науки познанием явлений.</a:t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</a:b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Прямоугольник 1"/>
          <p:cNvSpPr>
            <a:spLocks noChangeArrowheads="1"/>
          </p:cNvSpPr>
          <p:nvPr/>
        </p:nvSpPr>
        <p:spPr bwMode="auto">
          <a:xfrm>
            <a:off x="0" y="260350"/>
            <a:ext cx="9144000" cy="618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400" b="1" i="1" dirty="0">
                <a:solidFill>
                  <a:srgbClr val="FFC000"/>
                </a:solidFill>
                <a:latin typeface="Calibri" pitchFamily="34" charset="0"/>
              </a:rPr>
              <a:t>СУБЪЕКТ ПОЗНАНИЯ </a:t>
            </a:r>
            <a:r>
              <a:rPr lang="ru-RU" sz="4400" i="1" dirty="0">
                <a:latin typeface="Calibri" pitchFamily="34" charset="0"/>
              </a:rPr>
              <a:t>– </a:t>
            </a:r>
            <a:r>
              <a:rPr lang="ru-RU" sz="4400" b="1" dirty="0">
                <a:latin typeface="Calibri" pitchFamily="34" charset="0"/>
              </a:rPr>
              <a:t>это наделенный сознанием и познавательными способностями человек, осуществляющий процесс </a:t>
            </a:r>
            <a:r>
              <a:rPr lang="ru-RU" sz="4400" b="1" dirty="0" smtClean="0">
                <a:latin typeface="Calibri" pitchFamily="34" charset="0"/>
              </a:rPr>
              <a:t>познания.</a:t>
            </a:r>
            <a:endParaRPr lang="ru-RU" sz="4400" b="1" dirty="0">
              <a:latin typeface="Calibri" pitchFamily="34" charset="0"/>
            </a:endParaRPr>
          </a:p>
          <a:p>
            <a:r>
              <a:rPr lang="ru-RU" sz="4400" b="1" i="1" dirty="0">
                <a:solidFill>
                  <a:srgbClr val="FFC000"/>
                </a:solidFill>
                <a:latin typeface="Calibri" pitchFamily="34" charset="0"/>
              </a:rPr>
              <a:t>ОБЪЕКТ ПОЗНАНИЯ </a:t>
            </a:r>
            <a:r>
              <a:rPr lang="ru-RU" sz="4400" i="1" dirty="0">
                <a:latin typeface="Calibri" pitchFamily="34" charset="0"/>
              </a:rPr>
              <a:t>–</a:t>
            </a:r>
            <a:r>
              <a:rPr lang="ru-RU" sz="4400" dirty="0">
                <a:latin typeface="Calibri" pitchFamily="34" charset="0"/>
              </a:rPr>
              <a:t> </a:t>
            </a:r>
            <a:r>
              <a:rPr lang="ru-RU" sz="4400" b="1" dirty="0">
                <a:latin typeface="Calibri" pitchFamily="34" charset="0"/>
              </a:rPr>
              <a:t>это фрагмент реальности, на который направлена познавательная деятельность </a:t>
            </a:r>
            <a:r>
              <a:rPr lang="ru-RU" sz="4400" b="1" dirty="0" smtClean="0">
                <a:latin typeface="Calibri" pitchFamily="34" charset="0"/>
              </a:rPr>
              <a:t>субъекта. </a:t>
            </a:r>
            <a:endParaRPr lang="ru-RU" sz="4400" b="1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Прямоугольник 1"/>
          <p:cNvSpPr>
            <a:spLocks noChangeArrowheads="1"/>
          </p:cNvSpPr>
          <p:nvPr/>
        </p:nvSpPr>
        <p:spPr bwMode="auto">
          <a:xfrm>
            <a:off x="214282" y="3071810"/>
            <a:ext cx="8786874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742950" indent="-742950">
              <a:buFont typeface="Wingdings" pitchFamily="2" charset="2"/>
              <a:buChar char="ü"/>
            </a:pPr>
            <a:r>
              <a:rPr lang="ru-RU" sz="3600" i="1" dirty="0">
                <a:latin typeface="Calibri" pitchFamily="34" charset="0"/>
              </a:rPr>
              <a:t>Объектно-натуралистический </a:t>
            </a:r>
            <a:r>
              <a:rPr lang="ru-RU" sz="3600" i="1" dirty="0" smtClean="0">
                <a:latin typeface="Calibri" pitchFamily="34" charset="0"/>
              </a:rPr>
              <a:t>подход;</a:t>
            </a:r>
            <a:endParaRPr lang="ru-RU" sz="3600" i="1" dirty="0">
              <a:latin typeface="Calibri" pitchFamily="34" charset="0"/>
            </a:endParaRPr>
          </a:p>
          <a:p>
            <a:pPr marL="742950" indent="-742950">
              <a:buFont typeface="Wingdings" pitchFamily="2" charset="2"/>
              <a:buChar char="ü"/>
            </a:pPr>
            <a:r>
              <a:rPr lang="ru-RU" sz="3600" i="1" dirty="0">
                <a:latin typeface="Calibri" pitchFamily="34" charset="0"/>
              </a:rPr>
              <a:t>Субъектно-рефлексивный </a:t>
            </a:r>
            <a:r>
              <a:rPr lang="ru-RU" sz="3600" i="1" dirty="0" smtClean="0">
                <a:latin typeface="Calibri" pitchFamily="34" charset="0"/>
              </a:rPr>
              <a:t>подход.</a:t>
            </a:r>
            <a:endParaRPr lang="ru-RU" sz="3600" i="1" dirty="0">
              <a:latin typeface="Calibri" pitchFamily="34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714348" y="285728"/>
            <a:ext cx="7743852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</a:rPr>
              <a:t>Интерпретация  субъекта и объекта познания в классической философии</a:t>
            </a:r>
            <a:endParaRPr kumimoji="0" lang="ru-RU" sz="3600" b="1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Прямоугольник 1"/>
          <p:cNvSpPr>
            <a:spLocks noChangeArrowheads="1"/>
          </p:cNvSpPr>
          <p:nvPr/>
        </p:nvSpPr>
        <p:spPr bwMode="auto">
          <a:xfrm>
            <a:off x="142844" y="2214554"/>
            <a:ext cx="9144000" cy="4093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ru-RU" sz="3600" i="1" dirty="0" smtClean="0">
                <a:latin typeface="Calibri" pitchFamily="34" charset="0"/>
              </a:rPr>
              <a:t>Социокультурный подход; </a:t>
            </a:r>
          </a:p>
          <a:p>
            <a:pPr>
              <a:buFont typeface="Wingdings" pitchFamily="2" charset="2"/>
              <a:buChar char="ü"/>
            </a:pPr>
            <a:r>
              <a:rPr lang="ru-RU" sz="3600" i="1" dirty="0" smtClean="0">
                <a:latin typeface="Calibri" pitchFamily="34" charset="0"/>
              </a:rPr>
              <a:t>экзистенциально-феноменологический подход; </a:t>
            </a:r>
          </a:p>
          <a:p>
            <a:pPr>
              <a:buFont typeface="Wingdings" pitchFamily="2" charset="2"/>
              <a:buChar char="ü"/>
            </a:pPr>
            <a:r>
              <a:rPr lang="ru-RU" sz="3600" i="1" dirty="0" smtClean="0">
                <a:latin typeface="Calibri" pitchFamily="34" charset="0"/>
              </a:rPr>
              <a:t> биопсихологический подход;</a:t>
            </a:r>
          </a:p>
          <a:p>
            <a:pPr>
              <a:buFont typeface="Wingdings" pitchFamily="2" charset="2"/>
              <a:buChar char="ü"/>
            </a:pPr>
            <a:r>
              <a:rPr lang="ru-RU" sz="3600" i="1" dirty="0" smtClean="0">
                <a:latin typeface="Calibri" pitchFamily="34" charset="0"/>
              </a:rPr>
              <a:t>аналитический подход;</a:t>
            </a:r>
          </a:p>
          <a:p>
            <a:pPr>
              <a:buFont typeface="Wingdings" pitchFamily="2" charset="2"/>
              <a:buChar char="ü"/>
            </a:pPr>
            <a:r>
              <a:rPr lang="ru-RU" sz="3600" i="1" dirty="0" smtClean="0">
                <a:latin typeface="Calibri" pitchFamily="34" charset="0"/>
              </a:rPr>
              <a:t>герменевтический подход;</a:t>
            </a:r>
          </a:p>
          <a:p>
            <a:pPr>
              <a:buFont typeface="Wingdings" pitchFamily="2" charset="2"/>
              <a:buChar char="ü"/>
            </a:pPr>
            <a:r>
              <a:rPr lang="ru-RU" sz="3600" i="1" dirty="0" smtClean="0">
                <a:latin typeface="Calibri" pitchFamily="34" charset="0"/>
              </a:rPr>
              <a:t>постмодернизм – «смерть субъекта».</a:t>
            </a:r>
            <a:endParaRPr lang="ru-RU" sz="3600" i="1" dirty="0">
              <a:latin typeface="Calibri" pitchFamily="34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714348" y="285728"/>
            <a:ext cx="7743852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</a:rPr>
              <a:t>Интерпретация  субъекта и объекта познания в неклассической философии</a:t>
            </a:r>
            <a:endParaRPr kumimoji="0" lang="ru-RU" sz="3600" b="1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962</TotalTime>
  <Words>1107</Words>
  <Application>Microsoft Office PowerPoint</Application>
  <PresentationFormat>Экран (4:3)</PresentationFormat>
  <Paragraphs>189</Paragraphs>
  <Slides>33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33</vt:i4>
      </vt:variant>
    </vt:vector>
  </HeadingPairs>
  <TitlesOfParts>
    <vt:vector size="34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homeuser</cp:lastModifiedBy>
  <cp:revision>133</cp:revision>
  <dcterms:created xsi:type="dcterms:W3CDTF">2016-03-15T11:10:28Z</dcterms:created>
  <dcterms:modified xsi:type="dcterms:W3CDTF">2018-09-03T09:04:20Z</dcterms:modified>
</cp:coreProperties>
</file>