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3" r:id="rId3"/>
    <p:sldId id="257" r:id="rId4"/>
    <p:sldId id="258" r:id="rId5"/>
    <p:sldId id="259" r:id="rId6"/>
    <p:sldId id="28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5" r:id="rId15"/>
    <p:sldId id="280" r:id="rId16"/>
    <p:sldId id="281" r:id="rId17"/>
    <p:sldId id="288" r:id="rId18"/>
    <p:sldId id="289" r:id="rId19"/>
    <p:sldId id="290" r:id="rId20"/>
    <p:sldId id="267" r:id="rId21"/>
    <p:sldId id="268" r:id="rId22"/>
    <p:sldId id="270" r:id="rId23"/>
    <p:sldId id="269" r:id="rId24"/>
    <p:sldId id="271" r:id="rId25"/>
    <p:sldId id="272" r:id="rId26"/>
    <p:sldId id="273" r:id="rId27"/>
    <p:sldId id="274" r:id="rId28"/>
    <p:sldId id="282" r:id="rId29"/>
    <p:sldId id="275" r:id="rId30"/>
    <p:sldId id="286" r:id="rId31"/>
    <p:sldId id="276" r:id="rId32"/>
    <p:sldId id="291" r:id="rId33"/>
    <p:sldId id="292" r:id="rId34"/>
    <p:sldId id="293" r:id="rId35"/>
    <p:sldId id="295" r:id="rId36"/>
    <p:sldId id="294" r:id="rId37"/>
    <p:sldId id="287" r:id="rId38"/>
    <p:sldId id="278" r:id="rId39"/>
    <p:sldId id="279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E408-CDDC-48D7-8A52-3F6030538CB3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D51BC-E0F6-474A-9234-E46AABB8E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204D8-B30E-4A90-9D0A-1E087D943B77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F89B6-BFBF-4293-9CDF-ED1CA41F6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09207-3195-44F3-8FDA-E64C696E3576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3DE5-10C8-4DA1-8A20-A055DED394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BB7AF-57AC-4A0A-ADC0-BEADAF2BE371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73EB6-8BB2-4D19-9C38-87328D517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FD875-E781-4DD3-8981-ECCEA4F2A3A6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D76B2-7E1F-424F-844B-0430A682B2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C19E2-4549-4948-8C49-C314F42517D0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6BCA2-6234-43C6-BEE9-CE2199440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122A5-5152-4304-B67F-483258A42645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09A9-C386-4030-96B9-6AD4709CA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BA26E-FF83-41A3-A7AA-E0D5F5B1FB79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7F1BF-7101-4E88-B006-A8FBAA695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0B53-41E7-45B2-8A5E-38B316A0A860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95884-DAF5-49F5-95BD-C40CA893E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0A198-F477-4E52-8463-0C9C651FF83F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9750-1465-48F8-B122-13B4936D6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87347-56AB-4401-AA3E-783E5E24C1A5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BC659-4B16-4493-A3D0-E922D52E5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3C812A-7E78-4551-96DD-A4D4480BD120}" type="datetimeFigureOut">
              <a:rPr lang="ru-RU"/>
              <a:pPr>
                <a:defRPr/>
              </a:pPr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1C0C98-6916-4D1E-B57A-1EE1CA7E6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nx.whipart.it/imagesart9/1330610055-slava_1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38200" y="0"/>
            <a:ext cx="7620000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 b="1" dirty="0" smtClean="0"/>
          </a:p>
          <a:p>
            <a:endParaRPr lang="en-US" sz="3600" b="1" dirty="0" smtClean="0"/>
          </a:p>
          <a:p>
            <a:r>
              <a:rPr lang="ru-RU" sz="3600" b="1" dirty="0" smtClean="0"/>
              <a:t>Т е м а  8. ТЕОРИЯ ПОЗНАНИЯ И ФИЛОСОФИЯ НАУКИ</a:t>
            </a:r>
            <a:endParaRPr lang="ru-RU" sz="3600" dirty="0" smtClean="0"/>
          </a:p>
          <a:p>
            <a:r>
              <a:rPr lang="ru-RU" sz="3600" dirty="0" smtClean="0"/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1914524" cy="191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882765" y="1095061"/>
            <a:ext cx="459314" cy="90903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4882765" y="1095061"/>
            <a:ext cx="459314" cy="90903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85720" y="4155522"/>
            <a:ext cx="88582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Понятие познания. Структура познавательного процесса.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Наука как деятельность, социальный институт и система знаний.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Эмпирический и теоретический уровни научного познания. Методы научного исследования.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180975" algn="just"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Этика науки и профессиональная ответственность ученого.</a:t>
            </a:r>
          </a:p>
          <a:p>
            <a:pPr lvl="0" indent="180975" algn="just" eaLnBrk="0" hangingPunct="0"/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80975" algn="ctr" eaLnBrk="0" hangingPunct="0"/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i="1" dirty="0" smtClean="0">
                <a:solidFill>
                  <a:srgbClr val="00B050"/>
                </a:solidFill>
              </a:rPr>
              <a:t>Подготовили: </a:t>
            </a:r>
            <a:r>
              <a:rPr lang="ru-RU" sz="2000" i="1" dirty="0" err="1" smtClean="0">
                <a:solidFill>
                  <a:srgbClr val="00B050"/>
                </a:solidFill>
              </a:rPr>
              <a:t>Ивчик</a:t>
            </a:r>
            <a:r>
              <a:rPr lang="ru-RU" sz="2000" i="1" dirty="0" smtClean="0">
                <a:solidFill>
                  <a:srgbClr val="00B050"/>
                </a:solidFill>
              </a:rPr>
              <a:t> В.В., </a:t>
            </a:r>
            <a:r>
              <a:rPr lang="ru-RU" i="1" dirty="0" smtClean="0">
                <a:solidFill>
                  <a:srgbClr val="00B050"/>
                </a:solidFill>
              </a:rPr>
              <a:t>Скоромная С.С.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0" y="142853"/>
            <a:ext cx="9144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6"/>
                </a:solidFill>
                <a:latin typeface="Calibri" pitchFamily="34" charset="0"/>
              </a:rPr>
              <a:t>УРОВНИ ПОЗНАНИЯ</a:t>
            </a:r>
          </a:p>
          <a:p>
            <a:pPr algn="ctr"/>
            <a:endParaRPr lang="ru-RU" sz="36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dirty="0">
                <a:latin typeface="Calibri" pitchFamily="34" charset="0"/>
              </a:rPr>
              <a:t>ЧУВСТВЕННОЕ</a:t>
            </a:r>
          </a:p>
          <a:p>
            <a:endParaRPr lang="ru-RU" sz="3600" b="1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Calibri" pitchFamily="34" charset="0"/>
              </a:rPr>
              <a:t>РАЦИОНАЛЬНОЕ</a:t>
            </a:r>
          </a:p>
          <a:p>
            <a:endParaRPr lang="ru-RU" sz="36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i="1" dirty="0" smtClean="0">
                <a:latin typeface="Calibri" pitchFamily="34" charset="0"/>
              </a:rPr>
              <a:t>ИРРАЦИОНАЛЬНОЕ ПОЗНАНИЕ</a:t>
            </a:r>
            <a:r>
              <a:rPr lang="ru-RU" sz="3600" dirty="0" smtClean="0">
                <a:latin typeface="Calibri" pitchFamily="34" charset="0"/>
              </a:rPr>
              <a:t> </a:t>
            </a:r>
            <a:r>
              <a:rPr lang="ru-RU" sz="4000" i="1" dirty="0" smtClean="0">
                <a:cs typeface="Arial" charset="0"/>
              </a:rPr>
              <a:t>–</a:t>
            </a:r>
            <a:r>
              <a:rPr lang="ru-RU" sz="4000" dirty="0" smtClean="0">
                <a:latin typeface="Calibri" pitchFamily="34" charset="0"/>
              </a:rPr>
              <a:t> </a:t>
            </a:r>
            <a:r>
              <a:rPr lang="ru-RU" sz="3600" b="1" dirty="0" smtClean="0">
                <a:cs typeface="Arial" charset="0"/>
              </a:rPr>
              <a:t>интуиция, </a:t>
            </a:r>
            <a:r>
              <a:rPr lang="ru-RU" sz="3600" b="1" dirty="0" err="1" smtClean="0">
                <a:cs typeface="Arial" charset="0"/>
              </a:rPr>
              <a:t>паранормальное</a:t>
            </a:r>
            <a:r>
              <a:rPr lang="ru-RU" sz="3600" b="1" dirty="0" smtClean="0">
                <a:cs typeface="Arial" charset="0"/>
              </a:rPr>
              <a:t> познание. </a:t>
            </a:r>
            <a:endParaRPr lang="ru-RU" sz="3600" dirty="0" smtClean="0"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endParaRPr lang="ru-RU" sz="3600" dirty="0">
              <a:latin typeface="Calibri" pitchFamily="34" charset="0"/>
            </a:endParaRPr>
          </a:p>
        </p:txBody>
      </p:sp>
      <p:pic>
        <p:nvPicPr>
          <p:cNvPr id="19458" name="Picture 7" descr="1330610055-slava_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928670"/>
            <a:ext cx="2285743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25400"/>
            <a:ext cx="9144000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/>
            <a:r>
              <a:rPr lang="ru-RU" sz="3600" b="1" i="1" dirty="0">
                <a:solidFill>
                  <a:schemeClr val="accent3"/>
                </a:solidFill>
                <a:cs typeface="Times New Roman" pitchFamily="18" charset="0"/>
              </a:rPr>
              <a:t>ФОРМЫ ЧУВСТВЕННОГО ПОЗНАНИЯ</a:t>
            </a:r>
          </a:p>
          <a:p>
            <a:pPr indent="342900"/>
            <a:endParaRPr lang="ru-RU" sz="3200" i="1" dirty="0">
              <a:solidFill>
                <a:srgbClr val="FF0000"/>
              </a:solidFill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ea typeface="Times New Roman" pitchFamily="18" charset="0"/>
                <a:cs typeface="Arial" charset="0"/>
              </a:rPr>
              <a:t>ОЩУЩЕНИЕ</a:t>
            </a:r>
            <a:r>
              <a:rPr lang="ru-RU" sz="3600" dirty="0">
                <a:ea typeface="Times New Roman" pitchFamily="18" charset="0"/>
                <a:cs typeface="Arial" charset="0"/>
              </a:rPr>
              <a:t> </a:t>
            </a: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ВОСПРИЯТИЕ</a:t>
            </a: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ПРЕДСТАВЛЕНИЕ</a:t>
            </a:r>
          </a:p>
          <a:p>
            <a:pPr indent="342900" eaLnBrk="0" hangingPunct="0"/>
            <a:endParaRPr lang="ru-RU" sz="3600" i="1" dirty="0"/>
          </a:p>
          <a:p>
            <a:pPr indent="342900" algn="ctr"/>
            <a:r>
              <a:rPr lang="ru-RU" sz="3600" b="1" i="1" dirty="0">
                <a:solidFill>
                  <a:schemeClr val="accent3"/>
                </a:solidFill>
                <a:cs typeface="Arial" charset="0"/>
              </a:rPr>
              <a:t>ФОРМЫ РАЦИОНАЛЬНОГО ПОЗНАНИЯ</a:t>
            </a:r>
            <a:endParaRPr lang="ru-RU" sz="3600" dirty="0">
              <a:solidFill>
                <a:schemeClr val="accent3"/>
              </a:solidFill>
              <a:cs typeface="Arial" charset="0"/>
            </a:endParaRP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ПОНЯТИЕ</a:t>
            </a: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СУЖДЕНИЕ</a:t>
            </a: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УМОЗАКЛЮЧЕНИЕ</a:t>
            </a:r>
            <a:endParaRPr lang="ru-RU" sz="3600" dirty="0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8893175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chemeClr val="accent6"/>
                </a:solidFill>
                <a:cs typeface="Arial" charset="0"/>
              </a:rPr>
              <a:t>ЭМПИРИЗМ</a:t>
            </a:r>
            <a:r>
              <a:rPr lang="ru-RU" sz="3600" i="1" dirty="0">
                <a:cs typeface="Arial" charset="0"/>
              </a:rPr>
              <a:t> – </a:t>
            </a:r>
            <a:r>
              <a:rPr lang="ru-RU" sz="3200" dirty="0">
                <a:cs typeface="Arial" charset="0"/>
              </a:rPr>
              <a:t>направление в философии, которое чувственный опыт считает единственным или главным источником </a:t>
            </a:r>
            <a:r>
              <a:rPr lang="ru-RU" sz="3200" dirty="0" smtClean="0">
                <a:cs typeface="Arial" charset="0"/>
              </a:rPr>
              <a:t>познания.</a:t>
            </a:r>
            <a:endParaRPr lang="ru-RU" sz="3200" dirty="0">
              <a:cs typeface="Arial" charset="0"/>
            </a:endParaRPr>
          </a:p>
          <a:p>
            <a:endParaRPr lang="ru-RU" sz="3600" dirty="0">
              <a:cs typeface="Arial" charset="0"/>
            </a:endParaRPr>
          </a:p>
          <a:p>
            <a:r>
              <a:rPr lang="ru-RU" sz="3600" b="1" i="1" dirty="0">
                <a:solidFill>
                  <a:schemeClr val="accent6"/>
                </a:solidFill>
                <a:cs typeface="Arial" charset="0"/>
              </a:rPr>
              <a:t>РАЦИОНАЛИЗМ</a:t>
            </a:r>
            <a:r>
              <a:rPr lang="ru-RU" sz="3600" i="1" dirty="0">
                <a:cs typeface="Arial" charset="0"/>
              </a:rPr>
              <a:t> – </a:t>
            </a:r>
            <a:r>
              <a:rPr lang="ru-RU" sz="3200" dirty="0">
                <a:cs typeface="Arial" charset="0"/>
              </a:rPr>
              <a:t>направление в </a:t>
            </a:r>
            <a:r>
              <a:rPr lang="ru-RU" sz="3200" dirty="0" smtClean="0">
                <a:cs typeface="Arial" charset="0"/>
              </a:rPr>
              <a:t>гносеологии, </a:t>
            </a:r>
            <a:r>
              <a:rPr lang="ru-RU" sz="3200" dirty="0">
                <a:cs typeface="Arial" charset="0"/>
              </a:rPr>
              <a:t>отстаивающее приоритет разума в </a:t>
            </a:r>
            <a:r>
              <a:rPr lang="ru-RU" sz="3200" dirty="0" smtClean="0">
                <a:cs typeface="Arial" charset="0"/>
              </a:rPr>
              <a:t>познании.</a:t>
            </a:r>
            <a:endParaRPr lang="ru-RU" sz="3200" dirty="0">
              <a:cs typeface="Arial" charset="0"/>
            </a:endParaRPr>
          </a:p>
          <a:p>
            <a:endParaRPr lang="ru-RU" sz="3600" dirty="0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913"/>
            <a:ext cx="9144000" cy="6002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atin typeface="+mn-lt"/>
              </a:rPr>
              <a:t>КЛАССИЧЕСКАЯ КОНЦЕПЦИЯ ИСТИНЫ: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ИСТИНА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- </a:t>
            </a:r>
            <a:r>
              <a:rPr lang="ru-RU" sz="2800" b="1" dirty="0">
                <a:latin typeface="+mj-lt"/>
                <a:cs typeface="Arial" pitchFamily="34" charset="0"/>
              </a:rPr>
              <a:t>соответствие знаний действительности</a:t>
            </a:r>
            <a:endParaRPr lang="ru-RU" sz="3600" b="1" dirty="0">
              <a:latin typeface="+mj-lt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+mn-lt"/>
              </a:rPr>
              <a:t>КОНЦЕПЦИИ ИСТИНЫ В НЕКЛАССИЧЕСКОЙ ФИЛОСОФИИ: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Марксистская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Прагматическая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000" b="1" i="1" dirty="0" err="1">
                <a:latin typeface="Arial" pitchFamily="34" charset="0"/>
                <a:cs typeface="Arial" pitchFamily="34" charset="0"/>
              </a:rPr>
              <a:t>Конвенционалистская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Когерентная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42910" y="357166"/>
            <a:ext cx="777240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Практика и ее роль в познании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371600" y="1285860"/>
            <a:ext cx="7772400" cy="465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chemeClr val="tx2"/>
              </a:buClr>
              <a:buSzPts val="3200"/>
              <a:buFont typeface="Arial Black" pitchFamily="34" charset="0"/>
              <a:buChar char="•"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Практика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sz="3200" i="1" dirty="0" smtClean="0">
                <a:cs typeface="Arial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чувственно-предметная, предметно-преобразовательная деятельность человека.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1643042" y="3000372"/>
            <a:ext cx="6215106" cy="10588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исходный пункт познания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1643042" y="4357694"/>
            <a:ext cx="6286544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движущая сила и цель познания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6"/>
          <p:cNvSpPr>
            <a:spLocks noChangeArrowheads="1"/>
          </p:cNvSpPr>
          <p:nvPr/>
        </p:nvSpPr>
        <p:spPr bwMode="auto">
          <a:xfrm>
            <a:off x="1714480" y="5500702"/>
            <a:ext cx="6215106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критерий истинности знаний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85800" y="0"/>
            <a:ext cx="77438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Виды общественной практики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785786" y="1428736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Материально-производственная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человека, направленная на освоение природы.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Общественно-политическая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людей, направленная на изменение и регулирование общественной жизни (государственное управление, реформы, войны и т.п.).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Научно-экспериментальная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опыты, наблюдения, направленные на изменение природных и социальных явлений с целью  познания законов их развития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Практика обыденной жизни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повседневности, связанная с устройством быта, семьи, удовлетворением повседневных материальных потребностей.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85800"/>
            <a:ext cx="777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200" i="1" dirty="0" smtClean="0">
                <a:solidFill>
                  <a:schemeClr val="tx2"/>
                </a:solidFill>
                <a:latin typeface="Impact" pitchFamily="34" charset="0"/>
              </a:rPr>
              <a:t>Истина</a:t>
            </a: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</a:rPr>
              <a:t> – процесс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/>
            </a:r>
            <a:b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/>
            </a:r>
            <a:b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Истина как процесс имеет два момента: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85786" y="2500306"/>
            <a:ext cx="3810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Impact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</a:rPr>
              <a:t>Абсолютный момент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(абсолютная истина):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не может быть никогда опровергнута, поскольку доказана наукой и подтверждена практикой; выпадает из процесса познания, поскольку содержит в себе полное знание.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572000" y="2500306"/>
            <a:ext cx="4214842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Impact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</a:rPr>
              <a:t>Относительный момент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(относительная истина):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Times New Roman" pitchFamily="18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неполная, неокончательная истина; включена в процесс познания, поскольку не завершена и требует дальнейшего исследования,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доказательства и подтверждения в практике.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7"/>
          <p:cNvSpPr>
            <a:spLocks/>
          </p:cNvSpPr>
          <p:nvPr/>
        </p:nvSpPr>
        <p:spPr bwMode="auto">
          <a:xfrm>
            <a:off x="611188" y="642919"/>
            <a:ext cx="7775575" cy="489364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7. Истина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— отражение объекта познающим субъектом, воспроизведение его таким, каким он предположительно существует сам по себе, как бы вне и независимо от познающего субъекта и его сознания.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Концепции истины: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(1) Корреспондентская 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соответствие мысли (высказывания) и действительности (Аристотель, средневековая философия, философия Нового времени, Гегель).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(2) Авторитарная 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убеждение и/или доверие авторитету (средневековая философия, богословие)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7"/>
          <p:cNvSpPr>
            <a:spLocks/>
          </p:cNvSpPr>
          <p:nvPr/>
        </p:nvSpPr>
        <p:spPr bwMode="auto">
          <a:xfrm>
            <a:off x="785786" y="357166"/>
            <a:ext cx="7775575" cy="4832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Концепции истины: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(3) Теория истины как очевидности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«ясное и отчетливое представление» (Р. Декарт, Ф.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Брентано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, Э.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Гуссерль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(4) Теория истины как опытной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подтверждаемости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(Дж. Локк, М. Шлик)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(5) Семантическая теория истины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требуется построение метатеории, задающей условия понимания истины для исходной теории (А. Тарский).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7"/>
          <p:cNvSpPr>
            <a:spLocks/>
          </p:cNvSpPr>
          <p:nvPr/>
        </p:nvSpPr>
        <p:spPr bwMode="auto">
          <a:xfrm>
            <a:off x="827088" y="1744663"/>
            <a:ext cx="7775575" cy="41549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Концепции истины: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(6) Конвенциональная теория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результат соглашения (А. Пуанкаре, Т.Кун)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(7)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Когерентная теория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характеристика непротиворечивого сообщения, свойство согласованности знаний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Р.Авенариус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, Э.Мах)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(8) Прагматическая теория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— это полезность знания, его эффективность, то есть истинным является сообщение, позволяющее достичь успеха (Ч. С. Пирс)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785786" y="85723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Философия познания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371600" y="37338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</a:rPr>
              <a:t>ГНОСЕОЛОГИЯ –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общая теория познания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эпистемология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– теория научного познания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88" name="Line 7"/>
          <p:cNvSpPr>
            <a:spLocks noChangeShapeType="1"/>
          </p:cNvSpPr>
          <p:nvPr/>
        </p:nvSpPr>
        <p:spPr bwMode="auto">
          <a:xfrm flipH="1">
            <a:off x="2051050" y="2143117"/>
            <a:ext cx="1806570" cy="171768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9" name="Line 8"/>
          <p:cNvSpPr>
            <a:spLocks noChangeShapeType="1"/>
          </p:cNvSpPr>
          <p:nvPr/>
        </p:nvSpPr>
        <p:spPr bwMode="auto">
          <a:xfrm flipH="1">
            <a:off x="2357422" y="1857364"/>
            <a:ext cx="4643470" cy="31591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88913"/>
            <a:ext cx="9144000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4000" b="1">
                <a:solidFill>
                  <a:srgbClr val="C00000"/>
                </a:solidFill>
                <a:cs typeface="Arial" charset="0"/>
              </a:rPr>
              <a:t>НАУКА</a:t>
            </a:r>
            <a:r>
              <a:rPr lang="ru-RU" sz="36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3600" b="1">
                <a:cs typeface="Arial" charset="0"/>
              </a:rPr>
              <a:t>– </a:t>
            </a:r>
            <a:r>
              <a:rPr lang="ru-RU" sz="3200" b="1">
                <a:cs typeface="Arial" charset="0"/>
              </a:rPr>
              <a:t>область человеческой деятельности, направленная на выработку и систематизацию объективных знаний о действительности</a:t>
            </a:r>
          </a:p>
          <a:p>
            <a:pPr indent="457200" algn="just"/>
            <a:endParaRPr lang="ru-RU" sz="3600" b="1">
              <a:solidFill>
                <a:srgbClr val="FFC000"/>
              </a:solidFill>
              <a:ea typeface="Times New Roman" pitchFamily="18" charset="0"/>
              <a:cs typeface="Arial" charset="0"/>
            </a:endParaRPr>
          </a:p>
          <a:p>
            <a:pPr indent="457200">
              <a:buFontTx/>
              <a:buAutoNum type="arabicParenR"/>
            </a:pPr>
            <a:r>
              <a:rPr lang="ru-RU" sz="3200" b="1">
                <a:solidFill>
                  <a:srgbClr val="FFC000"/>
                </a:solidFill>
                <a:cs typeface="Times New Roman" pitchFamily="18" charset="0"/>
              </a:rPr>
              <a:t>НАУКА КАК СПЕЦИФИЧЕСКАЯ ДЕЯТЕЛЬНОСТЬ</a:t>
            </a:r>
          </a:p>
          <a:p>
            <a:pPr indent="457200">
              <a:buFontTx/>
              <a:buAutoNum type="arabicParenR"/>
            </a:pPr>
            <a:endParaRPr lang="ru-RU" sz="3200" b="1">
              <a:solidFill>
                <a:srgbClr val="FFC000"/>
              </a:solidFill>
              <a:cs typeface="Times New Roman" pitchFamily="18" charset="0"/>
            </a:endParaRPr>
          </a:p>
          <a:p>
            <a:pPr indent="457200">
              <a:buFontTx/>
              <a:buAutoNum type="arabicParenR"/>
            </a:pPr>
            <a:r>
              <a:rPr lang="ru-RU" sz="3200" b="1">
                <a:solidFill>
                  <a:srgbClr val="FFC000"/>
                </a:solidFill>
                <a:cs typeface="Times New Roman" pitchFamily="18" charset="0"/>
              </a:rPr>
              <a:t>НАУКА КАК СИСТЕМА ЗНАНИЯ</a:t>
            </a:r>
          </a:p>
          <a:p>
            <a:pPr indent="457200">
              <a:buFontTx/>
              <a:buAutoNum type="arabicParenR"/>
            </a:pPr>
            <a:endParaRPr lang="ru-RU" sz="3200" b="1">
              <a:solidFill>
                <a:srgbClr val="FFC000"/>
              </a:solidFill>
              <a:cs typeface="Times New Roman" pitchFamily="18" charset="0"/>
            </a:endParaRPr>
          </a:p>
          <a:p>
            <a:pPr indent="457200">
              <a:buFontTx/>
              <a:buAutoNum type="arabicParenR"/>
            </a:pPr>
            <a:r>
              <a:rPr lang="ru-RU" sz="3200" b="1">
                <a:solidFill>
                  <a:srgbClr val="FFC000"/>
                </a:solidFill>
                <a:cs typeface="Times New Roman" pitchFamily="18" charset="0"/>
              </a:rPr>
              <a:t>НАУКА КАК СОЦИАЛЬНЫЙ ИНСТИТУТ</a:t>
            </a:r>
            <a:endParaRPr lang="ru-RU" sz="4000" b="1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9144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C000"/>
                </a:solidFill>
                <a:cs typeface="Arial" charset="0"/>
              </a:rPr>
              <a:t>ОБЪЕКТ НАУЧНОЙ ДЕЯТЕЛЬНОСТИ</a:t>
            </a:r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ru-RU" sz="3600" dirty="0">
                <a:cs typeface="Arial" charset="0"/>
              </a:rPr>
              <a:t>– совокупность особых идеализированных теоретических </a:t>
            </a:r>
            <a:r>
              <a:rPr lang="ru-RU" sz="3600" dirty="0" smtClean="0">
                <a:cs typeface="Arial" charset="0"/>
              </a:rPr>
              <a:t>объектов.</a:t>
            </a:r>
            <a:endParaRPr lang="ru-RU" sz="3600" dirty="0">
              <a:cs typeface="Arial" charset="0"/>
            </a:endParaRPr>
          </a:p>
          <a:p>
            <a:r>
              <a:rPr lang="ru-RU" sz="3600" b="1" i="1" dirty="0">
                <a:solidFill>
                  <a:srgbClr val="FFC000"/>
                </a:solidFill>
                <a:cs typeface="Arial" charset="0"/>
              </a:rPr>
              <a:t>СУБЪЕКТ НАУЧНОЙ ДЕЯТЕЛЬНОСТИ</a:t>
            </a:r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ru-RU" sz="3600" dirty="0">
                <a:latin typeface="Calibri" pitchFamily="34" charset="0"/>
              </a:rPr>
              <a:t>– совокупность людей, обладающих особой профессиональной </a:t>
            </a:r>
            <a:r>
              <a:rPr lang="ru-RU" sz="3600" dirty="0" smtClean="0">
                <a:latin typeface="Calibri" pitchFamily="34" charset="0"/>
              </a:rPr>
              <a:t>подготовкой. </a:t>
            </a:r>
            <a:endParaRPr lang="ru-RU" sz="3600" dirty="0">
              <a:cs typeface="Arial" charset="0"/>
            </a:endParaRPr>
          </a:p>
        </p:txBody>
      </p:sp>
      <p:pic>
        <p:nvPicPr>
          <p:cNvPr id="14337" name="Picture 5" descr="0000ckz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4143380"/>
            <a:ext cx="2281243" cy="228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395288" y="260350"/>
            <a:ext cx="8748712" cy="778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КРИТЕРИИ НАУЧНОГО ЗНАНИЯ</a:t>
            </a:r>
          </a:p>
          <a:p>
            <a:endParaRPr lang="ru-RU" sz="4000" b="1"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Объективность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Непротиворечивость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Опытная проверяемость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Обоснованность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Системность</a:t>
            </a:r>
            <a:r>
              <a:rPr lang="ru-RU" sz="4000" b="1">
                <a:latin typeface="Calibri" pitchFamily="34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>
                <a:latin typeface="Calibri" pitchFamily="34" charset="0"/>
              </a:rPr>
              <a:t>Воспроизводимость </a:t>
            </a:r>
            <a:endParaRPr lang="ru-RU" sz="3600" b="1" i="1">
              <a:latin typeface="Calibri" pitchFamily="34" charset="0"/>
            </a:endParaRPr>
          </a:p>
          <a:p>
            <a:endParaRPr lang="ru-RU" sz="3600">
              <a:latin typeface="Calibri" pitchFamily="34" charset="0"/>
            </a:endParaRPr>
          </a:p>
          <a:p>
            <a:endParaRPr lang="ru-RU" sz="3600" i="1">
              <a:latin typeface="Calibri" pitchFamily="34" charset="0"/>
            </a:endParaRPr>
          </a:p>
          <a:p>
            <a:r>
              <a:rPr lang="ru-RU" sz="3600">
                <a:latin typeface="Calibri" pitchFamily="34" charset="0"/>
              </a:rPr>
              <a:t> </a:t>
            </a:r>
          </a:p>
          <a:p>
            <a:endParaRPr lang="ru-RU" sz="3600">
              <a:latin typeface="Calibri" pitchFamily="34" charset="0"/>
            </a:endParaRPr>
          </a:p>
          <a:p>
            <a:endParaRPr lang="ru-RU" sz="3600" b="1">
              <a:cs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322263"/>
            <a:ext cx="88201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ctr"/>
            <a:r>
              <a:rPr lang="ru-RU" sz="2800" b="1" dirty="0">
                <a:cs typeface="Times New Roman" pitchFamily="18" charset="0"/>
              </a:rPr>
              <a:t>ЕДИНИЦЫ ИЗМЕРЕНИЯ НАУКИ</a:t>
            </a:r>
            <a:endParaRPr lang="ru-RU" sz="28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1) </a:t>
            </a:r>
            <a:r>
              <a:rPr lang="ru-RU" sz="3600" b="1" i="1" dirty="0">
                <a:cs typeface="Times New Roman" pitchFamily="18" charset="0"/>
              </a:rPr>
              <a:t>естественные</a:t>
            </a:r>
            <a:r>
              <a:rPr lang="ru-RU" sz="3600" b="1" dirty="0">
                <a:cs typeface="Times New Roman" pitchFamily="18" charset="0"/>
              </a:rPr>
              <a:t> – науки о природе;</a:t>
            </a:r>
            <a:endParaRPr lang="ru-RU" sz="36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2) </a:t>
            </a:r>
            <a:r>
              <a:rPr lang="ru-RU" sz="3600" b="1" i="1" dirty="0">
                <a:cs typeface="Times New Roman" pitchFamily="18" charset="0"/>
              </a:rPr>
              <a:t>гуманитарные </a:t>
            </a:r>
            <a:r>
              <a:rPr lang="ru-RU" sz="3600" b="1" dirty="0">
                <a:cs typeface="Times New Roman" pitchFamily="18" charset="0"/>
              </a:rPr>
              <a:t>– науки об обществе и человеке;</a:t>
            </a:r>
            <a:endParaRPr lang="ru-RU" sz="36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3) </a:t>
            </a:r>
            <a:r>
              <a:rPr lang="ru-RU" sz="3600" b="1" i="1" dirty="0">
                <a:cs typeface="Times New Roman" pitchFamily="18" charset="0"/>
              </a:rPr>
              <a:t>технические</a:t>
            </a:r>
            <a:r>
              <a:rPr lang="ru-RU" sz="3600" b="1" dirty="0">
                <a:cs typeface="Times New Roman" pitchFamily="18" charset="0"/>
              </a:rPr>
              <a:t> – науки об искусственных объектах.</a:t>
            </a:r>
            <a:endParaRPr lang="ru-RU" sz="36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2714620"/>
            <a:ext cx="86756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ctr"/>
            <a:r>
              <a:rPr lang="ru-RU" sz="4800" b="1" dirty="0" smtClean="0">
                <a:solidFill>
                  <a:srgbClr val="FFC000"/>
                </a:solidFill>
                <a:cs typeface="Times New Roman" pitchFamily="18" charset="0"/>
              </a:rPr>
              <a:t>СЕКТОРА НАУКИ: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1) академический ;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2) вузовский;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3) отраслевой</a:t>
            </a:r>
            <a:r>
              <a:rPr lang="ru-RU" sz="4000" dirty="0">
                <a:cs typeface="Times New Roman" pitchFamily="18" charset="0"/>
              </a:rPr>
              <a:t>.</a:t>
            </a:r>
            <a:endParaRPr lang="ru-RU" sz="4000" dirty="0"/>
          </a:p>
        </p:txBody>
      </p:sp>
      <p:pic>
        <p:nvPicPr>
          <p:cNvPr id="11265" name="Picture 7" descr="ANd9GcSkcQmy68-TeTCluzF_ztRGldwW680pJwMYEEUCzzodw1HHoQkmU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28604"/>
            <a:ext cx="2530244" cy="1781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0" y="765175"/>
            <a:ext cx="9144000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ФУНКЦИИ НАУКИ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познавательная</a:t>
            </a:r>
            <a:r>
              <a:rPr lang="ru-RU" sz="4000" b="1" dirty="0">
                <a:cs typeface="Arial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культурно-мировоззренческая</a:t>
            </a:r>
            <a:r>
              <a:rPr lang="ru-RU" sz="4000" b="1" dirty="0">
                <a:cs typeface="Arial" charset="0"/>
              </a:rPr>
              <a:t>;</a:t>
            </a:r>
            <a:r>
              <a:rPr lang="ru-RU" sz="4000" dirty="0">
                <a:cs typeface="Arial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образовательная;</a:t>
            </a:r>
            <a:endParaRPr lang="ru-RU" sz="4000" b="1" dirty="0">
              <a:cs typeface="Arial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практическая. </a:t>
            </a:r>
            <a:endParaRPr lang="ru-RU" sz="3600" b="1" dirty="0">
              <a:cs typeface="Arial" charset="0"/>
            </a:endParaRPr>
          </a:p>
        </p:txBody>
      </p:sp>
      <p:pic>
        <p:nvPicPr>
          <p:cNvPr id="10241" name="Picture 5" descr="%20wgcvsay%20ncccjmo%20xdlwnitm%20ob%20gpj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428728" y="4286256"/>
            <a:ext cx="415991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1613" y="0"/>
            <a:ext cx="8942387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80975" algn="ctr"/>
            <a:r>
              <a:rPr lang="ru-RU" sz="3600" b="1" dirty="0">
                <a:solidFill>
                  <a:srgbClr val="FFC000"/>
                </a:solidFill>
                <a:cs typeface="Times New Roman" pitchFamily="18" charset="0"/>
              </a:rPr>
              <a:t>УРОВНИ ИССЛЕДОВАНИЙ</a:t>
            </a:r>
          </a:p>
          <a:p>
            <a:pPr indent="180975" algn="ctr"/>
            <a:r>
              <a:rPr lang="ru-RU" sz="3600" b="1" dirty="0">
                <a:cs typeface="Times New Roman" pitchFamily="18" charset="0"/>
              </a:rPr>
              <a:t> </a:t>
            </a:r>
          </a:p>
          <a:p>
            <a:pPr indent="180975" algn="just"/>
            <a:r>
              <a:rPr lang="ru-RU" sz="3600" b="1" dirty="0" smtClean="0">
                <a:cs typeface="Times New Roman" pitchFamily="18" charset="0"/>
              </a:rPr>
              <a:t>ЭМПИРИЧЕСКИЙ:</a:t>
            </a:r>
            <a:endParaRPr lang="ru-RU" sz="3600" b="1" dirty="0">
              <a:cs typeface="Times New Roman" pitchFamily="18" charset="0"/>
            </a:endParaRPr>
          </a:p>
          <a:p>
            <a:pPr indent="180975" algn="just"/>
            <a:r>
              <a:rPr lang="ru-RU" sz="4000" b="1" i="1" dirty="0">
                <a:latin typeface="Calibri" pitchFamily="34" charset="0"/>
              </a:rPr>
              <a:t>наблюдение, описание</a:t>
            </a:r>
            <a:r>
              <a:rPr lang="ru-RU" sz="4000" b="1" dirty="0">
                <a:latin typeface="Calibri" pitchFamily="34" charset="0"/>
              </a:rPr>
              <a:t> ,</a:t>
            </a:r>
            <a:r>
              <a:rPr lang="ru-RU" sz="4000" b="1" i="1" dirty="0">
                <a:latin typeface="Calibri" pitchFamily="34" charset="0"/>
              </a:rPr>
              <a:t> измерение, </a:t>
            </a:r>
            <a:r>
              <a:rPr lang="ru-RU" sz="4000" b="1" i="1" dirty="0" smtClean="0">
                <a:latin typeface="Calibri" pitchFamily="34" charset="0"/>
              </a:rPr>
              <a:t>эксперимент.</a:t>
            </a:r>
            <a:endParaRPr lang="ru-RU" sz="4000" b="1" dirty="0"/>
          </a:p>
          <a:p>
            <a:pPr indent="180975" algn="just"/>
            <a:r>
              <a:rPr lang="ru-RU" sz="3600" b="1" dirty="0" smtClean="0">
                <a:cs typeface="Times New Roman" pitchFamily="18" charset="0"/>
              </a:rPr>
              <a:t>ТЕОРЕТИЧЕСКИЙ:</a:t>
            </a:r>
            <a:endParaRPr lang="ru-RU" sz="3600" b="1" dirty="0">
              <a:cs typeface="Times New Roman" pitchFamily="18" charset="0"/>
            </a:endParaRPr>
          </a:p>
          <a:p>
            <a:pPr indent="180975"/>
            <a:r>
              <a:rPr lang="ru-RU" sz="4000" b="1" i="1" dirty="0">
                <a:latin typeface="Calibri" pitchFamily="34" charset="0"/>
              </a:rPr>
              <a:t>мысленный эксперимент, идеализация</a:t>
            </a:r>
            <a:r>
              <a:rPr lang="ru-RU" sz="4000" b="1" dirty="0">
                <a:latin typeface="Calibri" pitchFamily="34" charset="0"/>
              </a:rPr>
              <a:t> , </a:t>
            </a:r>
            <a:r>
              <a:rPr lang="ru-RU" sz="4000" b="1" i="1" dirty="0">
                <a:latin typeface="Calibri" pitchFamily="34" charset="0"/>
              </a:rPr>
              <a:t>формализация, аксиоматический</a:t>
            </a:r>
            <a:r>
              <a:rPr lang="ru-RU" sz="4000" b="1" dirty="0">
                <a:latin typeface="Calibri" pitchFamily="34" charset="0"/>
              </a:rPr>
              <a:t>, </a:t>
            </a:r>
            <a:r>
              <a:rPr lang="ru-RU" sz="4000" b="1" i="1" dirty="0">
                <a:latin typeface="Calibri" pitchFamily="34" charset="0"/>
              </a:rPr>
              <a:t>гипотетико-дедуктивный , математическая </a:t>
            </a:r>
            <a:r>
              <a:rPr lang="ru-RU" sz="4000" b="1" i="1" dirty="0" smtClean="0">
                <a:latin typeface="Calibri" pitchFamily="34" charset="0"/>
              </a:rPr>
              <a:t>гипотеза.</a:t>
            </a:r>
            <a:r>
              <a:rPr lang="ru-RU" sz="4000" b="1" dirty="0" smtClean="0">
                <a:latin typeface="Calibri" pitchFamily="34" charset="0"/>
              </a:rPr>
              <a:t> </a:t>
            </a:r>
            <a:endParaRPr lang="ru-RU" sz="4000" b="1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981075"/>
            <a:ext cx="86042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80975" algn="ctr"/>
            <a:r>
              <a:rPr lang="ru-RU" sz="4000" b="1" dirty="0">
                <a:solidFill>
                  <a:srgbClr val="FFC000"/>
                </a:solidFill>
                <a:cs typeface="Times New Roman" pitchFamily="18" charset="0"/>
              </a:rPr>
              <a:t>Формы научного </a:t>
            </a:r>
            <a:r>
              <a:rPr lang="ru-RU" sz="4000" b="1" dirty="0" smtClean="0">
                <a:solidFill>
                  <a:srgbClr val="FFC000"/>
                </a:solidFill>
                <a:cs typeface="Times New Roman" pitchFamily="18" charset="0"/>
              </a:rPr>
              <a:t>знания:</a:t>
            </a:r>
            <a:endParaRPr lang="ru-RU" sz="4000" b="1" dirty="0">
              <a:solidFill>
                <a:srgbClr val="FFC000"/>
              </a:solidFill>
              <a:cs typeface="Times New Roman" pitchFamily="18" charset="0"/>
            </a:endParaRPr>
          </a:p>
          <a:p>
            <a:pPr indent="180975"/>
            <a:r>
              <a:rPr lang="ru-RU" sz="4800" i="1" dirty="0">
                <a:latin typeface="Calibri" pitchFamily="34" charset="0"/>
              </a:rPr>
              <a:t>факты, научные проблемы, гипотезы, теории, идеи, принципы, категории, </a:t>
            </a:r>
            <a:r>
              <a:rPr lang="ru-RU" sz="4800" i="1" dirty="0" smtClean="0">
                <a:latin typeface="Calibri" pitchFamily="34" charset="0"/>
              </a:rPr>
              <a:t>законы.</a:t>
            </a:r>
            <a:r>
              <a:rPr lang="ru-RU" sz="4800" dirty="0" smtClean="0">
                <a:latin typeface="Calibri" pitchFamily="34" charset="0"/>
              </a:rPr>
              <a:t> </a:t>
            </a:r>
            <a:endParaRPr lang="ru-RU" sz="4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Формы научного познания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714348" y="2071678"/>
            <a:ext cx="3810000" cy="352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Эмпирический уровень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Научный факт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Эмпирический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закон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643438" y="1928802"/>
            <a:ext cx="3924328" cy="437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Теоретический уровень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Проблема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Идея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Гипотеза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Теория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Законы науки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333375"/>
            <a:ext cx="9144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3600" b="1" i="1" dirty="0">
                <a:cs typeface="Times New Roman" pitchFamily="18" charset="0"/>
              </a:rPr>
              <a:t>МЕТАТЕОРЕТИЧЕСКИЕ ОСНОВАНИЯ </a:t>
            </a:r>
            <a:r>
              <a:rPr lang="ru-RU" sz="3600" b="1" i="1" dirty="0" smtClean="0">
                <a:cs typeface="Times New Roman" pitchFamily="18" charset="0"/>
              </a:rPr>
              <a:t>НАУКИ: </a:t>
            </a:r>
            <a:endParaRPr lang="ru-RU" sz="3600" b="1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научная картина мира</a:t>
            </a:r>
            <a:r>
              <a:rPr lang="ru-RU" sz="4000" dirty="0">
                <a:cs typeface="Times New Roman" pitchFamily="18" charset="0"/>
              </a:rPr>
              <a:t>;</a:t>
            </a:r>
            <a:endParaRPr lang="ru-RU" sz="4000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идеалы и нормы научного исследования</a:t>
            </a:r>
            <a:r>
              <a:rPr lang="ru-RU" sz="4000" dirty="0">
                <a:cs typeface="Times New Roman" pitchFamily="18" charset="0"/>
              </a:rPr>
              <a:t>;</a:t>
            </a:r>
            <a:endParaRPr lang="ru-RU" sz="4000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философские основания науки</a:t>
            </a:r>
            <a:r>
              <a:rPr lang="ru-RU" sz="4000" dirty="0">
                <a:cs typeface="Times New Roman" pitchFamily="18" charset="0"/>
              </a:rPr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i="1" dirty="0">
                <a:solidFill>
                  <a:srgbClr val="FF0000"/>
                </a:solidFill>
                <a:latin typeface="Calibri" pitchFamily="34" charset="0"/>
              </a:rPr>
              <a:t>ГНОСЕОЛОГИЯ </a:t>
            </a:r>
            <a:r>
              <a:rPr lang="ru-RU" sz="3200" dirty="0" smtClean="0">
                <a:latin typeface="Times New Roman" pitchFamily="18" charset="0"/>
              </a:rPr>
              <a:t>–</a:t>
            </a:r>
            <a:r>
              <a:rPr lang="ru-RU" sz="3200" b="1" dirty="0" smtClean="0">
                <a:latin typeface="Calibri" pitchFamily="34" charset="0"/>
              </a:rPr>
              <a:t>  </a:t>
            </a:r>
            <a:r>
              <a:rPr lang="ru-RU" sz="3200" b="1" dirty="0">
                <a:latin typeface="Calibri" pitchFamily="34" charset="0"/>
              </a:rPr>
              <a:t>раздел философии, в рамках которого осуществляется исследование </a:t>
            </a:r>
            <a:r>
              <a:rPr lang="ru-RU" sz="3200" b="1" dirty="0" smtClean="0">
                <a:latin typeface="Calibri" pitchFamily="34" charset="0"/>
              </a:rPr>
              <a:t>проблем</a:t>
            </a:r>
          </a:p>
          <a:p>
            <a:pPr algn="just"/>
            <a:r>
              <a:rPr lang="en-US" sz="3200" b="1" dirty="0" smtClean="0">
                <a:latin typeface="Calibri" pitchFamily="34" charset="0"/>
              </a:rPr>
              <a:t> </a:t>
            </a:r>
            <a:r>
              <a:rPr lang="ru-RU" sz="3200" b="1" dirty="0" smtClean="0">
                <a:latin typeface="Calibri" pitchFamily="34" charset="0"/>
              </a:rPr>
              <a:t>познания</a:t>
            </a:r>
            <a:r>
              <a:rPr lang="en-US" sz="3200" b="1" dirty="0" smtClean="0">
                <a:latin typeface="Calibri" pitchFamily="34" charset="0"/>
              </a:rPr>
              <a:t>.</a:t>
            </a:r>
            <a:endParaRPr lang="ru-RU" sz="1800" dirty="0">
              <a:latin typeface="Calibri" pitchFamily="34" charset="0"/>
            </a:endParaRPr>
          </a:p>
        </p:txBody>
      </p:sp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42875" y="2054225"/>
            <a:ext cx="90011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2800" b="1" i="1" dirty="0">
                <a:solidFill>
                  <a:srgbClr val="FF0000"/>
                </a:solidFill>
                <a:cs typeface="Times New Roman" pitchFamily="18" charset="0"/>
              </a:rPr>
              <a:t>ОСНОВНЫЕ ПРОБЛЕМЫ ГНОСЕОЛОГИИ</a:t>
            </a:r>
            <a:r>
              <a:rPr lang="ru-RU" sz="2800" b="1" dirty="0">
                <a:cs typeface="Times New Roman" pitchFamily="18" charset="0"/>
              </a:rPr>
              <a:t>:</a:t>
            </a:r>
            <a:endParaRPr lang="ru-RU" sz="2000" b="1" dirty="0"/>
          </a:p>
          <a:p>
            <a:pPr indent="342900" algn="just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познаваемости </a:t>
            </a:r>
            <a:r>
              <a:rPr lang="ru-RU" sz="3600" b="1" dirty="0" smtClean="0">
                <a:cs typeface="Times New Roman" pitchFamily="18" charset="0"/>
              </a:rPr>
              <a:t>мира;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algn="just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соотношения субъекта и объекта </a:t>
            </a:r>
            <a:r>
              <a:rPr lang="ru-RU" sz="3600" b="1" dirty="0" smtClean="0">
                <a:cs typeface="Times New Roman" pitchFamily="18" charset="0"/>
              </a:rPr>
              <a:t>познания;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cs typeface="Times New Roman" pitchFamily="18" charset="0"/>
              </a:rPr>
              <a:t>взаимоотношения </a:t>
            </a:r>
            <a:r>
              <a:rPr lang="ru-RU" sz="3600" b="1" dirty="0">
                <a:cs typeface="Times New Roman" pitchFamily="18" charset="0"/>
              </a:rPr>
              <a:t>чувственного и рационального в процессе </a:t>
            </a:r>
            <a:r>
              <a:rPr lang="ru-RU" sz="3600" b="1" dirty="0" smtClean="0">
                <a:cs typeface="Times New Roman" pitchFamily="18" charset="0"/>
              </a:rPr>
              <a:t>познания;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истины и ее критериев</a:t>
            </a:r>
            <a:r>
              <a:rPr lang="ru-RU" sz="2800" b="1" dirty="0">
                <a:cs typeface="Times New Roman" pitchFamily="18" charset="0"/>
              </a:rPr>
              <a:t>. </a:t>
            </a:r>
            <a:endParaRPr lang="ru-RU" sz="36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428596" y="142852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Исторические особенности критериев научности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00034" y="1428736"/>
            <a:ext cx="8429684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античности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идеалом научности был принцип доказуемости с опорой на дедукцию. Такому идеалу соответствовала математика.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Новое время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идеалом научности становится научный эксперимент, опора на индукцию, интуицию, выдвижение гипотез и теорий и их проверка экспериментальным путем. 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chemeClr val="tx1"/>
              </a:buClr>
              <a:buSzPts val="2400"/>
              <a:buFontTx/>
              <a:buChar char="•"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Конец Х</a:t>
            </a: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Х</a:t>
            </a:r>
            <a:r>
              <a:rPr lang="ru-RU" sz="2200" b="1" dirty="0" smtClean="0">
                <a:cs typeface="Times New Roman" pitchFamily="18" charset="0"/>
              </a:rPr>
              <a:t> –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нач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ХХ вв.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характерен утверждением  принципа относительности характера научных истин, их зависимости от уровня развития и специфики культуры.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chemeClr val="tx1"/>
              </a:buClr>
              <a:buSzPts val="2400"/>
              <a:buFontTx/>
              <a:buChar char="•"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настоящее время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ru-RU" sz="2200" b="1" dirty="0" smtClean="0">
                <a:cs typeface="Times New Roman" pitchFamily="18" charset="0"/>
              </a:rPr>
              <a:t>–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постнеклассической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научности: принципы взаимодействия, взаимопревращения, эволюции и самоорганизации разнообразных систем и структур.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23850" y="847725"/>
            <a:ext cx="8532813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4400" b="1" i="1" dirty="0">
                <a:solidFill>
                  <a:srgbClr val="FFC000"/>
                </a:solidFill>
                <a:cs typeface="Times New Roman" pitchFamily="18" charset="0"/>
              </a:rPr>
              <a:t>ФУНКЦИИ</a:t>
            </a:r>
            <a:r>
              <a:rPr lang="ru-RU" sz="4400" b="1" dirty="0">
                <a:solidFill>
                  <a:srgbClr val="FFC000"/>
                </a:solidFill>
                <a:cs typeface="Times New Roman" pitchFamily="18" charset="0"/>
              </a:rPr>
              <a:t>:</a:t>
            </a:r>
            <a:endParaRPr lang="ru-RU" sz="4400" b="1" dirty="0">
              <a:solidFill>
                <a:srgbClr val="FFC000"/>
              </a:solidFill>
            </a:endParaRPr>
          </a:p>
          <a:p>
            <a:pPr indent="342900" eaLnBrk="0" hangingPunct="0"/>
            <a:r>
              <a:rPr lang="ru-RU" sz="3600" dirty="0">
                <a:cs typeface="Times New Roman" pitchFamily="18" charset="0"/>
              </a:rPr>
              <a:t>- </a:t>
            </a:r>
            <a:r>
              <a:rPr lang="ru-RU" sz="4000" b="1" dirty="0">
                <a:cs typeface="Times New Roman" pitchFamily="18" charset="0"/>
              </a:rPr>
              <a:t>определение стратегии научного поиска;</a:t>
            </a:r>
            <a:endParaRPr lang="ru-RU" sz="4000" b="1" dirty="0"/>
          </a:p>
          <a:p>
            <a:pPr indent="342900" eaLnBrk="0" hangingPunct="0"/>
            <a:r>
              <a:rPr lang="ru-RU" sz="4000" b="1" dirty="0">
                <a:cs typeface="Times New Roman" pitchFamily="18" charset="0"/>
              </a:rPr>
              <a:t>- систематизация имеющихся научных знаний;</a:t>
            </a:r>
            <a:endParaRPr lang="ru-RU" sz="4000" b="1" dirty="0"/>
          </a:p>
          <a:p>
            <a:pPr indent="342900" eaLnBrk="0" hangingPunct="0"/>
            <a:r>
              <a:rPr lang="ru-RU" sz="4000" b="1" dirty="0">
                <a:cs typeface="Times New Roman" pitchFamily="18" charset="0"/>
              </a:rPr>
              <a:t>- включение научных знаний в культуру соответствующей исторической эпохи.</a:t>
            </a:r>
            <a:endParaRPr lang="ru-RU" sz="4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800" tIns="50800" rIns="132080" bIns="50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kumimoji="0" lang="ru-RU" sz="4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Критерии научности 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203200" y="2325688"/>
            <a:ext cx="8702703" cy="6001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Цель науки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- поиск объективной и общезначимой истины,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1A1A7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Наличие «парадигмы»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- фундаментальной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теории, которую принимает все сообщество ученых.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(критерий Т. Куна)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Ориентация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на общие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, существенные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свойства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предмета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b="1" dirty="0" smtClean="0"/>
              <a:t>Возможность предвидения будущего</a:t>
            </a:r>
            <a:r>
              <a:rPr lang="ru-RU" dirty="0" smtClean="0"/>
              <a:t> на основе </a:t>
            </a:r>
            <a:br>
              <a:rPr lang="ru-RU" dirty="0" smtClean="0"/>
            </a:br>
            <a:r>
              <a:rPr lang="ru-RU" dirty="0" smtClean="0"/>
              <a:t>теории</a:t>
            </a:r>
          </a:p>
          <a:p>
            <a:r>
              <a:rPr lang="ru-RU" b="1" dirty="0" smtClean="0"/>
              <a:t> Системность -</a:t>
            </a:r>
            <a:r>
              <a:rPr lang="ru-RU" dirty="0" smtClean="0"/>
              <a:t> объединение отдельных знаний </a:t>
            </a:r>
            <a:br>
              <a:rPr lang="ru-RU" dirty="0" smtClean="0"/>
            </a:br>
            <a:r>
              <a:rPr lang="ru-RU" dirty="0" smtClean="0"/>
              <a:t>в целостную органическую систему </a:t>
            </a:r>
          </a:p>
          <a:p>
            <a:r>
              <a:rPr lang="ru-RU" b="1" dirty="0" smtClean="0"/>
              <a:t>Постоянная методологическая рефлексия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 Объективность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 </a:t>
            </a:r>
            <a:endParaRPr lang="ru-RU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...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/>
          </p:cNvSpPr>
          <p:nvPr/>
        </p:nvSpPr>
        <p:spPr bwMode="auto">
          <a:xfrm>
            <a:off x="614363" y="2492375"/>
            <a:ext cx="8529637" cy="2282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Непрерывное самообновление наукой </a:t>
            </a:r>
            <a:b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своего концептуального арсенала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Применение специфических средств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 -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материальных и духовных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Строгая доказательность, обоснованность </a:t>
            </a:r>
            <a:b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полученных результатов, достоверность выводов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4"/>
          <p:cNvSpPr>
            <a:spLocks noChangeArrowheads="1"/>
          </p:cNvSpPr>
          <p:nvPr/>
        </p:nvSpPr>
        <p:spPr bwMode="auto">
          <a:xfrm>
            <a:off x="1190625" y="30163"/>
            <a:ext cx="7862888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800" tIns="50800" rIns="132080" bIns="50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Определения науки </a:t>
            </a:r>
          </a:p>
        </p:txBody>
      </p:sp>
      <p:sp>
        <p:nvSpPr>
          <p:cNvPr id="51203" name="Rectangle 27"/>
          <p:cNvSpPr>
            <a:spLocks/>
          </p:cNvSpPr>
          <p:nvPr/>
        </p:nvSpPr>
        <p:spPr bwMode="auto">
          <a:xfrm>
            <a:off x="180975" y="2065338"/>
            <a:ext cx="8963025" cy="301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Наука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- сфера человеческой деятельности, направленной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на выработку, обоснование и систематизацию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интерсубъективных знаний о мире.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Наука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- творческая деятельность по получению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нового знания и результат этой деятельности: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совокупность знаний (преимущественно в понятийной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форме), приведенных в целостную систему на основе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определенных принципов, и процесс их воспроизводства.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4"/>
          <p:cNvSpPr>
            <a:spLocks noChangeArrowheads="1"/>
          </p:cNvSpPr>
          <p:nvPr/>
        </p:nvSpPr>
        <p:spPr bwMode="auto">
          <a:xfrm>
            <a:off x="971550" y="0"/>
            <a:ext cx="7862888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800" tIns="50800" rIns="132080" bIns="50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kumimoji="0" lang="ru-RU" sz="4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Основные стороны бытия науки </a:t>
            </a:r>
          </a:p>
        </p:txBody>
      </p:sp>
      <p:sp>
        <p:nvSpPr>
          <p:cNvPr id="53251" name="Rectangle 3"/>
          <p:cNvSpPr>
            <a:spLocks/>
          </p:cNvSpPr>
          <p:nvPr/>
        </p:nvSpPr>
        <p:spPr bwMode="auto">
          <a:xfrm>
            <a:off x="684213" y="1285860"/>
            <a:ext cx="8005525" cy="489364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сложный, противоречивый процесс получения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нового знания;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результат этого процесса - объединение полученных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знаний в целостную, развивающуюся органическую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систему (а не простое их суммирование);</a:t>
            </a:r>
          </a:p>
          <a:p>
            <a:r>
              <a:rPr lang="ru-RU" dirty="0" smtClean="0"/>
              <a:t>социальный институт со своей инфраструктурой: </a:t>
            </a:r>
            <a:br>
              <a:rPr lang="ru-RU" dirty="0" smtClean="0"/>
            </a:br>
            <a:r>
              <a:rPr lang="ru-RU" dirty="0" smtClean="0"/>
              <a:t>организация науки, </a:t>
            </a:r>
            <a:br>
              <a:rPr lang="ru-RU" dirty="0" smtClean="0"/>
            </a:br>
            <a:r>
              <a:rPr lang="ru-RU" dirty="0" err="1" smtClean="0"/>
              <a:t>этос</a:t>
            </a:r>
            <a:r>
              <a:rPr lang="ru-RU" dirty="0" smtClean="0"/>
              <a:t> (нравственность) науки, </a:t>
            </a:r>
            <a:br>
              <a:rPr lang="ru-RU" dirty="0" smtClean="0"/>
            </a:br>
            <a:r>
              <a:rPr lang="ru-RU" dirty="0" smtClean="0"/>
              <a:t>профессиональные объединения ученых, </a:t>
            </a:r>
            <a:br>
              <a:rPr lang="ru-RU" dirty="0" smtClean="0"/>
            </a:br>
            <a:r>
              <a:rPr lang="ru-RU" dirty="0" smtClean="0"/>
              <a:t>ресурсы, система научной информации, </a:t>
            </a:r>
            <a:br>
              <a:rPr lang="ru-RU" dirty="0" smtClean="0"/>
            </a:br>
            <a:r>
              <a:rPr lang="ru-RU" dirty="0" smtClean="0"/>
              <a:t>коммуникации ученых и т.п.; </a:t>
            </a:r>
          </a:p>
          <a:p>
            <a:r>
              <a:rPr lang="ru-RU" dirty="0" smtClean="0"/>
              <a:t>важнейший элемент (сторона) культуры.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/>
          </p:cNvSpPr>
          <p:nvPr/>
        </p:nvSpPr>
        <p:spPr bwMode="auto">
          <a:xfrm>
            <a:off x="684213" y="2636838"/>
            <a:ext cx="7985125" cy="191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сложный, противоречивый процесс получения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нового знания;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результат этого процесса - объединение полученных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знаний в целостную, развивающуюся органическую </a:t>
            </a:r>
            <a:b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систему (а не простое их суммирование);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57200" y="277813"/>
            <a:ext cx="8229600" cy="793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Классический идеал научной этики: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chemeClr val="hlink"/>
              </a:buClr>
              <a:buSzPts val="2900"/>
              <a:buFont typeface="Wingdings" pitchFamily="2" charset="2"/>
              <a:buChar char="Ø"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реализация основных норм </a:t>
            </a:r>
            <a:r>
              <a:rPr lang="ru-RU" sz="3200" b="1" dirty="0" smtClean="0">
                <a:cs typeface="Times New Roman" pitchFamily="18" charset="0"/>
              </a:rPr>
              <a:t>–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условий достижения объективности знания: беспристрастность и добросовестность в теоретических изысканиях;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ts val="2900"/>
              <a:buFont typeface="Wingdings" pitchFamily="2" charset="2"/>
              <a:buChar char="Ø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высокий профессионализм;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ts val="2900"/>
              <a:buFont typeface="Wingdings" pitchFamily="2" charset="2"/>
              <a:buChar char="Ø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чистота проведения эксперимента.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619250" y="2708275"/>
            <a:ext cx="50387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Вопросы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к лектору?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Задавайте! 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6" descr="white-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714356"/>
            <a:ext cx="19685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Rot="1"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2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Вопросы</a:t>
            </a:r>
            <a:r>
              <a:rPr kumimoji="0" lang="be-BY" sz="42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для</a:t>
            </a:r>
            <a:r>
              <a:rPr kumimoji="0" lang="be-BY" sz="42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самоконтроля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101379" name="Rectangle 3"/>
          <p:cNvSpPr>
            <a:spLocks noRot="1" noChangeArrowheads="1"/>
          </p:cNvSpPr>
          <p:nvPr/>
        </p:nvSpPr>
        <p:spPr bwMode="auto">
          <a:xfrm>
            <a:off x="214282" y="1285860"/>
            <a:ext cx="8858312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/>
              <a:t>1. На каких основных уровнях осуществляется познавательная активность человека?</a:t>
            </a:r>
          </a:p>
          <a:p>
            <a:pPr algn="just"/>
            <a:r>
              <a:rPr lang="ru-RU" sz="2800" dirty="0" smtClean="0"/>
              <a:t>2. Какие существуют виды интуиции?</a:t>
            </a:r>
          </a:p>
          <a:p>
            <a:pPr algn="just"/>
            <a:r>
              <a:rPr lang="ru-RU" sz="2800" dirty="0" smtClean="0"/>
              <a:t>3. Какие существуют концепции истины?</a:t>
            </a:r>
          </a:p>
          <a:p>
            <a:pPr algn="just"/>
            <a:r>
              <a:rPr lang="ru-RU" sz="2800" dirty="0" smtClean="0"/>
              <a:t>4. В чем особенность научного познания действительности?</a:t>
            </a:r>
          </a:p>
          <a:p>
            <a:pPr algn="just"/>
            <a:r>
              <a:rPr lang="ru-RU" sz="2800" dirty="0" smtClean="0"/>
              <a:t>5. Каковы основные этапы развития науки?</a:t>
            </a:r>
          </a:p>
          <a:p>
            <a:pPr algn="just"/>
            <a:r>
              <a:rPr lang="ru-RU" sz="2800" dirty="0" smtClean="0"/>
              <a:t>6. Какова структура научного знания?</a:t>
            </a:r>
          </a:p>
          <a:p>
            <a:pPr algn="just"/>
            <a:r>
              <a:rPr lang="ru-RU" sz="2800" dirty="0" smtClean="0"/>
              <a:t>7. Как культура, ценности влияют на развитие науки?</a:t>
            </a:r>
          </a:p>
          <a:p>
            <a:pPr algn="just"/>
            <a:r>
              <a:rPr lang="en-US" sz="2800" dirty="0" smtClean="0"/>
              <a:t>8</a:t>
            </a:r>
            <a:r>
              <a:rPr lang="ru-RU" sz="2800" dirty="0" smtClean="0"/>
              <a:t>. Что значит социальная и нравственная ответственность ученого?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0" y="188913"/>
            <a:ext cx="88931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Calibri" pitchFamily="34" charset="0"/>
              </a:rPr>
              <a:t>ПОЗНАНИЕ</a:t>
            </a:r>
            <a:r>
              <a:rPr lang="ru-RU" sz="3600" i="1" dirty="0">
                <a:latin typeface="Calibri" pitchFamily="34" charset="0"/>
              </a:rPr>
              <a:t> – </a:t>
            </a:r>
            <a:r>
              <a:rPr lang="ru-RU" sz="3600" dirty="0">
                <a:latin typeface="Calibri" pitchFamily="34" charset="0"/>
              </a:rPr>
              <a:t>это социально-организованная форма духовно-творческой деятельности человека, направленная на получение и развитие достоверных знаний о </a:t>
            </a:r>
            <a:r>
              <a:rPr lang="ru-RU" sz="3600" dirty="0" smtClean="0">
                <a:latin typeface="Calibri" pitchFamily="34" charset="0"/>
              </a:rPr>
              <a:t>мире.</a:t>
            </a:r>
            <a:endParaRPr lang="ru-RU" sz="3600" dirty="0">
              <a:latin typeface="Calibri" pitchFamily="34" charset="0"/>
            </a:endParaRPr>
          </a:p>
        </p:txBody>
      </p:sp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250825" y="2636838"/>
            <a:ext cx="84978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ФОРМЫ ПОЗНАНИЯ</a:t>
            </a:r>
          </a:p>
          <a:p>
            <a:pPr>
              <a:buFont typeface="Wingdings" pitchFamily="2" charset="2"/>
              <a:buChar char="ü"/>
            </a:pPr>
            <a:r>
              <a:rPr lang="ru-RU" sz="4800">
                <a:latin typeface="Calibri" pitchFamily="34" charset="0"/>
              </a:rPr>
              <a:t>мифологическое</a:t>
            </a:r>
          </a:p>
          <a:p>
            <a:pPr>
              <a:buFont typeface="Wingdings" pitchFamily="2" charset="2"/>
              <a:buChar char="ü"/>
            </a:pPr>
            <a:r>
              <a:rPr lang="ru-RU" sz="4800">
                <a:latin typeface="Calibri" pitchFamily="34" charset="0"/>
              </a:rPr>
              <a:t>религиозное</a:t>
            </a:r>
          </a:p>
          <a:p>
            <a:pPr>
              <a:buFont typeface="Wingdings" pitchFamily="2" charset="2"/>
              <a:buChar char="ü"/>
            </a:pPr>
            <a:r>
              <a:rPr lang="ru-RU" sz="4800">
                <a:latin typeface="Calibri" pitchFamily="34" charset="0"/>
              </a:rPr>
              <a:t>художественное</a:t>
            </a:r>
          </a:p>
          <a:p>
            <a:pPr>
              <a:buFont typeface="Wingdings" pitchFamily="2" charset="2"/>
              <a:buChar char="ü"/>
            </a:pPr>
            <a:r>
              <a:rPr lang="ru-RU" sz="4800">
                <a:latin typeface="Calibri" pitchFamily="34" charset="0"/>
              </a:rPr>
              <a:t>философское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0" y="69215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Calibri" pitchFamily="34" charset="0"/>
              </a:rPr>
              <a:t>ГНОСЕОЛОГИЧЕСКИЕ СТРАТЕГИИ</a:t>
            </a:r>
            <a:r>
              <a:rPr lang="ru-RU" sz="2800" b="1" dirty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Познавательный оптимизм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 выражает </a:t>
            </a:r>
            <a:r>
              <a:rPr lang="ru-RU" sz="3600" dirty="0" smtClean="0">
                <a:latin typeface="Calibri" pitchFamily="34" charset="0"/>
              </a:rPr>
              <a:t>уверенность </a:t>
            </a:r>
            <a:r>
              <a:rPr lang="ru-RU" sz="3600" dirty="0">
                <a:latin typeface="Calibri" pitchFamily="34" charset="0"/>
              </a:rPr>
              <a:t>в том, что мир </a:t>
            </a:r>
            <a:r>
              <a:rPr lang="ru-RU" sz="3600" dirty="0" smtClean="0">
                <a:latin typeface="Calibri" pitchFamily="34" charset="0"/>
              </a:rPr>
              <a:t>познаваем.</a:t>
            </a:r>
            <a:endParaRPr lang="ru-RU" sz="3600" b="1" i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Агностицизм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</a:t>
            </a:r>
            <a:r>
              <a:rPr lang="ru-RU" sz="3600" b="1" i="1" dirty="0" smtClean="0">
                <a:latin typeface="Calibri" pitchFamily="34" charset="0"/>
              </a:rPr>
              <a:t> </a:t>
            </a:r>
            <a:r>
              <a:rPr lang="ru-RU" sz="3600" dirty="0">
                <a:latin typeface="Calibri" pitchFamily="34" charset="0"/>
              </a:rPr>
              <a:t>говорит о принципиальной непознаваемости </a:t>
            </a:r>
            <a:r>
              <a:rPr lang="ru-RU" sz="3600" dirty="0" smtClean="0">
                <a:latin typeface="Calibri" pitchFamily="34" charset="0"/>
              </a:rPr>
              <a:t>мира.</a:t>
            </a:r>
            <a:endParaRPr lang="ru-RU" sz="3600" b="1" i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Скептицизм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</a:t>
            </a:r>
            <a:r>
              <a:rPr lang="ru-RU" sz="3600" b="1" i="1" dirty="0" smtClean="0">
                <a:latin typeface="Calibri" pitchFamily="34" charset="0"/>
              </a:rPr>
              <a:t> </a:t>
            </a:r>
            <a:r>
              <a:rPr lang="ru-RU" sz="3600" dirty="0">
                <a:latin typeface="Calibri" pitchFamily="34" charset="0"/>
              </a:rPr>
              <a:t>высказывает сомнение в познаваемости мира и подвергает сомнению утверждение о его </a:t>
            </a:r>
            <a:r>
              <a:rPr lang="ru-RU" sz="3600" dirty="0" smtClean="0">
                <a:latin typeface="Calibri" pitchFamily="34" charset="0"/>
              </a:rPr>
              <a:t>непознаваемости.</a:t>
            </a:r>
            <a:endParaRPr lang="ru-RU" sz="36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Основные принципы скептицизма и агностицизма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85800" y="1785926"/>
            <a:ext cx="3810000" cy="438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Скептицизм: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1. Сомнение –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принцип познания.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2. Сомнение в существовании внешнего мира.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3. Сомнение в возможности познания мира.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4. Сомнение –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всеобщий метод.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648200" y="1785926"/>
            <a:ext cx="3995766" cy="438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Агностицизм: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1. Отрицает познаваемость мира.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2. Отрицает абсолютную истину.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3. Отрицает познание сущности предметов и закономерностей развития действительности.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4. Ограничивает роль науки познанием явлений.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0" y="26035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i="1" dirty="0">
                <a:solidFill>
                  <a:srgbClr val="FFC000"/>
                </a:solidFill>
                <a:latin typeface="Calibri" pitchFamily="34" charset="0"/>
              </a:rPr>
              <a:t>СУБЪЕКТ ПОЗНАНИЯ </a:t>
            </a:r>
            <a:r>
              <a:rPr lang="ru-RU" sz="4400" i="1" dirty="0">
                <a:latin typeface="Calibri" pitchFamily="34" charset="0"/>
              </a:rPr>
              <a:t>– </a:t>
            </a:r>
            <a:r>
              <a:rPr lang="ru-RU" sz="4400" b="1" dirty="0">
                <a:latin typeface="Calibri" pitchFamily="34" charset="0"/>
              </a:rPr>
              <a:t>это наделенный сознанием и познавательными способностями человек, осуществляющий процесс </a:t>
            </a:r>
            <a:r>
              <a:rPr lang="ru-RU" sz="4400" b="1" dirty="0" smtClean="0">
                <a:latin typeface="Calibri" pitchFamily="34" charset="0"/>
              </a:rPr>
              <a:t>познания.</a:t>
            </a:r>
            <a:endParaRPr lang="ru-RU" sz="4400" b="1" dirty="0">
              <a:latin typeface="Calibri" pitchFamily="34" charset="0"/>
            </a:endParaRPr>
          </a:p>
          <a:p>
            <a:r>
              <a:rPr lang="ru-RU" sz="4400" b="1" i="1" dirty="0">
                <a:solidFill>
                  <a:srgbClr val="FFC000"/>
                </a:solidFill>
                <a:latin typeface="Calibri" pitchFamily="34" charset="0"/>
              </a:rPr>
              <a:t>ОБЪЕКТ ПОЗНАНИЯ </a:t>
            </a:r>
            <a:r>
              <a:rPr lang="ru-RU" sz="4400" i="1" dirty="0">
                <a:latin typeface="Calibri" pitchFamily="34" charset="0"/>
              </a:rPr>
              <a:t>–</a:t>
            </a:r>
            <a:r>
              <a:rPr lang="ru-RU" sz="4400" dirty="0">
                <a:latin typeface="Calibri" pitchFamily="34" charset="0"/>
              </a:rPr>
              <a:t> </a:t>
            </a:r>
            <a:r>
              <a:rPr lang="ru-RU" sz="4400" b="1" dirty="0">
                <a:latin typeface="Calibri" pitchFamily="34" charset="0"/>
              </a:rPr>
              <a:t>это фрагмент реальности, на который направлена познавательная деятельность </a:t>
            </a:r>
            <a:r>
              <a:rPr lang="ru-RU" sz="4400" b="1" dirty="0" smtClean="0">
                <a:latin typeface="Calibri" pitchFamily="34" charset="0"/>
              </a:rPr>
              <a:t>субъекта. </a:t>
            </a:r>
            <a:endParaRPr lang="ru-RU" sz="44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214282" y="3071810"/>
            <a:ext cx="878687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buFont typeface="Wingdings" pitchFamily="2" charset="2"/>
              <a:buChar char="ü"/>
            </a:pPr>
            <a:r>
              <a:rPr lang="ru-RU" sz="3600" i="1" dirty="0">
                <a:latin typeface="Calibri" pitchFamily="34" charset="0"/>
              </a:rPr>
              <a:t>Объектно-натуралистический </a:t>
            </a:r>
            <a:r>
              <a:rPr lang="ru-RU" sz="3600" i="1" dirty="0" smtClean="0">
                <a:latin typeface="Calibri" pitchFamily="34" charset="0"/>
              </a:rPr>
              <a:t>подход;</a:t>
            </a:r>
            <a:endParaRPr lang="ru-RU" sz="3600" i="1" dirty="0">
              <a:latin typeface="Calibri" pitchFamily="34" charset="0"/>
            </a:endParaRPr>
          </a:p>
          <a:p>
            <a:pPr marL="742950" indent="-742950">
              <a:buFont typeface="Wingdings" pitchFamily="2" charset="2"/>
              <a:buChar char="ü"/>
            </a:pPr>
            <a:r>
              <a:rPr lang="ru-RU" sz="3600" i="1" dirty="0">
                <a:latin typeface="Calibri" pitchFamily="34" charset="0"/>
              </a:rPr>
              <a:t>Субъектно-рефлексивный </a:t>
            </a:r>
            <a:r>
              <a:rPr lang="ru-RU" sz="3600" i="1" dirty="0" smtClean="0">
                <a:latin typeface="Calibri" pitchFamily="34" charset="0"/>
              </a:rPr>
              <a:t>подход.</a:t>
            </a:r>
            <a:endParaRPr lang="ru-RU" sz="3600" i="1" dirty="0"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14348" y="285728"/>
            <a:ext cx="77438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Интерпретация  субъекта и объекта познания в классической философии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142844" y="2214554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Социокультурный подход; 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экзистенциально-феноменологический подход; 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 биопсихологический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аналитический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герменевтический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постмодернизм – «смерть субъекта».</a:t>
            </a:r>
            <a:endParaRPr lang="ru-RU" sz="3600" i="1" dirty="0"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14348" y="285728"/>
            <a:ext cx="77438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Интерпретация  субъекта и объекта познания в неклассической философии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1043</Words>
  <Application>Microsoft Office PowerPoint</Application>
  <PresentationFormat>Экран (4:3)</PresentationFormat>
  <Paragraphs>215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homeuser</cp:lastModifiedBy>
  <cp:revision>73</cp:revision>
  <dcterms:created xsi:type="dcterms:W3CDTF">2016-03-15T11:10:28Z</dcterms:created>
  <dcterms:modified xsi:type="dcterms:W3CDTF">2018-07-11T06:58:23Z</dcterms:modified>
</cp:coreProperties>
</file>