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97" r:id="rId2"/>
    <p:sldId id="321" r:id="rId3"/>
    <p:sldId id="258" r:id="rId4"/>
    <p:sldId id="300" r:id="rId5"/>
    <p:sldId id="302" r:id="rId6"/>
    <p:sldId id="318" r:id="rId7"/>
    <p:sldId id="319" r:id="rId8"/>
    <p:sldId id="307" r:id="rId9"/>
    <p:sldId id="308" r:id="rId10"/>
    <p:sldId id="259" r:id="rId11"/>
    <p:sldId id="323" r:id="rId12"/>
    <p:sldId id="261" r:id="rId13"/>
    <p:sldId id="262" r:id="rId14"/>
    <p:sldId id="264" r:id="rId15"/>
    <p:sldId id="328" r:id="rId16"/>
    <p:sldId id="267" r:id="rId17"/>
    <p:sldId id="269" r:id="rId18"/>
    <p:sldId id="320" r:id="rId19"/>
    <p:sldId id="324" r:id="rId20"/>
    <p:sldId id="325" r:id="rId21"/>
    <p:sldId id="271" r:id="rId22"/>
    <p:sldId id="273" r:id="rId23"/>
    <p:sldId id="274" r:id="rId24"/>
    <p:sldId id="275" r:id="rId25"/>
    <p:sldId id="276" r:id="rId26"/>
    <p:sldId id="314" r:id="rId27"/>
    <p:sldId id="317" r:id="rId28"/>
    <p:sldId id="277" r:id="rId29"/>
    <p:sldId id="279" r:id="rId30"/>
    <p:sldId id="282" r:id="rId31"/>
    <p:sldId id="315" r:id="rId32"/>
    <p:sldId id="326" r:id="rId33"/>
    <p:sldId id="327" r:id="rId34"/>
    <p:sldId id="322" r:id="rId35"/>
    <p:sldId id="298" r:id="rId36"/>
    <p:sldId id="299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6FF8F-898C-45FD-94DE-4E7FBA059E8A}" type="datetimeFigureOut">
              <a:rPr lang="ru-RU" smtClean="0"/>
              <a:pPr/>
              <a:t>03.09.2018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CDA5A-4999-4FF9-8B0B-C97F519AC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CDA5A-4999-4FF9-8B0B-C97F519ACDAD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47C32-7AB0-4EF5-93B6-49AB92190A78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517811-108E-4446-960A-11269F147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1518D-A73A-4164-98BF-085D6785B4E4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B008A-0933-4BCD-9FEB-3D907102B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B1619-06F1-4C7B-B2B1-19D3D26E9D71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5CC90-6868-4CDC-A17F-9571B5A9C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A1EA1-2F54-4700-ABA2-12DA3400925B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0FA70-C686-4099-84A9-56C4A428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22397-1347-46E8-BE66-4782D4C83215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23AAC-28D0-4FA5-9A39-19274A712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944C4-5ABE-409B-A7AA-F3DF03BA1B2F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D198A-018A-40C3-84FC-1F3708AAC4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95006A-0210-41B2-BEC0-DBB7CE003136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BA8108-A2B2-4C4D-810A-DF1A2650E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C830E-98A8-4533-82E3-35D9CB5714D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92C66-83F6-404C-AFE8-DB09106BD5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9E3B4-D74D-4319-813E-BDFC52B31BE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ACEAF-8586-4B4A-9CFC-4ACAF9A92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22A0C-2939-4B66-863A-13A38AA08D3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EE268-EBA5-407F-BF95-7DB1E59A1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36F2B-F855-470A-91CD-19573914351A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73E4F-DD51-4734-BB30-3CA7C7FEA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2E1716A2-C56D-482E-9C1E-78D31EBFC3A4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5BECE32-E098-4D65-927D-1002995052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38200" y="0"/>
            <a:ext cx="7620000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Тема</a:t>
            </a:r>
            <a:r>
              <a:rPr kumimoji="0" lang="ru-RU" sz="3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7. </a:t>
            </a:r>
            <a:r>
              <a:rPr kumimoji="0" lang="ru-RU" sz="3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Философская</a:t>
            </a:r>
            <a:r>
              <a:rPr kumimoji="0" lang="ru-RU" sz="3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антропология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54275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71612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882765" y="1095061"/>
            <a:ext cx="459314" cy="90903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09600" y="3810000"/>
            <a:ext cx="81534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 smtClean="0"/>
              <a:t>1. Проблема человека в философии: основные направления исследования. Эволюция представлений о человеке в истории философии. Проблема его сущности и существования.</a:t>
            </a:r>
          </a:p>
          <a:p>
            <a:r>
              <a:rPr lang="ru-RU" dirty="0" smtClean="0"/>
              <a:t>2. Деятельность как сущностная характеристика природы человека. Социализация, образование, коммуникация и их роль в формировании личности. Человек в информационно-коммуникационном мире.</a:t>
            </a:r>
          </a:p>
          <a:p>
            <a:r>
              <a:rPr lang="ru-RU" dirty="0" smtClean="0"/>
              <a:t>3. Проблема сознания и основные стратегии его исследования. Структура и функции сознания. Сознание и бессознательное.</a:t>
            </a:r>
          </a:p>
          <a:p>
            <a:r>
              <a:rPr lang="ru-RU" dirty="0" smtClean="0"/>
              <a:t>4. Философия и жизненный мир человека в культуре </a:t>
            </a:r>
            <a:r>
              <a:rPr lang="en-US" dirty="0" smtClean="0"/>
              <a:t>XXI</a:t>
            </a:r>
            <a:r>
              <a:rPr lang="ru-RU" dirty="0" smtClean="0"/>
              <a:t> в.</a:t>
            </a:r>
          </a:p>
          <a:p>
            <a:r>
              <a:rPr lang="en-US" sz="2000" b="1" dirty="0" smtClean="0"/>
              <a:t> 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0" y="333375"/>
            <a:ext cx="85725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40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cs typeface="Arial" charset="0"/>
              </a:rPr>
              <a:t>Сущность</a:t>
            </a:r>
            <a:r>
              <a:rPr lang="ru-RU" sz="3600" b="1" dirty="0" smtClean="0">
                <a:cs typeface="Arial" charset="0"/>
              </a:rPr>
              <a:t> </a:t>
            </a:r>
            <a:r>
              <a:rPr lang="ru-RU" sz="2800" b="1" dirty="0" smtClean="0">
                <a:cs typeface="Arial" charset="0"/>
              </a:rPr>
              <a:t>– наиболее важные свойства, присущие исключительно данному предмету или явлению.</a:t>
            </a:r>
            <a:endParaRPr lang="ru-RU" sz="2800" b="1" dirty="0">
              <a:cs typeface="Arial" charset="0"/>
            </a:endParaRPr>
          </a:p>
          <a:p>
            <a:pPr algn="just"/>
            <a:r>
              <a:rPr lang="ru-RU" sz="44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cs typeface="Arial" charset="0"/>
              </a:rPr>
              <a:t>Существование</a:t>
            </a:r>
            <a:r>
              <a:rPr lang="ru-RU" sz="3600" b="1" dirty="0" smtClean="0">
                <a:cs typeface="Arial" charset="0"/>
              </a:rPr>
              <a:t> </a:t>
            </a:r>
            <a:r>
              <a:rPr lang="ru-RU" sz="2800" b="1" dirty="0">
                <a:cs typeface="Arial" charset="0"/>
              </a:rPr>
              <a:t>– обозначает наличное бытие </a:t>
            </a:r>
            <a:r>
              <a:rPr lang="ru-RU" sz="2800" b="1" dirty="0" smtClean="0">
                <a:cs typeface="Arial" charset="0"/>
              </a:rPr>
              <a:t>чего-либо.</a:t>
            </a:r>
          </a:p>
          <a:p>
            <a:pPr algn="just"/>
            <a:r>
              <a:rPr lang="ru-RU" sz="36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cs typeface="Arial" charset="0"/>
              </a:rPr>
              <a:t>Человеческое </a:t>
            </a:r>
            <a:r>
              <a:rPr lang="ru-RU" sz="3200" b="1" i="1" dirty="0">
                <a:solidFill>
                  <a:srgbClr val="FF0000"/>
                </a:solidFill>
                <a:cs typeface="Arial" charset="0"/>
              </a:rPr>
              <a:t>существование </a:t>
            </a:r>
            <a:r>
              <a:rPr lang="ru-RU" sz="2800" b="1" dirty="0">
                <a:cs typeface="Arial" charset="0"/>
              </a:rPr>
              <a:t>– это бытие индивида как целостного существа во всем многообразии форм, видов и свойств его </a:t>
            </a:r>
            <a:r>
              <a:rPr lang="ru-RU" sz="2800" b="1" dirty="0" smtClean="0">
                <a:cs typeface="Arial" charset="0"/>
              </a:rPr>
              <a:t>проявления.</a:t>
            </a:r>
            <a:endParaRPr lang="ru-RU" sz="28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Rot="1" noChangeArrowheads="1"/>
          </p:cNvSpPr>
          <p:nvPr/>
        </p:nvSpPr>
        <p:spPr bwMode="auto">
          <a:xfrm>
            <a:off x="285720" y="500042"/>
            <a:ext cx="8534430" cy="202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Деятельность как сущностная характеристика природы человека. Социализация, образование, коммуникация и их роль в формировании личности. Человек в информационно-коммуникационном мире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500438"/>
            <a:ext cx="86439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Деятельность</a:t>
            </a:r>
            <a:r>
              <a:rPr lang="ru-RU" sz="2800" b="1" dirty="0" smtClean="0">
                <a:latin typeface="Georgia" pitchFamily="18" charset="0"/>
              </a:rPr>
              <a:t> </a:t>
            </a:r>
            <a:r>
              <a:rPr lang="ru-RU" sz="2400" b="1" i="1" dirty="0" smtClean="0">
                <a:latin typeface="Georgia" pitchFamily="18" charset="0"/>
              </a:rPr>
              <a:t>– это способность человека к активному целенаправленному преобразованию объективной действительности и самого себя</a:t>
            </a: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9388" y="1011238"/>
            <a:ext cx="896461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000" b="1" dirty="0">
                <a:ea typeface="Times New Roman" pitchFamily="18" charset="0"/>
                <a:cs typeface="Arial" charset="0"/>
              </a:rPr>
              <a:t>ВИДЫ ДЕЯТЕЛЬНОСТИ</a:t>
            </a:r>
          </a:p>
          <a:p>
            <a:pPr eaLnBrk="0" hangingPunct="0">
              <a:buFontTx/>
              <a:buChar char="•"/>
            </a:pPr>
            <a:r>
              <a:rPr lang="ru-RU" sz="4000" b="1" dirty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По объекту</a:t>
            </a:r>
            <a:r>
              <a:rPr lang="ru-RU" sz="4000" b="1" dirty="0">
                <a:ea typeface="Times New Roman" pitchFamily="18" charset="0"/>
                <a:cs typeface="Arial" charset="0"/>
              </a:rPr>
              <a:t>: </a:t>
            </a:r>
          </a:p>
          <a:p>
            <a:pPr eaLnBrk="0" hangingPunct="0">
              <a:buFont typeface="Wingdings" pitchFamily="2" charset="2"/>
              <a:buChar char="Ø"/>
            </a:pPr>
            <a:r>
              <a:rPr lang="ru-RU" sz="4000" b="1" i="1" dirty="0">
                <a:ea typeface="Times New Roman" pitchFamily="18" charset="0"/>
                <a:cs typeface="Arial" charset="0"/>
              </a:rPr>
              <a:t> </a:t>
            </a:r>
            <a:r>
              <a:rPr lang="ru-RU" sz="4000" b="1" i="1" dirty="0" smtClean="0">
                <a:ea typeface="Times New Roman" pitchFamily="18" charset="0"/>
                <a:cs typeface="Arial" charset="0"/>
              </a:rPr>
              <a:t>материально-предметная,</a:t>
            </a:r>
            <a:endParaRPr lang="ru-RU" sz="4000" b="1" i="1" dirty="0">
              <a:ea typeface="Times New Roman" pitchFamily="18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</a:pPr>
            <a:r>
              <a:rPr lang="ru-RU" sz="4000" b="1" i="1" dirty="0">
                <a:ea typeface="Times New Roman" pitchFamily="18" charset="0"/>
                <a:cs typeface="Arial" charset="0"/>
              </a:rPr>
              <a:t> </a:t>
            </a:r>
            <a:r>
              <a:rPr lang="ru-RU" sz="4000" b="1" i="1" dirty="0" smtClean="0">
                <a:ea typeface="Times New Roman" pitchFamily="18" charset="0"/>
                <a:cs typeface="Arial" charset="0"/>
              </a:rPr>
              <a:t>социально-историческая,</a:t>
            </a:r>
            <a:endParaRPr lang="ru-RU" sz="4000" b="1" i="1" dirty="0">
              <a:ea typeface="Times New Roman" pitchFamily="18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</a:pPr>
            <a:r>
              <a:rPr lang="ru-RU" sz="4000" b="1" i="1" dirty="0">
                <a:ea typeface="Times New Roman" pitchFamily="18" charset="0"/>
                <a:cs typeface="Arial" charset="0"/>
              </a:rPr>
              <a:t> </a:t>
            </a:r>
            <a:r>
              <a:rPr lang="ru-RU" sz="4000" b="1" i="1" dirty="0" smtClean="0">
                <a:ea typeface="Times New Roman" pitchFamily="18" charset="0"/>
                <a:cs typeface="Arial" charset="0"/>
              </a:rPr>
              <a:t>духовная.</a:t>
            </a:r>
            <a:endParaRPr lang="ru-RU" sz="4000" b="1" i="1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Tx/>
              <a:buChar char="•"/>
            </a:pPr>
            <a:r>
              <a:rPr lang="ru-RU" sz="4000" b="1" dirty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По субъекту</a:t>
            </a:r>
            <a:r>
              <a:rPr lang="ru-RU" sz="4000" b="1" dirty="0">
                <a:ea typeface="Times New Roman" pitchFamily="18" charset="0"/>
                <a:cs typeface="Arial" charset="0"/>
              </a:rPr>
              <a:t>: </a:t>
            </a: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000" b="1" dirty="0">
                <a:ea typeface="Times New Roman" pitchFamily="18" charset="0"/>
                <a:cs typeface="Arial" charset="0"/>
              </a:rPr>
              <a:t> </a:t>
            </a:r>
            <a:r>
              <a:rPr lang="ru-RU" sz="4000" b="1" dirty="0" smtClean="0">
                <a:ea typeface="Times New Roman" pitchFamily="18" charset="0"/>
                <a:cs typeface="Arial" charset="0"/>
              </a:rPr>
              <a:t>индивидуальная, </a:t>
            </a:r>
            <a:endParaRPr lang="ru-RU" sz="4000" b="1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000" b="1" dirty="0">
                <a:ea typeface="Times New Roman" pitchFamily="18" charset="0"/>
                <a:cs typeface="Arial" charset="0"/>
              </a:rPr>
              <a:t> </a:t>
            </a:r>
            <a:r>
              <a:rPr lang="ru-RU" sz="4000" b="1" dirty="0" smtClean="0">
                <a:ea typeface="Times New Roman" pitchFamily="18" charset="0"/>
                <a:cs typeface="Arial" charset="0"/>
              </a:rPr>
              <a:t>коллективная.</a:t>
            </a:r>
            <a:endParaRPr lang="ru-RU" sz="4000" b="1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250825" y="692150"/>
            <a:ext cx="84978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4400" b="1" dirty="0" smtClean="0">
                <a:ea typeface="Times New Roman" pitchFamily="18" charset="0"/>
                <a:cs typeface="Arial" charset="0"/>
              </a:rPr>
              <a:t>ВИДЫ ДЕЯТЕЛЬНОСТИ</a:t>
            </a:r>
          </a:p>
          <a:p>
            <a:pPr algn="just" eaLnBrk="0" hangingPunct="0">
              <a:buFontTx/>
              <a:buChar char="•"/>
            </a:pPr>
            <a:r>
              <a:rPr lang="ru-RU" sz="4400" b="1" dirty="0" smtClean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По </a:t>
            </a:r>
            <a:r>
              <a:rPr lang="ru-RU" sz="4400" b="1" dirty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целям</a:t>
            </a:r>
            <a:r>
              <a:rPr lang="ru-RU" sz="4400" b="1" dirty="0">
                <a:ea typeface="Times New Roman" pitchFamily="18" charset="0"/>
                <a:cs typeface="Arial" charset="0"/>
              </a:rPr>
              <a:t>: </a:t>
            </a: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400" b="1" dirty="0">
                <a:ea typeface="Times New Roman" pitchFamily="18" charset="0"/>
                <a:cs typeface="Arial" charset="0"/>
              </a:rPr>
              <a:t> </a:t>
            </a:r>
            <a:r>
              <a:rPr lang="ru-RU" sz="4400" b="1" dirty="0" smtClean="0">
                <a:ea typeface="Times New Roman" pitchFamily="18" charset="0"/>
                <a:cs typeface="Arial" charset="0"/>
              </a:rPr>
              <a:t>труд,</a:t>
            </a:r>
            <a:endParaRPr lang="ru-RU" sz="4400" b="1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400" b="1" dirty="0">
                <a:ea typeface="Times New Roman" pitchFamily="18" charset="0"/>
                <a:cs typeface="Arial" charset="0"/>
              </a:rPr>
              <a:t> </a:t>
            </a:r>
            <a:r>
              <a:rPr lang="ru-RU" sz="4400" b="1" dirty="0" smtClean="0">
                <a:ea typeface="Times New Roman" pitchFamily="18" charset="0"/>
                <a:cs typeface="Arial" charset="0"/>
              </a:rPr>
              <a:t>игра.</a:t>
            </a:r>
            <a:endParaRPr lang="ru-RU" sz="4400" b="1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Tx/>
              <a:buChar char="•"/>
            </a:pPr>
            <a:r>
              <a:rPr lang="ru-RU" sz="4400" b="1" dirty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По средствам</a:t>
            </a:r>
            <a:r>
              <a:rPr lang="ru-RU" sz="4400" b="1" dirty="0">
                <a:ea typeface="Times New Roman" pitchFamily="18" charset="0"/>
                <a:cs typeface="Arial" charset="0"/>
              </a:rPr>
              <a:t>: </a:t>
            </a: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400" b="1" dirty="0">
                <a:ea typeface="Times New Roman" pitchFamily="18" charset="0"/>
                <a:cs typeface="Arial" charset="0"/>
              </a:rPr>
              <a:t> физический </a:t>
            </a:r>
            <a:r>
              <a:rPr lang="ru-RU" sz="4400" b="1" dirty="0" smtClean="0">
                <a:ea typeface="Times New Roman" pitchFamily="18" charset="0"/>
                <a:cs typeface="Arial" charset="0"/>
              </a:rPr>
              <a:t>труд, </a:t>
            </a:r>
            <a:endParaRPr lang="ru-RU" sz="4400" b="1" dirty="0">
              <a:ea typeface="Times New Roman" pitchFamily="18" charset="0"/>
              <a:cs typeface="Arial" charset="0"/>
            </a:endParaRPr>
          </a:p>
          <a:p>
            <a:pPr algn="just" eaLnBrk="0" hangingPunct="0">
              <a:buFont typeface="Wingdings" pitchFamily="2" charset="2"/>
              <a:buChar char="Ø"/>
            </a:pPr>
            <a:r>
              <a:rPr lang="ru-RU" sz="4400" b="1" dirty="0">
                <a:ea typeface="Times New Roman" pitchFamily="18" charset="0"/>
                <a:cs typeface="Arial" charset="0"/>
              </a:rPr>
              <a:t> умственная деятельность.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1"/>
          <p:cNvSpPr>
            <a:spLocks noChangeArrowheads="1"/>
          </p:cNvSpPr>
          <p:nvPr/>
        </p:nvSpPr>
        <p:spPr bwMode="auto">
          <a:xfrm>
            <a:off x="142844" y="785794"/>
            <a:ext cx="88583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Georgia" pitchFamily="18" charset="0"/>
              </a:rPr>
              <a:t>  СОЦИАЛИЗАЦИЯ </a:t>
            </a:r>
            <a:r>
              <a:rPr lang="ru-RU" sz="2400" dirty="0" smtClean="0">
                <a:cs typeface="Arial" charset="0"/>
              </a:rPr>
              <a:t>–</a:t>
            </a:r>
            <a:r>
              <a:rPr lang="ru-RU" sz="2400" b="1" i="1" dirty="0" smtClean="0">
                <a:latin typeface="Georgia" pitchFamily="18" charset="0"/>
              </a:rPr>
              <a:t>  </a:t>
            </a:r>
            <a:r>
              <a:rPr lang="ru-RU" sz="2400" dirty="0" smtClean="0">
                <a:latin typeface="Georgia" pitchFamily="18" charset="0"/>
              </a:rPr>
              <a:t>процесс </a:t>
            </a:r>
            <a:r>
              <a:rPr lang="ru-RU" sz="2400" dirty="0">
                <a:latin typeface="Georgia" pitchFamily="18" charset="0"/>
              </a:rPr>
              <a:t>становления </a:t>
            </a:r>
            <a:r>
              <a:rPr lang="ru-RU" sz="2400" dirty="0" smtClean="0">
                <a:latin typeface="Georgia" pitchFamily="18" charset="0"/>
              </a:rPr>
              <a:t>личности,</a:t>
            </a:r>
          </a:p>
          <a:p>
            <a:r>
              <a:rPr lang="ru-RU" sz="2400" dirty="0" smtClean="0">
                <a:latin typeface="Georgia" pitchFamily="18" charset="0"/>
              </a:rPr>
              <a:t>усвоение </a:t>
            </a:r>
            <a:r>
              <a:rPr lang="ru-RU" sz="2400" dirty="0">
                <a:latin typeface="Georgia" pitchFamily="18" charset="0"/>
              </a:rPr>
              <a:t>ею требований общества, приобретение социально значимых характеристик сознания и </a:t>
            </a:r>
            <a:r>
              <a:rPr lang="ru-RU" sz="2400" dirty="0" smtClean="0">
                <a:latin typeface="Georgia" pitchFamily="18" charset="0"/>
              </a:rPr>
              <a:t>поведения.</a:t>
            </a:r>
          </a:p>
          <a:p>
            <a:r>
              <a:rPr lang="ru-RU" sz="2400" dirty="0" smtClean="0"/>
              <a:t>  </a:t>
            </a:r>
            <a:r>
              <a:rPr lang="ru-RU" sz="2400" dirty="0" smtClean="0">
                <a:latin typeface="+mn-lt"/>
              </a:rPr>
              <a:t>Основные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институты социализации</a:t>
            </a:r>
            <a:r>
              <a:rPr lang="ru-RU" sz="2400" dirty="0" smtClean="0">
                <a:latin typeface="+mn-lt"/>
              </a:rPr>
              <a:t>: семья, система образования, церковь, СМИ. </a:t>
            </a:r>
            <a:endParaRPr lang="ru-RU" sz="2400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4500570"/>
            <a:ext cx="87868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+mn-lt"/>
                <a:cs typeface="Arial" charset="0"/>
              </a:rPr>
              <a:t>ОБРАЗОВАНИЕ </a:t>
            </a:r>
            <a:r>
              <a:rPr lang="ru-RU" sz="2400" dirty="0" smtClean="0">
                <a:latin typeface="+mn-lt"/>
                <a:cs typeface="Arial" charset="0"/>
              </a:rPr>
              <a:t>–</a:t>
            </a:r>
            <a:r>
              <a:rPr lang="ru-RU" sz="2400" i="1" dirty="0" smtClean="0">
                <a:latin typeface="+mn-lt"/>
                <a:cs typeface="Arial" charset="0"/>
              </a:rPr>
              <a:t> </a:t>
            </a:r>
            <a:r>
              <a:rPr lang="ru-RU" sz="2400" dirty="0" smtClean="0">
                <a:latin typeface="+mn-lt"/>
                <a:cs typeface="Arial" charset="0"/>
              </a:rPr>
              <a:t>это процесс и результат приобщения человека к знаниям о мире, ценностям, опыту, накопленному предшествующими поколениями.</a:t>
            </a:r>
            <a:r>
              <a:rPr lang="ru-RU" sz="2400" dirty="0" smtClean="0"/>
              <a:t> </a:t>
            </a:r>
            <a:endParaRPr lang="ru-RU" sz="2400" dirty="0" smtClean="0">
              <a:latin typeface="+mn-lt"/>
              <a:cs typeface="Arial" charset="0"/>
            </a:endParaRPr>
          </a:p>
          <a:p>
            <a:r>
              <a:rPr lang="ru-RU" sz="2400" dirty="0" smtClean="0"/>
              <a:t> </a:t>
            </a:r>
            <a:endParaRPr lang="ru-RU" sz="2400" dirty="0">
              <a:latin typeface="+mn-lt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285860"/>
            <a:ext cx="878687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воспитание;</a:t>
            </a:r>
          </a:p>
          <a:p>
            <a:pPr algn="just"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социализация;</a:t>
            </a:r>
          </a:p>
          <a:p>
            <a:pPr algn="just"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укоренение нравственных, правовых и политических ценностей и норм, способов участия в жизни общества;</a:t>
            </a: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подготовка квалифицированных специалистов;</a:t>
            </a: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приобщение к современным технологиям и другим продуктам культуры;</a:t>
            </a: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активизация социальных перемещений.</a:t>
            </a:r>
          </a:p>
          <a:p>
            <a:endParaRPr lang="ru-RU" sz="2400" dirty="0">
              <a:latin typeface="+mn-lt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642918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2800" b="1" i="1" dirty="0" smtClean="0">
                <a:solidFill>
                  <a:srgbClr val="C00000"/>
                </a:solidFill>
                <a:cs typeface="Times New Roman" pitchFamily="18" charset="0"/>
              </a:rPr>
              <a:t>ФУНКЦИИ ОБРАЗОВАНИЯ</a:t>
            </a:r>
            <a:r>
              <a:rPr lang="ru-RU" sz="2800" b="1" i="1" dirty="0" smtClean="0">
                <a:cs typeface="Times New Roman" pitchFamily="18" charset="0"/>
              </a:rPr>
              <a:t>:</a:t>
            </a:r>
            <a:endParaRPr lang="ru-RU" sz="2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1"/>
          <p:cNvSpPr>
            <a:spLocks noChangeArrowheads="1"/>
          </p:cNvSpPr>
          <p:nvPr/>
        </p:nvSpPr>
        <p:spPr bwMode="auto">
          <a:xfrm>
            <a:off x="71406" y="765175"/>
            <a:ext cx="87487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800" b="1" dirty="0">
                <a:solidFill>
                  <a:srgbClr val="C00000"/>
                </a:solidFill>
                <a:latin typeface="Georgia" pitchFamily="18" charset="0"/>
              </a:rPr>
              <a:t>КОММУНИКАЦИЯ</a:t>
            </a:r>
            <a:r>
              <a:rPr lang="ru-RU" sz="2800" b="1" dirty="0">
                <a:latin typeface="Georgia" pitchFamily="18" charset="0"/>
              </a:rPr>
              <a:t> – это деятельность по восприятию и </a:t>
            </a:r>
            <a:r>
              <a:rPr lang="ru-RU" sz="2800" b="1" dirty="0" smtClean="0">
                <a:latin typeface="Georgia" pitchFamily="18" charset="0"/>
              </a:rPr>
              <a:t>переработке информации.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071678"/>
            <a:ext cx="828680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Структура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коммуникации: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 smtClean="0">
              <a:latin typeface="+mn-lt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+mn-lt"/>
              </a:rPr>
              <a:t>субъекты коммуникации;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+mn-lt"/>
              </a:rPr>
              <a:t>ситуация, которую они пытаются осмыслить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>и </a:t>
            </a:r>
            <a:r>
              <a:rPr lang="ru-RU" sz="2800" dirty="0">
                <a:latin typeface="+mn-lt"/>
              </a:rPr>
              <a:t>понять</a:t>
            </a:r>
            <a:r>
              <a:rPr lang="ru-RU" sz="2800" dirty="0" smtClean="0">
                <a:latin typeface="+mn-lt"/>
              </a:rPr>
              <a:t>; </a:t>
            </a:r>
            <a:endParaRPr lang="ru-RU" sz="2800" dirty="0">
              <a:latin typeface="+mn-lt"/>
            </a:endParaRP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+mn-lt"/>
              </a:rPr>
              <a:t> сообщение</a:t>
            </a:r>
            <a:r>
              <a:rPr lang="ru-RU" sz="2800" dirty="0">
                <a:latin typeface="+mn-lt"/>
              </a:rPr>
              <a:t>, текст;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+mn-lt"/>
              </a:rPr>
              <a:t>мотивы </a:t>
            </a:r>
            <a:r>
              <a:rPr lang="ru-RU" sz="2800" dirty="0">
                <a:latin typeface="+mn-lt"/>
              </a:rPr>
              <a:t>и цели;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 smtClean="0">
                <a:latin typeface="+mn-lt"/>
              </a:rPr>
              <a:t>средства коммуникации.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431800" y="981075"/>
            <a:ext cx="856935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Georgia" pitchFamily="18" charset="0"/>
              </a:rPr>
              <a:t>ВИДЫ КОММУНИКАЦИИ</a:t>
            </a:r>
          </a:p>
          <a:p>
            <a:pPr>
              <a:buFont typeface="Wingdings" pitchFamily="2" charset="2"/>
              <a:buChar char="Ø"/>
            </a:pPr>
            <a:r>
              <a:rPr lang="ru-RU" sz="3200" b="1" i="1" dirty="0">
                <a:solidFill>
                  <a:srgbClr val="FF0000"/>
                </a:solidFill>
                <a:latin typeface="Georgia" pitchFamily="18" charset="0"/>
              </a:rPr>
              <a:t>По типу отношений </a:t>
            </a:r>
            <a:r>
              <a:rPr lang="ru-RU" sz="3200" b="1" dirty="0">
                <a:solidFill>
                  <a:srgbClr val="FF0000"/>
                </a:solidFill>
                <a:latin typeface="Georgia" pitchFamily="18" charset="0"/>
              </a:rPr>
              <a:t>между </a:t>
            </a:r>
          </a:p>
          <a:p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</a:rPr>
              <a:t>участниками: 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latin typeface="Georgia" pitchFamily="18" charset="0"/>
              </a:rPr>
              <a:t> межличностная 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latin typeface="Georgia" pitchFamily="18" charset="0"/>
              </a:rPr>
              <a:t>публичная</a:t>
            </a:r>
            <a:endParaRPr lang="ru-RU" sz="3200" b="1" dirty="0"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200" b="1" dirty="0">
                <a:latin typeface="Georgia" pitchFamily="18" charset="0"/>
              </a:rPr>
              <a:t> массовая </a:t>
            </a:r>
          </a:p>
          <a:p>
            <a:pPr>
              <a:buFont typeface="Wingdings" pitchFamily="2" charset="2"/>
              <a:buChar char="Ø"/>
            </a:pPr>
            <a:r>
              <a:rPr lang="ru-RU" sz="3200" b="1" i="1" dirty="0">
                <a:solidFill>
                  <a:srgbClr val="FF0000"/>
                </a:solidFill>
                <a:latin typeface="Georgia" pitchFamily="18" charset="0"/>
              </a:rPr>
              <a:t>По типу используемых </a:t>
            </a:r>
            <a:r>
              <a:rPr lang="ru-RU" sz="3200" b="1" i="1" dirty="0" smtClean="0">
                <a:solidFill>
                  <a:srgbClr val="FF0000"/>
                </a:solidFill>
                <a:latin typeface="Georgia" pitchFamily="18" charset="0"/>
              </a:rPr>
              <a:t>средств</a:t>
            </a:r>
            <a:r>
              <a:rPr lang="ru-RU" sz="3200" b="1" dirty="0" smtClean="0">
                <a:solidFill>
                  <a:srgbClr val="FF0000"/>
                </a:solidFill>
                <a:latin typeface="Georgia" pitchFamily="18" charset="0"/>
              </a:rPr>
              <a:t>: </a:t>
            </a:r>
            <a:endParaRPr lang="ru-RU" sz="3200" b="1" dirty="0">
              <a:solidFill>
                <a:srgbClr val="FF0000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200" b="1" dirty="0">
                <a:latin typeface="Georgia" pitchFamily="18" charset="0"/>
              </a:rPr>
              <a:t> речевая 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>
                <a:latin typeface="Georgia" pitchFamily="18" charset="0"/>
              </a:rPr>
              <a:t> паралингвистическая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>
                <a:latin typeface="Georgia" pitchFamily="18" charset="0"/>
              </a:rPr>
              <a:t> вещественно-знаковая </a:t>
            </a: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14348" y="714356"/>
            <a:ext cx="7055380" cy="571504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Теория коммуникативного действия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357554" y="1643050"/>
            <a:ext cx="5572164" cy="4195481"/>
          </a:xfrm>
          <a:prstGeom prst="rect">
            <a:avLst/>
          </a:prstGeom>
        </p:spPr>
        <p:txBody>
          <a:bodyPr/>
          <a:lstStyle/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Разработана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Юргеном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Хабермасом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Направлена на интегративное понимание социальной реальности.</a:t>
            </a: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Отказ от анализа внутреннего сознания – переход к анализу языковых форм взаимопонимания.</a:t>
            </a: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Реальность не в сфере разума, а в языковых формах.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000100" y="2071678"/>
          <a:ext cx="1601788" cy="1603375"/>
        </p:xfrm>
        <a:graphic>
          <a:graphicData uri="http://schemas.openxmlformats.org/presentationml/2006/ole">
            <p:oleObj spid="_x0000_s77826" r:id="rId3" imgW="1143099" imgH="1143099" progId="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2"/>
          <p:cNvSpPr>
            <a:spLocks noChangeArrowheads="1"/>
          </p:cNvSpPr>
          <p:nvPr/>
        </p:nvSpPr>
        <p:spPr bwMode="auto">
          <a:xfrm>
            <a:off x="323850" y="1268413"/>
            <a:ext cx="882015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Georgia" pitchFamily="18" charset="0"/>
              </a:rPr>
              <a:t>Личность</a:t>
            </a:r>
            <a:r>
              <a:rPr lang="ru-RU" sz="3600" b="1" dirty="0">
                <a:solidFill>
                  <a:srgbClr val="C00000"/>
                </a:solidFill>
                <a:latin typeface="Georgia" pitchFamily="18" charset="0"/>
              </a:rPr>
              <a:t> </a:t>
            </a:r>
            <a:r>
              <a:rPr lang="ru-RU" sz="3600" b="1" i="1" dirty="0" smtClean="0">
                <a:latin typeface="Georgia" pitchFamily="18" charset="0"/>
              </a:rPr>
              <a:t>–</a:t>
            </a:r>
            <a:r>
              <a:rPr lang="ru-RU" sz="3600" b="1" dirty="0" smtClean="0">
                <a:latin typeface="Georgia" pitchFamily="18" charset="0"/>
              </a:rPr>
              <a:t> </a:t>
            </a:r>
            <a:r>
              <a:rPr lang="ru-RU" sz="3600" b="1" dirty="0">
                <a:latin typeface="Georgia" pitchFamily="18" charset="0"/>
              </a:rPr>
              <a:t>устойчивая система социально значимых черт, характеризующих индивида как члена того или иного </a:t>
            </a:r>
            <a:r>
              <a:rPr lang="ru-RU" sz="3600" b="1" dirty="0" smtClean="0">
                <a:latin typeface="Georgia" pitchFamily="18" charset="0"/>
              </a:rPr>
              <a:t>общества.</a:t>
            </a:r>
            <a:endParaRPr lang="ru-RU" sz="36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Rot="1" noChangeArrowheads="1"/>
          </p:cNvSpPr>
          <p:nvPr/>
        </p:nvSpPr>
        <p:spPr bwMode="auto">
          <a:xfrm>
            <a:off x="323850" y="357166"/>
            <a:ext cx="85344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dirty="0" smtClean="0">
                <a:solidFill>
                  <a:schemeClr val="accent4"/>
                </a:solidFill>
              </a:rPr>
              <a:t>1</a:t>
            </a:r>
            <a:r>
              <a:rPr lang="ru-RU" sz="2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Проблема человека в философии: основные направления исследования. Эволюция представлений о человеке в истории философии. Проблема его сущности и существования</a:t>
            </a:r>
          </a:p>
        </p:txBody>
      </p:sp>
      <p:sp>
        <p:nvSpPr>
          <p:cNvPr id="78851" name="Rectangle 3"/>
          <p:cNvSpPr>
            <a:spLocks noRot="1" noChangeArrowheads="1"/>
          </p:cNvSpPr>
          <p:nvPr/>
        </p:nvSpPr>
        <p:spPr bwMode="auto">
          <a:xfrm>
            <a:off x="428596" y="2428868"/>
            <a:ext cx="850112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ts val="1900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</a:rPr>
              <a:t>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Филосо́фская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антрополо́гия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(от «философия» и «антропология»;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филосо́фия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челове́ка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) в широком смысле —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философское учение о природе и сущности 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; в узком — направление (школа) в западноевропейской философии (преимущественно немецкой) первой половины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XX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в., исходившее из идей философии жизни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Дильтея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, феноменологии Гуссерля и др., стремившееся к созданию целостного учения о человеке путем использования и истолкования данных различных наук — психологии, биологии, этологии, социологии, а также религии и др. форм культуры.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Rot="1" noChangeArrowheads="1"/>
          </p:cNvSpPr>
          <p:nvPr/>
        </p:nvSpPr>
        <p:spPr bwMode="auto">
          <a:xfrm>
            <a:off x="285720" y="500042"/>
            <a:ext cx="8534430" cy="202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600" dirty="0" smtClean="0"/>
              <a:t>3. Проблема сознания и основные стратегии его исследования. Структура и функции сознания. Сознание и бессознательное.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928934"/>
            <a:ext cx="8001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/>
            <a:r>
              <a:rPr lang="ru-RU" sz="3200" b="1" i="1" dirty="0" smtClean="0">
                <a:solidFill>
                  <a:srgbClr val="C00000"/>
                </a:solidFill>
                <a:ea typeface="Times New Roman" pitchFamily="18" charset="0"/>
                <a:cs typeface="Arial" charset="0"/>
              </a:rPr>
              <a:t>СОЗНАНИЕ</a:t>
            </a:r>
            <a:r>
              <a:rPr lang="ru-RU" sz="3200" b="1" i="1" dirty="0" smtClean="0">
                <a:ea typeface="Times New Roman" pitchFamily="18" charset="0"/>
                <a:cs typeface="Arial" charset="0"/>
              </a:rPr>
              <a:t> </a:t>
            </a:r>
            <a:r>
              <a:rPr lang="ru-RU" sz="3200" b="1" dirty="0" smtClean="0">
                <a:ea typeface="Times New Roman" pitchFamily="18" charset="0"/>
                <a:cs typeface="Arial" charset="0"/>
              </a:rPr>
              <a:t>–</a:t>
            </a:r>
            <a:r>
              <a:rPr lang="ru-RU" sz="2800" b="1" dirty="0" smtClean="0">
                <a:ea typeface="Times New Roman" pitchFamily="18" charset="0"/>
                <a:cs typeface="Arial" charset="0"/>
              </a:rPr>
              <a:t> </a:t>
            </a:r>
            <a:r>
              <a:rPr lang="ru-RU" sz="2800" i="1" dirty="0" smtClean="0">
                <a:ea typeface="Times New Roman" pitchFamily="18" charset="0"/>
                <a:cs typeface="Arial" charset="0"/>
              </a:rPr>
              <a:t>это высшая, присущая только человеку и связанная с речью функция мозга, обеспечивающая познание и осмысление действительности и регуляцию жизнедеятельности людей.</a:t>
            </a:r>
            <a:endParaRPr lang="ru-RU" sz="2800" b="1" dirty="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71546"/>
            <a:ext cx="828677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+mn-lt"/>
              </a:rPr>
              <a:t>КОНЦЕПЦИИ СОЗНАНИЯ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   в </a:t>
            </a:r>
            <a:r>
              <a:rPr lang="ru-RU" sz="2800" b="1" dirty="0">
                <a:solidFill>
                  <a:srgbClr val="FF0000"/>
                </a:solidFill>
                <a:latin typeface="+mn-lt"/>
              </a:rPr>
              <a:t>классической 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философии</a:t>
            </a:r>
            <a:r>
              <a:rPr lang="ru-RU" sz="2800" dirty="0" smtClean="0">
                <a:latin typeface="+mn-lt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 smtClean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atin typeface="+mn-lt"/>
              </a:rPr>
              <a:t> 1. Субстанциональная:</a:t>
            </a:r>
            <a:r>
              <a:rPr lang="ru-RU" sz="2800" dirty="0" smtClean="0">
                <a:latin typeface="+mn-lt"/>
              </a:rPr>
              <a:t> сознание</a:t>
            </a:r>
            <a:endParaRPr lang="ru-RU" sz="2800" dirty="0">
              <a:latin typeface="+mn-lt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>рассматривается </a:t>
            </a:r>
            <a:r>
              <a:rPr lang="ru-RU" sz="2800" dirty="0">
                <a:latin typeface="+mn-lt"/>
              </a:rPr>
              <a:t>как </a:t>
            </a:r>
            <a:r>
              <a:rPr lang="ru-RU" sz="2800" dirty="0" smtClean="0">
                <a:latin typeface="+mn-lt"/>
              </a:rPr>
              <a:t>сверхчеловеческая,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err="1" smtClean="0">
                <a:latin typeface="+mn-lt"/>
              </a:rPr>
              <a:t>надмировая</a:t>
            </a:r>
            <a:r>
              <a:rPr lang="ru-RU" sz="2800" dirty="0" smtClean="0">
                <a:latin typeface="+mn-lt"/>
              </a:rPr>
              <a:t> </a:t>
            </a:r>
            <a:r>
              <a:rPr lang="ru-RU" sz="2800" dirty="0">
                <a:latin typeface="+mn-lt"/>
              </a:rPr>
              <a:t>сущность – </a:t>
            </a:r>
            <a:r>
              <a:rPr lang="ru-RU" sz="2800" i="1" dirty="0" smtClean="0">
                <a:latin typeface="+mn-lt"/>
              </a:rPr>
              <a:t>субстанция.</a:t>
            </a:r>
            <a:r>
              <a:rPr lang="ru-RU" sz="2800" dirty="0" smtClean="0">
                <a:latin typeface="+mn-lt"/>
              </a:rPr>
              <a:t> </a:t>
            </a:r>
            <a:endParaRPr lang="ru-RU" sz="2800" dirty="0">
              <a:latin typeface="+mn-lt"/>
            </a:endParaRPr>
          </a:p>
          <a:p>
            <a:pPr marL="742950" indent="-7429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atin typeface="+mn-lt"/>
              </a:rPr>
              <a:t>2. </a:t>
            </a:r>
            <a:r>
              <a:rPr lang="ru-RU" sz="2800" b="1" i="1" dirty="0" err="1" smtClean="0">
                <a:latin typeface="+mn-lt"/>
              </a:rPr>
              <a:t>Натуралистическо-функциональная</a:t>
            </a:r>
            <a:r>
              <a:rPr lang="ru-RU" sz="2800" b="1" i="1" dirty="0" smtClean="0">
                <a:latin typeface="+mn-lt"/>
              </a:rPr>
              <a:t>:</a:t>
            </a:r>
            <a:r>
              <a:rPr lang="ru-RU" sz="2800" i="1" dirty="0" smtClean="0">
                <a:latin typeface="+mn-lt"/>
              </a:rPr>
              <a:t> </a:t>
            </a:r>
            <a:endParaRPr lang="ru-RU" sz="2800" i="1" dirty="0">
              <a:latin typeface="+mn-lt"/>
            </a:endParaRPr>
          </a:p>
          <a:p>
            <a:pPr marL="742950" indent="-7429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>сознание </a:t>
            </a:r>
            <a:r>
              <a:rPr lang="ru-RU" sz="2800" dirty="0">
                <a:latin typeface="+mn-lt"/>
              </a:rPr>
              <a:t>рассматривается </a:t>
            </a:r>
            <a:r>
              <a:rPr lang="ru-RU" sz="2800" dirty="0" smtClean="0">
                <a:latin typeface="+mn-lt"/>
              </a:rPr>
              <a:t>в качестве особой</a:t>
            </a:r>
          </a:p>
          <a:p>
            <a:pPr marL="742950" indent="-7429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>функции мозга.</a:t>
            </a:r>
            <a:endParaRPr lang="ru-RU" sz="2800" i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836127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КОНЦЕПЦИИ СОЗНАНИЯ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   в неклассической философии</a:t>
            </a:r>
            <a:endParaRPr lang="ru-RU" sz="2800" i="1" dirty="0">
              <a:cs typeface="Times New Roman" pitchFamily="18" charset="0"/>
            </a:endParaRPr>
          </a:p>
          <a:p>
            <a:pPr indent="342900"/>
            <a:endParaRPr lang="ru-RU" sz="3200" b="1" i="1" dirty="0" smtClean="0">
              <a:latin typeface="Georgia" pitchFamily="18" charset="0"/>
              <a:cs typeface="Times New Roman" pitchFamily="18" charset="0"/>
            </a:endParaRPr>
          </a:p>
          <a:p>
            <a:pPr indent="342900" algn="ctr"/>
            <a:r>
              <a:rPr lang="ru-RU" sz="3200" b="1" i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Социокультурный подход:</a:t>
            </a:r>
            <a:r>
              <a:rPr lang="ru-RU" sz="3200" i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 </a:t>
            </a:r>
          </a:p>
          <a:p>
            <a:pPr indent="342900"/>
            <a:r>
              <a:rPr lang="ru-RU" sz="2800" b="1" i="1" dirty="0" smtClean="0">
                <a:latin typeface="Georgia" pitchFamily="18" charset="0"/>
              </a:rPr>
              <a:t>–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сознание – продукт общественно-исторического развития;</a:t>
            </a:r>
          </a:p>
          <a:p>
            <a:pPr indent="342900"/>
            <a:r>
              <a:rPr lang="ru-RU" sz="2800" b="1" i="1" dirty="0" smtClean="0">
                <a:latin typeface="Georgia" pitchFamily="18" charset="0"/>
              </a:rPr>
              <a:t>–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сознание – это</a:t>
            </a:r>
            <a:r>
              <a:rPr lang="ru-RU" sz="2800" i="1" dirty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функция высокоорганизованной материи; </a:t>
            </a:r>
          </a:p>
          <a:p>
            <a:pPr indent="342900"/>
            <a:r>
              <a:rPr lang="ru-RU" sz="2800" b="1" i="1" dirty="0" smtClean="0">
                <a:latin typeface="Georgia" pitchFamily="18" charset="0"/>
              </a:rPr>
              <a:t>–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сознание не существует без языка как </a:t>
            </a:r>
            <a:r>
              <a:rPr lang="ru-RU" sz="2800" dirty="0" err="1" smtClean="0">
                <a:latin typeface="Georgia" pitchFamily="18" charset="0"/>
              </a:rPr>
              <a:t>материаль-ной</a:t>
            </a: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формы своего выражения;</a:t>
            </a:r>
          </a:p>
          <a:p>
            <a:pPr indent="342900"/>
            <a:r>
              <a:rPr lang="ru-RU" sz="2800" b="1" i="1" dirty="0" smtClean="0">
                <a:latin typeface="Georgia" pitchFamily="18" charset="0"/>
              </a:rPr>
              <a:t>– </a:t>
            </a:r>
            <a:r>
              <a:rPr lang="ru-RU" sz="2800" dirty="0" smtClean="0">
                <a:latin typeface="Georgia" pitchFamily="18" charset="0"/>
              </a:rPr>
              <a:t>формирование </a:t>
            </a:r>
            <a:r>
              <a:rPr lang="ru-RU" sz="2800" dirty="0">
                <a:latin typeface="Georgia" pitchFamily="18" charset="0"/>
              </a:rPr>
              <a:t>и развитие сознания предполагает включенность человека в социальную </a:t>
            </a:r>
            <a:r>
              <a:rPr lang="ru-RU" sz="2800" dirty="0" smtClean="0">
                <a:latin typeface="Georgia" pitchFamily="18" charset="0"/>
              </a:rPr>
              <a:t>практику.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endParaRPr lang="ru-RU" sz="2800" b="1" i="1" dirty="0">
              <a:latin typeface="Georgia" pitchFamily="18" charset="0"/>
            </a:endParaRPr>
          </a:p>
          <a:p>
            <a:pPr indent="342900" eaLnBrk="0" hangingPunct="0">
              <a:buFontTx/>
              <a:buAutoNum type="arabicParenR"/>
            </a:pPr>
            <a:endParaRPr lang="ru-RU" sz="28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1"/>
          <p:cNvSpPr>
            <a:spLocks noChangeArrowheads="1"/>
          </p:cNvSpPr>
          <p:nvPr/>
        </p:nvSpPr>
        <p:spPr bwMode="auto">
          <a:xfrm>
            <a:off x="285720" y="1928802"/>
            <a:ext cx="86407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Georgia" pitchFamily="18" charset="0"/>
              </a:rPr>
              <a:t>Экзистенциально- феноменологический </a:t>
            </a:r>
            <a:r>
              <a:rPr lang="ru-RU" sz="3200" b="1" i="1" dirty="0" smtClean="0">
                <a:solidFill>
                  <a:srgbClr val="FF0000"/>
                </a:solidFill>
                <a:cs typeface="Times New Roman" pitchFamily="18" charset="0"/>
              </a:rPr>
              <a:t>подход:</a:t>
            </a:r>
            <a:r>
              <a:rPr lang="ru-RU" sz="32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endParaRPr lang="ru-RU" sz="3200" dirty="0">
              <a:solidFill>
                <a:srgbClr val="FF0000"/>
              </a:solidFill>
              <a:latin typeface="Georgia" pitchFamily="18" charset="0"/>
            </a:endParaRPr>
          </a:p>
          <a:p>
            <a:r>
              <a:rPr lang="ru-RU" sz="2800" b="1" dirty="0">
                <a:latin typeface="Georgia" pitchFamily="18" charset="0"/>
              </a:rPr>
              <a:t>- утверждается </a:t>
            </a:r>
            <a:r>
              <a:rPr lang="ru-RU" sz="2800" b="1" dirty="0" smtClean="0">
                <a:latin typeface="Georgia" pitchFamily="18" charset="0"/>
              </a:rPr>
              <a:t>самостоятельность </a:t>
            </a:r>
            <a:r>
              <a:rPr lang="ru-RU" sz="2800" b="1" dirty="0" err="1" smtClean="0">
                <a:latin typeface="Georgia" pitchFamily="18" charset="0"/>
              </a:rPr>
              <a:t>созна-ния</a:t>
            </a:r>
            <a:r>
              <a:rPr lang="ru-RU" sz="2800" b="1" dirty="0" smtClean="0">
                <a:latin typeface="Georgia" pitchFamily="18" charset="0"/>
              </a:rPr>
              <a:t> </a:t>
            </a:r>
            <a:r>
              <a:rPr lang="ru-RU" sz="2800" b="1" dirty="0">
                <a:latin typeface="Georgia" pitchFamily="18" charset="0"/>
              </a:rPr>
              <a:t>человека;</a:t>
            </a:r>
          </a:p>
          <a:p>
            <a:r>
              <a:rPr lang="ru-RU" sz="2800" b="1" dirty="0">
                <a:latin typeface="Georgia" pitchFamily="18" charset="0"/>
              </a:rPr>
              <a:t>- центральной характеристикой </a:t>
            </a:r>
            <a:r>
              <a:rPr lang="ru-RU" sz="2800" b="1" dirty="0" smtClean="0">
                <a:latin typeface="Georgia" pitchFamily="18" charset="0"/>
              </a:rPr>
              <a:t>сознания </a:t>
            </a:r>
            <a:r>
              <a:rPr lang="ru-RU" sz="2800" b="1" dirty="0">
                <a:latin typeface="Georgia" pitchFamily="18" charset="0"/>
              </a:rPr>
              <a:t>объявляется </a:t>
            </a:r>
            <a:r>
              <a:rPr lang="ru-RU" sz="2800" b="1" i="1" dirty="0" smtClean="0">
                <a:latin typeface="Georgia" pitchFamily="18" charset="0"/>
              </a:rPr>
              <a:t>интенциональность</a:t>
            </a:r>
            <a:r>
              <a:rPr lang="ru-RU" sz="2800" b="1" dirty="0" smtClean="0">
                <a:latin typeface="Georgia" pitchFamily="18" charset="0"/>
              </a:rPr>
              <a:t> (направленность </a:t>
            </a:r>
            <a:r>
              <a:rPr lang="ru-RU" sz="2800" b="1" dirty="0">
                <a:latin typeface="Georgia" pitchFamily="18" charset="0"/>
              </a:rPr>
              <a:t>сознания на </a:t>
            </a:r>
            <a:r>
              <a:rPr lang="ru-RU" sz="2800" b="1" dirty="0" smtClean="0">
                <a:latin typeface="Georgia" pitchFamily="18" charset="0"/>
              </a:rPr>
              <a:t>объект);  </a:t>
            </a:r>
            <a:endParaRPr lang="ru-RU" sz="2800" b="1" dirty="0">
              <a:latin typeface="Georgia" pitchFamily="18" charset="0"/>
            </a:endParaRPr>
          </a:p>
          <a:p>
            <a:r>
              <a:rPr lang="ru-RU" sz="2800" b="1" dirty="0">
                <a:latin typeface="Georgia" pitchFamily="18" charset="0"/>
              </a:rPr>
              <a:t>- посредством </a:t>
            </a:r>
            <a:r>
              <a:rPr lang="ru-RU" sz="2800" b="1" dirty="0" err="1">
                <a:latin typeface="Georgia" pitchFamily="18" charset="0"/>
              </a:rPr>
              <a:t>интенциональности</a:t>
            </a:r>
            <a:r>
              <a:rPr lang="ru-RU" sz="2800" b="1" dirty="0">
                <a:latin typeface="Georgia" pitchFamily="18" charset="0"/>
              </a:rPr>
              <a:t> сознание выступает как поток образования различных смыслов </a:t>
            </a:r>
            <a:r>
              <a:rPr lang="ru-RU" sz="2800" b="1" dirty="0" smtClean="0">
                <a:latin typeface="Georgia" pitchFamily="18" charset="0"/>
              </a:rPr>
              <a:t>объектов.</a:t>
            </a:r>
            <a:endParaRPr lang="ru-RU" sz="2800" b="1" i="1" dirty="0"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714356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КОНЦЕПЦИИ СОЗНАНИЯ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   в неклассической философии</a:t>
            </a:r>
            <a:r>
              <a:rPr lang="ru-RU" dirty="0" smtClean="0"/>
              <a:t>:</a:t>
            </a:r>
            <a:endParaRPr lang="ru-RU" i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14356"/>
            <a:ext cx="74295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/>
              <a:t>КОНЦЕПЦИИ СОЗНАНИЯ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   в неклассической философии</a:t>
            </a:r>
            <a:endParaRPr lang="ru-RU" sz="2800" i="1" dirty="0" smtClean="0">
              <a:cs typeface="Times New Roman" pitchFamily="18" charset="0"/>
            </a:endParaRPr>
          </a:p>
          <a:p>
            <a:pPr indent="342900" algn="ctr" eaLnBrk="0" hangingPunct="0">
              <a:defRPr/>
            </a:pPr>
            <a:r>
              <a:rPr lang="ru-RU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Психоаналитический подход: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функционирование сознания обусловлено скрытыми факторами психической организации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человека 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бессознательное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бессознательное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 является непосредственно частью сознания и его содержание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недоступно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сознания</a:t>
            </a:r>
            <a:r>
              <a:rPr lang="ru-RU" sz="3200" dirty="0" smtClean="0">
                <a:latin typeface="+mn-lt"/>
              </a:rPr>
              <a:t>.</a:t>
            </a:r>
            <a:endParaRPr lang="ru-RU" sz="3200" dirty="0">
              <a:latin typeface="+mn-lt"/>
            </a:endParaRPr>
          </a:p>
          <a:p>
            <a:pPr indent="342900" algn="ctr" eaLnBrk="0" hangingPunct="0">
              <a:defRPr/>
            </a:pPr>
            <a:endParaRPr lang="ru-RU" sz="3200" b="1" i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1"/>
          <p:cNvSpPr>
            <a:spLocks noChangeArrowheads="1"/>
          </p:cNvSpPr>
          <p:nvPr/>
        </p:nvSpPr>
        <p:spPr bwMode="auto">
          <a:xfrm>
            <a:off x="179387" y="1000108"/>
            <a:ext cx="860745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ОТРАЖЕНИЕ</a:t>
            </a:r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i="1" dirty="0" smtClean="0">
                <a:latin typeface="Georgia" pitchFamily="18" charset="0"/>
              </a:rPr>
              <a:t>–</a:t>
            </a:r>
            <a:r>
              <a:rPr lang="ru-RU" sz="3600" dirty="0" smtClean="0">
                <a:latin typeface="Georgia" pitchFamily="18" charset="0"/>
              </a:rPr>
              <a:t>способность </a:t>
            </a:r>
            <a:r>
              <a:rPr lang="ru-RU" sz="3600" dirty="0">
                <a:latin typeface="Georgia" pitchFamily="18" charset="0"/>
              </a:rPr>
              <a:t>одной материальной системы в процессе взаимодействия воспроизводить внутри себя некоторые особенности другой материальной системы и при этом сохранять свою </a:t>
            </a:r>
            <a:r>
              <a:rPr lang="ru-RU" sz="3600" dirty="0" smtClean="0">
                <a:latin typeface="Georgia" pitchFamily="18" charset="0"/>
              </a:rPr>
              <a:t>целостность. </a:t>
            </a:r>
            <a:endParaRPr lang="ru-RU" sz="3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/>
          </p:cNvSpPr>
          <p:nvPr/>
        </p:nvSpPr>
        <p:spPr bwMode="auto">
          <a:xfrm>
            <a:off x="714348" y="571480"/>
            <a:ext cx="777240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Сознание </a:t>
            </a:r>
            <a:r>
              <a:rPr lang="ru-RU" sz="3200" b="1" i="1" dirty="0" smtClean="0">
                <a:latin typeface="Georgia" pitchFamily="18" charset="0"/>
              </a:rPr>
              <a:t>–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это высшая форма психического отражения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" name="Подзаголовок 2"/>
          <p:cNvSpPr>
            <a:spLocks/>
          </p:cNvSpPr>
          <p:nvPr/>
        </p:nvSpPr>
        <p:spPr bwMode="auto">
          <a:xfrm>
            <a:off x="500034" y="1571612"/>
            <a:ext cx="792961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Calibri" pitchFamily="34" charset="0"/>
              </a:rPr>
              <a:t>Отражение в сознании обладает следующими признаками: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98989"/>
              </a:buClr>
              <a:buSzPts val="3000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898989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. Обобщенное.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98989"/>
              </a:buClr>
              <a:buSzPts val="3000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 2. Целенаправленное.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 3. В речевой (символической форме).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 4. Возможность предварительного мысленного построения действий и предвидения результатов действий.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5. Самоконтроль и саморегулирование.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</a:rPr>
              <a:t>6. Выделение себя из внешнего мира.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/>
          </p:cNvSpPr>
          <p:nvPr/>
        </p:nvSpPr>
        <p:spPr bwMode="auto">
          <a:xfrm>
            <a:off x="1357290" y="571480"/>
            <a:ext cx="614366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Сознание и мозг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5124" name="Объект 3"/>
          <p:cNvSpPr>
            <a:spLocks/>
          </p:cNvSpPr>
          <p:nvPr/>
        </p:nvSpPr>
        <p:spPr bwMode="auto">
          <a:xfrm>
            <a:off x="142844" y="1428737"/>
            <a:ext cx="521497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Человек сознает при помощи мозга, но сознание – не просто функция мозга самого по себе.</a:t>
            </a:r>
          </a:p>
          <a:p>
            <a:pPr marL="342900" lvl="0" indent="-342900" algn="just" eaLnBrk="0" hangingPunct="0">
              <a:spcBef>
                <a:spcPct val="20000"/>
              </a:spcBef>
              <a:buFontTx/>
              <a:buChar char="•"/>
            </a:pP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Психофизическая проблема </a:t>
            </a:r>
            <a:r>
              <a:rPr lang="ru-RU" sz="2400" dirty="0" smtClean="0">
                <a:latin typeface="Arial" pitchFamily="34" charset="0"/>
              </a:rPr>
              <a:t>–</a:t>
            </a: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это  вопрос о соотношении ментальных состояний (наших мыслей, желаний, чувств и т.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п.) и физических состояний мозга.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47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785926"/>
            <a:ext cx="2971800" cy="290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Прямоугольник 1"/>
          <p:cNvSpPr>
            <a:spLocks noChangeArrowheads="1"/>
          </p:cNvSpPr>
          <p:nvPr/>
        </p:nvSpPr>
        <p:spPr bwMode="auto">
          <a:xfrm>
            <a:off x="0" y="500042"/>
            <a:ext cx="896461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Georgia" pitchFamily="18" charset="0"/>
              </a:rPr>
              <a:t>Социальные  факторы возникновения сознания :</a:t>
            </a:r>
          </a:p>
          <a:p>
            <a:pPr>
              <a:buFont typeface="Wingdings" pitchFamily="2" charset="2"/>
              <a:buChar char="§"/>
            </a:pPr>
            <a:r>
              <a:rPr lang="ru-RU" sz="3600" b="1" i="1" dirty="0">
                <a:latin typeface="Georgia" pitchFamily="18" charset="0"/>
              </a:rPr>
              <a:t>формирование трудовой </a:t>
            </a:r>
            <a:r>
              <a:rPr lang="ru-RU" sz="3600" b="1" i="1" dirty="0" smtClean="0">
                <a:latin typeface="Georgia" pitchFamily="18" charset="0"/>
              </a:rPr>
              <a:t>деятельности;</a:t>
            </a:r>
            <a:endParaRPr lang="ru-RU" sz="3600" b="1" i="1" dirty="0">
              <a:latin typeface="Georgia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3600" b="1" i="1" dirty="0" smtClean="0">
                <a:latin typeface="Georgia" pitchFamily="18" charset="0"/>
              </a:rPr>
              <a:t>язык</a:t>
            </a:r>
            <a:r>
              <a:rPr lang="ru-RU" sz="3600" b="1" i="1" dirty="0">
                <a:latin typeface="Georgia" pitchFamily="18" charset="0"/>
              </a:rPr>
              <a:t>.</a:t>
            </a:r>
          </a:p>
        </p:txBody>
      </p:sp>
      <p:pic>
        <p:nvPicPr>
          <p:cNvPr id="1024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142984"/>
            <a:ext cx="1776433" cy="2581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142844" y="3857628"/>
            <a:ext cx="835824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solidFill>
                  <a:srgbClr val="FF0000"/>
                </a:solidFill>
                <a:latin typeface="Georgia" pitchFamily="18" charset="0"/>
              </a:rPr>
              <a:t>Труд</a:t>
            </a:r>
            <a:r>
              <a:rPr lang="ru-RU" sz="2800" dirty="0">
                <a:latin typeface="Georgia" pitchFamily="18" charset="0"/>
              </a:rPr>
              <a:t> – </a:t>
            </a:r>
            <a:r>
              <a:rPr lang="ru-RU" sz="2800" dirty="0" smtClean="0">
                <a:latin typeface="Georgia" pitchFamily="18" charset="0"/>
              </a:rPr>
              <a:t>процесс </a:t>
            </a:r>
            <a:r>
              <a:rPr lang="ru-RU" sz="2800" dirty="0">
                <a:latin typeface="Georgia" pitchFamily="18" charset="0"/>
              </a:rPr>
              <a:t>отношений между людьми, связанных с изготовлением и применением средств </a:t>
            </a:r>
            <a:r>
              <a:rPr lang="ru-RU" sz="2800" dirty="0" smtClean="0">
                <a:latin typeface="Georgia" pitchFamily="18" charset="0"/>
              </a:rPr>
              <a:t>деятельности.</a:t>
            </a:r>
            <a:endParaRPr lang="ru-RU" sz="2800" dirty="0">
              <a:latin typeface="Georgia" pitchFamily="18" charset="0"/>
            </a:endParaRPr>
          </a:p>
          <a:p>
            <a:pPr algn="just"/>
            <a:r>
              <a:rPr lang="ru-RU" sz="2800" b="1" i="1" dirty="0">
                <a:solidFill>
                  <a:srgbClr val="FF0000"/>
                </a:solidFill>
                <a:latin typeface="Georgia" pitchFamily="18" charset="0"/>
              </a:rPr>
              <a:t>Язык</a:t>
            </a:r>
            <a:r>
              <a:rPr lang="ru-RU" sz="2800" b="1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2800" dirty="0" smtClean="0">
                <a:latin typeface="Georgia" pitchFamily="18" charset="0"/>
              </a:rPr>
              <a:t>– знаковая </a:t>
            </a:r>
            <a:r>
              <a:rPr lang="ru-RU" sz="2800" dirty="0">
                <a:latin typeface="Georgia" pitchFamily="18" charset="0"/>
              </a:rPr>
              <a:t>система, </a:t>
            </a:r>
            <a:r>
              <a:rPr lang="ru-RU" sz="2800" dirty="0" smtClean="0">
                <a:latin typeface="Georgia" pitchFamily="18" charset="0"/>
              </a:rPr>
              <a:t>выработанная </a:t>
            </a:r>
            <a:r>
              <a:rPr lang="ru-RU" sz="2800" dirty="0">
                <a:latin typeface="Georgia" pitchFamily="18" charset="0"/>
              </a:rPr>
              <a:t>в обществе для </a:t>
            </a:r>
            <a:r>
              <a:rPr lang="ru-RU" sz="2800" dirty="0" smtClean="0">
                <a:latin typeface="Georgia" pitchFamily="18" charset="0"/>
              </a:rPr>
              <a:t>коммуникации и </a:t>
            </a:r>
            <a:r>
              <a:rPr lang="ru-RU" sz="2800" dirty="0">
                <a:latin typeface="Georgia" pitchFamily="18" charset="0"/>
              </a:rPr>
              <a:t>передачи </a:t>
            </a:r>
            <a:r>
              <a:rPr lang="ru-RU" sz="2800" dirty="0" smtClean="0">
                <a:latin typeface="Georgia" pitchFamily="18" charset="0"/>
              </a:rPr>
              <a:t>информации.</a:t>
            </a:r>
            <a:endParaRPr lang="ru-RU" sz="28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1"/>
          <p:cNvSpPr>
            <a:spLocks noChangeArrowheads="1"/>
          </p:cNvSpPr>
          <p:nvPr/>
        </p:nvSpPr>
        <p:spPr bwMode="auto">
          <a:xfrm>
            <a:off x="250825" y="765175"/>
            <a:ext cx="8607455" cy="335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Georgia" pitchFamily="18" charset="0"/>
              </a:rPr>
              <a:t>СТРУКТУРА СОЗНАНИЯ</a:t>
            </a:r>
          </a:p>
          <a:p>
            <a:pPr algn="ctr"/>
            <a:endParaRPr lang="ru-RU" sz="2400" b="1" dirty="0">
              <a:latin typeface="Georgia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ru-RU" sz="3200" b="1" i="1" dirty="0">
                <a:latin typeface="Georgia" pitchFamily="18" charset="0"/>
              </a:rPr>
              <a:t>Интеллект</a:t>
            </a:r>
          </a:p>
          <a:p>
            <a:pPr algn="just">
              <a:buFont typeface="Arial" charset="0"/>
              <a:buChar char="•"/>
            </a:pPr>
            <a:r>
              <a:rPr lang="ru-RU" sz="3200" b="1" i="1" dirty="0">
                <a:latin typeface="Georgia" pitchFamily="18" charset="0"/>
              </a:rPr>
              <a:t>Чувства и эмоции</a:t>
            </a:r>
            <a:r>
              <a:rPr lang="ru-RU" sz="3200" b="1" dirty="0">
                <a:latin typeface="Georgia" pitchFamily="18" charset="0"/>
              </a:rPr>
              <a:t> </a:t>
            </a:r>
          </a:p>
          <a:p>
            <a:pPr algn="just">
              <a:buFont typeface="Arial" charset="0"/>
              <a:buChar char="•"/>
            </a:pPr>
            <a:r>
              <a:rPr lang="ru-RU" sz="3200" b="1" i="1" dirty="0">
                <a:latin typeface="Georgia" pitchFamily="18" charset="0"/>
              </a:rPr>
              <a:t>Воля</a:t>
            </a:r>
          </a:p>
          <a:p>
            <a:pPr algn="just">
              <a:buFont typeface="Arial" charset="0"/>
              <a:buChar char="•"/>
            </a:pPr>
            <a:r>
              <a:rPr lang="ru-RU" sz="3200" b="1" i="1" dirty="0">
                <a:latin typeface="Georgia" pitchFamily="18" charset="0"/>
              </a:rPr>
              <a:t>Внимание</a:t>
            </a:r>
          </a:p>
          <a:p>
            <a:pPr algn="just">
              <a:buFont typeface="Arial" charset="0"/>
              <a:buChar char="•"/>
            </a:pPr>
            <a:r>
              <a:rPr lang="ru-RU" sz="3200" b="1" i="1" dirty="0">
                <a:latin typeface="Georgia" pitchFamily="18" charset="0"/>
              </a:rPr>
              <a:t>Память</a:t>
            </a:r>
            <a:r>
              <a:rPr lang="ru-RU" sz="3200" b="1" dirty="0">
                <a:latin typeface="Georgia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0825" y="573088"/>
            <a:ext cx="8893175" cy="52149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cs typeface="Times New Roman" pitchFamily="18" charset="0"/>
              </a:rPr>
              <a:t>Стратегии интерпретации человека: </a:t>
            </a:r>
          </a:p>
          <a:p>
            <a:pPr>
              <a:buFont typeface="Wingdings" pitchFamily="2" charset="2"/>
              <a:buChar char="Ø"/>
            </a:pPr>
            <a:r>
              <a:rPr lang="ru-RU" sz="4800" b="1" dirty="0">
                <a:cs typeface="Times New Roman" pitchFamily="18" charset="0"/>
              </a:rPr>
              <a:t>  рационалистическая;</a:t>
            </a:r>
          </a:p>
          <a:p>
            <a:pPr>
              <a:buFont typeface="Wingdings" pitchFamily="2" charset="2"/>
              <a:buChar char="Ø"/>
            </a:pPr>
            <a:r>
              <a:rPr lang="ru-RU" sz="4800" b="1" dirty="0">
                <a:cs typeface="Times New Roman" pitchFamily="18" charset="0"/>
              </a:rPr>
              <a:t>  натурализаторская; </a:t>
            </a:r>
          </a:p>
          <a:p>
            <a:pPr>
              <a:buFont typeface="Wingdings" pitchFamily="2" charset="2"/>
              <a:buChar char="Ø"/>
            </a:pPr>
            <a:r>
              <a:rPr lang="ru-RU" sz="4800" b="1" dirty="0">
                <a:cs typeface="Times New Roman" pitchFamily="18" charset="0"/>
              </a:rPr>
              <a:t>  </a:t>
            </a:r>
            <a:r>
              <a:rPr lang="ru-RU" sz="4800" b="1" dirty="0" err="1">
                <a:cs typeface="Times New Roman" pitchFamily="18" charset="0"/>
              </a:rPr>
              <a:t>экзистенциально-персоналистская</a:t>
            </a:r>
            <a:r>
              <a:rPr lang="ru-RU" sz="4800" b="1" dirty="0"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4800" b="1" dirty="0">
                <a:cs typeface="Times New Roman" pitchFamily="18" charset="0"/>
              </a:rPr>
              <a:t> </a:t>
            </a:r>
            <a:r>
              <a:rPr lang="ru-RU" sz="4800" b="1" dirty="0" err="1" smtClean="0">
                <a:cs typeface="Times New Roman" pitchFamily="18" charset="0"/>
              </a:rPr>
              <a:t>социологизаторская</a:t>
            </a:r>
            <a:r>
              <a:rPr lang="ru-RU" sz="4800" b="1" dirty="0" smtClean="0">
                <a:cs typeface="Times New Roman" pitchFamily="18" charset="0"/>
              </a:rPr>
              <a:t>.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Прямоугольник 1"/>
          <p:cNvSpPr>
            <a:spLocks noChangeArrowheads="1"/>
          </p:cNvSpPr>
          <p:nvPr/>
        </p:nvSpPr>
        <p:spPr bwMode="auto">
          <a:xfrm>
            <a:off x="250825" y="1000108"/>
            <a:ext cx="8178827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Georgia" pitchFamily="18" charset="0"/>
              </a:rPr>
              <a:t>САМОСОЗНАНИЕ</a:t>
            </a:r>
            <a:r>
              <a:rPr lang="ru-RU" sz="3200" i="1" dirty="0">
                <a:latin typeface="Georgia" pitchFamily="18" charset="0"/>
              </a:rPr>
              <a:t> </a:t>
            </a:r>
            <a:r>
              <a:rPr lang="ru-RU" sz="3200" i="1" dirty="0" smtClean="0">
                <a:latin typeface="Georgia" pitchFamily="18" charset="0"/>
              </a:rPr>
              <a:t>– </a:t>
            </a:r>
            <a:r>
              <a:rPr lang="ru-RU" sz="2800" dirty="0">
                <a:latin typeface="Georgia" pitchFamily="18" charset="0"/>
              </a:rPr>
              <a:t>выделение себя, отношение к себе, оценка своих </a:t>
            </a:r>
            <a:r>
              <a:rPr lang="ru-RU" sz="2800" dirty="0" smtClean="0">
                <a:latin typeface="Georgia" pitchFamily="18" charset="0"/>
              </a:rPr>
              <a:t>возможностей.</a:t>
            </a:r>
            <a:endParaRPr lang="ru-RU" sz="2800" dirty="0">
              <a:latin typeface="Georgia" pitchFamily="18" charset="0"/>
            </a:endParaRPr>
          </a:p>
          <a:p>
            <a:r>
              <a:rPr lang="ru-RU" sz="3200" b="1" dirty="0" smtClean="0">
                <a:latin typeface="Georgia" pitchFamily="18" charset="0"/>
              </a:rPr>
              <a:t>АРХЕТИПЫ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i="1" dirty="0" smtClean="0">
                <a:latin typeface="Georgia" pitchFamily="18" charset="0"/>
              </a:rPr>
              <a:t>–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2800" dirty="0">
                <a:latin typeface="Georgia" pitchFamily="18" charset="0"/>
              </a:rPr>
              <a:t>это система врожденных программ поведения, типичных реакций и </a:t>
            </a:r>
            <a:r>
              <a:rPr lang="ru-RU" sz="2800" dirty="0" smtClean="0">
                <a:latin typeface="Georgia" pitchFamily="18" charset="0"/>
              </a:rPr>
              <a:t>установок.</a:t>
            </a:r>
            <a:endParaRPr lang="ru-RU" sz="28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/>
          </p:cNvSpPr>
          <p:nvPr/>
        </p:nvSpPr>
        <p:spPr bwMode="auto">
          <a:xfrm>
            <a:off x="642910" y="571480"/>
            <a:ext cx="8002587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Формирование самосознания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" name="Объект 2"/>
          <p:cNvSpPr>
            <a:spLocks/>
          </p:cNvSpPr>
          <p:nvPr/>
        </p:nvSpPr>
        <p:spPr bwMode="auto">
          <a:xfrm>
            <a:off x="357158" y="1285860"/>
            <a:ext cx="803595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Самосознание не изначальная данность, присущая человеку, а продукт развития. Однако, зачаток сознания тождественности появляется уже у младенца, когда он начинает различать ощущения, вызванные внешними предметами, и ощущения, вызванные собственным телом.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1800"/>
              <a:buFont typeface="Calibri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Осознание своего тела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и его «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вписанности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» в мир.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1800"/>
              <a:buFont typeface="Calibri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Осознание себя в качестве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принадлежащего к  человеческому сообществу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той или иной культуре и социальной группе.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1800"/>
              <a:buFont typeface="Calibri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Возникновение сознания Я, которое включает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самооценку и самоконтроль.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Прямоугольник 1"/>
          <p:cNvSpPr>
            <a:spLocks noChangeArrowheads="1"/>
          </p:cNvSpPr>
          <p:nvPr/>
        </p:nvSpPr>
        <p:spPr bwMode="auto">
          <a:xfrm>
            <a:off x="179388" y="981075"/>
            <a:ext cx="86772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FF0000"/>
                </a:solidFill>
                <a:latin typeface="Georgia" pitchFamily="18" charset="0"/>
              </a:rPr>
              <a:t>Функции сознания</a:t>
            </a:r>
          </a:p>
          <a:p>
            <a:pPr algn="ctr"/>
            <a:endParaRPr lang="ru-RU" sz="3600" b="1">
              <a:latin typeface="Georgia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4400" b="1" i="1">
                <a:cs typeface="Arial" charset="0"/>
              </a:rPr>
              <a:t> Познавательная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400" b="1" i="1">
                <a:cs typeface="Arial" charset="0"/>
              </a:rPr>
              <a:t>  Целевая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400" b="1" i="1">
                <a:cs typeface="Arial" charset="0"/>
              </a:rPr>
              <a:t> Регулятивная</a:t>
            </a:r>
          </a:p>
          <a:p>
            <a:pPr algn="just">
              <a:buFont typeface="Wingdings" pitchFamily="2" charset="2"/>
              <a:buChar char="Ø"/>
            </a:pPr>
            <a:r>
              <a:rPr lang="ru-RU" sz="4400" b="1" i="1">
                <a:cs typeface="Arial" charset="0"/>
              </a:rPr>
              <a:t> Креативная</a:t>
            </a:r>
            <a:endParaRPr lang="ru-RU" sz="44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Прямоугольник 1"/>
          <p:cNvSpPr>
            <a:spLocks noChangeArrowheads="1"/>
          </p:cNvSpPr>
          <p:nvPr/>
        </p:nvSpPr>
        <p:spPr bwMode="auto">
          <a:xfrm>
            <a:off x="214282" y="1428736"/>
            <a:ext cx="86407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 i="1" dirty="0" smtClean="0">
                <a:latin typeface="Georgia" pitchFamily="18" charset="0"/>
              </a:rPr>
              <a:t>Бессознательное</a:t>
            </a:r>
            <a:r>
              <a:rPr lang="ru-RU" sz="2800" b="1" dirty="0" smtClean="0">
                <a:latin typeface="Georgia" pitchFamily="18" charset="0"/>
              </a:rPr>
              <a:t> </a:t>
            </a:r>
            <a:r>
              <a:rPr lang="ru-RU" sz="2800" b="1" i="1" dirty="0" smtClean="0">
                <a:latin typeface="Georgia" pitchFamily="18" charset="0"/>
              </a:rPr>
              <a:t>–</a:t>
            </a:r>
            <a:r>
              <a:rPr lang="ru-RU" sz="2800" dirty="0" smtClean="0">
                <a:latin typeface="Georgia" pitchFamily="18" charset="0"/>
              </a:rPr>
              <a:t> сфера неосознанных и неосмысленных переживаний.</a:t>
            </a:r>
            <a:endParaRPr lang="ru-RU" sz="2800" dirty="0"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571480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СОЗНАНИЕ И БЕССОЗНАТЕЛЬНОЕ </a:t>
            </a:r>
            <a:endParaRPr lang="ru-RU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561006"/>
            <a:ext cx="5643602" cy="412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Rot="1" noChangeArrowheads="1"/>
          </p:cNvSpPr>
          <p:nvPr/>
        </p:nvSpPr>
        <p:spPr bwMode="auto">
          <a:xfrm>
            <a:off x="571472" y="500042"/>
            <a:ext cx="82868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4. Философия и жизненный мир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человека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в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XXI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 в.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57224" y="1000108"/>
            <a:ext cx="800105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80000">
              <a:buFont typeface="Wingdings" pitchFamily="2" charset="2"/>
              <a:buChar char="v"/>
            </a:pPr>
            <a:r>
              <a:rPr lang="ru-RU" sz="1600" b="1" dirty="0" smtClean="0"/>
              <a:t> Жизненный мир – </a:t>
            </a:r>
            <a:r>
              <a:rPr lang="ru-RU" sz="1600" dirty="0" smtClean="0"/>
              <a:t>одно из основных понятий феноменологии </a:t>
            </a:r>
            <a:r>
              <a:rPr lang="ru-RU" sz="1600" dirty="0" smtClean="0">
                <a:solidFill>
                  <a:schemeClr val="accent4"/>
                </a:solidFill>
              </a:rPr>
              <a:t>Э. Гуссерля</a:t>
            </a:r>
            <a:r>
              <a:rPr lang="ru-RU" sz="1600" dirty="0" smtClean="0"/>
              <a:t>, – соотносится с опытом деятельности человека в повседневной жизни. Именно из повседневности вырастают искусство, наука, религия и другие культурные феномены.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В повседневную реальность вплетены «мир науки» и «мир философии», «мир искусства», «мир мечты и грезы» и даже «мир потустороннего». </a:t>
            </a:r>
            <a:r>
              <a:rPr lang="ru-RU" sz="1600" i="1" dirty="0" smtClean="0"/>
              <a:t>Повседневность – источник и вместилище любых других вариантов реальности.</a:t>
            </a:r>
            <a:r>
              <a:rPr lang="ru-RU" sz="16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Человек стремится упорядочить мир, выделяя его </a:t>
            </a:r>
            <a:r>
              <a:rPr lang="ru-RU" sz="1600" i="1" dirty="0" smtClean="0"/>
              <a:t>структурные характеристики</a:t>
            </a:r>
            <a:r>
              <a:rPr lang="ru-RU" sz="1600" dirty="0" smtClean="0"/>
              <a:t> – пространство, время, причинность, вещность, </a:t>
            </a:r>
            <a:r>
              <a:rPr lang="ru-RU" sz="1600" dirty="0" err="1" smtClean="0"/>
              <a:t>интерсубъективность</a:t>
            </a:r>
            <a:r>
              <a:rPr lang="ru-RU" sz="1600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Особенности повседневного мира описали </a:t>
            </a:r>
            <a:r>
              <a:rPr lang="ru-RU" sz="1600" dirty="0" smtClean="0">
                <a:solidFill>
                  <a:schemeClr val="accent4"/>
                </a:solidFill>
              </a:rPr>
              <a:t>А.</a:t>
            </a:r>
            <a:r>
              <a:rPr lang="en-US" sz="1600" dirty="0" smtClean="0">
                <a:solidFill>
                  <a:schemeClr val="accent4"/>
                </a:solidFill>
              </a:rPr>
              <a:t> </a:t>
            </a:r>
            <a:r>
              <a:rPr lang="ru-RU" sz="1600" dirty="0" err="1" smtClean="0">
                <a:solidFill>
                  <a:schemeClr val="accent4"/>
                </a:solidFill>
              </a:rPr>
              <a:t>Шюц</a:t>
            </a:r>
            <a:r>
              <a:rPr lang="ru-RU" sz="1600" dirty="0" smtClean="0">
                <a:solidFill>
                  <a:schemeClr val="accent4"/>
                </a:solidFill>
              </a:rPr>
              <a:t> и Т. </a:t>
            </a:r>
            <a:r>
              <a:rPr lang="ru-RU" sz="1600" dirty="0" err="1" smtClean="0">
                <a:solidFill>
                  <a:schemeClr val="accent4"/>
                </a:solidFill>
              </a:rPr>
              <a:t>Лукман</a:t>
            </a:r>
            <a:r>
              <a:rPr lang="ru-RU" sz="1600" dirty="0" smtClean="0"/>
              <a:t>, выделив в качестве главной </a:t>
            </a:r>
            <a:r>
              <a:rPr lang="ru-RU" sz="1600" i="1" dirty="0" err="1" smtClean="0"/>
              <a:t>интерсубъективность</a:t>
            </a:r>
            <a:r>
              <a:rPr lang="ru-RU" sz="1600" i="1" dirty="0" smtClean="0"/>
              <a:t> </a:t>
            </a:r>
            <a:r>
              <a:rPr lang="ru-RU" sz="1600" dirty="0" smtClean="0"/>
              <a:t>(</a:t>
            </a:r>
            <a:r>
              <a:rPr lang="ru-RU" sz="1600" dirty="0" err="1" smtClean="0"/>
              <a:t>общезначимость</a:t>
            </a:r>
            <a:r>
              <a:rPr lang="ru-RU" sz="1600" dirty="0" smtClean="0"/>
              <a:t>). Важнейшее значение приобретают </a:t>
            </a:r>
            <a:r>
              <a:rPr lang="ru-RU" sz="1600" i="1" dirty="0" smtClean="0"/>
              <a:t>человеческие смыслы и проблема понимания.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Обыденный мир – </a:t>
            </a:r>
            <a:r>
              <a:rPr lang="ru-RU" sz="1600" dirty="0" err="1" smtClean="0"/>
              <a:t>мир</a:t>
            </a:r>
            <a:r>
              <a:rPr lang="ru-RU" sz="1600" dirty="0" smtClean="0"/>
              <a:t> </a:t>
            </a:r>
            <a:r>
              <a:rPr lang="ru-RU" sz="1600" i="1" dirty="0" smtClean="0"/>
              <a:t>прагматический.</a:t>
            </a:r>
            <a:r>
              <a:rPr lang="ru-RU" sz="1600" dirty="0" smtClean="0"/>
              <a:t> </a:t>
            </a:r>
            <a:r>
              <a:rPr lang="ru-RU" sz="1600" i="1" dirty="0" err="1" smtClean="0"/>
              <a:t>Рецептурностъ</a:t>
            </a:r>
            <a:r>
              <a:rPr lang="ru-RU" sz="1600" dirty="0" smtClean="0"/>
              <a:t>, </a:t>
            </a:r>
            <a:r>
              <a:rPr lang="ru-RU" sz="1600" i="1" dirty="0" smtClean="0"/>
              <a:t>стандартность, стереотипность</a:t>
            </a:r>
            <a:r>
              <a:rPr lang="ru-RU" sz="1600" dirty="0" smtClean="0"/>
              <a:t> – важнейшие черты обыденного сознания. Жизненный мир – это </a:t>
            </a:r>
            <a:r>
              <a:rPr lang="ru-RU" sz="1600" i="1" dirty="0" smtClean="0"/>
              <a:t>мир конкретных ситуаций</a:t>
            </a:r>
            <a:r>
              <a:rPr lang="ru-RU" sz="1600" dirty="0" smtClean="0"/>
              <a:t>, </a:t>
            </a:r>
            <a:r>
              <a:rPr lang="ru-RU" sz="1600" i="1" dirty="0" smtClean="0"/>
              <a:t>непосредственного конкретного чувственного опыта, </a:t>
            </a:r>
            <a:r>
              <a:rPr lang="ru-RU" sz="1600" dirty="0" smtClean="0"/>
              <a:t>он часто меняется.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Жизненный мир строго </a:t>
            </a:r>
            <a:r>
              <a:rPr lang="ru-RU" sz="1600" i="1" dirty="0" smtClean="0"/>
              <a:t>центрирован:</a:t>
            </a:r>
            <a:r>
              <a:rPr lang="ru-RU" sz="1600" dirty="0" smtClean="0"/>
              <a:t> он располагается концентрическими кругами вокруг моего (вашего, их, любого из них, вас и нас) «Я».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В едином жизненном мире имеется ряд </a:t>
            </a:r>
            <a:r>
              <a:rPr lang="ru-RU" sz="1600" i="1" dirty="0" smtClean="0"/>
              <a:t>особых «жизненных миров» </a:t>
            </a:r>
            <a:r>
              <a:rPr lang="ru-RU" sz="1600" dirty="0" smtClean="0"/>
              <a:t>(миры ребенка и взрослого, мужчины и женщины, богатого и бедного, селянина и горожанина, больного и здорового, мир семьи и мир работы, мир друзей и мир врагов, мир белорусов и американцев, и т. д.). </a:t>
            </a:r>
          </a:p>
          <a:p>
            <a:pPr>
              <a:buFont typeface="Wingdings" pitchFamily="2" charset="2"/>
              <a:buChar char="v"/>
            </a:pPr>
            <a:endParaRPr lang="ru-RU" sz="1600" dirty="0" smtClean="0"/>
          </a:p>
          <a:p>
            <a:pPr>
              <a:buFont typeface="Wingdings" pitchFamily="2" charset="2"/>
              <a:buChar char="v"/>
            </a:pPr>
            <a:endParaRPr lang="ru-RU" sz="1600" dirty="0" smtClean="0"/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5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9" name="Picture 4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4" name="Picture 6" descr="white-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0525" y="1905000"/>
            <a:ext cx="19685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928662" y="2428868"/>
            <a:ext cx="542928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pitchFamily="34" charset="0"/>
              </a:rPr>
              <a:t>Вопросы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pitchFamily="34" charset="0"/>
              </a:rPr>
              <a:t>к лектору?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latin typeface="Arial" pitchFamily="34" charset="0"/>
              </a:rPr>
              <a:t>Задавайте!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Rot="1" noChangeArrowheads="1"/>
          </p:cNvSpPr>
          <p:nvPr/>
        </p:nvSpPr>
        <p:spPr bwMode="auto">
          <a:xfrm>
            <a:off x="914400" y="277813"/>
            <a:ext cx="780100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Вопросы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для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самоконтроля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101379" name="Rectangle 3"/>
          <p:cNvSpPr>
            <a:spLocks noRot="1" noChangeArrowheads="1"/>
          </p:cNvSpPr>
          <p:nvPr/>
        </p:nvSpPr>
        <p:spPr bwMode="auto">
          <a:xfrm>
            <a:off x="914400" y="1676400"/>
            <a:ext cx="800100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714348" y="1500174"/>
            <a:ext cx="81439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/>
              <a:t>1. Как определяется человек в классической и неклассической философии?</a:t>
            </a:r>
          </a:p>
          <a:p>
            <a:r>
              <a:rPr lang="ru-RU" sz="2400" dirty="0" smtClean="0"/>
              <a:t>2. Чем философский подход отличается от научного анализа человека?</a:t>
            </a:r>
          </a:p>
          <a:p>
            <a:r>
              <a:rPr lang="ru-RU" sz="2400" dirty="0" smtClean="0"/>
              <a:t>3. Что такое сущность и существование человека?</a:t>
            </a:r>
          </a:p>
          <a:p>
            <a:r>
              <a:rPr lang="ru-RU" sz="2400" dirty="0" smtClean="0"/>
              <a:t>4. Какую роль играет деятельность в жизни человека?</a:t>
            </a:r>
          </a:p>
          <a:p>
            <a:r>
              <a:rPr lang="ru-RU" sz="2400" dirty="0" smtClean="0"/>
              <a:t>5. Как представляли сознание в классической и неклассической философии?</a:t>
            </a:r>
          </a:p>
          <a:p>
            <a:r>
              <a:rPr lang="ru-RU" sz="2400" dirty="0" smtClean="0"/>
              <a:t>6. Как связаны сознание и мозг? В чем смысл психофизиологической проблемы?</a:t>
            </a:r>
          </a:p>
          <a:p>
            <a:r>
              <a:rPr lang="ru-RU" sz="2400" dirty="0" smtClean="0"/>
              <a:t>7. Каково содержание концепта «жизненный мир»?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571472" y="642918"/>
            <a:ext cx="81534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Times New Roman" pitchFamily="18" charset="0"/>
              </a:rPr>
              <a:t>Эволюция философских размышлений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Times New Roman" pitchFamily="18" charset="0"/>
              </a:rPr>
              <a:t>о человеке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571472" y="2000240"/>
            <a:ext cx="807249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1800"/>
              <a:buFont typeface="Wingdings" pitchFamily="2" charset="2"/>
              <a:buChar char="n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Философы античности, особенно натурфилософы, рассматривали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как образ космоса, как «малый мир»,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микрокосмос.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1800"/>
              <a:buFont typeface="Wingdings" pitchFamily="2" charset="2"/>
              <a:buChar char="n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Эта точка зрения, конечно, на новой основе, воспроизводится и в наши дни. Человек ведь действительно часть космоса.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4572000" y="3786190"/>
            <a:ext cx="3357586" cy="194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Начиная с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cs typeface="Arial" pitchFamily="34" charset="0"/>
              </a:rPr>
              <a:t>Сократа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философы античности считали человека двойственным существом, состоящим из тела и души.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Documents and Settings\Администратор\Мои документы\дианчик\философия\сокра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857628"/>
            <a:ext cx="1643074" cy="20950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ChangeArrowheads="1"/>
          </p:cNvSpPr>
          <p:nvPr/>
        </p:nvSpPr>
        <p:spPr bwMode="auto">
          <a:xfrm>
            <a:off x="533400" y="476250"/>
            <a:ext cx="8153400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2400"/>
              <a:buFont typeface="Wingdings" pitchFamily="2" charset="2"/>
              <a:buChar char="n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средневековой философии главное размежевание проходит не столько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между телом и душой человека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 сколько между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«плотским человеком» и «духовным человеком».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Природа человека понимается как трехчастная: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</a:rPr>
              <a:t>тело – душа – дух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Духовность человека состоит в его совести, совести с Богом, реализуется в высоких чувствах Веры, Надежды и Любви.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20px-Voltaire-Baquo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4071942"/>
            <a:ext cx="2234195" cy="182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86116" y="3929066"/>
            <a:ext cx="4929222" cy="2428892"/>
          </a:xfrm>
          <a:prstGeom prst="rect">
            <a:avLst/>
          </a:prstGeom>
        </p:spPr>
        <p:txBody>
          <a:bodyPr/>
          <a:lstStyle/>
          <a:p>
            <a:pPr marL="365125" marR="0" lvl="0" indent="-255588" algn="just" defTabSz="914400" rtl="0" eaLnBrk="1" fontAlgn="base" latinLnBrk="0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 эпоху Просвещения признание завоевывает  такое понимание сущности человека и человеческих отношений, которое основано на вере в природную доброту и разумность человека, в возможность создания общества, в котором будут царить отношения «свободы, равенства и братства». </a:t>
            </a:r>
          </a:p>
          <a:p>
            <a:pPr marL="365125" marR="0" lvl="0" indent="-255588" algn="l" defTabSz="914400" rtl="0" eaLnBrk="1" fontAlgn="base" latinLnBrk="0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14" descr="Descartes (4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071546"/>
            <a:ext cx="1809750" cy="215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71802" y="1285860"/>
            <a:ext cx="539591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1800"/>
              <a:buFont typeface="Wingdings" pitchFamily="2" charset="2"/>
              <a:buChar char="v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В Новое время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специфика человека усматривается в разуме, в мышлении, рациональности. Ясное содержание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души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FFFF"/>
                </a:solidFill>
                <a:effectLst/>
                <a:latin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– это сознание.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Такова позиция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Рене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</a:rPr>
              <a:t>Декарта.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357554" y="1285860"/>
            <a:ext cx="511016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1800"/>
              <a:buFont typeface="Wingdings" pitchFamily="2" charset="2"/>
              <a:buChar char="n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14744" y="1071546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chemeClr val="accent2"/>
              </a:buClr>
              <a:buSzPts val="1800"/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FF3300"/>
                </a:solidFill>
                <a:latin typeface="Arial" pitchFamily="34" charset="0"/>
              </a:rPr>
              <a:t>И. Кант </a:t>
            </a:r>
            <a:r>
              <a:rPr lang="ru-RU" dirty="0" smtClean="0">
                <a:latin typeface="Arial" pitchFamily="34" charset="0"/>
              </a:rPr>
              <a:t>привносит в эту концепцию много нового, но и он ставит в конечном счете превыше других познавательные способности, каковых у него три – рассудок, способность суждения, разум.</a:t>
            </a:r>
            <a:endParaRPr lang="ru-RU" sz="2400" dirty="0" smtClean="0">
              <a:latin typeface="Arial" pitchFamily="34" charset="0"/>
            </a:endParaRPr>
          </a:p>
        </p:txBody>
      </p:sp>
      <p:pic>
        <p:nvPicPr>
          <p:cNvPr id="5" name="Picture 11" descr="Kant_0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285860"/>
            <a:ext cx="1857388" cy="1532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14810" y="3071810"/>
            <a:ext cx="4572000" cy="35024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chemeClr val="accent2"/>
              </a:buClr>
              <a:buSzPts val="2000"/>
              <a:buFont typeface="Wingdings" pitchFamily="2" charset="2"/>
              <a:buChar char="n"/>
            </a:pPr>
            <a:r>
              <a:rPr lang="ru-RU" b="1" dirty="0" smtClean="0">
                <a:solidFill>
                  <a:srgbClr val="FF3300"/>
                </a:solidFill>
                <a:latin typeface="Arial" pitchFamily="34" charset="0"/>
              </a:rPr>
              <a:t>Ф. Ницше </a:t>
            </a:r>
            <a:r>
              <a:rPr lang="ru-RU" dirty="0" smtClean="0">
                <a:latin typeface="Arial" pitchFamily="34" charset="0"/>
              </a:rPr>
              <a:t>в своем учении  о «сверхчеловеке» разум понимает как болезнь, заблуждение, омертвляющее человека и мешающее реализовать волю к власти. </a:t>
            </a:r>
            <a:endParaRPr lang="en-US" dirty="0" smtClean="0">
              <a:latin typeface="Arial" pitchFamily="34" charset="0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chemeClr val="accent2"/>
              </a:buClr>
              <a:buSzPts val="2000"/>
              <a:buFont typeface="Wingdings" pitchFamily="2" charset="2"/>
              <a:buChar char="n"/>
            </a:pPr>
            <a:r>
              <a:rPr lang="ru-RU" dirty="0" smtClean="0">
                <a:latin typeface="Arial" pitchFamily="34" charset="0"/>
              </a:rPr>
              <a:t>Чуть позднее </a:t>
            </a:r>
            <a:r>
              <a:rPr lang="ru-RU" b="1" dirty="0" smtClean="0">
                <a:solidFill>
                  <a:schemeClr val="accent4"/>
                </a:solidFill>
                <a:latin typeface="Arial" pitchFamily="34" charset="0"/>
              </a:rPr>
              <a:t>З. Фрейд </a:t>
            </a:r>
            <a:r>
              <a:rPr lang="ru-RU" dirty="0" smtClean="0">
                <a:latin typeface="Arial" pitchFamily="34" charset="0"/>
              </a:rPr>
              <a:t>открывает «Ящик Пандоры» в сфере бессознательного и окончательно убеждает, что человек животное несовершенное, а не «венец природы».</a:t>
            </a:r>
            <a:endParaRPr lang="ru-RU" sz="2000" dirty="0" smtClean="0">
              <a:latin typeface="Arial" pitchFamily="34" charset="0"/>
            </a:endParaRPr>
          </a:p>
        </p:txBody>
      </p:sp>
      <p:pic>
        <p:nvPicPr>
          <p:cNvPr id="75778" name="Picture 2" descr="freu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4857760"/>
            <a:ext cx="1233492" cy="1492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2571736" y="3143248"/>
          <a:ext cx="1516163" cy="1638298"/>
        </p:xfrm>
        <a:graphic>
          <a:graphicData uri="http://schemas.openxmlformats.org/presentationml/2006/ole">
            <p:oleObj spid="_x0000_s75779" r:id="rId5" imgW="952583" imgH="952583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Содержимое 2"/>
          <p:cNvSpPr>
            <a:spLocks/>
          </p:cNvSpPr>
          <p:nvPr/>
        </p:nvSpPr>
        <p:spPr bwMode="auto">
          <a:xfrm>
            <a:off x="3500430" y="785794"/>
            <a:ext cx="500066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2400"/>
              <a:buFont typeface="Wingdings" pitchFamily="2" charset="2"/>
              <a:buChar char="n"/>
              <a:tabLst/>
            </a:pPr>
            <a:r>
              <a:rPr kumimoji="0" lang="ru-RU" sz="2000" b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В 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XX </a:t>
            </a:r>
            <a:r>
              <a:rPr kumimoji="0" lang="ru-RU" sz="2000" b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в. </a:t>
            </a:r>
            <a:r>
              <a:rPr kumimoji="0" lang="ru-RU" sz="2000" b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</a:rPr>
              <a:t>феноменолог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</a:rPr>
              <a:t> Э.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</a:rPr>
              <a:t>Гуссерль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провозглашает подлинной природой человека опыт его сознания – образование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эйдосов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 понимание в соответствии с ними мира предметов, жизни.</a:t>
            </a:r>
          </a:p>
        </p:txBody>
      </p:sp>
      <p:sp>
        <p:nvSpPr>
          <p:cNvPr id="4" name="Содержимое 2"/>
          <p:cNvSpPr>
            <a:spLocks/>
          </p:cNvSpPr>
          <p:nvPr/>
        </p:nvSpPr>
        <p:spPr bwMode="auto">
          <a:xfrm>
            <a:off x="2786050" y="2857496"/>
            <a:ext cx="592935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2400"/>
              <a:buFont typeface="Wingdings" pitchFamily="2" charset="2"/>
              <a:buChar char="n"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Согласно постмодернистам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 человек – существо, бунтующее в поисках возвышенного и избавления от удушающих объятий однообразного, одномерного, скучного, коллективного, тоталитарного. Человек может понять существующие общественные нормы лишь в том случае, если он постоянно от них отодвигается, иначе говоря,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деконструирует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их.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4517" name="Picture 5" descr="Edmund Husserl 1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642918"/>
            <a:ext cx="1378682" cy="1809726"/>
          </a:xfrm>
          <a:prstGeom prst="rect">
            <a:avLst/>
          </a:prstGeom>
          <a:noFill/>
        </p:spPr>
      </p:pic>
      <p:pic>
        <p:nvPicPr>
          <p:cNvPr id="64518" name="Picture 6" descr="Делез Жиль 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286124"/>
            <a:ext cx="1184275" cy="1277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9" name="Picture 7" descr="Деррида Жак1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4643446"/>
            <a:ext cx="922317" cy="142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3357554" y="1000108"/>
            <a:ext cx="557216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2400"/>
              <a:buFont typeface="Wingdings" pitchFamily="2" charset="2"/>
              <a:buChar char="n"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ГЕРМЕНЕВТЫ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считают, что истинность человека реализуется в его существовании в мире, понимании мира, преодолении потаенности вещи, слияния ее границ с границами человека, каковыми выступают его временность, забота, страх и реализуемая в этой связи активность.</a:t>
            </a:r>
          </a:p>
        </p:txBody>
      </p:sp>
      <p:pic>
        <p:nvPicPr>
          <p:cNvPr id="65540" name="Picture 4" descr="https://upload.wikimedia.org/wikipedia/ru/0/04/%D0%93%D0%B0%D0%B4%D0%B0%D0%BC%D0%B5%D1%80%2C_%D0%93%D0%B0%D0%BD%D1%81-%D0%93%D0%B5%D0%BE%D1%80%D0%B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071546"/>
            <a:ext cx="1785950" cy="1889234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7554" y="3071810"/>
            <a:ext cx="550072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ts val="2400"/>
              <a:buFont typeface="Wingdings" pitchFamily="2" charset="2"/>
              <a:buChar char="n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Организатор философской антропологии как особой философской школы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Макс Шелер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полагал, что целостное учение о человеке можно создать только совместными усилиями ученых-естественников, исследователей из наук о культуре и учений о спасении (религия). </a:t>
            </a:r>
          </a:p>
          <a:p>
            <a:pPr marL="342900" lvl="0" indent="-342900" eaLnBrk="0" hangingPunct="0">
              <a:spcBef>
                <a:spcPct val="20000"/>
              </a:spcBef>
            </a:pPr>
            <a:r>
              <a:rPr lang="ru-RU" sz="16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   В человеческой природе он насчитывает два</a:t>
            </a:r>
          </a:p>
          <a:p>
            <a:pPr marL="342900" lvl="0" indent="-342900" eaLnBrk="0" hangingPunct="0">
              <a:spcBef>
                <a:spcPct val="20000"/>
              </a:spcBef>
            </a:pPr>
            <a:r>
              <a:rPr lang="ru-RU" sz="16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основных начала: </a:t>
            </a:r>
            <a:r>
              <a:rPr lang="ru-RU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жизненное начало, некий жизненный порыв, и дух, идущий от Бога.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ts val="3200"/>
            </a:pPr>
            <a:r>
              <a:rPr lang="ru-RU" sz="1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 </a:t>
            </a:r>
            <a:r>
              <a:rPr lang="ru-RU" sz="1600" dirty="0" smtClean="0"/>
              <a:t>Человек</a:t>
            </a:r>
            <a:r>
              <a:rPr lang="ru-RU" sz="1600" dirty="0" smtClean="0">
                <a:latin typeface="Arial" pitchFamily="34" charset="0"/>
              </a:rPr>
              <a:t> –</a:t>
            </a:r>
            <a:r>
              <a:rPr lang="ru-RU" sz="1600" dirty="0" smtClean="0"/>
              <a:t> это прежде всего начало жизненное (но не следует сводить его только к животному началу). Он не имеет </a:t>
            </a:r>
            <a:r>
              <a:rPr lang="ru-RU" sz="1600" dirty="0" err="1" smtClean="0"/>
              <a:t>предзаданной</a:t>
            </a:r>
            <a:r>
              <a:rPr lang="ru-RU" sz="1600" dirty="0" smtClean="0"/>
              <a:t> сущности и становится человеком через самореализацию – как в труде, так и в сфере духа.</a:t>
            </a:r>
          </a:p>
        </p:txBody>
      </p:sp>
      <p:pic>
        <p:nvPicPr>
          <p:cNvPr id="65543" name="Picture 7" descr="https://upload.wikimedia.org/wikipedia/commons/a/af/Scheler_ma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4071942"/>
            <a:ext cx="1419565" cy="1938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1570</TotalTime>
  <Words>1636</Words>
  <Application>Microsoft Office PowerPoint</Application>
  <PresentationFormat>Экран (4:3)</PresentationFormat>
  <Paragraphs>179</Paragraphs>
  <Slides>36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homeuser</cp:lastModifiedBy>
  <cp:revision>202</cp:revision>
  <dcterms:created xsi:type="dcterms:W3CDTF">2016-03-08T11:57:58Z</dcterms:created>
  <dcterms:modified xsi:type="dcterms:W3CDTF">2018-09-03T08:38:22Z</dcterms:modified>
</cp:coreProperties>
</file>