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316" r:id="rId3"/>
    <p:sldId id="373" r:id="rId4"/>
    <p:sldId id="296" r:id="rId5"/>
    <p:sldId id="293" r:id="rId6"/>
    <p:sldId id="297" r:id="rId7"/>
    <p:sldId id="294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22" r:id="rId18"/>
    <p:sldId id="323" r:id="rId19"/>
    <p:sldId id="321" r:id="rId20"/>
    <p:sldId id="324" r:id="rId21"/>
    <p:sldId id="325" r:id="rId22"/>
    <p:sldId id="327" r:id="rId23"/>
    <p:sldId id="328" r:id="rId24"/>
    <p:sldId id="311" r:id="rId25"/>
    <p:sldId id="309" r:id="rId26"/>
    <p:sldId id="310" r:id="rId27"/>
    <p:sldId id="312" r:id="rId28"/>
    <p:sldId id="313" r:id="rId29"/>
    <p:sldId id="314" r:id="rId30"/>
    <p:sldId id="315" r:id="rId31"/>
    <p:sldId id="319" r:id="rId32"/>
    <p:sldId id="345" r:id="rId33"/>
    <p:sldId id="374" r:id="rId34"/>
    <p:sldId id="352" r:id="rId35"/>
    <p:sldId id="353" r:id="rId36"/>
    <p:sldId id="370" r:id="rId37"/>
    <p:sldId id="375" r:id="rId38"/>
    <p:sldId id="355" r:id="rId39"/>
    <p:sldId id="372" r:id="rId40"/>
    <p:sldId id="356" r:id="rId41"/>
    <p:sldId id="358" r:id="rId42"/>
    <p:sldId id="359" r:id="rId43"/>
    <p:sldId id="337" r:id="rId44"/>
    <p:sldId id="360" r:id="rId45"/>
    <p:sldId id="362" r:id="rId46"/>
    <p:sldId id="363" r:id="rId47"/>
    <p:sldId id="365" r:id="rId48"/>
    <p:sldId id="366" r:id="rId49"/>
    <p:sldId id="367" r:id="rId50"/>
    <p:sldId id="369" r:id="rId51"/>
    <p:sldId id="292" r:id="rId52"/>
    <p:sldId id="28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434418"/>
    <a:srgbClr val="00273A"/>
    <a:srgbClr val="004F76"/>
    <a:srgbClr val="834331"/>
    <a:srgbClr val="000000"/>
    <a:srgbClr val="EEE9C8"/>
    <a:srgbClr val="7B40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19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DDD32F6-D69F-4CE7-927A-86544F17D0B3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F18329-B705-4896-AE50-69D46C19B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B0F4AF-BB8F-4AA2-86D1-B4F2308C4099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8ED2-D19B-403D-8188-358FBCB551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907C2-613D-4BA3-A618-52B52BE54B3C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272E0-8106-4E1A-AC20-29E916989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97652-D97E-4508-B36D-1F1B1610D864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DA117-DBE4-4E2D-B2C0-8653C919E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0C7B6-B7EF-4BCF-9CF9-F62CB6B550F0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87BC8-53BB-4907-B446-84BBF183F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457BC-95B9-4F14-9556-5C71379529D6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74754-0DCA-4337-AF27-E34570A7D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A10C1-F901-4D4B-A052-B9C1073181F3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2AABD-8240-4F30-A2A4-0240BA882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C96F4-4BD2-4D16-91BD-BE4DB1139149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DE75-B0D5-4BF7-98C7-BE14E5F66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9079D-52C6-4F2D-8C44-EE87FA1E3ADC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006BB-4164-4897-A73D-45FDE3026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028552-BF8F-474A-AB5F-66A6C51D2516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4327-1BCE-4301-AA60-AD29DF7D3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7065D-CF00-4FB0-819C-9F8E2DCCB18C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413F-2A25-4A6A-A6B3-59EBD8B63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3D5DC26-2423-4D8B-A9A3-9705D73AE8ED}" type="datetimeFigureOut">
              <a:rPr lang="ru-RU"/>
              <a:pPr/>
              <a:t>03.09.2018</a:t>
            </a:fld>
            <a:endParaRPr 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CCB42E-4F81-48B8-820D-1B0F5D764A4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7848600" cy="1703388"/>
          </a:xfrm>
        </p:spPr>
        <p:txBody>
          <a:bodyPr/>
          <a:lstStyle/>
          <a:p>
            <a:r>
              <a:rPr lang="ru-RU" sz="3600" b="1">
                <a:solidFill>
                  <a:schemeClr val="hlink"/>
                </a:solidFill>
              </a:rPr>
              <a:t>Тема 6. </a:t>
            </a:r>
            <a:r>
              <a:rPr lang="ru-RU" sz="3600" b="1">
                <a:solidFill>
                  <a:schemeClr val="hlink"/>
                </a:solidFill>
                <a:latin typeface="Arial Unicode MS" pitchFamily="34" charset="-128"/>
              </a:rPr>
              <a:t>Философ</a:t>
            </a:r>
            <a:r>
              <a:rPr lang="ru-RU" sz="3600" b="1">
                <a:solidFill>
                  <a:schemeClr val="hlink"/>
                </a:solidFill>
              </a:rPr>
              <a:t>ия</a:t>
            </a:r>
            <a:r>
              <a:rPr lang="ru-RU" sz="3600" b="1">
                <a:solidFill>
                  <a:schemeClr val="hlink"/>
                </a:solidFill>
                <a:latin typeface="Arial Unicode MS" pitchFamily="34" charset="-128"/>
              </a:rPr>
              <a:t> </a:t>
            </a:r>
            <a:r>
              <a:rPr lang="ru-RU" sz="3600" b="1">
                <a:solidFill>
                  <a:schemeClr val="hlink"/>
                </a:solidFill>
              </a:rPr>
              <a:t>бытия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04800" y="3886200"/>
            <a:ext cx="8686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Категория бытия и его интерпретации в истории философии.</a:t>
            </a:r>
            <a:r>
              <a:rPr lang="ru-RU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 материи в философии и науке. Пространственно-временная и динамическая организация бытия.</a:t>
            </a:r>
            <a:r>
              <a:rPr lang="ru-RU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Диалектика как философская теория развития.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 природы. Естественная и искусственная природа. Идея коэволюции общества и природы.</a:t>
            </a:r>
            <a:r>
              <a:rPr lang="ru-RU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Синергетика как новое видение природы. Основные идеи и принципы синергетики.</a:t>
            </a: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427945" y="1009336"/>
            <a:ext cx="463661" cy="9090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213" y="-49213"/>
            <a:ext cx="9193213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066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001000" cy="914400"/>
          </a:xfrm>
        </p:spPr>
        <p:txBody>
          <a:bodyPr/>
          <a:lstStyle/>
          <a:p>
            <a:r>
              <a:rPr lang="ru-RU" sz="3200" b="1">
                <a:solidFill>
                  <a:srgbClr val="CC0000"/>
                </a:solidFill>
              </a:rPr>
              <a:t>Метафизика (онтология Аристотеля)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752600"/>
            <a:ext cx="8458200" cy="4803775"/>
          </a:xfrm>
        </p:spPr>
        <p:txBody>
          <a:bodyPr/>
          <a:lstStyle/>
          <a:p>
            <a:r>
              <a:rPr lang="ru-RU" b="1" dirty="0">
                <a:effectLst/>
              </a:rPr>
              <a:t>Аристотель разделил бытие на:</a:t>
            </a:r>
          </a:p>
          <a:p>
            <a:endParaRPr lang="ru-RU" b="1" dirty="0">
              <a:effectLst/>
            </a:endParaRPr>
          </a:p>
          <a:p>
            <a:endParaRPr lang="ru-RU" dirty="0"/>
          </a:p>
        </p:txBody>
      </p:sp>
      <p:sp>
        <p:nvSpPr>
          <p:cNvPr id="114692" name="AutoShape 4"/>
          <p:cNvSpPr>
            <a:spLocks noChangeArrowheads="1"/>
          </p:cNvSpPr>
          <p:nvPr/>
        </p:nvSpPr>
        <p:spPr bwMode="auto">
          <a:xfrm rot="7981504">
            <a:off x="2382837" y="2722563"/>
            <a:ext cx="17875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 rot="2653114">
            <a:off x="3962400" y="2743200"/>
            <a:ext cx="17875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304800" y="3048000"/>
            <a:ext cx="21336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Потенциальное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(возможное</a:t>
            </a:r>
            <a:r>
              <a:rPr lang="ru-RU"/>
              <a:t>)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715000" y="2971800"/>
            <a:ext cx="1981200" cy="1295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Актуальное 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(действительное)</a:t>
            </a:r>
            <a:r>
              <a:rPr lang="ru-RU"/>
              <a:t> </a:t>
            </a:r>
          </a:p>
          <a:p>
            <a:pPr algn="ctr"/>
            <a:endParaRPr lang="ru-RU"/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 rot="2280608">
            <a:off x="2286000" y="4495800"/>
            <a:ext cx="1711325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7981504">
            <a:off x="4381500" y="4533900"/>
            <a:ext cx="14478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1371600" y="5334000"/>
            <a:ext cx="5486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Причем актуальное бытие оказывается формой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существования потенциального бытия на стадии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его реализации.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B050"/>
                </a:solidFill>
              </a:rPr>
              <a:t>Средневековая философия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Наступление христианской веры в средние века соединило философию с религией. Утвердился теоцентризм.</a:t>
            </a:r>
          </a:p>
          <a:p>
            <a:r>
              <a:rPr lang="ru-RU"/>
              <a:t>Бог </a:t>
            </a:r>
            <a:r>
              <a:rPr lang="ru-RU" sz="2800"/>
              <a:t>–</a:t>
            </a:r>
            <a:r>
              <a:rPr lang="ru-RU"/>
              <a:t> единственно подлинное бытие, и все, что есть в нашем мире, существует благодаря его воле и всемогуществу.</a:t>
            </a:r>
          </a:p>
          <a:p>
            <a:r>
              <a:rPr lang="ru-RU"/>
              <a:t> Спор об универсалиях: реализм, номинализм и концептуализм.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57200"/>
            <a:ext cx="7467600" cy="762000"/>
          </a:xfrm>
        </p:spPr>
        <p:txBody>
          <a:bodyPr/>
          <a:lstStyle/>
          <a:p>
            <a:r>
              <a:rPr lang="ru-RU" sz="4000">
                <a:solidFill>
                  <a:srgbClr val="00B050"/>
                </a:solidFill>
              </a:rPr>
              <a:t>Философия Нового времени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5181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dirty="0"/>
              <a:t>Переосмысление проблемы бытия: отказ от представления о бытии как Абсолюте.</a:t>
            </a:r>
          </a:p>
          <a:p>
            <a:pPr algn="just"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Проблема бытия рассматривалась с точки зрения учения о субстанции, </a:t>
            </a:r>
            <a:r>
              <a:rPr lang="ru-RU" sz="2000" dirty="0"/>
              <a:t>понимаемой в качестве первоосновы, первопричины всего сущего. Эволюция представлений о субстанции шла по нескольким направлениям. Одна линия раскрывается в философских системах Ф. Бэкона, Т. Гоббса, Дж. Локка, у французских материалистов, где отстаивался принцип первичности материальной реальности, отождествляемой с природой.</a:t>
            </a:r>
          </a:p>
          <a:p>
            <a:pPr algn="just">
              <a:lnSpc>
                <a:spcPct val="80000"/>
              </a:lnSpc>
            </a:pPr>
            <a:r>
              <a:rPr lang="ru-RU" sz="2000" dirty="0" err="1"/>
              <a:t>Субъективизация</a:t>
            </a:r>
            <a:r>
              <a:rPr lang="ru-RU" sz="2000" dirty="0"/>
              <a:t> бытия: бытие тождественно индивидуальной способности мыслить. Бытие есть мышление человека, субъективное бытие. Р. Декарт: «Мыслю, следовательно, существую». Сам Р. Декарт – дуалист, а Дж. Беркли приходит к отрицанию материального бытия и выдвигает субъективно-идеалистическое положение «быть – это значит быть в восприятии». </a:t>
            </a:r>
          </a:p>
          <a:p>
            <a:pPr algn="just">
              <a:lnSpc>
                <a:spcPct val="80000"/>
              </a:lnSpc>
            </a:pPr>
            <a:r>
              <a:rPr lang="ru-RU" sz="2000" dirty="0"/>
              <a:t>Агностицизм И. Канта: материальный мир – это непознаваемая «вещь в себе».</a:t>
            </a:r>
            <a:r>
              <a:rPr lang="ru-RU" sz="1000" dirty="0"/>
              <a:t>.</a:t>
            </a:r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510588" cy="990600"/>
          </a:xfrm>
        </p:spPr>
        <p:txBody>
          <a:bodyPr/>
          <a:lstStyle/>
          <a:p>
            <a:r>
              <a:rPr lang="ru-RU" sz="2400" dirty="0">
                <a:solidFill>
                  <a:srgbClr val="00B050"/>
                </a:solidFill>
              </a:rPr>
              <a:t>Неклассическая философия </a:t>
            </a:r>
            <a:r>
              <a:rPr lang="en-US" sz="2400" dirty="0">
                <a:solidFill>
                  <a:srgbClr val="00B050"/>
                </a:solidFill>
              </a:rPr>
              <a:t/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второй пол. Х</a:t>
            </a:r>
            <a:r>
              <a:rPr lang="en-US" sz="2400" dirty="0">
                <a:solidFill>
                  <a:srgbClr val="00B050"/>
                </a:solidFill>
              </a:rPr>
              <a:t>I</a:t>
            </a:r>
            <a:r>
              <a:rPr lang="ru-RU" sz="2400" dirty="0">
                <a:solidFill>
                  <a:srgbClr val="00B050"/>
                </a:solidFill>
              </a:rPr>
              <a:t>Х</a:t>
            </a:r>
            <a:r>
              <a:rPr lang="en-US" sz="2400" dirty="0">
                <a:solidFill>
                  <a:srgbClr val="00B050"/>
                </a:solidFill>
              </a:rPr>
              <a:t> –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нач</a:t>
            </a:r>
            <a:r>
              <a:rPr lang="ru-RU" sz="2400" dirty="0">
                <a:solidFill>
                  <a:srgbClr val="00B050"/>
                </a:solidFill>
              </a:rPr>
              <a:t>. </a:t>
            </a:r>
            <a:r>
              <a:rPr lang="en-US" sz="2400" dirty="0">
                <a:solidFill>
                  <a:srgbClr val="00B050"/>
                </a:solidFill>
              </a:rPr>
              <a:t>XXI </a:t>
            </a:r>
            <a:r>
              <a:rPr lang="ru-RU" sz="2400" dirty="0" smtClean="0">
                <a:solidFill>
                  <a:srgbClr val="00B050"/>
                </a:solidFill>
              </a:rPr>
              <a:t>столетий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371600"/>
            <a:ext cx="8693150" cy="5260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1. </a:t>
            </a:r>
            <a:r>
              <a:rPr lang="ru-RU" sz="1600" dirty="0">
                <a:solidFill>
                  <a:srgbClr val="FFC000"/>
                </a:solidFill>
              </a:rPr>
              <a:t>Кризис онтологической проблематики в философии </a:t>
            </a:r>
            <a:r>
              <a:rPr lang="en-US" sz="1600" dirty="0">
                <a:solidFill>
                  <a:srgbClr val="FFC000"/>
                </a:solidFill>
              </a:rPr>
              <a:t>XIX</a:t>
            </a:r>
            <a:r>
              <a:rPr lang="ru-RU" sz="1600" dirty="0">
                <a:solidFill>
                  <a:srgbClr val="FFC000"/>
                </a:solidFill>
              </a:rPr>
              <a:t> в. </a:t>
            </a:r>
            <a:r>
              <a:rPr lang="ru-RU" sz="1600" dirty="0"/>
              <a:t>связан с критикой классической философии по двум направлениям:</a:t>
            </a:r>
            <a:r>
              <a:rPr lang="en-US" sz="1600" dirty="0"/>
              <a:t> 1</a:t>
            </a:r>
            <a:r>
              <a:rPr lang="ru-RU" sz="1600" dirty="0"/>
              <a:t>) иррационализм (С. </a:t>
            </a:r>
            <a:r>
              <a:rPr lang="ru-RU" sz="1600" dirty="0" err="1"/>
              <a:t>Кьркегор</a:t>
            </a:r>
            <a:r>
              <a:rPr lang="ru-RU" sz="1600" dirty="0"/>
              <a:t>, А. Шопенгауэр, Ф. Ницше) – критикует ее за игнорирование проблем конкретного человека, его повседневного бытия, тревог и забот; 2) позитивисты (О. Конт и др.) считают прежнюю философию метафизическим, ненаучным, архаичное знанием;  «положительная философия» должна подстраиваться под науку. 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2. Начиная с позитивизма XIX в. </a:t>
            </a:r>
            <a:r>
              <a:rPr lang="ru-RU" sz="1600" dirty="0">
                <a:solidFill>
                  <a:srgbClr val="FFC000"/>
                </a:solidFill>
              </a:rPr>
              <a:t>многие течения западной философии </a:t>
            </a:r>
            <a:r>
              <a:rPr lang="ru-RU" sz="1600" dirty="0"/>
              <a:t>(неокантианство, неопозитивизм, постмодернизм и др.) рассматривают все попытки возрождения классической онтологии как рецидивы заблуждений философии и </a:t>
            </a:r>
            <a:r>
              <a:rPr lang="ru-RU" sz="1600" dirty="0">
                <a:solidFill>
                  <a:srgbClr val="FFC000"/>
                </a:solidFill>
              </a:rPr>
              <a:t>отказываются от обсуждения проблем бытия</a:t>
            </a:r>
            <a:r>
              <a:rPr lang="ru-RU" sz="1600" dirty="0"/>
              <a:t>, считая их метафизическими и догматическими.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3. В ряде течений философии </a:t>
            </a:r>
            <a:r>
              <a:rPr lang="en-US" sz="1600" dirty="0"/>
              <a:t>XX</a:t>
            </a:r>
            <a:r>
              <a:rPr lang="ru-RU" sz="1600" dirty="0"/>
              <a:t>-XXI вв. </a:t>
            </a:r>
            <a:r>
              <a:rPr lang="ru-RU" sz="1600" dirty="0">
                <a:solidFill>
                  <a:srgbClr val="FFC000"/>
                </a:solidFill>
              </a:rPr>
              <a:t>в качестве центральной проблемы выступает бытие человека </a:t>
            </a:r>
            <a:r>
              <a:rPr lang="ru-RU" sz="1600" dirty="0"/>
              <a:t>и его духовный опыт. Особое внимание антропологической проблематике уделяется экзистенциализмом, благодаря которому мир как бы приобретает «человеческое измерение» (переживание человеком своего «</a:t>
            </a:r>
            <a:r>
              <a:rPr lang="ru-RU" sz="1600" dirty="0" err="1"/>
              <a:t>бытия-в-мире</a:t>
            </a:r>
            <a:r>
              <a:rPr lang="ru-RU" sz="1600" dirty="0"/>
              <a:t>» – его чувства, устремления, надежды, сомнения субъективные усилия и т. д.).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4. </a:t>
            </a:r>
            <a:r>
              <a:rPr lang="ru-RU" sz="1600" dirty="0">
                <a:solidFill>
                  <a:srgbClr val="FFC000"/>
                </a:solidFill>
              </a:rPr>
              <a:t>Философия постмодернизма </a:t>
            </a:r>
            <a:r>
              <a:rPr lang="ru-RU" sz="1600" dirty="0"/>
              <a:t>(М. Фуко, Ж. </a:t>
            </a:r>
            <a:r>
              <a:rPr lang="ru-RU" sz="1600" dirty="0" err="1"/>
              <a:t>Деррида</a:t>
            </a:r>
            <a:r>
              <a:rPr lang="ru-RU" sz="1600" dirty="0"/>
              <a:t>, Ж. </a:t>
            </a:r>
            <a:r>
              <a:rPr lang="ru-RU" sz="1600" dirty="0" err="1"/>
              <a:t>Бодрийяр</a:t>
            </a:r>
            <a:r>
              <a:rPr lang="ru-RU" sz="1600" dirty="0"/>
              <a:t>),  отражая особенности жизни в постиндустриальном обществе, утверждает, что не стоит строить иллюзий по поводу обретения новых истинных ценностей.  </a:t>
            </a:r>
            <a:r>
              <a:rPr lang="ru-RU" sz="1600" dirty="0">
                <a:solidFill>
                  <a:srgbClr val="FFC000"/>
                </a:solidFill>
              </a:rPr>
              <a:t>Бытие трактуется ими как становление, подлежащее деконструкции.</a:t>
            </a:r>
            <a:r>
              <a:rPr lang="ru-RU" sz="1600" dirty="0"/>
              <a:t> Объявляет ложной всякую претензию на поиск истины, все объясняющего принципа. Мир бытия современного человека </a:t>
            </a:r>
            <a:r>
              <a:rPr lang="ru-RU" sz="1600" dirty="0" err="1"/>
              <a:t>децентрирован</a:t>
            </a:r>
            <a:r>
              <a:rPr lang="ru-RU" sz="1600" dirty="0"/>
              <a:t> и наполнен </a:t>
            </a:r>
            <a:r>
              <a:rPr lang="ru-RU" sz="1600" dirty="0" err="1"/>
              <a:t>симулякрами</a:t>
            </a:r>
            <a:r>
              <a:rPr lang="ru-RU" sz="1600" dirty="0"/>
              <a:t>; каждому придется делать свой выбор, причем не один из них нельзя назвать приоритетным и подходящим для всего общества. </a:t>
            </a:r>
          </a:p>
          <a:p>
            <a:pPr>
              <a:lnSpc>
                <a:spcPct val="80000"/>
              </a:lnSpc>
            </a:pP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CC0000"/>
                </a:solidFill>
              </a:rPr>
              <a:t>Современная трактовка бытия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4422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effectLst/>
              </a:rPr>
              <a:t>Современная философия рассматривает бытие </a:t>
            </a:r>
            <a:r>
              <a:rPr lang="ru-RU" sz="2800" dirty="0" smtClean="0">
                <a:effectLst/>
              </a:rPr>
              <a:t>как </a:t>
            </a:r>
            <a:r>
              <a:rPr lang="ru-RU" sz="2800" dirty="0" smtClean="0"/>
              <a:t>самоорганизующийся </a:t>
            </a:r>
            <a:r>
              <a:rPr lang="ru-RU" sz="2800" dirty="0"/>
              <a:t>многоуровневый процесс, особого рода единство форм и способов существования. Данная трактовка позволила объяснить мир из него самого, из его внутренних взаимодействий, следствием чего стало открытие единой теории поля, теории эволюции, теории диссипативных структур.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effectLst/>
              </a:rPr>
              <a:t>В структуре  мира выделяют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ч</a:t>
            </a:r>
            <a:r>
              <a:rPr lang="ru-RU" sz="2800" dirty="0" smtClean="0">
                <a:solidFill>
                  <a:srgbClr val="C00000"/>
                </a:solidFill>
              </a:rPr>
              <a:t>етыре </a:t>
            </a:r>
            <a:r>
              <a:rPr lang="ru-RU" sz="2800" dirty="0">
                <a:solidFill>
                  <a:srgbClr val="C00000"/>
                </a:solidFill>
              </a:rPr>
              <a:t>формы бытия:</a:t>
            </a:r>
            <a:r>
              <a:rPr lang="ru-RU" sz="2800" dirty="0"/>
              <a:t> бытие процессов природы, бытие человека, бытие духовного, бытие социального.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1020763"/>
          </a:xfrm>
        </p:spPr>
        <p:txBody>
          <a:bodyPr/>
          <a:lstStyle/>
          <a:p>
            <a:r>
              <a:rPr lang="ru-RU"/>
              <a:t>Основные формы бытия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95400"/>
            <a:ext cx="8540750" cy="5108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1) </a:t>
            </a:r>
            <a:r>
              <a:rPr lang="ru-RU" sz="2400">
                <a:solidFill>
                  <a:srgbClr val="FF3300"/>
                </a:solidFill>
              </a:rPr>
              <a:t>бытие вещей (тел), процессов</a:t>
            </a:r>
            <a:r>
              <a:rPr lang="ru-RU" sz="2400"/>
              <a:t>, которое в свою очередь делится на бытие вещей, процессов, состояний природы, бытие природы как целого и бытие вещей и процессов, произведенных человеком;</a:t>
            </a:r>
          </a:p>
          <a:p>
            <a:pPr>
              <a:lnSpc>
                <a:spcPct val="90000"/>
              </a:lnSpc>
            </a:pPr>
            <a:r>
              <a:rPr lang="ru-RU" sz="2400"/>
              <a:t>2) </a:t>
            </a:r>
            <a:r>
              <a:rPr lang="ru-RU" sz="2400">
                <a:solidFill>
                  <a:srgbClr val="FF3300"/>
                </a:solidFill>
              </a:rPr>
              <a:t>бытие человека</a:t>
            </a:r>
            <a:r>
              <a:rPr lang="ru-RU" sz="2400"/>
              <a:t>, которое (условно) подразделяется на бытие человека в мире вещей и специфически человеческое бытие;</a:t>
            </a:r>
          </a:p>
          <a:p>
            <a:pPr>
              <a:lnSpc>
                <a:spcPct val="90000"/>
              </a:lnSpc>
            </a:pPr>
            <a:r>
              <a:rPr lang="ru-RU" sz="2400"/>
              <a:t>3) </a:t>
            </a:r>
            <a:r>
              <a:rPr lang="ru-RU" sz="2400">
                <a:solidFill>
                  <a:srgbClr val="FF3300"/>
                </a:solidFill>
              </a:rPr>
              <a:t>бытие духовного (идеального)</a:t>
            </a:r>
            <a:r>
              <a:rPr lang="ru-RU" sz="2400"/>
              <a:t>, которое делится на индивидуализированное духовное и объективированное (внеиндивидуальное) духовное;</a:t>
            </a:r>
          </a:p>
          <a:p>
            <a:pPr>
              <a:lnSpc>
                <a:spcPct val="90000"/>
              </a:lnSpc>
            </a:pPr>
            <a:r>
              <a:rPr lang="ru-RU" sz="2400"/>
              <a:t>4) </a:t>
            </a:r>
            <a:r>
              <a:rPr lang="ru-RU" sz="2400">
                <a:solidFill>
                  <a:srgbClr val="FF3300"/>
                </a:solidFill>
              </a:rPr>
              <a:t>бытие социального</a:t>
            </a:r>
            <a:r>
              <a:rPr lang="ru-RU" sz="2400"/>
              <a:t>, которое делится на индивидуальное бытие (бытие отдельного человека в обществе и в процессе истории) и бытие общества.</a:t>
            </a:r>
          </a:p>
          <a:p>
            <a:pPr>
              <a:lnSpc>
                <a:spcPct val="90000"/>
              </a:lnSpc>
            </a:pPr>
            <a:r>
              <a:rPr lang="ru-RU" sz="2400"/>
              <a:t>Часто выделяют недавно оформившийся новый вид бытия </a:t>
            </a:r>
            <a:r>
              <a:rPr lang="ru-RU" sz="2000"/>
              <a:t>– </a:t>
            </a:r>
            <a:r>
              <a:rPr lang="ru-RU" sz="2400"/>
              <a:t>компьютерное (виртуальное) бытие, т. е. бытие в сфере искусственной компьютерной реальности.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Типы онтологических позиций в философии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Субстанция </a:t>
            </a:r>
            <a:r>
              <a:rPr lang="ru-RU" sz="2000" dirty="0"/>
              <a:t>– первооснова, не требующая для своего обоснования ничего иного. Причина самое себя (Б. Спиноза).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Монизм</a:t>
            </a:r>
            <a:r>
              <a:rPr lang="ru-RU" sz="2000" dirty="0"/>
              <a:t> – способ рассмотрения многообразия мира, исходящий из единой основы (материальной либо идеальной).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Дуализм </a:t>
            </a:r>
            <a:r>
              <a:rPr lang="ru-RU" sz="2000" dirty="0"/>
              <a:t>– признание автономного статуса двух субстанций – материальной и идеальной.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Плюрализм</a:t>
            </a:r>
            <a:r>
              <a:rPr lang="ru-RU" sz="2000" dirty="0"/>
              <a:t> – признание множества начал, лежащих в основе бытия.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Материализм</a:t>
            </a:r>
            <a:r>
              <a:rPr lang="ru-RU" sz="2000" dirty="0"/>
              <a:t>  – утверждает в качестве основания и субстанции всех форм бытия материальное начало, материю, объективный мир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Идеализм</a:t>
            </a:r>
            <a:r>
              <a:rPr lang="ru-RU" sz="2000" dirty="0"/>
              <a:t> (бывает субъективный и объективный) – реальность с позиции идеализма традиционно делится на материю (материальный мир) и дух (духовный мир, включая понятия души и Бога), который признается первичным по отношению к материи.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4384675" y="32464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600200"/>
            <a:ext cx="8510588" cy="533400"/>
          </a:xfrm>
        </p:spPr>
        <p:txBody>
          <a:bodyPr/>
          <a:lstStyle/>
          <a:p>
            <a:r>
              <a:rPr lang="ru-RU" sz="2800" dirty="0">
                <a:solidFill>
                  <a:srgbClr val="FFC000"/>
                </a:solidFill>
              </a:rPr>
              <a:t>Материя </a:t>
            </a:r>
            <a:r>
              <a:rPr lang="ru-RU" sz="2800" dirty="0" smtClean="0">
                <a:solidFill>
                  <a:srgbClr val="FFC000"/>
                </a:solidFill>
              </a:rPr>
              <a:t>– </a:t>
            </a:r>
            <a:r>
              <a:rPr lang="ru-RU" sz="2800" dirty="0">
                <a:solidFill>
                  <a:srgbClr val="FFC000"/>
                </a:solidFill>
              </a:rPr>
              <a:t>не вещественный субстрат</a:t>
            </a:r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362200"/>
            <a:ext cx="854075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В объяснении сущности бытия огромная роль принадлежит категории «материя», поскольку бытие проявляется не только в существовании, но оно основано на каком-то фундаменте. Впрочем, вы уже знаете философский термин «субстанция».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Часто в обиходе используют  выражение: «Вещи состоят из материи». Это не совсем точно, хотя и философы не сразу это поняли.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Вещи не состоят из материи, а являются конкретными формами ее проявления. Материя не сводится к какому бы  то ни было единому вещественному субстрату. Что же такое материя</a:t>
            </a:r>
            <a:r>
              <a:rPr lang="ru-RU" sz="2000" dirty="0"/>
              <a:t>? </a:t>
            </a:r>
          </a:p>
        </p:txBody>
      </p:sp>
      <p:sp>
        <p:nvSpPr>
          <p:cNvPr id="138245" name="Rectangle 5"/>
          <p:cNvSpPr>
            <a:spLocks noRot="1" noChangeArrowheads="1"/>
          </p:cNvSpPr>
          <p:nvPr/>
        </p:nvSpPr>
        <p:spPr bwMode="auto">
          <a:xfrm>
            <a:off x="304800" y="228600"/>
            <a:ext cx="830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 материи в философии и науке. Пространственно-временная и динамическая организация бытия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510588" cy="944563"/>
          </a:xfrm>
        </p:spPr>
        <p:txBody>
          <a:bodyPr/>
          <a:lstStyle/>
          <a:p>
            <a:r>
              <a:rPr lang="ru-RU"/>
              <a:t>Что есть материя</a:t>
            </a:r>
            <a:r>
              <a:rPr lang="en-US"/>
              <a:t>?</a:t>
            </a:r>
            <a:endParaRPr lang="ru-RU"/>
          </a:p>
        </p:txBody>
      </p:sp>
      <p:pic>
        <p:nvPicPr>
          <p:cNvPr id="139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8915400" cy="518160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hlink"/>
                </a:solidFill>
              </a:rPr>
              <a:t>1</a:t>
            </a:r>
            <a:r>
              <a:rPr lang="ru-RU" sz="3200" b="1" dirty="0">
                <a:solidFill>
                  <a:schemeClr val="hlink"/>
                </a:solidFill>
              </a:rPr>
              <a:t>. Категория бытия и его интерпретации в истории философии</a:t>
            </a:r>
            <a:r>
              <a:rPr lang="en-US" sz="4000" b="1" dirty="0">
                <a:solidFill>
                  <a:schemeClr val="hlink"/>
                </a:solidFill>
              </a:rPr>
              <a:t> </a:t>
            </a:r>
            <a:endParaRPr lang="ru-RU" sz="4000" b="1" dirty="0">
              <a:solidFill>
                <a:schemeClr val="hlink"/>
              </a:solidFill>
            </a:endParaRPr>
          </a:p>
        </p:txBody>
      </p:sp>
      <p:sp>
        <p:nvSpPr>
          <p:cNvPr id="131080" name="Rectangle 8"/>
          <p:cNvSpPr>
            <a:spLocks noRot="1" noChangeArrowheads="1"/>
          </p:cNvSpPr>
          <p:nvPr/>
        </p:nvSpPr>
        <p:spPr bwMode="auto">
          <a:xfrm>
            <a:off x="381001" y="1524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Бытие – исходная философская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категория:</a:t>
            </a:r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1081" name="Rectangle 9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362200"/>
            <a:ext cx="8385175" cy="373697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 dirty="0"/>
              <a:t>Бытие</a:t>
            </a:r>
            <a:r>
              <a:rPr lang="ru-RU" sz="2800" dirty="0"/>
              <a:t> – исходная и центральная категория философии. Данное понятие является предметом изучения одного из центральных разделов философии – </a:t>
            </a:r>
            <a:r>
              <a:rPr lang="ru-RU" sz="2800" b="1" i="1" dirty="0"/>
              <a:t>онтологии</a:t>
            </a:r>
            <a:r>
              <a:rPr lang="ru-RU" sz="28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 Развитие философии началось именно с изучения проблемы бытия. Древнеиндийские, древнекитайские и античные философы пытались понять сущность бытия, а уже затем философия расширила свой предмет, включив логику, гносеологию, проблемы человека и другие философские темы и вопросы.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>
                <a:solidFill>
                  <a:srgbClr val="00B050"/>
                </a:solidFill>
              </a:rPr>
              <a:t>Два подхода к трактовке пространства и времени</a:t>
            </a:r>
          </a:p>
        </p:txBody>
      </p:sp>
      <p:sp>
        <p:nvSpPr>
          <p:cNvPr id="141316" name="Содержимое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505200" cy="3581400"/>
          </a:xfrm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rgbClr val="FFFF00"/>
                </a:solidFill>
              </a:rPr>
              <a:t>Субстанциональная концепция: </a:t>
            </a:r>
            <a:r>
              <a:rPr lang="ru-RU" sz="2000" dirty="0"/>
              <a:t>пространство и время – особого рода сущности, </a:t>
            </a:r>
            <a:r>
              <a:rPr lang="ru-RU" sz="2000" dirty="0" err="1"/>
              <a:t>нетелесные</a:t>
            </a:r>
            <a:r>
              <a:rPr lang="ru-RU" sz="2000" dirty="0"/>
              <a:t> субстанции, независимые друг от друга, автономные от явлений и вещных систем, но оказывающие на них существенное влияние.</a:t>
            </a:r>
          </a:p>
        </p:txBody>
      </p:sp>
      <p:sp>
        <p:nvSpPr>
          <p:cNvPr id="141317" name="Содержимое 3"/>
          <p:cNvSpPr>
            <a:spLocks/>
          </p:cNvSpPr>
          <p:nvPr/>
        </p:nvSpPr>
        <p:spPr bwMode="auto">
          <a:xfrm>
            <a:off x="4800600" y="1905000"/>
            <a:ext cx="3581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000" dirty="0">
                <a:solidFill>
                  <a:srgbClr val="FFFF00"/>
                </a:solidFill>
              </a:rPr>
              <a:t>Реляционная концепция: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пространство и время – внутренние характеристики природных и социальных систем, задающиеся их взаимодействием. Они относительны и едины (пространственно-временной континуум).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461375" cy="45720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Движение</a:t>
            </a:r>
            <a:r>
              <a:rPr lang="ru-RU" sz="4000" dirty="0">
                <a:solidFill>
                  <a:srgbClr val="FFFF00"/>
                </a:solidFill>
              </a:rPr>
              <a:t/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2441575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ru-RU" sz="2000" dirty="0" smtClean="0"/>
              <a:t> Фридрих </a:t>
            </a:r>
            <a:r>
              <a:rPr lang="ru-RU" sz="2000" dirty="0"/>
              <a:t>Энгельс выделил пять форм движения материи:</a:t>
            </a:r>
          </a:p>
          <a:p>
            <a:pPr marL="0" indent="0">
              <a:lnSpc>
                <a:spcPct val="90000"/>
              </a:lnSpc>
            </a:pPr>
            <a:r>
              <a:rPr lang="ru-RU" sz="2000" dirty="0" smtClean="0"/>
              <a:t> физическое</a:t>
            </a:r>
            <a:r>
              <a:rPr lang="ru-RU" sz="2000" dirty="0"/>
              <a:t>;</a:t>
            </a:r>
          </a:p>
          <a:p>
            <a:pPr marL="0" indent="0">
              <a:lnSpc>
                <a:spcPct val="90000"/>
              </a:lnSpc>
            </a:pPr>
            <a:r>
              <a:rPr lang="ru-RU" sz="2000" dirty="0" smtClean="0"/>
              <a:t> химическое</a:t>
            </a:r>
            <a:r>
              <a:rPr lang="ru-RU" sz="2000" dirty="0"/>
              <a:t>;</a:t>
            </a:r>
          </a:p>
          <a:p>
            <a:pPr marL="0" indent="0">
              <a:lnSpc>
                <a:spcPct val="90000"/>
              </a:lnSpc>
            </a:pPr>
            <a:r>
              <a:rPr lang="ru-RU" sz="2000" dirty="0" smtClean="0"/>
              <a:t> биологическое</a:t>
            </a:r>
            <a:r>
              <a:rPr lang="ru-RU" sz="2000" dirty="0"/>
              <a:t>;</a:t>
            </a:r>
          </a:p>
          <a:p>
            <a:pPr marL="0" indent="0">
              <a:lnSpc>
                <a:spcPct val="90000"/>
              </a:lnSpc>
            </a:pPr>
            <a:r>
              <a:rPr lang="ru-RU" sz="2000" dirty="0" smtClean="0"/>
              <a:t> социальное</a:t>
            </a:r>
            <a:r>
              <a:rPr lang="ru-RU" sz="2000" dirty="0"/>
              <a:t>;</a:t>
            </a:r>
          </a:p>
          <a:p>
            <a:pPr marL="0" indent="0">
              <a:lnSpc>
                <a:spcPct val="90000"/>
              </a:lnSpc>
            </a:pPr>
            <a:r>
              <a:rPr lang="ru-RU" sz="2000" dirty="0" smtClean="0"/>
              <a:t> механическое.</a:t>
            </a:r>
            <a:endParaRPr lang="ru-RU" sz="2000" dirty="0"/>
          </a:p>
          <a:p>
            <a:pPr marL="0" indent="0">
              <a:lnSpc>
                <a:spcPct val="90000"/>
              </a:lnSpc>
            </a:pPr>
            <a:endParaRPr lang="ru-RU" sz="2000" dirty="0"/>
          </a:p>
        </p:txBody>
      </p:sp>
      <p:sp>
        <p:nvSpPr>
          <p:cNvPr id="4" name="Объект 3"/>
          <p:cNvSpPr>
            <a:spLocks/>
          </p:cNvSpPr>
          <p:nvPr/>
        </p:nvSpPr>
        <p:spPr bwMode="auto">
          <a:xfrm>
            <a:off x="4724400" y="1143000"/>
            <a:ext cx="41036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/>
              <a:t>–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понятие, охватывающее в самом общем виде всякое изменение и превращение.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типы движения: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движение, когда сохраняется качество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предмета;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движение, связанное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 переходом от одного качества к другому, с изменением качественного состояния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предмета.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абсолютно,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относителен: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говорить о покое можно только по отношению к некоторой системе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отсчета.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305800" cy="6858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</a:rPr>
              <a:t>3</a:t>
            </a:r>
            <a:r>
              <a:rPr lang="ru-RU" sz="2800" b="1" dirty="0">
                <a:solidFill>
                  <a:srgbClr val="FFC000"/>
                </a:solidFill>
              </a:rPr>
              <a:t>. Диалектика как философская теория развития</a:t>
            </a:r>
            <a:r>
              <a:rPr lang="ru-RU" sz="2800" dirty="0">
                <a:solidFill>
                  <a:srgbClr val="FFC000"/>
                </a:solidFill>
              </a:rPr>
              <a:t> 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905000"/>
            <a:ext cx="8540750" cy="47244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FFC000"/>
                </a:solidFill>
              </a:rPr>
              <a:t>Диалектика</a:t>
            </a:r>
            <a:r>
              <a:rPr lang="ru-RU" sz="2800" dirty="0">
                <a:solidFill>
                  <a:srgbClr val="FFC000"/>
                </a:solidFill>
              </a:rPr>
              <a:t>: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/>
              <a:t>(греч.  </a:t>
            </a:r>
            <a:r>
              <a:rPr lang="ru-RU" sz="2000" dirty="0" smtClean="0"/>
              <a:t> – </a:t>
            </a:r>
            <a:r>
              <a:rPr lang="ru-RU" sz="2000" dirty="0"/>
              <a:t>искусство спорить, вести рассуждение) </a:t>
            </a:r>
            <a:r>
              <a:rPr lang="ru-RU" sz="2000" dirty="0" smtClean="0"/>
              <a:t> – </a:t>
            </a:r>
            <a:r>
              <a:rPr lang="ru-RU" sz="2000" dirty="0"/>
              <a:t>логическая форма и способ теоретического мышления, имеющего своим предметом противоречия мыслимого содержания этого мышления;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/>
              <a:t>учение о всеобщей связи и развитии мира;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sz="2000" dirty="0"/>
              <a:t>наука о наиболее общих законах развития природы, общества и </a:t>
            </a:r>
            <a:r>
              <a:rPr lang="ru-RU" sz="2000" dirty="0" smtClean="0"/>
              <a:t>мышления;</a:t>
            </a:r>
            <a:endParaRPr lang="ru-RU" sz="2000" dirty="0"/>
          </a:p>
          <a:p>
            <a:pPr marL="609600" indent="-609600" algn="just">
              <a:lnSpc>
                <a:spcPct val="80000"/>
              </a:lnSpc>
            </a:pPr>
            <a:r>
              <a:rPr lang="ru-RU" sz="2000" dirty="0" smtClean="0"/>
              <a:t>основной </a:t>
            </a:r>
            <a:r>
              <a:rPr lang="ru-RU" sz="2000" dirty="0"/>
              <a:t>проблемой диалектики всегда была проблема развития. </a:t>
            </a:r>
            <a:r>
              <a:rPr lang="ru-RU" sz="2000" i="1" dirty="0">
                <a:solidFill>
                  <a:srgbClr val="FFC000"/>
                </a:solidFill>
              </a:rPr>
              <a:t>Развитие</a:t>
            </a:r>
            <a:r>
              <a:rPr lang="ru-RU" sz="2000" dirty="0"/>
              <a:t> – это упорядоченное и закономерное необратимое изменение объекта, связанное с возникновением новых возможностей для существования системы. Выделяют две тенденции развития – </a:t>
            </a:r>
            <a:r>
              <a:rPr lang="ru-RU" sz="2000" i="1" dirty="0"/>
              <a:t>прогресс</a:t>
            </a:r>
            <a:r>
              <a:rPr lang="ru-RU" sz="2000" dirty="0"/>
              <a:t> (появление новых элементов внутри системы и усложнение их взаимосвязей, совершенствование) и </a:t>
            </a:r>
            <a:r>
              <a:rPr lang="ru-RU" sz="2000" i="1" dirty="0"/>
              <a:t>регресс</a:t>
            </a:r>
            <a:r>
              <a:rPr lang="ru-RU" sz="2000" dirty="0"/>
              <a:t> (упрощение связей, ухудшение системных качеств, деградация). </a:t>
            </a:r>
          </a:p>
          <a:p>
            <a:pPr marL="609600" indent="-609600" algn="just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834331"/>
                </a:solidFill>
              </a:rPr>
              <a:t>Основные исторические формы  диалектики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античная диалектика: </a:t>
            </a:r>
            <a:r>
              <a:rPr lang="ru-RU"/>
              <a:t>1) Гераклита — стихийная материалистическая, опирается на житейский опыт; 2) Сократа, Платона — диалектика мышления; </a:t>
            </a:r>
          </a:p>
          <a:p>
            <a:pPr>
              <a:lnSpc>
                <a:spcPct val="90000"/>
              </a:lnSpc>
            </a:pPr>
            <a:r>
              <a:rPr lang="ru-RU" b="1"/>
              <a:t>немецкая классическая — </a:t>
            </a:r>
            <a:r>
              <a:rPr lang="ru-RU"/>
              <a:t>прежде всего, идеалистическая диалектика Гегеля;</a:t>
            </a:r>
          </a:p>
          <a:p>
            <a:pPr>
              <a:lnSpc>
                <a:spcPct val="90000"/>
              </a:lnSpc>
            </a:pPr>
            <a:r>
              <a:rPr lang="ru-RU" b="1"/>
              <a:t>материалистическая диалектика </a:t>
            </a:r>
            <a:r>
              <a:rPr lang="ru-RU"/>
              <a:t>Карла         Маркса и Фридриха Энгельса.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Законы диалектики</a:t>
            </a: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676400"/>
            <a:ext cx="8540750" cy="4422775"/>
          </a:xfrm>
        </p:spPr>
        <p:txBody>
          <a:bodyPr/>
          <a:lstStyle/>
          <a:p>
            <a:r>
              <a:rPr lang="ru-RU" sz="2400"/>
              <a:t>Закон </a:t>
            </a:r>
            <a:r>
              <a:rPr lang="ru-RU" sz="2400" b="1"/>
              <a:t>—</a:t>
            </a:r>
            <a:r>
              <a:rPr lang="ru-RU" sz="2400"/>
              <a:t> это объективные, необходимые, устойчивые, повторяющиеся, существенные связи и отношения вещей (явлений). Различают динамические законы и статистические.</a:t>
            </a:r>
          </a:p>
          <a:p>
            <a:r>
              <a:rPr lang="ru-RU" sz="2400"/>
              <a:t>Выделяют 3 основных закона диалектики: </a:t>
            </a:r>
            <a:r>
              <a:rPr lang="ru-RU" sz="2400" i="1"/>
              <a:t>закон единства и борьбы противоположностей, закон взаимного перехода количественных и качественных изменений, закон отрицания отрицания (или двойного отрицания).  </a:t>
            </a:r>
          </a:p>
          <a:p>
            <a:endParaRPr lang="ru-RU" sz="2400" i="1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50863"/>
            <a:ext cx="1600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10588" cy="1325563"/>
          </a:xfrm>
        </p:spPr>
        <p:txBody>
          <a:bodyPr/>
          <a:lstStyle/>
          <a:p>
            <a:r>
              <a:rPr lang="ru-RU" sz="4000"/>
              <a:t>Закон единства и борьбы противоположностей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8540750" cy="4422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C000"/>
                </a:solidFill>
              </a:rPr>
              <a:t>Выявляет источник развития </a:t>
            </a:r>
            <a:r>
              <a:rPr lang="ru-RU" sz="2400" dirty="0"/>
              <a:t>– многообразные противоречия, среди которых определяющую роль играют внутренние противоречия данного предмета или процесса, выступающие в форме противоположностей.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Противоположности — это такие стороны, моменты, предметы, которые одновременно: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неразрывно связаны,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взаимоисключают</a:t>
            </a:r>
            <a:r>
              <a:rPr lang="ru-RU" sz="2400" dirty="0"/>
              <a:t> друг друга,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взаимопроникают друг в друга.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Противоположности борются и </a:t>
            </a:r>
            <a:r>
              <a:rPr lang="ru-RU" sz="2400" dirty="0" err="1"/>
              <a:t>взаимоисключают</a:t>
            </a:r>
            <a:r>
              <a:rPr lang="ru-RU" sz="2400" dirty="0"/>
              <a:t> друг друга, но при этом – при определенных условиях – переходят друг в друга (добро – зло, теория – практика, материальное – идеальное и др.).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2438"/>
            <a:ext cx="1371600" cy="1276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10588" cy="1143000"/>
          </a:xfrm>
        </p:spPr>
        <p:txBody>
          <a:bodyPr/>
          <a:lstStyle/>
          <a:p>
            <a:r>
              <a:rPr lang="ru-RU" sz="2800"/>
              <a:t>Закон взаимного перехода количественных и качественных изменений</a:t>
            </a:r>
          </a:p>
        </p:txBody>
      </p:sp>
      <p:sp>
        <p:nvSpPr>
          <p:cNvPr id="126982" name="Rectangle 6"/>
          <p:cNvSpPr>
            <a:spLocks noRot="1" noChangeArrowheads="1"/>
          </p:cNvSpPr>
          <p:nvPr/>
        </p:nvSpPr>
        <p:spPr bwMode="auto">
          <a:xfrm>
            <a:off x="152400" y="1524000"/>
            <a:ext cx="8540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8" name="Rectangle 12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828800"/>
            <a:ext cx="8540750" cy="4803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C000"/>
                </a:solidFill>
              </a:rPr>
              <a:t>Раскрывает механизм развития.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Основные категории закона – качество, количество, мера, скачок.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 Качество – такая внутренняя определенность предмета, благодаря которой он является именно данным, а не другим предметом и с изменением качества он превращается в нечто иное.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Мера – количественные границы существования данного качества.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Скачок – процесс перехода к новому качественному состоянию. 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Постепенное накопление количественных изменений (степени и темпов развития предмета, числа его элементов, порядка их связей и др.) в определенный момент приводит к коренным качественным преобразованиям предмета (скачку), к возникновению нового предмета, нового качества. Последнее в свою очередь оказывает обратное воздействие на характер и темпы количественных изменений.</a:t>
            </a:r>
          </a:p>
        </p:txBody>
      </p:sp>
      <p:pic>
        <p:nvPicPr>
          <p:cNvPr id="1269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105400"/>
            <a:ext cx="1905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838200"/>
          </a:xfrm>
        </p:spPr>
        <p:txBody>
          <a:bodyPr/>
          <a:lstStyle/>
          <a:p>
            <a:r>
              <a:rPr lang="ru-RU" sz="3600" dirty="0"/>
              <a:t>Закон отрицания </a:t>
            </a:r>
            <a:r>
              <a:rPr lang="ru-RU" sz="3600" dirty="0" err="1"/>
              <a:t>отрицания</a:t>
            </a:r>
            <a:endParaRPr lang="ru-RU" sz="3600" dirty="0"/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5260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Раскрывает направление изменений и преемственность в развитии.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Процесс развития, движения носит поступательно-повторяемый </a:t>
            </a:r>
            <a:r>
              <a:rPr lang="ru-RU" sz="2000" dirty="0" err="1"/>
              <a:t>характер.Поступательность</a:t>
            </a:r>
            <a:r>
              <a:rPr lang="ru-RU" sz="2000" dirty="0"/>
              <a:t> и повторяемость придает цикличности спиралевидную форму.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В любом развитии (регрессивном или прогрессивном) на любом уровне бытия всегда сочетаются моменты разрушения старой системы и моменты преемственности, т. е. сохранения в ней прежних свойств. Любая система в своем нынешнем и развитом состоянии несет в себе черты своего прошлого. К примеру, в современной культуре сохраняются ценности и верования, уходящие корнями в глубокую древность.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 Никакая новая целостность не может эффективно функционировать и обновляться без сохранения и воспроизводства этапов и черт своей истории.</a:t>
            </a:r>
          </a:p>
        </p:txBody>
      </p:sp>
      <p:pic>
        <p:nvPicPr>
          <p:cNvPr id="1280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953000"/>
            <a:ext cx="14493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3600" b="1" dirty="0">
                <a:solidFill>
                  <a:srgbClr val="CC0000"/>
                </a:solidFill>
              </a:rPr>
              <a:t>Как был введен термин «онтология»?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534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Онтоло́гия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 (от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древне-греческого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ὄντος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 сущее, то, что существует и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λόγος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 учение, наука)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ahoma" pitchFamily="34" charset="0"/>
              </a:rPr>
              <a:t> раздел философии, изучающий проблемы бытия; наука о бытии.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Термин «онтология» впервые был предложен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Р.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Гоклениусом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1613 г.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несколько позже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2800" kern="0" dirty="0" smtClean="0">
                <a:latin typeface="+mn-lt"/>
                <a:cs typeface="+mn-cs"/>
              </a:rPr>
              <a:t> 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И.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Клаубергом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(1656 г.)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рассмотревшим его в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варианте «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онтософия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в качестве эквивалента понятию «метафизика».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практическом употреблении термин был закреплен Х. Вольфом, размежевавшим значение терминов «онтология» и «метафизика».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8F5B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10588" cy="792163"/>
          </a:xfrm>
        </p:spPr>
        <p:txBody>
          <a:bodyPr/>
          <a:lstStyle/>
          <a:p>
            <a:r>
              <a:rPr lang="ru-RU" sz="3600" dirty="0"/>
              <a:t>Диалектические категории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5486400"/>
          </a:xfrm>
        </p:spPr>
        <p:txBody>
          <a:bodyPr/>
          <a:lstStyle/>
          <a:p>
            <a:r>
              <a:rPr lang="ru-RU" sz="2000" dirty="0"/>
              <a:t>Парные (и полярные )</a:t>
            </a:r>
            <a:r>
              <a:rPr lang="ru-RU" sz="2000" i="1" dirty="0"/>
              <a:t> </a:t>
            </a:r>
            <a:r>
              <a:rPr lang="ru-RU" sz="2000" dirty="0"/>
              <a:t>категории диалектики</a:t>
            </a:r>
            <a:r>
              <a:rPr lang="ru-RU" sz="2000" i="1" dirty="0"/>
              <a:t> </a:t>
            </a:r>
            <a:r>
              <a:rPr lang="ru-RU" sz="2000" dirty="0"/>
              <a:t>отражают наиболее общие и существенные свойства и отношения реальной действительности. </a:t>
            </a:r>
            <a:r>
              <a:rPr lang="ru-RU" sz="2400" dirty="0">
                <a:solidFill>
                  <a:srgbClr val="92D050"/>
                </a:solidFill>
              </a:rPr>
              <a:t>Они являются неосновными законы диалектики.</a:t>
            </a:r>
          </a:p>
          <a:p>
            <a:r>
              <a:rPr lang="ru-RU" sz="2000" dirty="0"/>
              <a:t>Важнейшие пары категорий: причина – следствие, возможность – действительность, необходимость – случайность, сущность – явление, содержание – форма, единичное – общее, часть – целое.</a:t>
            </a:r>
          </a:p>
          <a:p>
            <a:r>
              <a:rPr lang="ru-RU" sz="2000" dirty="0"/>
              <a:t> Причинное отношение – важнейшее для характеристики детерминации. Его можно определить как такую связь между явлениями, при которой одно явление, называемое </a:t>
            </a:r>
            <a:r>
              <a:rPr lang="ru-RU" sz="2000" b="1" dirty="0"/>
              <a:t>причиной</a:t>
            </a:r>
            <a:r>
              <a:rPr lang="ru-RU" sz="2000" dirty="0"/>
              <a:t>, при наличии определенных </a:t>
            </a:r>
            <a:r>
              <a:rPr lang="ru-RU" sz="2000" b="1" dirty="0"/>
              <a:t>условий</a:t>
            </a:r>
            <a:r>
              <a:rPr lang="ru-RU" sz="2000" dirty="0"/>
              <a:t> с необходимостью порождает, вызывает к жизни другое явление, называемое </a:t>
            </a:r>
            <a:r>
              <a:rPr lang="ru-RU" sz="2000" b="1" dirty="0"/>
              <a:t>следствием</a:t>
            </a:r>
            <a:r>
              <a:rPr lang="ru-RU" sz="2000" dirty="0"/>
              <a:t>. Все события имеют причину. Существование беспричинного события означало бы фактически его независимость от всего остального материального мира.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dirty="0"/>
          </a:p>
        </p:txBody>
      </p:sp>
      <p:pic>
        <p:nvPicPr>
          <p:cNvPr id="1290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863167"/>
            <a:ext cx="1066800" cy="9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842375" cy="1752600"/>
          </a:xfrm>
        </p:spPr>
        <p:txBody>
          <a:bodyPr/>
          <a:lstStyle/>
          <a:p>
            <a:r>
              <a:rPr lang="ru-RU" sz="3600" b="1" dirty="0">
                <a:solidFill>
                  <a:schemeClr val="hlink"/>
                </a:solidFill>
              </a:rPr>
              <a:t>4. П</a:t>
            </a:r>
            <a:r>
              <a:rPr lang="ru-RU" sz="3200" b="1" dirty="0">
                <a:solidFill>
                  <a:schemeClr val="hlink"/>
                </a:solidFill>
              </a:rPr>
              <a:t>ОНЯТИЕ ПРИРОДЫ</a:t>
            </a:r>
            <a:r>
              <a:rPr lang="ru-RU" sz="3600" b="1" dirty="0">
                <a:solidFill>
                  <a:schemeClr val="hlink"/>
                </a:solidFill>
              </a:rPr>
              <a:t>. Естественная и искусственная природа. Идея коэволюции общества и природы.  </a:t>
            </a:r>
          </a:p>
        </p:txBody>
      </p:sp>
      <p:pic>
        <p:nvPicPr>
          <p:cNvPr id="134151" name="Picture 7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6096000" cy="2447925"/>
          </a:xfrm>
          <a:prstGeom prst="rect">
            <a:avLst/>
          </a:prstGeom>
          <a:noFill/>
        </p:spPr>
      </p:pic>
      <p:pic>
        <p:nvPicPr>
          <p:cNvPr id="134154" name="Picture 10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6477000" cy="462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9" name="Picture 9" descr="Image result for Природа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1"/>
          <p:cNvSpPr>
            <a:spLocks noChangeArrowheads="1"/>
          </p:cNvSpPr>
          <p:nvPr/>
        </p:nvSpPr>
        <p:spPr bwMode="auto">
          <a:xfrm>
            <a:off x="381000" y="152400"/>
            <a:ext cx="81438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cs typeface="Times New Roman" pitchFamily="18" charset="0"/>
              </a:rPr>
              <a:t>    </a:t>
            </a:r>
            <a:r>
              <a:rPr lang="ru-RU" sz="2800" b="1" dirty="0">
                <a:latin typeface="Verdana" pitchFamily="34" charset="0"/>
                <a:cs typeface="Times New Roman" pitchFamily="18" charset="0"/>
              </a:rPr>
              <a:t>Этимология слова «ПРИРОДА» </a:t>
            </a:r>
          </a:p>
          <a:p>
            <a:pPr algn="ctr"/>
            <a:r>
              <a:rPr lang="ru-RU" b="1" dirty="0">
                <a:latin typeface="Verdana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в греческом –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physis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, в латинском -  </a:t>
            </a:r>
            <a:r>
              <a:rPr lang="en-US" dirty="0" err="1">
                <a:latin typeface="Verdana" pitchFamily="34" charset="0"/>
                <a:cs typeface="Times New Roman" pitchFamily="18" charset="0"/>
              </a:rPr>
              <a:t>natura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b="1" dirty="0">
                <a:latin typeface="Verdana" pitchFamily="34" charset="0"/>
                <a:cs typeface="Times New Roman" pitchFamily="18" charset="0"/>
              </a:rPr>
              <a:t> –  быть рожденным или  возникнуть.</a:t>
            </a:r>
          </a:p>
          <a:p>
            <a:pPr algn="ctr"/>
            <a:endParaRPr lang="ru-RU" b="1" dirty="0"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b="1" dirty="0"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Verdana" pitchFamily="34" charset="0"/>
                <a:cs typeface="Times New Roman" pitchFamily="18" charset="0"/>
              </a:rPr>
              <a:t>ПОД ПРИРОДОЙ ПОНИМАЮТ: </a:t>
            </a:r>
          </a:p>
          <a:p>
            <a:pPr algn="ctr"/>
            <a:endParaRPr lang="ru-RU" sz="2800" b="1" dirty="0">
              <a:latin typeface="Verdana" pitchFamily="34" charset="0"/>
            </a:endParaRPr>
          </a:p>
          <a:p>
            <a:pPr eaLnBrk="0" hangingPunct="0"/>
            <a:r>
              <a:rPr lang="ru-RU" i="1" dirty="0">
                <a:latin typeface="Verdana" pitchFamily="34" charset="0"/>
                <a:cs typeface="Times New Roman" pitchFamily="18" charset="0"/>
              </a:rPr>
              <a:t>во-первых,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 первоначальную сущность вещи,</a:t>
            </a:r>
          </a:p>
          <a:p>
            <a:pPr eaLnBrk="0" hangingPunct="0"/>
            <a:endParaRPr lang="ru-RU" b="1" dirty="0">
              <a:latin typeface="Verdana" pitchFamily="34" charset="0"/>
            </a:endParaRPr>
          </a:p>
          <a:p>
            <a:pPr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во-вторых, 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совокупность всех вещей, не тронутых человеком, естественное по происхождению,</a:t>
            </a:r>
          </a:p>
          <a:p>
            <a:pPr eaLnBrk="0" hangingPunct="0"/>
            <a:endParaRPr lang="ru-RU" b="1" dirty="0">
              <a:latin typeface="Verdana" pitchFamily="34" charset="0"/>
            </a:endParaRPr>
          </a:p>
          <a:p>
            <a:pPr eaLnBrk="0" hangingPunct="0"/>
            <a:r>
              <a:rPr lang="ru-RU" dirty="0">
                <a:latin typeface="Verdana" pitchFamily="34" charset="0"/>
                <a:cs typeface="Times New Roman" pitchFamily="18" charset="0"/>
              </a:rPr>
              <a:t>в-третьих,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 материю, взятую во всем многообразии ее форм,</a:t>
            </a:r>
          </a:p>
          <a:p>
            <a:pPr eaLnBrk="0" hangingPunct="0"/>
            <a:endParaRPr lang="ru-RU" b="1" dirty="0">
              <a:latin typeface="Verdana" pitchFamily="34" charset="0"/>
            </a:endParaRPr>
          </a:p>
          <a:p>
            <a:pPr eaLnBrk="0" hangingPunct="0"/>
            <a:r>
              <a:rPr lang="ru-RU" i="1" dirty="0">
                <a:latin typeface="Verdana" pitchFamily="34" charset="0"/>
                <a:cs typeface="Times New Roman" pitchFamily="18" charset="0"/>
              </a:rPr>
              <a:t>в-</a:t>
            </a:r>
            <a:r>
              <a:rPr lang="ru-RU" dirty="0">
                <a:latin typeface="Verdana" pitchFamily="34" charset="0"/>
                <a:cs typeface="Times New Roman" pitchFamily="18" charset="0"/>
              </a:rPr>
              <a:t>четвертых</a:t>
            </a:r>
            <a:r>
              <a:rPr lang="ru-RU" i="1" dirty="0">
                <a:latin typeface="Verdana" pitchFamily="34" charset="0"/>
                <a:cs typeface="Times New Roman" pitchFamily="18" charset="0"/>
              </a:rPr>
              <a:t>, </a:t>
            </a:r>
            <a:r>
              <a:rPr lang="ru-RU" b="1" dirty="0">
                <a:latin typeface="Verdana" pitchFamily="34" charset="0"/>
                <a:cs typeface="Times New Roman" pitchFamily="18" charset="0"/>
              </a:rPr>
              <a:t>совокупность естественных условий существования человека, естественную среду его обитания. </a:t>
            </a:r>
            <a:endParaRPr lang="ru-RU" b="1" dirty="0">
              <a:latin typeface="Verdana" pitchFamily="34" charset="0"/>
            </a:endParaRPr>
          </a:p>
        </p:txBody>
      </p:sp>
      <p:pic>
        <p:nvPicPr>
          <p:cNvPr id="173061" name="Picture 1032" descr="ии ш дубовая рощ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257800"/>
            <a:ext cx="2273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762000"/>
          </a:xfrm>
        </p:spPr>
        <p:txBody>
          <a:bodyPr/>
          <a:lstStyle/>
          <a:p>
            <a:r>
              <a:rPr lang="ru-RU" sz="3200"/>
              <a:t>Глобальный эволюционизм</a:t>
            </a:r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0"/>
            <a:ext cx="8540750" cy="4422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Общим основанием естественнонаучного изучения природы на современном этапе становится </a:t>
            </a:r>
            <a:r>
              <a:rPr lang="ru-RU" sz="2400" i="1"/>
              <a:t>концепция глобального эволюционизма</a:t>
            </a:r>
            <a:r>
              <a:rPr lang="ru-RU" sz="2400"/>
              <a:t>, объединяющая идеи системного и эволюционного подходов. На ее основе создается единая научная картина мира, общая стратегия естественнонаучного познания природы, объединяющая представления о неживой природе, органическом мире и социальной жизни. В формировании образа природы как саморазвивающейся системы определяющую роль играют три важнейших направления в современном научном познании: синергетика, теория нестационарной Вселенной, а также теория биологической эволюции и сформированная на ее основе концепция биосферы и ноосферы.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533400"/>
          </a:xfrm>
        </p:spPr>
        <p:txBody>
          <a:bodyPr/>
          <a:lstStyle/>
          <a:p>
            <a:r>
              <a:rPr lang="ru-RU" sz="3200" dirty="0"/>
              <a:t>Понятие ноосферы</a:t>
            </a:r>
          </a:p>
        </p:txBody>
      </p:sp>
      <p:sp>
        <p:nvSpPr>
          <p:cNvPr id="177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95400"/>
            <a:ext cx="854075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В 20-е гг. </a:t>
            </a:r>
            <a:r>
              <a:rPr lang="en-US" sz="1800"/>
              <a:t>XX</a:t>
            </a:r>
            <a:r>
              <a:rPr lang="ru-RU" sz="1800"/>
              <a:t> века здесь начало формироваться новое направление эволюционной теории – учение об эволюции </a:t>
            </a:r>
            <a:r>
              <a:rPr lang="ru-RU" sz="1800" i="1"/>
              <a:t>биосферы</a:t>
            </a:r>
            <a:r>
              <a:rPr lang="ru-RU" sz="1800"/>
              <a:t> и </a:t>
            </a:r>
            <a:r>
              <a:rPr lang="ru-RU" sz="1800" i="1"/>
              <a:t>ноосферы</a:t>
            </a:r>
            <a:r>
              <a:rPr lang="ru-RU" sz="1800"/>
              <a:t>. Его становление связано с именем В.</a:t>
            </a:r>
            <a:r>
              <a:rPr lang="en-US" sz="1800"/>
              <a:t> </a:t>
            </a:r>
            <a:r>
              <a:rPr lang="ru-RU" sz="1800"/>
              <a:t>И.</a:t>
            </a:r>
            <a:r>
              <a:rPr lang="en-US" sz="1800"/>
              <a:t> </a:t>
            </a:r>
            <a:r>
              <a:rPr lang="ru-RU" sz="1800"/>
              <a:t>Вернадского, видного ученого-естествоиспытателя, заложившего основы биогеохимии. Биосфера, по Вернадскому, представляет собой своеобразное геологическое тело, структура и функции которого определяются особенностями Земли и Космоса. Она – результат длительного взаимодействия живых организмов и неорганического вещества на нашей планете. Под влиянием научной мысли и человеческого труда биосфера переходит в новое состояние – ноосферу (сферу разума), а воздействие человека становятся сопоставимыми с действием геологических сил. В результате жизнь предстает как целостный эволюционный процесс (физический, химический, биологический), включенный в общую космическую эволюцию.</a:t>
            </a:r>
          </a:p>
        </p:txBody>
      </p:sp>
      <p:pic>
        <p:nvPicPr>
          <p:cNvPr id="177157" name="Picture 5" descr="1934-V I Verna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648200"/>
            <a:ext cx="1981200" cy="1828800"/>
          </a:xfrm>
          <a:prstGeom prst="rect">
            <a:avLst/>
          </a:prstGeom>
          <a:noFill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4267200" y="4572000"/>
            <a:ext cx="457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НООСФЕРА</a:t>
            </a:r>
          </a:p>
          <a:p>
            <a:r>
              <a:rPr lang="ru-RU"/>
              <a:t>Сфера разумной деятельности человека общепланетарного масштаба, определяемая высоким уровнем человеческого интеллекта, а также объемом  и скоростью вырабатываемой и перерабатываемой информации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9532" y="188640"/>
            <a:ext cx="8424936" cy="612068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728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1988840"/>
            <a:ext cx="309634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8024" y="2551837"/>
            <a:ext cx="26642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целостность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</a:t>
            </a:r>
          </a:p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059832" y="4293096"/>
            <a:ext cx="2160240" cy="1296144"/>
          </a:xfrm>
          <a:prstGeom prst="straightConnector1">
            <a:avLst/>
          </a:prstGeom>
          <a:ln w="762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19672" y="3460274"/>
            <a:ext cx="3168352" cy="76448"/>
          </a:xfrm>
          <a:prstGeom prst="straightConnector1">
            <a:avLst/>
          </a:prstGeom>
          <a:ln w="762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455876" y="1088740"/>
            <a:ext cx="1656184" cy="1584176"/>
          </a:xfrm>
          <a:prstGeom prst="straightConnector1">
            <a:avLst/>
          </a:prstGeom>
          <a:ln w="762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11" name="Rectangle 43"/>
          <p:cNvSpPr>
            <a:spLocks noChangeArrowheads="1"/>
          </p:cNvSpPr>
          <p:nvPr/>
        </p:nvSpPr>
        <p:spPr bwMode="auto">
          <a:xfrm>
            <a:off x="2514600" y="1295400"/>
            <a:ext cx="36575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ГЕОСФЕРА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поверхность Земли, необитаемая или пригодная для обитания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612" name="AutoShape 44"/>
          <p:cNvSpPr>
            <a:spLocks/>
          </p:cNvSpPr>
          <p:nvPr/>
        </p:nvSpPr>
        <p:spPr bwMode="auto">
          <a:xfrm>
            <a:off x="6019800" y="1371600"/>
            <a:ext cx="152400" cy="1752599"/>
          </a:xfrm>
          <a:prstGeom prst="rightBrace">
            <a:avLst>
              <a:gd name="adj1" fmla="val 5688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613" name="Rectangle 45"/>
          <p:cNvSpPr>
            <a:spLocks noChangeArrowheads="1"/>
          </p:cNvSpPr>
          <p:nvPr/>
        </p:nvSpPr>
        <p:spPr bwMode="auto">
          <a:xfrm>
            <a:off x="2667000" y="2362200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КОСМОСФЕРА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Околоземное космическое пространство, исследуемое человеком.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614" name="Rectangle 46"/>
          <p:cNvSpPr>
            <a:spLocks noChangeArrowheads="1"/>
          </p:cNvSpPr>
          <p:nvPr/>
        </p:nvSpPr>
        <p:spPr bwMode="auto">
          <a:xfrm>
            <a:off x="2743200" y="3505200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ТЕХНОСФЕРА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Совокупность всех феноменов и процессов, созданных человеком, т.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 всю систему артефактов.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615" name="Rectangle 47"/>
          <p:cNvSpPr>
            <a:spLocks noChangeArrowheads="1"/>
          </p:cNvSpPr>
          <p:nvPr/>
        </p:nvSpPr>
        <p:spPr bwMode="auto">
          <a:xfrm>
            <a:off x="2590800" y="4572000"/>
            <a:ext cx="365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НООСФЕРА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Сфера разумной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 человека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общепланетарного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масштаба, определяемая высоким уровнем человеческого интеллекта, а также объемом  и скоростью вырабатываемой и перерабатываемой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616" name="AutoShape 48"/>
          <p:cNvSpPr>
            <a:spLocks/>
          </p:cNvSpPr>
          <p:nvPr/>
        </p:nvSpPr>
        <p:spPr bwMode="auto">
          <a:xfrm>
            <a:off x="6096000" y="3352800"/>
            <a:ext cx="304800" cy="2286000"/>
          </a:xfrm>
          <a:prstGeom prst="rightBrace">
            <a:avLst>
              <a:gd name="adj1" fmla="val 4301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7619" name="Rectangle 51"/>
          <p:cNvSpPr>
            <a:spLocks noChangeArrowheads="1"/>
          </p:cNvSpPr>
          <p:nvPr/>
        </p:nvSpPr>
        <p:spPr bwMode="auto">
          <a:xfrm>
            <a:off x="6324600" y="2133600"/>
            <a:ext cx="2057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СРЕДА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ИСКУССТВЕННАЯ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ВТОРАЯ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858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ПРИРОДА КАК СРЕДА ОБИТАНИЯ ЧЕЛОВЕКА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Прямоугольник 1"/>
          <p:cNvSpPr>
            <a:spLocks noChangeArrowheads="1"/>
          </p:cNvSpPr>
          <p:nvPr/>
        </p:nvSpPr>
        <p:spPr bwMode="auto">
          <a:xfrm>
            <a:off x="533400" y="152400"/>
            <a:ext cx="8072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>
                <a:solidFill>
                  <a:srgbClr val="FFFF00"/>
                </a:solidFill>
                <a:latin typeface="Verdana" pitchFamily="34" charset="0"/>
              </a:rPr>
              <a:t>Основные этапы взаимодействия общества и природы</a:t>
            </a:r>
          </a:p>
        </p:txBody>
      </p:sp>
      <p:sp>
        <p:nvSpPr>
          <p:cNvPr id="183299" name="Rectangle 1"/>
          <p:cNvSpPr>
            <a:spLocks noChangeArrowheads="1"/>
          </p:cNvSpPr>
          <p:nvPr/>
        </p:nvSpPr>
        <p:spPr bwMode="auto">
          <a:xfrm>
            <a:off x="457200" y="979468"/>
            <a:ext cx="844391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i="1" dirty="0">
                <a:cs typeface="Times New Roman" pitchFamily="18" charset="0"/>
              </a:rPr>
              <a:t>ПЕРВЫЙ ЭТАП </a:t>
            </a:r>
            <a:r>
              <a:rPr lang="ru-RU" sz="2000" dirty="0">
                <a:cs typeface="Times New Roman" pitchFamily="18" charset="0"/>
              </a:rPr>
              <a:t>(первобытность, античность и средневековье): </a:t>
            </a:r>
          </a:p>
          <a:p>
            <a:r>
              <a:rPr lang="ru-RU" sz="2000" dirty="0" smtClean="0">
                <a:latin typeface="Verdana" pitchFamily="34" charset="0"/>
              </a:rPr>
              <a:t>–</a:t>
            </a:r>
            <a:r>
              <a:rPr lang="ru-RU" sz="2000" dirty="0" smtClean="0">
                <a:cs typeface="Times New Roman" pitchFamily="18" charset="0"/>
              </a:rPr>
              <a:t>  </a:t>
            </a:r>
            <a:r>
              <a:rPr lang="ru-RU" sz="2000" dirty="0">
                <a:cs typeface="Times New Roman" pitchFamily="18" charset="0"/>
              </a:rPr>
              <a:t>человек всецело зависел от </a:t>
            </a:r>
            <a:r>
              <a:rPr lang="ru-RU" sz="2000" dirty="0" smtClean="0">
                <a:cs typeface="Times New Roman" pitchFamily="18" charset="0"/>
              </a:rPr>
              <a:t>природы; </a:t>
            </a:r>
          </a:p>
          <a:p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источники </a:t>
            </a:r>
            <a:r>
              <a:rPr lang="ru-RU" sz="2000" dirty="0">
                <a:cs typeface="Times New Roman" pitchFamily="18" charset="0"/>
              </a:rPr>
              <a:t>сырья совпадали с местами переработки и </a:t>
            </a:r>
            <a:r>
              <a:rPr lang="ru-RU" sz="2000" dirty="0" smtClean="0">
                <a:cs typeface="Times New Roman" pitchFamily="18" charset="0"/>
              </a:rPr>
              <a:t>потребления; </a:t>
            </a:r>
          </a:p>
          <a:p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негативного </a:t>
            </a:r>
            <a:r>
              <a:rPr lang="ru-RU" sz="2000" dirty="0">
                <a:cs typeface="Times New Roman" pitchFamily="18" charset="0"/>
              </a:rPr>
              <a:t>воздействия человека на природу не отмечалось.</a:t>
            </a:r>
          </a:p>
          <a:p>
            <a:pPr>
              <a:buFontTx/>
              <a:buChar char="-"/>
            </a:pPr>
            <a:endParaRPr lang="ru-RU" sz="800" dirty="0"/>
          </a:p>
          <a:p>
            <a:pPr eaLnBrk="0" hangingPunct="0"/>
            <a:r>
              <a:rPr lang="ru-RU" sz="2000" b="1" i="1" dirty="0">
                <a:cs typeface="Times New Roman" pitchFamily="18" charset="0"/>
              </a:rPr>
              <a:t>ВТОРОЙ ЭТАП</a:t>
            </a:r>
            <a:r>
              <a:rPr lang="ru-RU" sz="2000" dirty="0">
                <a:cs typeface="Times New Roman" pitchFamily="18" charset="0"/>
              </a:rPr>
              <a:t> (капиталистическое  производство</a:t>
            </a:r>
            <a:r>
              <a:rPr lang="ru-RU" sz="2000" dirty="0" smtClean="0">
                <a:cs typeface="Times New Roman" pitchFamily="18" charset="0"/>
              </a:rPr>
              <a:t>): </a:t>
            </a:r>
          </a:p>
          <a:p>
            <a:pPr eaLnBrk="0" hangingPunct="0"/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человек </a:t>
            </a:r>
            <a:r>
              <a:rPr lang="ru-RU" sz="2000" dirty="0">
                <a:cs typeface="Times New Roman" pitchFamily="18" charset="0"/>
              </a:rPr>
              <a:t>чувствует себя свободным от природной </a:t>
            </a:r>
            <a:r>
              <a:rPr lang="ru-RU" sz="2000" dirty="0" smtClean="0">
                <a:cs typeface="Times New Roman" pitchFamily="18" charset="0"/>
              </a:rPr>
              <a:t>зависимости; </a:t>
            </a:r>
          </a:p>
          <a:p>
            <a:pPr algn="just" eaLnBrk="0" hangingPunct="0"/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благодаря  </a:t>
            </a:r>
            <a:r>
              <a:rPr lang="ru-RU" sz="2000" dirty="0">
                <a:cs typeface="Times New Roman" pitchFamily="18" charset="0"/>
              </a:rPr>
              <a:t>постоянно расширяющейся инфраструктуре и достижениям научно-технического прогресса, человек превратился в мощную геологическую </a:t>
            </a:r>
            <a:r>
              <a:rPr lang="ru-RU" sz="2000" dirty="0" smtClean="0">
                <a:cs typeface="Times New Roman" pitchFamily="18" charset="0"/>
              </a:rPr>
              <a:t>силу и попытался реализовать модель </a:t>
            </a:r>
            <a:r>
              <a:rPr lang="ru-RU" sz="2000" b="1" dirty="0" smtClean="0">
                <a:latin typeface="Verdana" pitchFamily="34" charset="0"/>
              </a:rPr>
              <a:t>«человек – царь природы». </a:t>
            </a:r>
            <a:endParaRPr lang="ru-RU" sz="2000" dirty="0">
              <a:cs typeface="Times New Roman" pitchFamily="18" charset="0"/>
            </a:endParaRPr>
          </a:p>
          <a:p>
            <a:pPr eaLnBrk="0" hangingPunct="0"/>
            <a:endParaRPr lang="ru-RU" sz="800" dirty="0"/>
          </a:p>
          <a:p>
            <a:pPr eaLnBrk="0" hangingPunct="0"/>
            <a:r>
              <a:rPr lang="ru-RU" sz="2000" b="1" i="1" dirty="0">
                <a:cs typeface="Times New Roman" pitchFamily="18" charset="0"/>
              </a:rPr>
              <a:t>ТРЕТЬИЙ ЭТАП</a:t>
            </a:r>
            <a:r>
              <a:rPr lang="ru-RU" sz="2000" dirty="0">
                <a:cs typeface="Times New Roman" pitchFamily="18" charset="0"/>
              </a:rPr>
              <a:t> (</a:t>
            </a:r>
            <a:r>
              <a:rPr lang="ru-RU" sz="2000" dirty="0" err="1">
                <a:cs typeface="Times New Roman" pitchFamily="18" charset="0"/>
              </a:rPr>
              <a:t>ХХ-нач</a:t>
            </a:r>
            <a:r>
              <a:rPr lang="ru-RU" sz="2000" dirty="0">
                <a:cs typeface="Times New Roman" pitchFamily="18" charset="0"/>
              </a:rPr>
              <a:t>. </a:t>
            </a:r>
            <a:r>
              <a:rPr lang="en-US" sz="2000" dirty="0">
                <a:cs typeface="Times New Roman" pitchFamily="18" charset="0"/>
              </a:rPr>
              <a:t>XXI</a:t>
            </a:r>
            <a:r>
              <a:rPr lang="ru-RU" sz="2000" dirty="0">
                <a:cs typeface="Times New Roman" pitchFamily="18" charset="0"/>
              </a:rPr>
              <a:t> вв</a:t>
            </a:r>
            <a:r>
              <a:rPr lang="ru-RU" sz="2000" dirty="0" smtClean="0">
                <a:cs typeface="Times New Roman" pitchFamily="18" charset="0"/>
              </a:rPr>
              <a:t>.): </a:t>
            </a:r>
          </a:p>
          <a:p>
            <a:pPr eaLnBrk="0" hangingPunct="0"/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взаимодействие </a:t>
            </a:r>
            <a:r>
              <a:rPr lang="ru-RU" sz="2000" dirty="0">
                <a:cs typeface="Times New Roman" pitchFamily="18" charset="0"/>
              </a:rPr>
              <a:t>человека с природой носит </a:t>
            </a:r>
            <a:r>
              <a:rPr lang="ru-RU" sz="2000" dirty="0" err="1">
                <a:cs typeface="Times New Roman" pitchFamily="18" charset="0"/>
              </a:rPr>
              <a:t>общепланетарный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характер; </a:t>
            </a:r>
          </a:p>
          <a:p>
            <a:pPr eaLnBrk="0" hangingPunct="0"/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человек </a:t>
            </a:r>
            <a:r>
              <a:rPr lang="ru-RU" sz="2000" dirty="0">
                <a:cs typeface="Times New Roman" pitchFamily="18" charset="0"/>
              </a:rPr>
              <a:t>начинает ощущать острую зависимость от </a:t>
            </a:r>
            <a:r>
              <a:rPr lang="ru-RU" sz="2000" dirty="0" smtClean="0">
                <a:cs typeface="Times New Roman" pitchFamily="18" charset="0"/>
              </a:rPr>
              <a:t>природы; </a:t>
            </a:r>
          </a:p>
          <a:p>
            <a:pPr eaLnBrk="0" hangingPunct="0"/>
            <a:r>
              <a:rPr lang="ru-RU" sz="2000" dirty="0" smtClean="0">
                <a:latin typeface="Verdana" pitchFamily="34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осознание </a:t>
            </a:r>
            <a:r>
              <a:rPr lang="ru-RU" sz="2000" dirty="0">
                <a:cs typeface="Times New Roman" pitchFamily="18" charset="0"/>
              </a:rPr>
              <a:t>необходимости переоценки своего отношения к </a:t>
            </a:r>
            <a:r>
              <a:rPr lang="ru-RU" sz="2000" dirty="0" smtClean="0">
                <a:cs typeface="Times New Roman" pitchFamily="18" charset="0"/>
              </a:rPr>
              <a:t>природе,  приведшее к  поиску путей реализации </a:t>
            </a:r>
            <a:r>
              <a:rPr lang="ru-RU" sz="2000" b="1" dirty="0" err="1" smtClean="0">
                <a:cs typeface="Times New Roman" pitchFamily="18" charset="0"/>
              </a:rPr>
              <a:t>коэволюционной</a:t>
            </a:r>
            <a:r>
              <a:rPr lang="ru-RU" sz="2000" b="1" dirty="0" smtClean="0">
                <a:cs typeface="Times New Roman" pitchFamily="18" charset="0"/>
              </a:rPr>
              <a:t> модели </a:t>
            </a:r>
            <a:r>
              <a:rPr lang="ru-RU" sz="2000" dirty="0" smtClean="0">
                <a:cs typeface="Times New Roman" pitchFamily="18" charset="0"/>
              </a:rPr>
              <a:t>взаимодействия общества и природы. 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Глобальные проблемы современности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09600"/>
          <a:ext cx="9144000" cy="5728175"/>
        </p:xfrm>
        <a:graphic>
          <a:graphicData uri="http://schemas.openxmlformats.org/drawingml/2006/table">
            <a:tbl>
              <a:tblPr/>
              <a:tblGrid>
                <a:gridCol w="1066800"/>
                <a:gridCol w="2514600"/>
                <a:gridCol w="5562600"/>
              </a:tblGrid>
              <a:tr h="39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ТИПЫ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  ВЗАИМООБУСЛОВЛЕННОСТИ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ОБЩЕМИРОВЫЕ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(СУПЕРГЛОБАЛЬНЫЕ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6286" marR="362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Проблема ядерной войны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Ядерная война станет причиной экологической (например, ядерная зима) и демографической (истребление человеческого генофонда) катастрофы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Проблема развития экономической интеграции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Сильное отставание в экономическом развитии ряда стран способствует росту нищеты, обострению политической нестабильности, активизации террористической деятельности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Мировой терроризм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Угроза войны, угроза безопасности  и жизни человека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ОБЩЕПЛАНЕТАРНЫЕ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РЕСУРСНЫЕ)</a:t>
                      </a:r>
                    </a:p>
                  </a:txBody>
                  <a:tcPr marL="36286" marR="362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Экологическая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Экономически слаборазвитые страны заведомо являются сырьевыми «придатками», а их территория – местом захоронения радиоактивных отходов; экологическая катастрофа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Демографическая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Перенаселение планеты может способствовать обострению продовольственной проблемы, росту экономической и политической напряженности в мире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Энергетическая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Военные конфликты как средство борьбы за основные источники энергоресурсов и, как следствие, нарушение основного права человека – права на жизнь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Продовольственная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городов способствует сокращению сельскохозяйственных угодий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ОБЩЕЧЕЛОВЕЧЕСКИЕ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(СУБГЛОБАЛЬНЫЕ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6286" marR="362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Проблема нищеты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Нищета как источник массовых  эпидемий типа чумы, холеры, брюшного тифа и т. п., как источник политической нестабильности, почва для развития терроризма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Здравоохранение и образование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Низкая доступность здравоохранения и образования в экономически слаборазвитых странах и соответственно отсутствие возможностей для реализации ряда прав человека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Гарантия прав человека</a:t>
                      </a:r>
                    </a:p>
                  </a:txBody>
                  <a:tcPr marL="36286" marR="36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Война, нищета, плохая экология и т. п. – факторы нарушения прав человека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1143000"/>
          </a:xfrm>
        </p:spPr>
        <p:txBody>
          <a:bodyPr/>
          <a:lstStyle/>
          <a:p>
            <a:r>
              <a:rPr lang="ru-RU" sz="3200" dirty="0">
                <a:solidFill>
                  <a:schemeClr val="bg2"/>
                </a:solidFill>
              </a:rPr>
              <a:t>Бытие – </a:t>
            </a:r>
            <a:r>
              <a:rPr lang="ru-RU" sz="3200" dirty="0" smtClean="0">
                <a:solidFill>
                  <a:schemeClr val="bg2"/>
                </a:solidFill>
              </a:rPr>
              <a:t>необходимая </a:t>
            </a:r>
            <a:r>
              <a:rPr lang="ru-RU" sz="3200" dirty="0">
                <a:solidFill>
                  <a:schemeClr val="bg2"/>
                </a:solidFill>
              </a:rPr>
              <a:t>категория</a:t>
            </a:r>
          </a:p>
        </p:txBody>
      </p:sp>
      <p:pic>
        <p:nvPicPr>
          <p:cNvPr id="1095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057400"/>
            <a:ext cx="6211888" cy="4422775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90600"/>
          </a:xfrm>
        </p:spPr>
        <p:txBody>
          <a:bodyPr/>
          <a:lstStyle/>
          <a:p>
            <a:r>
              <a:rPr lang="ru-RU"/>
              <a:t>Экологический кризис</a:t>
            </a: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4422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Под </a:t>
            </a:r>
            <a:r>
              <a:rPr lang="ru-RU" sz="2800" i="1"/>
              <a:t>экологическим кризисом</a:t>
            </a:r>
            <a:r>
              <a:rPr lang="ru-RU" sz="2800"/>
              <a:t> в настоящее время понимают критическое состояние окружающей среды, вызванное деятельностью человечества и характеризующееся несоответствием развития экономики ресурсно-экологическим возможностям биосферы. Его признаки: «парниковый эффект», разрушение озонового слоя Земли, опустынивание, обезвоживание рек и морей; отравление и эрозия почвы, загрязнение Мирового океана, ускоряющееся исчезновение видов животных и растений и т.п.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28600" y="5334000"/>
            <a:ext cx="2971800" cy="1808163"/>
            <a:chOff x="729" y="2304"/>
            <a:chExt cx="1191" cy="1084"/>
          </a:xfrm>
        </p:grpSpPr>
        <p:graphicFrame>
          <p:nvGraphicFramePr>
            <p:cNvPr id="184325" name="Object 25"/>
            <p:cNvGraphicFramePr>
              <a:graphicFrameLocks noChangeAspect="1"/>
            </p:cNvGraphicFramePr>
            <p:nvPr/>
          </p:nvGraphicFramePr>
          <p:xfrm>
            <a:off x="864" y="2304"/>
            <a:ext cx="1056" cy="900"/>
          </p:xfrm>
          <a:graphic>
            <a:graphicData uri="http://schemas.openxmlformats.org/presentationml/2006/ole">
              <p:oleObj spid="_x0000_s184325" name="Clip" r:id="rId3" imgW="4800240" imgH="4090680" progId="">
                <p:embed/>
              </p:oleObj>
            </a:graphicData>
          </a:graphic>
        </p:graphicFrame>
        <p:sp>
          <p:nvSpPr>
            <p:cNvPr id="184326" name="Text Box 26"/>
            <p:cNvSpPr txBox="1">
              <a:spLocks noChangeArrowheads="1"/>
            </p:cNvSpPr>
            <p:nvPr/>
          </p:nvSpPr>
          <p:spPr bwMode="auto">
            <a:xfrm>
              <a:off x="729" y="3168"/>
              <a:ext cx="112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b="1">
                <a:latin typeface="Verdana" pitchFamily="34" charset="0"/>
              </a:endParaRPr>
            </a:p>
          </p:txBody>
        </p:sp>
      </p:grpSp>
      <p:grpSp>
        <p:nvGrpSpPr>
          <p:cNvPr id="184336" name="Group 6"/>
          <p:cNvGrpSpPr>
            <a:grpSpLocks/>
          </p:cNvGrpSpPr>
          <p:nvPr/>
        </p:nvGrpSpPr>
        <p:grpSpPr bwMode="auto">
          <a:xfrm>
            <a:off x="3657600" y="5486400"/>
            <a:ext cx="3743325" cy="1035050"/>
            <a:chOff x="2016" y="816"/>
            <a:chExt cx="3173" cy="1461"/>
          </a:xfrm>
        </p:grpSpPr>
        <p:grpSp>
          <p:nvGrpSpPr>
            <p:cNvPr id="184337" name="Group 7"/>
            <p:cNvGrpSpPr>
              <a:grpSpLocks/>
            </p:cNvGrpSpPr>
            <p:nvPr/>
          </p:nvGrpSpPr>
          <p:grpSpPr bwMode="auto">
            <a:xfrm>
              <a:off x="2016" y="816"/>
              <a:ext cx="3173" cy="912"/>
              <a:chOff x="2016" y="816"/>
              <a:chExt cx="3173" cy="912"/>
            </a:xfrm>
          </p:grpSpPr>
          <p:grpSp>
            <p:nvGrpSpPr>
              <p:cNvPr id="184338" name="Group 8"/>
              <p:cNvGrpSpPr>
                <a:grpSpLocks/>
              </p:cNvGrpSpPr>
              <p:nvPr/>
            </p:nvGrpSpPr>
            <p:grpSpPr bwMode="auto">
              <a:xfrm>
                <a:off x="2832" y="864"/>
                <a:ext cx="2357" cy="816"/>
                <a:chOff x="2832" y="864"/>
                <a:chExt cx="2357" cy="816"/>
              </a:xfrm>
            </p:grpSpPr>
            <p:graphicFrame>
              <p:nvGraphicFramePr>
                <p:cNvPr id="184339" name="Object 9"/>
                <p:cNvGraphicFramePr>
                  <a:graphicFrameLocks noChangeAspect="1"/>
                </p:cNvGraphicFramePr>
                <p:nvPr/>
              </p:nvGraphicFramePr>
              <p:xfrm>
                <a:off x="2832" y="920"/>
                <a:ext cx="607" cy="704"/>
              </p:xfrm>
              <a:graphic>
                <a:graphicData uri="http://schemas.openxmlformats.org/presentationml/2006/ole">
                  <p:oleObj spid="_x0000_s184339" name="Clip" r:id="rId4" imgW="567720" imgH="658080" progId="">
                    <p:embed/>
                  </p:oleObj>
                </a:graphicData>
              </a:graphic>
            </p:graphicFrame>
            <p:graphicFrame>
              <p:nvGraphicFramePr>
                <p:cNvPr id="184340" name="Object 10"/>
                <p:cNvGraphicFramePr>
                  <a:graphicFrameLocks noChangeAspect="1"/>
                </p:cNvGraphicFramePr>
                <p:nvPr/>
              </p:nvGraphicFramePr>
              <p:xfrm>
                <a:off x="4560" y="864"/>
                <a:ext cx="629" cy="816"/>
              </p:xfrm>
              <a:graphic>
                <a:graphicData uri="http://schemas.openxmlformats.org/presentationml/2006/ole">
                  <p:oleObj spid="_x0000_s184340" name="Clip" r:id="rId5" imgW="1772640" imgH="2297520" progId="">
                    <p:embed/>
                  </p:oleObj>
                </a:graphicData>
              </a:graphic>
            </p:graphicFrame>
            <p:sp>
              <p:nvSpPr>
                <p:cNvPr id="184341" name="AutoShape 11"/>
                <p:cNvSpPr>
                  <a:spLocks noChangeArrowheads="1"/>
                </p:cNvSpPr>
                <p:nvPr/>
              </p:nvSpPr>
              <p:spPr bwMode="auto">
                <a:xfrm>
                  <a:off x="3600" y="1119"/>
                  <a:ext cx="765" cy="306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rgbClr val="CCECFF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Verdana" pitchFamily="34" charset="0"/>
                  </a:endParaRPr>
                </a:p>
              </p:txBody>
            </p:sp>
          </p:grpSp>
          <p:graphicFrame>
            <p:nvGraphicFramePr>
              <p:cNvPr id="184342" name="Object 12"/>
              <p:cNvGraphicFramePr>
                <a:graphicFrameLocks noChangeAspect="1"/>
              </p:cNvGraphicFramePr>
              <p:nvPr/>
            </p:nvGraphicFramePr>
            <p:xfrm>
              <a:off x="3600" y="816"/>
              <a:ext cx="740" cy="912"/>
            </p:xfrm>
            <a:graphic>
              <a:graphicData uri="http://schemas.openxmlformats.org/presentationml/2006/ole">
                <p:oleObj spid="_x0000_s184342" name="Clip" r:id="rId6" imgW="1576440" imgH="1942200" progId="">
                  <p:embed/>
                </p:oleObj>
              </a:graphicData>
            </a:graphic>
          </p:graphicFrame>
          <p:sp>
            <p:nvSpPr>
              <p:cNvPr id="184343" name="Line 13"/>
              <p:cNvSpPr>
                <a:spLocks noChangeShapeType="1"/>
              </p:cNvSpPr>
              <p:nvPr/>
            </p:nvSpPr>
            <p:spPr bwMode="auto">
              <a:xfrm>
                <a:off x="2016" y="1296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344" name="Text Box 14"/>
            <p:cNvSpPr txBox="1">
              <a:spLocks noChangeArrowheads="1"/>
            </p:cNvSpPr>
            <p:nvPr/>
          </p:nvSpPr>
          <p:spPr bwMode="auto">
            <a:xfrm>
              <a:off x="2717" y="1632"/>
              <a:ext cx="2264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latin typeface="Verdana" pitchFamily="34" charset="0"/>
                </a:rPr>
                <a:t>Нарушение экологического</a:t>
              </a:r>
            </a:p>
            <a:p>
              <a:pPr algn="ctr"/>
              <a:r>
                <a:rPr lang="ru-RU" sz="1200" b="1">
                  <a:latin typeface="Verdana" pitchFamily="34" charset="0"/>
                </a:rPr>
                <a:t>равновесия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763000" cy="1143000"/>
          </a:xfrm>
          <a:gradFill rotWithShape="0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76200">
            <a:solidFill>
              <a:srgbClr val="FFCC00"/>
            </a:solidFill>
          </a:ln>
        </p:spPr>
        <p:txBody>
          <a:bodyPr anchor="b"/>
          <a:lstStyle/>
          <a:p>
            <a:r>
              <a:rPr lang="ru-RU" sz="3200">
                <a:solidFill>
                  <a:schemeClr val="tx1"/>
                </a:solidFill>
              </a:rPr>
              <a:t>НАУЧНО-ТЕХНИЧЕСКИЙ ПРОГРЕСС И </a:t>
            </a:r>
            <a:br>
              <a:rPr lang="ru-RU" sz="32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ЭКОЛОГИЧЕСКАЯ АЛЬТЕРНАТИВА</a:t>
            </a:r>
          </a:p>
        </p:txBody>
      </p:sp>
      <p:sp>
        <p:nvSpPr>
          <p:cNvPr id="189443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2286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НТП</a:t>
            </a:r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2700338" y="1268413"/>
            <a:ext cx="5499100" cy="1936750"/>
            <a:chOff x="2016" y="816"/>
            <a:chExt cx="3173" cy="1220"/>
          </a:xfrm>
        </p:grpSpPr>
        <p:grpSp>
          <p:nvGrpSpPr>
            <p:cNvPr id="189445" name="Group 5"/>
            <p:cNvGrpSpPr>
              <a:grpSpLocks/>
            </p:cNvGrpSpPr>
            <p:nvPr/>
          </p:nvGrpSpPr>
          <p:grpSpPr bwMode="auto">
            <a:xfrm>
              <a:off x="2016" y="816"/>
              <a:ext cx="3173" cy="912"/>
              <a:chOff x="2016" y="816"/>
              <a:chExt cx="3173" cy="912"/>
            </a:xfrm>
          </p:grpSpPr>
          <p:grpSp>
            <p:nvGrpSpPr>
              <p:cNvPr id="189446" name="Group 6"/>
              <p:cNvGrpSpPr>
                <a:grpSpLocks/>
              </p:cNvGrpSpPr>
              <p:nvPr/>
            </p:nvGrpSpPr>
            <p:grpSpPr bwMode="auto">
              <a:xfrm>
                <a:off x="2832" y="864"/>
                <a:ext cx="2357" cy="816"/>
                <a:chOff x="2832" y="864"/>
                <a:chExt cx="2357" cy="816"/>
              </a:xfrm>
            </p:grpSpPr>
            <p:graphicFrame>
              <p:nvGraphicFramePr>
                <p:cNvPr id="189447" name="Object 7"/>
                <p:cNvGraphicFramePr>
                  <a:graphicFrameLocks noChangeAspect="1"/>
                </p:cNvGraphicFramePr>
                <p:nvPr/>
              </p:nvGraphicFramePr>
              <p:xfrm>
                <a:off x="2832" y="920"/>
                <a:ext cx="607" cy="704"/>
              </p:xfrm>
              <a:graphic>
                <a:graphicData uri="http://schemas.openxmlformats.org/presentationml/2006/ole">
                  <p:oleObj spid="_x0000_s189447" name="Clip" r:id="rId3" imgW="567720" imgH="658080" progId="">
                    <p:embed/>
                  </p:oleObj>
                </a:graphicData>
              </a:graphic>
            </p:graphicFrame>
            <p:graphicFrame>
              <p:nvGraphicFramePr>
                <p:cNvPr id="189448" name="Object 8"/>
                <p:cNvGraphicFramePr>
                  <a:graphicFrameLocks noChangeAspect="1"/>
                </p:cNvGraphicFramePr>
                <p:nvPr/>
              </p:nvGraphicFramePr>
              <p:xfrm>
                <a:off x="4560" y="864"/>
                <a:ext cx="629" cy="816"/>
              </p:xfrm>
              <a:graphic>
                <a:graphicData uri="http://schemas.openxmlformats.org/presentationml/2006/ole">
                  <p:oleObj spid="_x0000_s189448" name="Clip" r:id="rId4" imgW="1772640" imgH="2297520" progId="">
                    <p:embed/>
                  </p:oleObj>
                </a:graphicData>
              </a:graphic>
            </p:graphicFrame>
            <p:sp>
              <p:nvSpPr>
                <p:cNvPr id="189449" name="AutoShape 9"/>
                <p:cNvSpPr>
                  <a:spLocks noChangeArrowheads="1"/>
                </p:cNvSpPr>
                <p:nvPr/>
              </p:nvSpPr>
              <p:spPr bwMode="auto">
                <a:xfrm>
                  <a:off x="3600" y="1119"/>
                  <a:ext cx="765" cy="306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rgbClr val="CCECFF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Verdana" pitchFamily="34" charset="0"/>
                  </a:endParaRPr>
                </a:p>
              </p:txBody>
            </p:sp>
          </p:grpSp>
          <p:graphicFrame>
            <p:nvGraphicFramePr>
              <p:cNvPr id="189450" name="Object 10"/>
              <p:cNvGraphicFramePr>
                <a:graphicFrameLocks noChangeAspect="1"/>
              </p:cNvGraphicFramePr>
              <p:nvPr/>
            </p:nvGraphicFramePr>
            <p:xfrm>
              <a:off x="3600" y="816"/>
              <a:ext cx="740" cy="912"/>
            </p:xfrm>
            <a:graphic>
              <a:graphicData uri="http://schemas.openxmlformats.org/presentationml/2006/ole">
                <p:oleObj spid="_x0000_s189450" name="Clip" r:id="rId5" imgW="1576440" imgH="1942200" progId="">
                  <p:embed/>
                </p:oleObj>
              </a:graphicData>
            </a:graphic>
          </p:graphicFrame>
          <p:sp>
            <p:nvSpPr>
              <p:cNvPr id="189451" name="Line 11"/>
              <p:cNvSpPr>
                <a:spLocks noChangeShapeType="1"/>
              </p:cNvSpPr>
              <p:nvPr/>
            </p:nvSpPr>
            <p:spPr bwMode="auto">
              <a:xfrm>
                <a:off x="2016" y="1296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2842" y="1632"/>
              <a:ext cx="22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Verdana" pitchFamily="34" charset="0"/>
                </a:rPr>
                <a:t>Нарушение экологического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равновесия</a:t>
              </a:r>
            </a:p>
          </p:txBody>
        </p:sp>
      </p:grpSp>
      <p:sp>
        <p:nvSpPr>
          <p:cNvPr id="189453" name="WordArt 13"/>
          <p:cNvSpPr>
            <a:spLocks noChangeArrowheads="1" noChangeShapeType="1" noTextEdit="1"/>
          </p:cNvSpPr>
          <p:nvPr/>
        </p:nvSpPr>
        <p:spPr bwMode="auto">
          <a:xfrm>
            <a:off x="3352800" y="3200400"/>
            <a:ext cx="198278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0000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Выход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3643313"/>
            <a:ext cx="2011363" cy="2060575"/>
            <a:chOff x="816" y="2448"/>
            <a:chExt cx="937" cy="1298"/>
          </a:xfrm>
        </p:grpSpPr>
        <p:graphicFrame>
          <p:nvGraphicFramePr>
            <p:cNvPr id="189455" name="Object 15"/>
            <p:cNvGraphicFramePr>
              <a:graphicFrameLocks noChangeAspect="1"/>
            </p:cNvGraphicFramePr>
            <p:nvPr/>
          </p:nvGraphicFramePr>
          <p:xfrm>
            <a:off x="816" y="2448"/>
            <a:ext cx="937" cy="938"/>
          </p:xfrm>
          <a:graphic>
            <a:graphicData uri="http://schemas.openxmlformats.org/presentationml/2006/ole">
              <p:oleObj spid="_x0000_s189455" name="Clip" r:id="rId6" imgW="2328120" imgH="2327040" progId="">
                <p:embed/>
              </p:oleObj>
            </a:graphicData>
          </a:graphic>
        </p:graphicFrame>
        <p:sp>
          <p:nvSpPr>
            <p:cNvPr id="189456" name="Text Box 16"/>
            <p:cNvSpPr txBox="1">
              <a:spLocks noChangeArrowheads="1"/>
            </p:cNvSpPr>
            <p:nvPr/>
          </p:nvSpPr>
          <p:spPr bwMode="auto">
            <a:xfrm>
              <a:off x="853" y="3339"/>
              <a:ext cx="7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Verdana" pitchFamily="34" charset="0"/>
                </a:rPr>
                <a:t>Замкнутый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цикл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14563" y="3714750"/>
            <a:ext cx="2055812" cy="2066925"/>
            <a:chOff x="2592" y="2352"/>
            <a:chExt cx="1295" cy="1302"/>
          </a:xfrm>
        </p:grpSpPr>
        <p:graphicFrame>
          <p:nvGraphicFramePr>
            <p:cNvPr id="189458" name="Object 18"/>
            <p:cNvGraphicFramePr>
              <a:graphicFrameLocks noChangeAspect="1"/>
            </p:cNvGraphicFramePr>
            <p:nvPr/>
          </p:nvGraphicFramePr>
          <p:xfrm>
            <a:off x="2880" y="2352"/>
            <a:ext cx="810" cy="816"/>
          </p:xfrm>
          <a:graphic>
            <a:graphicData uri="http://schemas.openxmlformats.org/presentationml/2006/ole">
              <p:oleObj spid="_x0000_s189458" name="Clip" r:id="rId7" imgW="2534760" imgH="2554560" progId="">
                <p:embed/>
              </p:oleObj>
            </a:graphicData>
          </a:graphic>
        </p:graphicFrame>
        <p:sp>
          <p:nvSpPr>
            <p:cNvPr id="189459" name="Text Box 19"/>
            <p:cNvSpPr txBox="1">
              <a:spLocks noChangeArrowheads="1"/>
            </p:cNvSpPr>
            <p:nvPr/>
          </p:nvSpPr>
          <p:spPr bwMode="auto">
            <a:xfrm>
              <a:off x="2592" y="3072"/>
              <a:ext cx="129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Verdana" pitchFamily="34" charset="0"/>
                </a:rPr>
                <a:t>Экологически</a:t>
              </a:r>
            </a:p>
            <a:p>
              <a:r>
                <a:rPr lang="ru-RU" b="1">
                  <a:latin typeface="Verdana" pitchFamily="34" charset="0"/>
                </a:rPr>
                <a:t>сберегающие</a:t>
              </a:r>
            </a:p>
            <a:p>
              <a:r>
                <a:rPr lang="ru-RU" b="1">
                  <a:latin typeface="Verdana" pitchFamily="34" charset="0"/>
                </a:rPr>
                <a:t>технологии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286250" y="3643313"/>
            <a:ext cx="2020888" cy="2266950"/>
            <a:chOff x="4107" y="2352"/>
            <a:chExt cx="1273" cy="1070"/>
          </a:xfrm>
        </p:grpSpPr>
        <p:graphicFrame>
          <p:nvGraphicFramePr>
            <p:cNvPr id="189461" name="Object 21"/>
            <p:cNvGraphicFramePr>
              <a:graphicFrameLocks noChangeAspect="1"/>
            </p:cNvGraphicFramePr>
            <p:nvPr/>
          </p:nvGraphicFramePr>
          <p:xfrm>
            <a:off x="4368" y="2352"/>
            <a:ext cx="720" cy="689"/>
          </p:xfrm>
          <a:graphic>
            <a:graphicData uri="http://schemas.openxmlformats.org/presentationml/2006/ole">
              <p:oleObj spid="_x0000_s189461" name="Clip" r:id="rId8" imgW="919440" imgH="879480" progId="">
                <p:embed/>
              </p:oleObj>
            </a:graphicData>
          </a:graphic>
        </p:graphicFrame>
        <p:sp>
          <p:nvSpPr>
            <p:cNvPr id="189462" name="Text Box 22"/>
            <p:cNvSpPr txBox="1">
              <a:spLocks noChangeArrowheads="1"/>
            </p:cNvSpPr>
            <p:nvPr/>
          </p:nvSpPr>
          <p:spPr bwMode="auto">
            <a:xfrm>
              <a:off x="4107" y="3015"/>
              <a:ext cx="127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Verdana" pitchFamily="34" charset="0"/>
                </a:rPr>
                <a:t>Безотходные </a:t>
              </a:r>
            </a:p>
            <a:p>
              <a:r>
                <a:rPr lang="ru-RU" b="1">
                  <a:latin typeface="Verdana" pitchFamily="34" charset="0"/>
                </a:rPr>
                <a:t>технологии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072188" y="3143250"/>
            <a:ext cx="2843212" cy="2914650"/>
            <a:chOff x="3825" y="2256"/>
            <a:chExt cx="1791" cy="1836"/>
          </a:xfrm>
        </p:grpSpPr>
        <p:graphicFrame>
          <p:nvGraphicFramePr>
            <p:cNvPr id="189464" name="Object 23"/>
            <p:cNvGraphicFramePr>
              <a:graphicFrameLocks noChangeAspect="1"/>
            </p:cNvGraphicFramePr>
            <p:nvPr/>
          </p:nvGraphicFramePr>
          <p:xfrm>
            <a:off x="4095" y="2256"/>
            <a:ext cx="1350" cy="1125"/>
          </p:xfrm>
          <a:graphic>
            <a:graphicData uri="http://schemas.openxmlformats.org/presentationml/2006/ole">
              <p:oleObj spid="_x0000_s189464" name="Clip" r:id="rId9" imgW="1995840" imgH="2594520" progId="">
                <p:embed/>
              </p:oleObj>
            </a:graphicData>
          </a:graphic>
        </p:graphicFrame>
        <p:sp>
          <p:nvSpPr>
            <p:cNvPr id="189465" name="Text Box 24"/>
            <p:cNvSpPr txBox="1">
              <a:spLocks noChangeArrowheads="1"/>
            </p:cNvSpPr>
            <p:nvPr/>
          </p:nvSpPr>
          <p:spPr bwMode="auto">
            <a:xfrm>
              <a:off x="3825" y="3336"/>
              <a:ext cx="179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Verdana" pitchFamily="34" charset="0"/>
                </a:rPr>
                <a:t>Развитие 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природо-восстановительных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технологий</a:t>
              </a:r>
            </a:p>
          </p:txBody>
        </p:sp>
      </p:grpSp>
      <p:sp>
        <p:nvSpPr>
          <p:cNvPr id="68634" name="WordArt 2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4800" y="6019800"/>
            <a:ext cx="6215063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99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Экологическая экспертиза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Прямоугольник 1"/>
          <p:cNvSpPr>
            <a:spLocks noChangeArrowheads="1"/>
          </p:cNvSpPr>
          <p:nvPr/>
        </p:nvSpPr>
        <p:spPr bwMode="auto">
          <a:xfrm>
            <a:off x="609600" y="685800"/>
            <a:ext cx="7858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Т</a:t>
            </a:r>
            <a:r>
              <a:rPr lang="ru-RU" sz="2000" b="1">
                <a:latin typeface="Verdana" pitchFamily="34" charset="0"/>
              </a:rPr>
              <a:t>олько </a:t>
            </a:r>
            <a:r>
              <a:rPr lang="ru-RU" sz="2000" b="1"/>
              <a:t>с</a:t>
            </a:r>
            <a:r>
              <a:rPr lang="ru-RU" sz="2000" b="1">
                <a:latin typeface="Verdana" pitchFamily="34" charset="0"/>
              </a:rPr>
              <a:t> последней четверти ХХ в</a:t>
            </a:r>
            <a:r>
              <a:rPr lang="ru-RU" sz="2000" b="1"/>
              <a:t>.</a:t>
            </a:r>
            <a:r>
              <a:rPr lang="ru-RU" sz="2000" b="1">
                <a:latin typeface="Verdana" pitchFamily="34" charset="0"/>
              </a:rPr>
              <a:t> развивается идея, утверждающая, что человек на основе разумной деятельности должен стать решающим фактором эволюции, условием чего является полное согласовывание стратегий деятельности человека со стратегией природы</a:t>
            </a:r>
          </a:p>
        </p:txBody>
      </p:sp>
      <p:pic>
        <p:nvPicPr>
          <p:cNvPr id="1904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36838"/>
            <a:ext cx="6000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Позиция ООН по вопросам окружающей ср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1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1493" name="Picture 5" descr="Позиция ООН по вопросам окружающей ср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Устойчивое развитие</a:t>
            </a:r>
          </a:p>
        </p:txBody>
      </p:sp>
      <p:sp>
        <p:nvSpPr>
          <p:cNvPr id="193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это процесс изменений, в котором эксплуатация природных ресурсов, направление инвестиций, ориентация научно-технического развития согласованы друг с другом и укрепляют нынешний и будущий потенциал для удовлетворения человеческих потребностей и устремлений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Liza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959876" cy="1501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Принципы устойчивого развития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194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FFFF00"/>
                </a:solidFill>
              </a:rPr>
              <a:t>Принцип </a:t>
            </a:r>
            <a:r>
              <a:rPr lang="ru-RU" sz="2000" b="1" dirty="0">
                <a:solidFill>
                  <a:srgbClr val="FFFF00"/>
                </a:solidFill>
              </a:rPr>
              <a:t>ответственности перед будущим.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Устойчивое и долговременное развитие представляет собой не неизменное состояние гармонии, а скорее процесс изменений, в котором масштабы эксплуатации ресурсов, направление капиталовложений, ориентация технического развития и </a:t>
            </a:r>
            <a:r>
              <a:rPr lang="ru-RU" sz="2000" dirty="0" err="1"/>
              <a:t>институционные</a:t>
            </a:r>
            <a:r>
              <a:rPr lang="ru-RU" sz="2000" dirty="0"/>
              <a:t> изменения согласуются с нынешними и будущими потребностями. </a:t>
            </a:r>
            <a:endParaRPr lang="ru-RU" sz="2000" b="1" dirty="0"/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Принцип политического разрешения экологического кризиса.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Проблемы, касающиеся экологического кризиса, необходимо решать мирными путями, на основе доброй воли всех участников международного сообщества. </a:t>
            </a:r>
            <a:endParaRPr lang="ru-RU" sz="2000" b="1" dirty="0"/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Принцип партнерства.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При выполнении принципов устойчивого развития государства сотрудничают в духе доброй воли и партнерства. </a:t>
            </a:r>
            <a:endParaRPr lang="ru-RU" sz="2000" b="1" dirty="0"/>
          </a:p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Принцип идеологического обеспечения.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Устойчивое развитие связано с преодолением ряда религиозных, национальных традиций, стереотипов общественного сознания, которое предлагается обеспечить системой экологического воспитания и образования. </a:t>
            </a: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Принцип </a:t>
            </a:r>
            <a:r>
              <a:rPr lang="ru-RU" sz="2000" b="1" dirty="0" err="1">
                <a:solidFill>
                  <a:srgbClr val="FFFF00"/>
                </a:solidFill>
              </a:rPr>
              <a:t>экологизации</a:t>
            </a:r>
            <a:r>
              <a:rPr lang="ru-RU" sz="2000" b="1" dirty="0">
                <a:solidFill>
                  <a:srgbClr val="FFFF00"/>
                </a:solidFill>
              </a:rPr>
              <a:t> всех сфер жизнедеятельности.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Ресурсы каждой территории находятся в собственности и распоряжении ее населения и используются для удовлетворения основных материальных, духовных, эстетических потребностей, достижения целей устойчивого развития – это является основой </a:t>
            </a:r>
            <a:r>
              <a:rPr lang="ru-RU" sz="2000" dirty="0" err="1"/>
              <a:t>экологизации</a:t>
            </a:r>
            <a:r>
              <a:rPr lang="ru-RU" sz="2000" dirty="0"/>
              <a:t> всех сфер жизнедеятельности. 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3" name="Picture 5" descr="http://csrjournal.com/wp-content/uploads/2015/10/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838200"/>
            <a:ext cx="2133600" cy="1603375"/>
          </a:xfrm>
          <a:prstGeom prst="rect">
            <a:avLst/>
          </a:prstGeom>
          <a:noFill/>
        </p:spPr>
      </p:pic>
      <p:sp>
        <p:nvSpPr>
          <p:cNvPr id="196615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838200"/>
            <a:ext cx="6172200" cy="5715000"/>
          </a:xfrm>
          <a:noFill/>
          <a:ln/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000" i="1" dirty="0">
                <a:solidFill>
                  <a:srgbClr val="FFFF00"/>
                </a:solidFill>
              </a:rPr>
              <a:t>Экономическая</a:t>
            </a:r>
            <a:r>
              <a:rPr lang="ru-RU" sz="2000" dirty="0">
                <a:solidFill>
                  <a:srgbClr val="FFFF00"/>
                </a:solidFill>
              </a:rPr>
              <a:t> составляющая</a:t>
            </a:r>
            <a:r>
              <a:rPr lang="ru-RU" sz="2000" dirty="0"/>
              <a:t> подразумевает оптимальное использование ограниченных ресурсов и </a:t>
            </a:r>
            <a:r>
              <a:rPr lang="ru-RU" sz="2000" dirty="0" err="1"/>
              <a:t>природосберегающих</a:t>
            </a:r>
            <a:r>
              <a:rPr lang="ru-RU" sz="2000" dirty="0"/>
              <a:t> технологий, создание экологически чистой продукции и переработку отходов. </a:t>
            </a:r>
          </a:p>
          <a:p>
            <a:pPr algn="r">
              <a:lnSpc>
                <a:spcPct val="80000"/>
              </a:lnSpc>
            </a:pPr>
            <a:r>
              <a:rPr lang="ru-RU" sz="2000" i="1" dirty="0">
                <a:solidFill>
                  <a:srgbClr val="FFFF00"/>
                </a:solidFill>
              </a:rPr>
              <a:t>Социальная</a:t>
            </a:r>
            <a:r>
              <a:rPr lang="ru-RU" sz="2000" dirty="0">
                <a:solidFill>
                  <a:srgbClr val="FFFF00"/>
                </a:solidFill>
              </a:rPr>
              <a:t> составляющая </a:t>
            </a:r>
            <a:r>
              <a:rPr lang="ru-RU" sz="2000" dirty="0"/>
              <a:t>ориентирована на человека, на сохранение стабильности социальных и культурных систем, на сокращение числа разрушительных конфликтов между людьми. Важным аспектом этого подхода является справедливое разделение благ. Желательно также сохранение культурного многообразия в глобальных масштабах.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rgbClr val="FFFF00"/>
                </a:solidFill>
              </a:rPr>
              <a:t>С </a:t>
            </a:r>
            <a:r>
              <a:rPr lang="ru-RU" sz="2000" i="1" dirty="0">
                <a:solidFill>
                  <a:srgbClr val="FFFF00"/>
                </a:solidFill>
              </a:rPr>
              <a:t>экологической</a:t>
            </a:r>
            <a:r>
              <a:rPr lang="ru-RU" sz="2000" dirty="0">
                <a:solidFill>
                  <a:srgbClr val="FFFF00"/>
                </a:solidFill>
              </a:rPr>
              <a:t> точки зрения </a:t>
            </a:r>
            <a:r>
              <a:rPr lang="ru-RU" sz="2000" dirty="0"/>
              <a:t>развитие должно обеспечить целостность биологических и физических природных систем, остановить их деградацию. Особое внимание уделяется сохранению экосистемами жизнеспособности и способностей к самовосстановлению</a:t>
            </a:r>
            <a:r>
              <a:rPr lang="ru-RU" sz="2800" dirty="0"/>
              <a:t>. </a:t>
            </a:r>
          </a:p>
        </p:txBody>
      </p:sp>
      <p:sp>
        <p:nvSpPr>
          <p:cNvPr id="19661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ru-RU" sz="2800">
                <a:solidFill>
                  <a:srgbClr val="99FF33"/>
                </a:solidFill>
              </a:rPr>
              <a:t>          Составляющие устойчивого развития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chemeClr val="hlink"/>
                </a:solidFill>
              </a:rPr>
              <a:t>5. Синергетика как новое видение природы. Основные идеи и принципы синергетики.</a:t>
            </a:r>
          </a:p>
        </p:txBody>
      </p:sp>
      <p:pic>
        <p:nvPicPr>
          <p:cNvPr id="197638" name="Picture 2" descr="Картинки по запросу фантастические миры карт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2405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762000"/>
          </a:xfrm>
        </p:spPr>
        <p:txBody>
          <a:bodyPr/>
          <a:lstStyle/>
          <a:p>
            <a:r>
              <a:rPr lang="ru-RU" sz="3200"/>
              <a:t>Становление синергетики</a:t>
            </a:r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371600"/>
            <a:ext cx="8839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i="1" dirty="0">
                <a:solidFill>
                  <a:srgbClr val="FFC000"/>
                </a:solidFill>
              </a:rPr>
              <a:t>Синергетика</a:t>
            </a:r>
            <a:r>
              <a:rPr lang="ru-RU" sz="2000" dirty="0"/>
              <a:t> (от греч. </a:t>
            </a:r>
            <a:r>
              <a:rPr lang="ru-RU" sz="2000" dirty="0" err="1"/>
              <a:t>synergeia</a:t>
            </a:r>
            <a:r>
              <a:rPr lang="ru-RU" sz="2000" dirty="0"/>
              <a:t> – сотрудничество, содействие, соучастие) или теория сложных систем – междисциплинарное направление науки, изучающее общие закономерности процессов самоорганизации в открытых нелинейных системах самой разной природы. В научный оборот термин ввел Г. </a:t>
            </a:r>
            <a:r>
              <a:rPr lang="ru-RU" sz="2000" dirty="0" err="1"/>
              <a:t>Хакен</a:t>
            </a:r>
            <a:r>
              <a:rPr lang="ru-RU" sz="2000" dirty="0"/>
              <a:t>. Видные разработчики учения: И. Пригожин, С. </a:t>
            </a:r>
            <a:r>
              <a:rPr lang="ru-RU" sz="2000" dirty="0" err="1"/>
              <a:t>Курдюмов</a:t>
            </a:r>
            <a:r>
              <a:rPr lang="ru-RU" sz="2000" dirty="0"/>
              <a:t>, Н. Моисеев,  и др. Современная философия активно осваивает синергетику, применяя ее к анализу разных областей, в том числе общества.</a:t>
            </a:r>
            <a:r>
              <a:rPr lang="ru-RU" sz="2400" dirty="0"/>
              <a:t> </a:t>
            </a:r>
          </a:p>
        </p:txBody>
      </p:sp>
      <p:pic>
        <p:nvPicPr>
          <p:cNvPr id="198661" name="Picture 5" descr="https://upload.wikimedia.org/wikipedia/commons/1/1d/Hermann_Haken%2C_Pour_le_Merite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62400"/>
            <a:ext cx="1295400" cy="1676400"/>
          </a:xfrm>
          <a:prstGeom prst="rect">
            <a:avLst/>
          </a:prstGeom>
          <a:noFill/>
        </p:spPr>
      </p:pic>
      <p:sp>
        <p:nvSpPr>
          <p:cNvPr id="198662" name="TextBox 1"/>
          <p:cNvSpPr txBox="1">
            <a:spLocks noChangeArrowheads="1"/>
          </p:cNvSpPr>
          <p:nvPr/>
        </p:nvSpPr>
        <p:spPr bwMode="auto">
          <a:xfrm>
            <a:off x="457200" y="5791200"/>
            <a:ext cx="175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Герман Хакен, немецкий физик-теоретик</a:t>
            </a:r>
          </a:p>
        </p:txBody>
      </p:sp>
      <p:pic>
        <p:nvPicPr>
          <p:cNvPr id="198664" name="Picture 8" descr="Ilya Prigo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1570038" cy="1819275"/>
          </a:xfrm>
          <a:prstGeom prst="rect">
            <a:avLst/>
          </a:prstGeom>
          <a:noFill/>
        </p:spPr>
      </p:pic>
      <p:sp>
        <p:nvSpPr>
          <p:cNvPr id="198665" name="TextBox 1"/>
          <p:cNvSpPr txBox="1">
            <a:spLocks noChangeArrowheads="1"/>
          </p:cNvSpPr>
          <p:nvPr/>
        </p:nvSpPr>
        <p:spPr bwMode="auto">
          <a:xfrm>
            <a:off x="2514600" y="5867400"/>
            <a:ext cx="2057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Илья Пригожин, бельгийский физик и </a:t>
            </a:r>
            <a:r>
              <a:rPr lang="ru-RU" sz="1400" dirty="0" err="1"/>
              <a:t>физикохимик</a:t>
            </a:r>
            <a:r>
              <a:rPr lang="ru-RU" sz="1400" dirty="0"/>
              <a:t>, лауреат Нобелевской премии </a:t>
            </a:r>
          </a:p>
        </p:txBody>
      </p:sp>
      <p:pic>
        <p:nvPicPr>
          <p:cNvPr id="198667" name="Picture 11" descr="https://upload.wikimedia.org/wikipedia/ru/c/cc/%D0%9C%D0%BE%D0%B8%D1%81%D0%B5%D0%B5%D0%B2%2C_%D0%9D%D0%B8%D0%BA%D0%B8%D1%82%D0%B0_%D0%9D%D0%B8%D0%BA%D0%BE%D0%BB%D0%B0%D0%B5%D0%B2%D0%B8%D1%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86200"/>
            <a:ext cx="1114425" cy="1733550"/>
          </a:xfrm>
          <a:prstGeom prst="rect">
            <a:avLst/>
          </a:prstGeom>
          <a:noFill/>
        </p:spPr>
      </p:pic>
      <p:sp>
        <p:nvSpPr>
          <p:cNvPr id="198668" name="TextBox 1"/>
          <p:cNvSpPr txBox="1">
            <a:spLocks noChangeArrowheads="1"/>
          </p:cNvSpPr>
          <p:nvPr/>
        </p:nvSpPr>
        <p:spPr bwMode="auto">
          <a:xfrm>
            <a:off x="6248400" y="4572000"/>
            <a:ext cx="2362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Никита Моисеев, ученый в области механики и математики, академик АН СССР (впоследствии РАН)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381000" y="1371600"/>
            <a:ext cx="876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99FF33"/>
                </a:solidFill>
              </a:rPr>
              <a:t>Бытие </a:t>
            </a:r>
            <a:r>
              <a:rPr lang="ru-RU" sz="2800" dirty="0"/>
              <a:t>– философская категория, </a:t>
            </a:r>
          </a:p>
          <a:p>
            <a:pPr eaLnBrk="0" hangingPunct="0"/>
            <a:r>
              <a:rPr lang="ru-RU" sz="2800" dirty="0"/>
              <a:t>служащая для обозначения всего того,  что </a:t>
            </a:r>
            <a:r>
              <a:rPr lang="ru-RU" sz="2800" dirty="0" smtClean="0"/>
              <a:t>существует: </a:t>
            </a:r>
            <a:r>
              <a:rPr lang="ru-RU" sz="2800" dirty="0"/>
              <a:t>мира в </a:t>
            </a:r>
            <a:r>
              <a:rPr lang="ru-RU" sz="2800" dirty="0" smtClean="0"/>
              <a:t>целом, </a:t>
            </a:r>
            <a:r>
              <a:rPr lang="ru-RU" sz="2800" dirty="0"/>
              <a:t>всеохватывающей реальности.</a:t>
            </a:r>
          </a:p>
          <a:p>
            <a:pPr eaLnBrk="0" hangingPunct="0"/>
            <a:r>
              <a:rPr lang="ru-RU" sz="2800" dirty="0" smtClean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Если сущность определяется вопросом:  «</a:t>
            </a:r>
            <a:r>
              <a: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Что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есть сущее?», то бытие вопросом: «Что значит, что сущее </a:t>
            </a:r>
            <a:r>
              <a: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есть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?». </a:t>
            </a:r>
          </a:p>
          <a:p>
            <a:pPr eaLnBrk="0" hangingPunct="0"/>
            <a:r>
              <a:rPr lang="ru-RU" sz="2800" dirty="0"/>
              <a:t>Часто выступает как элемент понятийной оппозиции (например, бытие и  сознание,  бытие и мышление, бытие и сущность).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927975" cy="8382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ЕСТЬ БЫТИЕ?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510588" cy="762000"/>
          </a:xfrm>
        </p:spPr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Основные идеи синергетики</a:t>
            </a:r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990600"/>
            <a:ext cx="854075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>
                <a:effectLst/>
                <a:sym typeface="Arial" charset="0"/>
              </a:rPr>
              <a:t>Синергетика </a:t>
            </a:r>
            <a:r>
              <a:rPr lang="ru-RU" sz="1800" b="1">
                <a:effectLst/>
                <a:sym typeface="Arial" charset="0"/>
              </a:rPr>
              <a:t>изучает</a:t>
            </a:r>
            <a:r>
              <a:rPr lang="ru-RU" sz="1800">
                <a:effectLst/>
                <a:sym typeface="Arial" charset="0"/>
              </a:rPr>
              <a:t> когерентное (согласованное) состояние </a:t>
            </a:r>
            <a:br>
              <a:rPr lang="ru-RU" sz="1800">
                <a:effectLst/>
                <a:sym typeface="Arial" charset="0"/>
              </a:rPr>
            </a:br>
            <a:r>
              <a:rPr lang="ru-RU" sz="1800">
                <a:effectLst/>
                <a:sym typeface="Arial" charset="0"/>
              </a:rPr>
              <a:t> процессов самоорганизации в сложных в системах различной природы. </a:t>
            </a:r>
          </a:p>
          <a:p>
            <a:pPr>
              <a:lnSpc>
                <a:spcPct val="90000"/>
              </a:lnSpc>
            </a:pPr>
            <a:r>
              <a:rPr lang="ru-RU" sz="1800" b="1">
                <a:effectLst/>
                <a:sym typeface="Arial" charset="0"/>
              </a:rPr>
              <a:t>Условия применимости</a:t>
            </a:r>
            <a:r>
              <a:rPr lang="ru-RU" sz="1800">
                <a:effectLst/>
                <a:sym typeface="Arial" charset="0"/>
              </a:rPr>
              <a:t> - система должна быть: открытой, нелинейной. </a:t>
            </a:r>
          </a:p>
          <a:p>
            <a:pPr>
              <a:lnSpc>
                <a:spcPct val="90000"/>
              </a:lnSpc>
            </a:pPr>
            <a:r>
              <a:rPr lang="ru-RU" sz="1800">
                <a:effectLst/>
                <a:sym typeface="Arial" charset="0"/>
              </a:rPr>
              <a:t>Точка состояния системы, в которой происходит «срыв» прежнего порядка, - точка </a:t>
            </a:r>
            <a:r>
              <a:rPr lang="ru-RU" sz="1800" b="1">
                <a:effectLst/>
                <a:sym typeface="Arial" charset="0"/>
              </a:rPr>
              <a:t>бифуркации </a:t>
            </a:r>
            <a:r>
              <a:rPr lang="ru-RU" sz="1800">
                <a:effectLst/>
                <a:sym typeface="Arial" charset="0"/>
              </a:rPr>
              <a:t>(примеры бифуркаций: выбор спутника жизни, картина Васнецова «Витязь на распутье»).</a:t>
            </a:r>
          </a:p>
          <a:p>
            <a:pPr>
              <a:lnSpc>
                <a:spcPct val="90000"/>
              </a:lnSpc>
            </a:pPr>
            <a:r>
              <a:rPr lang="ru-RU" sz="1800">
                <a:effectLst/>
                <a:sym typeface="Arial" charset="0"/>
              </a:rPr>
              <a:t>Точка бифуркации выступает одновременно в качестве точки максимальной чувствительности системы к внешним и к внутренним импульсам (флуктуациям). В случае неравновесных процессов имеет место феномен так называемого «усиления флуктуации» или «разрастания малого».</a:t>
            </a:r>
            <a:r>
              <a:rPr lang="ru-RU" sz="1800">
                <a:sym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1800">
                <a:effectLst/>
                <a:sym typeface="Arial" charset="0"/>
              </a:rPr>
              <a:t>Рождение нового </a:t>
            </a:r>
            <a:r>
              <a:rPr lang="ru-RU" sz="1800" b="1">
                <a:effectLst/>
                <a:sym typeface="Arial" charset="0"/>
              </a:rPr>
              <a:t>порядка из хаоса</a:t>
            </a:r>
            <a:r>
              <a:rPr lang="ru-RU" sz="1800">
                <a:effectLst/>
                <a:sym typeface="Arial" charset="0"/>
              </a:rPr>
              <a:t> не вынуждается какой-то внешней силой, а имеет спонтанный характер. </a:t>
            </a:r>
          </a:p>
          <a:p>
            <a:pPr>
              <a:lnSpc>
                <a:spcPct val="90000"/>
              </a:lnSpc>
            </a:pPr>
            <a:r>
              <a:rPr lang="ru-RU" sz="1800" b="1">
                <a:effectLst/>
                <a:sym typeface="Arial" charset="0"/>
              </a:rPr>
              <a:t>Аттракторы </a:t>
            </a:r>
            <a:r>
              <a:rPr lang="ru-RU" sz="1800">
                <a:effectLst/>
                <a:sym typeface="Arial" charset="0"/>
              </a:rPr>
              <a:t>- притягивающие множества в пространстве состояний, образующие собой центры, к которым тяготеют элементы.  </a:t>
            </a:r>
          </a:p>
          <a:p>
            <a:pPr>
              <a:lnSpc>
                <a:spcPct val="90000"/>
              </a:lnSpc>
            </a:pPr>
            <a:endParaRPr lang="ru-RU" sz="1800">
              <a:effectLst/>
              <a:sym typeface="Arial" charset="0"/>
            </a:endParaRPr>
          </a:p>
          <a:p>
            <a:pPr>
              <a:lnSpc>
                <a:spcPct val="90000"/>
              </a:lnSpc>
            </a:pPr>
            <a:endParaRPr lang="ru-RU" sz="1800"/>
          </a:p>
        </p:txBody>
      </p:sp>
      <p:pic>
        <p:nvPicPr>
          <p:cNvPr id="2007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1816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0" name="TextBox 1"/>
          <p:cNvSpPr txBox="1">
            <a:spLocks noChangeArrowheads="1"/>
          </p:cNvSpPr>
          <p:nvPr/>
        </p:nvSpPr>
        <p:spPr bwMode="auto">
          <a:xfrm>
            <a:off x="381000" y="57150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Сальвадор Дали «Текучие часы» </a:t>
            </a:r>
          </a:p>
        </p:txBody>
      </p:sp>
      <p:pic>
        <p:nvPicPr>
          <p:cNvPr id="200711" name="Picture 7" descr="витяз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1054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19250" y="2708275"/>
            <a:ext cx="5038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EEE9C8"/>
                </a:solidFill>
              </a:rPr>
              <a:t>Вопросы</a:t>
            </a:r>
            <a:r>
              <a:rPr lang="en-US" sz="4000" b="1">
                <a:solidFill>
                  <a:srgbClr val="EEE9C8"/>
                </a:solidFill>
              </a:rPr>
              <a:t> </a:t>
            </a:r>
            <a:r>
              <a:rPr lang="ru-RU" sz="4000" b="1">
                <a:solidFill>
                  <a:srgbClr val="EEE9C8"/>
                </a:solidFill>
              </a:rPr>
              <a:t>к лектору?</a:t>
            </a:r>
          </a:p>
          <a:p>
            <a:pPr algn="ctr"/>
            <a:r>
              <a:rPr lang="ru-RU" sz="4000" b="1">
                <a:solidFill>
                  <a:srgbClr val="EEE9C8"/>
                </a:solidFill>
              </a:rPr>
              <a:t>Задавайте! </a:t>
            </a:r>
          </a:p>
        </p:txBody>
      </p:sp>
      <p:pic>
        <p:nvPicPr>
          <p:cNvPr id="105475" name="Picture 4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5" descr="grsites_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038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6" descr="white-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85800"/>
            <a:ext cx="13795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b="1"/>
              <a:t>Вопросы для самоконтроля</a:t>
            </a:r>
            <a:endParaRPr lang="ru-RU" b="1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1. Что такое метафизика? Что такое онтология?</a:t>
            </a:r>
          </a:p>
          <a:p>
            <a:pPr>
              <a:lnSpc>
                <a:spcPct val="80000"/>
              </a:lnSpc>
            </a:pPr>
            <a:r>
              <a:rPr lang="ru-RU" sz="2400"/>
              <a:t>2. Как понималась материя в истории философии?</a:t>
            </a:r>
          </a:p>
          <a:p>
            <a:pPr>
              <a:lnSpc>
                <a:spcPct val="80000"/>
              </a:lnSpc>
            </a:pPr>
            <a:r>
              <a:rPr lang="ru-RU" sz="2400"/>
              <a:t>3. Что такое «диалектика» и каковы ее исторические формы?</a:t>
            </a:r>
          </a:p>
          <a:p>
            <a:pPr>
              <a:lnSpc>
                <a:spcPct val="80000"/>
              </a:lnSpc>
            </a:pPr>
            <a:r>
              <a:rPr lang="ru-RU" sz="2400"/>
              <a:t>4. Как соотносятся диалектика и синергетика?</a:t>
            </a:r>
          </a:p>
          <a:p>
            <a:pPr>
              <a:lnSpc>
                <a:spcPct val="80000"/>
              </a:lnSpc>
            </a:pPr>
            <a:r>
              <a:rPr lang="ru-RU" sz="2400"/>
              <a:t>5. В чем выражается пространственно-временная организация бытия?</a:t>
            </a:r>
          </a:p>
          <a:p>
            <a:pPr>
              <a:lnSpc>
                <a:spcPct val="80000"/>
              </a:lnSpc>
            </a:pPr>
            <a:r>
              <a:rPr lang="ru-RU" sz="2400"/>
              <a:t>6. Как изменились взгляды на природу в классической и современной науке?</a:t>
            </a:r>
          </a:p>
          <a:p>
            <a:pPr>
              <a:lnSpc>
                <a:spcPct val="80000"/>
              </a:lnSpc>
            </a:pPr>
            <a:r>
              <a:rPr lang="ru-RU" sz="2400"/>
              <a:t>7. Какие модели отношения общества и природы апробированы в истории человечества?</a:t>
            </a:r>
          </a:p>
          <a:p>
            <a:pPr>
              <a:lnSpc>
                <a:spcPct val="80000"/>
              </a:lnSpc>
            </a:pPr>
            <a:r>
              <a:rPr lang="ru-RU" sz="2400"/>
              <a:t>8. Какую роль в осмыслении ноосферных процессов играет принцип глобального эволюционизма?</a:t>
            </a:r>
          </a:p>
          <a:p>
            <a:pPr>
              <a:lnSpc>
                <a:spcPct val="80000"/>
              </a:lnSpc>
            </a:pPr>
            <a:r>
              <a:rPr lang="ru-RU" sz="2400"/>
              <a:t>9. В чем заключается программа устойчивого развития?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17500"/>
            <a:ext cx="8991600" cy="62357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Возникновение понятия «бытие»</a:t>
            </a:r>
            <a:r>
              <a:rPr lang="ru-RU" sz="4000"/>
              <a:t> </a:t>
            </a:r>
          </a:p>
        </p:txBody>
      </p:sp>
      <p:sp>
        <p:nvSpPr>
          <p:cNvPr id="10752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905000"/>
            <a:ext cx="5029200" cy="1524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dirty="0"/>
              <a:t>Понятие «бытие» возникает в </a:t>
            </a:r>
            <a:br>
              <a:rPr lang="ru-RU" sz="2400" dirty="0"/>
            </a:br>
            <a:r>
              <a:rPr lang="ru-RU" sz="2400" dirty="0"/>
              <a:t>учении древнегреческого  </a:t>
            </a:r>
            <a:br>
              <a:rPr lang="ru-RU" sz="2400" dirty="0"/>
            </a:br>
            <a:r>
              <a:rPr lang="ru-RU" sz="2400" dirty="0"/>
              <a:t>философа-элеата </a:t>
            </a:r>
            <a:r>
              <a:rPr lang="ru-RU" sz="2400" dirty="0" err="1"/>
              <a:t>Парменида</a:t>
            </a:r>
            <a:endParaRPr lang="ru-RU" sz="2400" dirty="0"/>
          </a:p>
          <a:p>
            <a:pPr algn="ctr"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dirty="0"/>
              <a:t>В античности философы занималась поиском внутренне присущих миру первоначал (материальных или идеальных), из которых все возникает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400"/>
            <a:ext cx="2805113" cy="804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5943600" y="5943600"/>
            <a:ext cx="1779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Парменид</a:t>
            </a:r>
            <a:r>
              <a:rPr lang="ru-RU"/>
              <a:t> </a:t>
            </a:r>
            <a:br>
              <a:rPr lang="ru-RU"/>
            </a:br>
            <a:r>
              <a:rPr lang="ru-RU"/>
              <a:t>540-450 до н.э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0000"/>
                </a:solidFill>
              </a:rPr>
              <a:t>Парменид о бытии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Помимо Бытия нет ничего. Также и мышление есть Бытие, ибо нельзя мыслить ни о чем.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Бытие никем и ничем не порождено, иначе пришлось бы признать, что оно произошло из  Небытия, но Небытия нет.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Бытие не подвержено порче и гибели, иначе оно превратилось бы в Небытие, но Небытия не существует.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У Бытия нет ни прошлого, ни будущего. Бытие есть чистое настоящее. Оно неподвижно, однородно, совершенно и ограниченно, имеет форму сферы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Понимание бытия в античности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/>
              <a:t>Милетская школа – бытие как чувственно-конкретная, природная субстанция (вода, </a:t>
            </a:r>
            <a:r>
              <a:rPr lang="ru-RU" sz="2000" dirty="0" err="1"/>
              <a:t>апейрон</a:t>
            </a:r>
            <a:r>
              <a:rPr lang="ru-RU" sz="2000" dirty="0"/>
              <a:t>, воздух).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Парменид – бытие отлично от материальных вещей (по сути, небытия); оно абсолютно, неподвижно и неизменно.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Гераклит: бытие – это находящиеся в постоянном изменении, взаимодействии и превращении через борьбу </a:t>
            </a:r>
            <a:r>
              <a:rPr lang="ru-RU" sz="2000" dirty="0" err="1"/>
              <a:t>противополож</a:t>
            </a:r>
            <a:r>
              <a:rPr lang="ru-RU" sz="20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000" dirty="0" err="1"/>
              <a:t>ностей</a:t>
            </a:r>
            <a:r>
              <a:rPr lang="ru-RU" sz="2000" dirty="0"/>
              <a:t>  материальные вещи и процессы.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Атомистическая концепция </a:t>
            </a:r>
            <a:r>
              <a:rPr lang="ru-RU" sz="2000" dirty="0" err="1"/>
              <a:t>Демокрита</a:t>
            </a:r>
            <a:r>
              <a:rPr lang="ru-RU" sz="2000" dirty="0"/>
              <a:t> (бытие – многообразные по ряду различий материальные </a:t>
            </a:r>
            <a:r>
              <a:rPr lang="ru-RU" sz="2000" dirty="0" err="1"/>
              <a:t>первокирпичики</a:t>
            </a:r>
            <a:r>
              <a:rPr lang="ru-RU" sz="2000" dirty="0"/>
              <a:t> – атомы, </a:t>
            </a:r>
            <a:r>
              <a:rPr lang="ru-RU" sz="2000" dirty="0" err="1"/>
              <a:t>перемеща</a:t>
            </a:r>
            <a:r>
              <a:rPr lang="ru-RU" sz="2000" dirty="0"/>
              <a:t>-</a:t>
            </a:r>
          </a:p>
          <a:p>
            <a:pPr>
              <a:lnSpc>
                <a:spcPct val="90000"/>
              </a:lnSpc>
            </a:pPr>
            <a:r>
              <a:rPr lang="ru-RU" sz="2000" dirty="0" err="1"/>
              <a:t>ющиеся</a:t>
            </a:r>
            <a:r>
              <a:rPr lang="ru-RU" sz="2000" dirty="0"/>
              <a:t> в пустоте).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Учение об </a:t>
            </a:r>
            <a:r>
              <a:rPr lang="ru-RU" sz="2000" dirty="0" err="1"/>
              <a:t>эйдосах</a:t>
            </a:r>
            <a:r>
              <a:rPr lang="ru-RU" sz="2000" dirty="0"/>
              <a:t> Платона.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Четыре смысла бытия в учении Аристотеля. Понятие субстанции (см. следующий </a:t>
            </a:r>
            <a:r>
              <a:rPr lang="ru-RU" sz="2000" dirty="0" smtClean="0"/>
              <a:t>слайд).</a:t>
            </a:r>
            <a:endParaRPr lang="ru-RU" sz="20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3128</TotalTime>
  <Words>3402</Words>
  <Application>Microsoft Office PowerPoint</Application>
  <PresentationFormat>Экран (4:3)</PresentationFormat>
  <Paragraphs>306</Paragraphs>
  <Slides>52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Облака</vt:lpstr>
      <vt:lpstr>Clip</vt:lpstr>
      <vt:lpstr>Тема 6. Философия бытия</vt:lpstr>
      <vt:lpstr>1. Категория бытия и его интерпретации в истории философии </vt:lpstr>
      <vt:lpstr>Как был введен термин «онтология»?</vt:lpstr>
      <vt:lpstr>Бытие – необходимая категория</vt:lpstr>
      <vt:lpstr>ЧТО ЕСТЬ БЫТИЕ?</vt:lpstr>
      <vt:lpstr>Слайд 6</vt:lpstr>
      <vt:lpstr>Возникновение понятия «бытие» </vt:lpstr>
      <vt:lpstr>Парменид о бытии</vt:lpstr>
      <vt:lpstr>Понимание бытия в античности</vt:lpstr>
      <vt:lpstr>Метафизика (онтология Аристотеля)</vt:lpstr>
      <vt:lpstr>Средневековая философия</vt:lpstr>
      <vt:lpstr>Философия Нового времени</vt:lpstr>
      <vt:lpstr>Неклассическая философия  второй пол. ХIХ – нач. XXI столетий</vt:lpstr>
      <vt:lpstr>Современная трактовка бытия</vt:lpstr>
      <vt:lpstr>Основные формы бытия</vt:lpstr>
      <vt:lpstr>Типы онтологических позиций в философии</vt:lpstr>
      <vt:lpstr>Материя – не вещественный субстрат </vt:lpstr>
      <vt:lpstr>Что есть материя?</vt:lpstr>
      <vt:lpstr>Слайд 19</vt:lpstr>
      <vt:lpstr>Слайд 20</vt:lpstr>
      <vt:lpstr>Два подхода к трактовке пространства и времени</vt:lpstr>
      <vt:lpstr>Слайд 22</vt:lpstr>
      <vt:lpstr> Движение </vt:lpstr>
      <vt:lpstr> 3. Диалектика как философская теория развития   </vt:lpstr>
      <vt:lpstr>Основные исторические формы  диалектики</vt:lpstr>
      <vt:lpstr>Законы диалектики</vt:lpstr>
      <vt:lpstr>Закон единства и борьбы противоположностей</vt:lpstr>
      <vt:lpstr>Закон взаимного перехода количественных и качественных изменений</vt:lpstr>
      <vt:lpstr>Закон отрицания отрицания</vt:lpstr>
      <vt:lpstr>Диалектические категории</vt:lpstr>
      <vt:lpstr>4. ПОНЯТИЕ ПРИРОДЫ. Естественная и искусственная природа. Идея коэволюции общества и природы.  </vt:lpstr>
      <vt:lpstr>Слайд 32</vt:lpstr>
      <vt:lpstr>Слайд 33</vt:lpstr>
      <vt:lpstr>Глобальный эволюционизм</vt:lpstr>
      <vt:lpstr>Понятие ноосферы</vt:lpstr>
      <vt:lpstr>Слайд 36</vt:lpstr>
      <vt:lpstr>ПРИРОДА КАК СРЕДА ОБИТАНИЯ ЧЕЛОВЕКА</vt:lpstr>
      <vt:lpstr>Слайд 38</vt:lpstr>
      <vt:lpstr> Глобальные проблемы современности </vt:lpstr>
      <vt:lpstr>Экологический кризис</vt:lpstr>
      <vt:lpstr>НАУЧНО-ТЕХНИЧЕСКИЙ ПРОГРЕСС И  ЭКОЛОГИЧЕСКАЯ АЛЬТЕРНАТИВА</vt:lpstr>
      <vt:lpstr>Слайд 42</vt:lpstr>
      <vt:lpstr>Слайд 43</vt:lpstr>
      <vt:lpstr>Слайд 44</vt:lpstr>
      <vt:lpstr>Устойчивое развитие</vt:lpstr>
      <vt:lpstr>  Принципы устойчивого развития </vt:lpstr>
      <vt:lpstr>          Составляющие устойчивого развития</vt:lpstr>
      <vt:lpstr>5. Синергетика как новое видение природы. Основные идеи и принципы синергетики.</vt:lpstr>
      <vt:lpstr>Становление синергетики</vt:lpstr>
      <vt:lpstr>Основные идеи синергетики</vt:lpstr>
      <vt:lpstr>Слайд 51</vt:lpstr>
      <vt:lpstr>Вопросы для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</dc:creator>
  <cp:lastModifiedBy>homeuser</cp:lastModifiedBy>
  <cp:revision>286</cp:revision>
  <cp:lastPrinted>1601-01-01T00:00:00Z</cp:lastPrinted>
  <dcterms:created xsi:type="dcterms:W3CDTF">1601-01-01T00:00:00Z</dcterms:created>
  <dcterms:modified xsi:type="dcterms:W3CDTF">2018-09-03T08:37:16Z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