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94" r:id="rId8"/>
    <p:sldId id="261" r:id="rId9"/>
    <p:sldId id="263" r:id="rId10"/>
    <p:sldId id="262" r:id="rId11"/>
    <p:sldId id="281" r:id="rId12"/>
    <p:sldId id="282" r:id="rId13"/>
    <p:sldId id="264" r:id="rId14"/>
    <p:sldId id="295" r:id="rId15"/>
    <p:sldId id="265" r:id="rId16"/>
    <p:sldId id="283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90" r:id="rId29"/>
    <p:sldId id="291" r:id="rId30"/>
    <p:sldId id="297" r:id="rId31"/>
    <p:sldId id="277" r:id="rId32"/>
    <p:sldId id="285" r:id="rId33"/>
    <p:sldId id="278" r:id="rId34"/>
    <p:sldId id="279" r:id="rId35"/>
    <p:sldId id="288" r:id="rId36"/>
    <p:sldId id="296" r:id="rId37"/>
    <p:sldId id="292" r:id="rId38"/>
    <p:sldId id="28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292929"/>
    <a:srgbClr val="000000"/>
    <a:srgbClr val="99FF66"/>
    <a:srgbClr val="EEE9C8"/>
    <a:srgbClr val="F8F5BE"/>
    <a:srgbClr val="123E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919" autoAdjust="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07F16-4E1C-4384-AC46-F83102F32301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4BB5-7BDD-4E55-B1F9-DB014B7E9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E633-C06C-4F35-8296-C6B75E949D37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3165B-75BB-44BD-BF33-98E48C530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49E6-6F09-4036-95F3-A3AC7C23A14F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7A83-9C7A-4A56-AA72-7BFAAED99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7257-04E8-4D68-897B-5E1F09924C16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D68E1-BAAE-4AEA-BA18-3EEFFFC0B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1299-54C2-4C3B-B93B-54AADA6FC600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970F-B9DF-4B9C-BDD6-63EF06223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3C27-CF26-4FE6-A818-75A4CC3AA47B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D0B5C-1F91-47E8-A4F4-E621BDBD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B86F-9BAB-49FF-A567-829BBFCF1BC1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D4130-856C-490D-8FB1-46BC20427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8E92-3292-46F6-88D0-F3B7FDEFF613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A9E0-7DBB-45DD-9F51-46719B480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FA23-904F-46A2-B9E8-4932CE1F2A59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39B65-9B4E-40DC-B63E-053194E9F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848F-451D-4D84-9905-E320AA4EC0BE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BEA9-D8E3-4268-A371-6D9905CB5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BADB-6249-4766-A6FD-A386DBFB0F44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50E88-DA28-47D5-A42A-0D2E81B0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10B0C39-927A-4D98-9015-4F05DBB5234E}" type="datetimeFigureOut">
              <a:rPr lang="ru-RU"/>
              <a:pPr>
                <a:defRPr/>
              </a:pPr>
              <a:t>23.06.2018</a:t>
            </a:fld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2ECF09-4E38-4F4F-9DCD-605C4B82D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848600" cy="17033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hlink"/>
                </a:solidFill>
              </a:rPr>
              <a:t>Тема 5. </a:t>
            </a: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Философская мысль</a:t>
            </a:r>
            <a:r>
              <a:rPr lang="ru-RU" sz="3600" b="1" smtClean="0">
                <a:solidFill>
                  <a:schemeClr val="hlink"/>
                </a:solidFill>
              </a:rPr>
              <a:t/>
            </a:r>
            <a:br>
              <a:rPr lang="ru-RU" sz="3600" b="1" smtClean="0">
                <a:solidFill>
                  <a:schemeClr val="hlink"/>
                </a:solidFill>
              </a:rPr>
            </a:br>
            <a:r>
              <a:rPr lang="en-US" sz="3600" b="1" smtClean="0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в </a:t>
            </a:r>
            <a:r>
              <a:rPr lang="ru-RU" sz="3600" b="1" smtClean="0">
                <a:solidFill>
                  <a:schemeClr val="hlink"/>
                </a:solidFill>
                <a:latin typeface="Arial Unicode MS" pitchFamily="34" charset="-128"/>
              </a:rPr>
              <a:t>Беларуси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600" y="4267200"/>
            <a:ext cx="868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Социокультурные предпосылки формирования белорусской философской мысли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средневековый период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Гуманистические идеи философской мысли Беларуси эпохи Возрождения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Реформации.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Философское знание в Беларуси 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XVII</a:t>
            </a: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-нач. 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Советский и постсоветский периоды в развитии философской мысли Беларуси.</a:t>
            </a:r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46265" y="1314136"/>
            <a:ext cx="459314" cy="9090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/>
          <p:nvPr/>
        </p:nvSpPr>
        <p:spPr>
          <a:xfrm>
            <a:off x="4946265" y="1314136"/>
            <a:ext cx="459314" cy="9090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Особенности философской мысли периода Возрождения и Реформации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F8F5BE"/>
                </a:solidFill>
              </a:rPr>
              <a:t>Неотделимость философии от других форм интеллектуальной культуры;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F8F5BE"/>
                </a:solidFill>
              </a:rPr>
              <a:t>Использование философских идей в религиозной полемике между различными </a:t>
            </a:r>
            <a:r>
              <a:rPr lang="ru-RU" sz="2300" dirty="0" err="1" smtClean="0">
                <a:solidFill>
                  <a:srgbClr val="F8F5BE"/>
                </a:solidFill>
              </a:rPr>
              <a:t>конфессиями</a:t>
            </a:r>
            <a:r>
              <a:rPr lang="ru-RU" sz="2300" dirty="0" smtClean="0">
                <a:solidFill>
                  <a:srgbClr val="F8F5BE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F8F5BE"/>
                </a:solidFill>
              </a:rPr>
              <a:t>Тесная связь ренессансных и реформационных идей;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F8F5BE"/>
                </a:solidFill>
              </a:rPr>
              <a:t>Преобладание в рамках философской мысли проблем антропологии и социальной философии (вопросы преемственности моральных ценностей, счастья, соотношения индивидуального и всеобщего блага, идеального государства);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F8F5BE"/>
                </a:solidFill>
              </a:rPr>
              <a:t>Утверждение идей гражданской и политической свободы в рамках шляхетского государства;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F8F5BE"/>
                </a:solidFill>
              </a:rPr>
              <a:t>Обоснование принципа религиозной толерантности.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hlink"/>
                </a:solidFill>
              </a:rPr>
              <a:t>Представители философской </a:t>
            </a:r>
            <a:br>
              <a:rPr lang="ru-RU" sz="3200" smtClean="0">
                <a:solidFill>
                  <a:schemeClr val="hlink"/>
                </a:solidFill>
              </a:rPr>
            </a:br>
            <a:r>
              <a:rPr lang="ru-RU" sz="3200" smtClean="0">
                <a:solidFill>
                  <a:schemeClr val="hlink"/>
                </a:solidFill>
              </a:rPr>
              <a:t>мысли Возрождения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7800" y="5867400"/>
            <a:ext cx="20574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Франциск Скорина</a:t>
            </a:r>
          </a:p>
        </p:txBody>
      </p:sp>
      <p:pic>
        <p:nvPicPr>
          <p:cNvPr id="12292" name="Picture 4" descr="Skaryna_1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229393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Rectangle 8"/>
          <p:cNvSpPr>
            <a:spLocks noRot="1" noChangeArrowheads="1"/>
          </p:cNvSpPr>
          <p:nvPr/>
        </p:nvSpPr>
        <p:spPr bwMode="auto">
          <a:xfrm>
            <a:off x="4648200" y="59436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Николай Гусовский</a:t>
            </a:r>
          </a:p>
        </p:txBody>
      </p:sp>
      <p:pic>
        <p:nvPicPr>
          <p:cNvPr id="12294" name="Picture 10" descr="Mikoła_Husoŭski_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2921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hlink"/>
                </a:solidFill>
              </a:rPr>
              <a:t>Представители философской </a:t>
            </a:r>
            <a:br>
              <a:rPr lang="ru-RU" sz="3200" smtClean="0">
                <a:solidFill>
                  <a:schemeClr val="hlink"/>
                </a:solidFill>
              </a:rPr>
            </a:br>
            <a:r>
              <a:rPr lang="ru-RU" sz="3200" smtClean="0">
                <a:solidFill>
                  <a:schemeClr val="hlink"/>
                </a:solidFill>
              </a:rPr>
              <a:t>мысли Реформации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6319838"/>
            <a:ext cx="19113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Сымон Будный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971800" y="6248400"/>
            <a:ext cx="23701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Василий Тяпинский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553200" y="6172200"/>
            <a:ext cx="1600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Лев Сапега</a:t>
            </a:r>
          </a:p>
        </p:txBody>
      </p:sp>
      <p:pic>
        <p:nvPicPr>
          <p:cNvPr id="13318" name="Picture 7" descr="Lew_Sapieha_(1557-163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6543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4cdd47c5f324cc779027c6d1e4f44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244316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Vasil_Tiapinski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1524000"/>
            <a:ext cx="308927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304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Период Контрреформации  (</a:t>
            </a:r>
            <a:r>
              <a:rPr lang="en-US" sz="2000" b="1" dirty="0" smtClean="0">
                <a:solidFill>
                  <a:schemeClr val="hlink"/>
                </a:solidFill>
              </a:rPr>
              <a:t>XVII</a:t>
            </a:r>
            <a:r>
              <a:rPr lang="ru-RU" sz="2000" b="1" dirty="0" smtClean="0">
                <a:solidFill>
                  <a:schemeClr val="hlink"/>
                </a:solidFill>
              </a:rPr>
              <a:t> – первая пол</a:t>
            </a:r>
            <a:r>
              <a:rPr lang="en-US" sz="2000" b="1" dirty="0" smtClean="0">
                <a:solidFill>
                  <a:schemeClr val="hlink"/>
                </a:solidFill>
              </a:rPr>
              <a:t>.</a:t>
            </a:r>
            <a:r>
              <a:rPr lang="ru-RU" sz="2000" b="1" dirty="0" smtClean="0">
                <a:solidFill>
                  <a:schemeClr val="hlink"/>
                </a:solidFill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XVIII</a:t>
            </a:r>
            <a:r>
              <a:rPr lang="ru-RU" sz="2000" b="1" dirty="0" smtClean="0">
                <a:solidFill>
                  <a:schemeClr val="hlink"/>
                </a:solidFill>
              </a:rPr>
              <a:t> вв.)</a:t>
            </a:r>
            <a:endParaRPr lang="ru-RU" sz="3200" b="1" dirty="0" smtClean="0">
              <a:solidFill>
                <a:schemeClr val="hlink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064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Земли Беларуси на протяжении данного периода входят в состав ВКЛ и Речи </a:t>
            </a:r>
            <a:r>
              <a:rPr lang="ru-RU" sz="2100" dirty="0" err="1" smtClean="0">
                <a:solidFill>
                  <a:srgbClr val="F8F5BE"/>
                </a:solidFill>
              </a:rPr>
              <a:t>Посполитой</a:t>
            </a:r>
            <a:r>
              <a:rPr lang="ru-RU" sz="2100" dirty="0" smtClean="0">
                <a:solidFill>
                  <a:srgbClr val="F8F5BE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На развитие философской мысли данного периода определяющее влияние оказало усиление доминирующих позиций католической церкви в результате движения Контрреформации (общеевропейского религиозного движения, направленного на восстановление позиций католической церкви в общественной и культурной жизни, утраченных в результате Реформации).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В </a:t>
            </a:r>
            <a:r>
              <a:rPr lang="ru-RU" sz="2100" dirty="0" err="1" smtClean="0">
                <a:solidFill>
                  <a:srgbClr val="F8F5BE"/>
                </a:solidFill>
              </a:rPr>
              <a:t>контрреформационном</a:t>
            </a:r>
            <a:r>
              <a:rPr lang="ru-RU" sz="2100" dirty="0" smtClean="0">
                <a:solidFill>
                  <a:srgbClr val="F8F5BE"/>
                </a:solidFill>
              </a:rPr>
              <a:t> движении ведущую роль сыграли иезуиты и другие католические монашеские ордена. По их инициативе в ВКЛ возникает сеть средних учебных заведений, а также высшее учебное заведение – </a:t>
            </a:r>
            <a:r>
              <a:rPr lang="ru-RU" sz="2100" dirty="0" err="1" smtClean="0">
                <a:solidFill>
                  <a:srgbClr val="F8F5BE"/>
                </a:solidFill>
              </a:rPr>
              <a:t>Виленская</a:t>
            </a:r>
            <a:r>
              <a:rPr lang="ru-RU" sz="2100" dirty="0" smtClean="0">
                <a:solidFill>
                  <a:srgbClr val="F8F5BE"/>
                </a:solidFill>
              </a:rPr>
              <a:t> иезуитская академия (с 1579 г.), в которых осуществлялось систематическое преподавание философии.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По образцу католических учебных заведений возникли униатские и православные учебные заведения аналогичного типа.</a:t>
            </a:r>
          </a:p>
        </p:txBody>
      </p:sp>
      <p:sp>
        <p:nvSpPr>
          <p:cNvPr id="7" name="Rectangle 6"/>
          <p:cNvSpPr>
            <a:spLocks noRot="1" noChangeArrowheads="1"/>
          </p:cNvSpPr>
          <p:nvPr/>
        </p:nvSpPr>
        <p:spPr bwMode="auto">
          <a:xfrm>
            <a:off x="0" y="1524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Философское знание в Беларуси XVII–</a:t>
            </a: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нач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ХХ вв.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b40a25e9bd3307736e36089487ac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5735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953000" y="990600"/>
            <a:ext cx="4419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Виленский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университет в к. XVII ст.</a:t>
            </a:r>
          </a:p>
        </p:txBody>
      </p:sp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1905000" y="56388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Комплекс иезуитского коллегиума в Полоцке </a:t>
            </a:r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533400" y="3581400"/>
            <a:ext cx="253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Иезуитский коллегиум </a:t>
            </a:r>
          </a:p>
          <a:p>
            <a:r>
              <a:rPr lang="ru-RU" sz="1600" b="1"/>
              <a:t>в Пинске</a:t>
            </a: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90800"/>
            <a:ext cx="35814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Особенности философской мысли периода Контрреформации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700" dirty="0" smtClean="0">
                <a:solidFill>
                  <a:srgbClr val="F8F5BE"/>
                </a:solidFill>
              </a:rPr>
              <a:t>Формирование академической философии, определяющим направлением которой становится неосхоластика;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700" dirty="0" smtClean="0">
                <a:solidFill>
                  <a:srgbClr val="F8F5BE"/>
                </a:solidFill>
              </a:rPr>
              <a:t>Тесная связь с религиозно-конфессиональной идеологией;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700" dirty="0" smtClean="0">
                <a:solidFill>
                  <a:srgbClr val="F8F5BE"/>
                </a:solidFill>
              </a:rPr>
              <a:t>Влияние идеологии </a:t>
            </a:r>
            <a:r>
              <a:rPr lang="ru-RU" sz="2700" dirty="0" err="1" smtClean="0">
                <a:solidFill>
                  <a:srgbClr val="F8F5BE"/>
                </a:solidFill>
              </a:rPr>
              <a:t>сарматизма</a:t>
            </a:r>
            <a:r>
              <a:rPr lang="ru-RU" sz="2700" dirty="0" smtClean="0">
                <a:solidFill>
                  <a:srgbClr val="F8F5BE"/>
                </a:solidFill>
              </a:rPr>
              <a:t>, в основе которой находится обоснование особого статуса шляхты в качестве господствующего сословия в общественной системе, ее специфического мировоззрения и образа жизни.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hlink"/>
                </a:solidFill>
              </a:rPr>
              <a:t>Представители философской мысли периода Контрреформации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52400" y="5638800"/>
            <a:ext cx="27082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Мелентий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Смотрицкий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124200" y="5562600"/>
            <a:ext cx="2219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Симеон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Полоцкий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562600" y="52578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Казимир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Лыщинский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(придерживался  материалистических и атеистических взглядов)</a:t>
            </a:r>
          </a:p>
        </p:txBody>
      </p:sp>
      <p:pic>
        <p:nvPicPr>
          <p:cNvPr id="17414" name="Picture 7" descr="Meletij_Smotrick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25463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800px-Симеон_Полоцкий_1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23066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Kazimierz_Łyszczyń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743200"/>
            <a:ext cx="3330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3810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hlink"/>
                </a:solidFill>
              </a:rPr>
              <a:t>Неосхоластика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292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Под неосхоластикой понимается философская система, сформировавшаяся во второй половине 16 – первой половине 18 вв. на основе переосмысления средневековой схоластики в качестве интеллектуальной реакции на идеи Возрождения и Реформации.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Необходимость полемики с гуманистической философией обусловила в то же время включение некоторых ее идей в систему неосхоластики.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Для неосхоластики характерна тенденция к систематичности. Вся философия разделялась на: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  - теоретическую (логика, физика, метафизика)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  - практическую (этика, экономика, политика).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В рамках </a:t>
            </a:r>
            <a:r>
              <a:rPr lang="ru-RU" sz="2100" dirty="0" err="1" smtClean="0">
                <a:solidFill>
                  <a:srgbClr val="F8F5BE"/>
                </a:solidFill>
              </a:rPr>
              <a:t>Виленской</a:t>
            </a:r>
            <a:r>
              <a:rPr lang="ru-RU" sz="2100" dirty="0" smtClean="0">
                <a:solidFill>
                  <a:srgbClr val="F8F5BE"/>
                </a:solidFill>
              </a:rPr>
              <a:t> академии сформировалась особая </a:t>
            </a:r>
            <a:r>
              <a:rPr lang="ru-RU" sz="2100" dirty="0" err="1" smtClean="0">
                <a:solidFill>
                  <a:srgbClr val="F8F5BE"/>
                </a:solidFill>
              </a:rPr>
              <a:t>виленская</a:t>
            </a:r>
            <a:r>
              <a:rPr lang="ru-RU" sz="2100" dirty="0" smtClean="0">
                <a:solidFill>
                  <a:srgbClr val="F8F5BE"/>
                </a:solidFill>
              </a:rPr>
              <a:t> школа неосхоластики. Для нее характерны приоритетное внимание к проблемам логики и теории познания, с одной стороны, и к проблемам этики и социальной философии, с другой.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hlink"/>
                </a:solidFill>
              </a:rPr>
              <a:t>Основные представители виленской неосхоластики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8F5BE"/>
                </a:solidFill>
              </a:rPr>
              <a:t>Мартин Смиглецкий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8F5BE"/>
                </a:solidFill>
              </a:rPr>
              <a:t>Альберт Коялович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8F5BE"/>
                </a:solidFill>
              </a:rPr>
              <a:t>Матей Казимир Сарбевский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8F5BE"/>
                </a:solidFill>
              </a:rPr>
              <a:t>Лука Залусский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Период Просвещения </a:t>
            </a:r>
            <a:br>
              <a:rPr lang="ru-RU" sz="2800" b="1" smtClean="0">
                <a:solidFill>
                  <a:schemeClr val="hlink"/>
                </a:solidFill>
              </a:rPr>
            </a:br>
            <a:r>
              <a:rPr lang="ru-RU" sz="2800" b="1" smtClean="0">
                <a:solidFill>
                  <a:schemeClr val="hlink"/>
                </a:solidFill>
              </a:rPr>
              <a:t>(вторая пол. </a:t>
            </a:r>
            <a:r>
              <a:rPr lang="en-US" sz="2800" b="1" smtClean="0">
                <a:solidFill>
                  <a:schemeClr val="hlink"/>
                </a:solidFill>
              </a:rPr>
              <a:t>XVIII</a:t>
            </a:r>
            <a:r>
              <a:rPr lang="ru-RU" sz="2800" b="1" smtClean="0">
                <a:solidFill>
                  <a:schemeClr val="hlink"/>
                </a:solidFill>
              </a:rPr>
              <a:t> – нач. </a:t>
            </a:r>
            <a:r>
              <a:rPr lang="en-US" sz="2800" b="1" smtClean="0">
                <a:solidFill>
                  <a:schemeClr val="hlink"/>
                </a:solidFill>
              </a:rPr>
              <a:t>XIX</a:t>
            </a:r>
            <a:r>
              <a:rPr lang="ru-RU" sz="2800" b="1" smtClean="0">
                <a:solidFill>
                  <a:schemeClr val="hlink"/>
                </a:solidFill>
              </a:rPr>
              <a:t> вв.)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smtClean="0">
                <a:solidFill>
                  <a:srgbClr val="F8F5BE"/>
                </a:solidFill>
              </a:rPr>
              <a:t>В данный период в Речи Посполитой разразился политический кризис. Реформировать ее социально-политическую системы не удалось и в конце </a:t>
            </a:r>
            <a:r>
              <a:rPr lang="en-US" sz="2200" smtClean="0">
                <a:solidFill>
                  <a:srgbClr val="F8F5BE"/>
                </a:solidFill>
              </a:rPr>
              <a:t>XVIII</a:t>
            </a:r>
            <a:r>
              <a:rPr lang="ru-RU" sz="2200" smtClean="0">
                <a:solidFill>
                  <a:srgbClr val="F8F5BE"/>
                </a:solidFill>
              </a:rPr>
              <a:t> в. данное государство перестало существовать (разделы 1772, 1793, 1795 гг.). Вся территория Беларуси оказалась в составе Российской империи.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smtClean="0">
                <a:solidFill>
                  <a:srgbClr val="F8F5BE"/>
                </a:solidFill>
              </a:rPr>
              <a:t>Центром развития философских идей остается Виленская академия, которая с 1773г. выводится из-под управления иезуитов и приобретает светский характер (с 1773 г. – Главная школа ВКЛ, с 1796 г. – Главная Виленская школа, с 1803 г. – Виленский университет). В 1812 г. создается Полоцкая иезуитская академия, в которой также велось преподавание философии.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smtClean="0">
                <a:solidFill>
                  <a:srgbClr val="F8F5BE"/>
                </a:solidFill>
              </a:rPr>
              <a:t>Определяющее влияние на развитие философской мысли данного периода оказали идеи европейского Просвещения.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Тема 5. </a:t>
            </a:r>
            <a:r>
              <a:rPr lang="ru-RU" sz="4000" b="1" dirty="0" smtClean="0">
                <a:solidFill>
                  <a:schemeClr val="hlink"/>
                </a:solidFill>
                <a:latin typeface="Arial Unicode MS" pitchFamily="34" charset="-128"/>
              </a:rPr>
              <a:t>Философская мысль</a:t>
            </a:r>
            <a:r>
              <a:rPr lang="ru-RU" sz="4000" b="1" dirty="0" smtClean="0">
                <a:solidFill>
                  <a:schemeClr val="hlink"/>
                </a:solidFill>
              </a:rPr>
              <a:t/>
            </a:r>
            <a:br>
              <a:rPr lang="ru-RU" sz="4000" b="1" dirty="0" smtClean="0">
                <a:solidFill>
                  <a:schemeClr val="hlink"/>
                </a:solidFill>
              </a:rPr>
            </a:br>
            <a:r>
              <a:rPr lang="en-US" sz="4000" b="1" dirty="0" smtClean="0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ru-RU" sz="4000" b="1" dirty="0" smtClean="0">
                <a:solidFill>
                  <a:schemeClr val="hlink"/>
                </a:solidFill>
              </a:rPr>
              <a:t>в </a:t>
            </a:r>
            <a:r>
              <a:rPr lang="ru-RU" sz="4000" b="1" dirty="0" smtClean="0">
                <a:solidFill>
                  <a:schemeClr val="hlink"/>
                </a:solidFill>
                <a:latin typeface="Arial Unicode MS" pitchFamily="34" charset="-128"/>
              </a:rPr>
              <a:t>Беларуси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1752600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Социокультурные предпосылки формирования белорусской философской мысли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средневековый период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5181600" y="4343400"/>
            <a:ext cx="3386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2105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200400"/>
            <a:ext cx="34480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Особенности философии </a:t>
            </a:r>
            <a:br>
              <a:rPr lang="ru-RU" sz="2800" b="1" smtClean="0">
                <a:solidFill>
                  <a:schemeClr val="hlink"/>
                </a:solidFill>
              </a:rPr>
            </a:br>
            <a:r>
              <a:rPr lang="ru-RU" sz="2800" b="1" smtClean="0">
                <a:solidFill>
                  <a:schemeClr val="hlink"/>
                </a:solidFill>
              </a:rPr>
              <a:t>Просвещения в Беларуси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991600" cy="5064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8F5BE"/>
                </a:solidFill>
              </a:rPr>
              <a:t>Просветительская философия на землях Беларуси имела в значительной степени характер заимствования основных тем и идей западноевропейского Просвещения;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err="1" smtClean="0">
                <a:solidFill>
                  <a:srgbClr val="F8F5BE"/>
                </a:solidFill>
              </a:rPr>
              <a:t>Компромиссность</a:t>
            </a:r>
            <a:r>
              <a:rPr lang="ru-RU" sz="2400" dirty="0" smtClean="0">
                <a:solidFill>
                  <a:srgbClr val="F8F5BE"/>
                </a:solidFill>
              </a:rPr>
              <a:t> и умеренность в критике социальной действительности и традиционного религиозного мировоззрения;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8F5BE"/>
                </a:solidFill>
              </a:rPr>
              <a:t>Выведение на первый план в системе философского знания вопросов логики и теории познания, методологии естествознания, а также социальной философии;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8F5BE"/>
                </a:solidFill>
              </a:rPr>
              <a:t>Обоснование в социальной философии идей </a:t>
            </a:r>
            <a:r>
              <a:rPr lang="ru-RU" sz="2400" i="1" dirty="0" err="1" smtClean="0">
                <a:solidFill>
                  <a:srgbClr val="F8F5BE"/>
                </a:solidFill>
              </a:rPr>
              <a:t>физиократизма</a:t>
            </a:r>
            <a:r>
              <a:rPr lang="ru-RU" sz="2400" dirty="0" smtClean="0">
                <a:solidFill>
                  <a:srgbClr val="F8F5BE"/>
                </a:solidFill>
              </a:rPr>
              <a:t> – учения, согласно которому все явления социальной и духовной реальности объясняются на основе неизменных естественных законов природы.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10588" cy="10906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Основные представители просветительской философии в Беларуси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495300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8F5BE"/>
                </a:solidFill>
              </a:rPr>
              <a:t>Направление, связанное с разработкой логики и теории познания: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8F5BE"/>
                </a:solidFill>
              </a:rPr>
              <a:t>Казимир Нарбут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8F5BE"/>
                </a:solidFill>
              </a:rPr>
              <a:t>Ян </a:t>
            </a:r>
            <a:r>
              <a:rPr lang="ru-RU" sz="2400" dirty="0" err="1" smtClean="0">
                <a:solidFill>
                  <a:srgbClr val="F8F5BE"/>
                </a:solidFill>
              </a:rPr>
              <a:t>Снядэцкий</a:t>
            </a:r>
            <a:endParaRPr lang="ru-RU" sz="2400" dirty="0" smtClean="0">
              <a:solidFill>
                <a:srgbClr val="F8F5BE"/>
              </a:solidFill>
            </a:endParaRPr>
          </a:p>
          <a:p>
            <a:pPr eaLnBrk="1" hangingPunct="1">
              <a:defRPr/>
            </a:pPr>
            <a:r>
              <a:rPr lang="ru-RU" sz="2400" dirty="0" err="1" smtClean="0">
                <a:solidFill>
                  <a:srgbClr val="F8F5BE"/>
                </a:solidFill>
              </a:rPr>
              <a:t>Аниол</a:t>
            </a:r>
            <a:r>
              <a:rPr lang="ru-RU" sz="2400" dirty="0" smtClean="0">
                <a:solidFill>
                  <a:srgbClr val="F8F5BE"/>
                </a:solidFill>
              </a:rPr>
              <a:t> </a:t>
            </a:r>
            <a:r>
              <a:rPr lang="ru-RU" sz="2400" dirty="0" err="1" smtClean="0">
                <a:solidFill>
                  <a:srgbClr val="F8F5BE"/>
                </a:solidFill>
              </a:rPr>
              <a:t>Довгирд</a:t>
            </a:r>
            <a:endParaRPr lang="ru-RU" sz="2400" dirty="0" smtClean="0">
              <a:solidFill>
                <a:srgbClr val="F8F5BE"/>
              </a:solidFill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76400"/>
            <a:ext cx="419100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F8F5BE"/>
                </a:solidFill>
              </a:rPr>
              <a:t>        Физиократы:</a:t>
            </a:r>
          </a:p>
          <a:p>
            <a:pPr eaLnBrk="1" hangingPunct="1">
              <a:defRPr/>
            </a:pPr>
            <a:r>
              <a:rPr lang="ru-RU" sz="2400" dirty="0" err="1" smtClean="0">
                <a:solidFill>
                  <a:srgbClr val="F8F5BE"/>
                </a:solidFill>
              </a:rPr>
              <a:t>Иероним</a:t>
            </a:r>
            <a:r>
              <a:rPr lang="ru-RU" sz="2400" dirty="0" smtClean="0">
                <a:solidFill>
                  <a:srgbClr val="F8F5BE"/>
                </a:solidFill>
              </a:rPr>
              <a:t> </a:t>
            </a:r>
            <a:r>
              <a:rPr lang="ru-RU" sz="2400" dirty="0" err="1" smtClean="0">
                <a:solidFill>
                  <a:srgbClr val="F8F5BE"/>
                </a:solidFill>
              </a:rPr>
              <a:t>Стройновский</a:t>
            </a:r>
            <a:endParaRPr lang="ru-RU" sz="2400" dirty="0" smtClean="0">
              <a:solidFill>
                <a:srgbClr val="F8F5BE"/>
              </a:solidFill>
            </a:endParaRPr>
          </a:p>
          <a:p>
            <a:pPr eaLnBrk="1" hangingPunct="1">
              <a:defRPr/>
            </a:pPr>
            <a:r>
              <a:rPr lang="ru-RU" sz="2400" dirty="0" err="1" smtClean="0">
                <a:solidFill>
                  <a:srgbClr val="F8F5BE"/>
                </a:solidFill>
              </a:rPr>
              <a:t>Иоахим</a:t>
            </a:r>
            <a:r>
              <a:rPr lang="ru-RU" sz="2400" dirty="0" smtClean="0">
                <a:solidFill>
                  <a:srgbClr val="F8F5BE"/>
                </a:solidFill>
              </a:rPr>
              <a:t> </a:t>
            </a:r>
            <a:r>
              <a:rPr lang="ru-RU" sz="2400" dirty="0" err="1" smtClean="0">
                <a:solidFill>
                  <a:srgbClr val="F8F5BE"/>
                </a:solidFill>
              </a:rPr>
              <a:t>Хрептович</a:t>
            </a:r>
            <a:endParaRPr lang="ru-RU" sz="2400" dirty="0" smtClean="0">
              <a:solidFill>
                <a:srgbClr val="F8F5B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8F5BE"/>
                </a:solidFill>
              </a:rPr>
              <a:t>Период романтизма (20-50-е гг. </a:t>
            </a:r>
            <a:r>
              <a:rPr lang="en-US" sz="3200" b="1" smtClean="0">
                <a:solidFill>
                  <a:srgbClr val="F8F5BE"/>
                </a:solidFill>
              </a:rPr>
              <a:t>XIX</a:t>
            </a:r>
            <a:r>
              <a:rPr lang="ru-RU" sz="3200" b="1" smtClean="0">
                <a:solidFill>
                  <a:srgbClr val="F8F5BE"/>
                </a:solidFill>
              </a:rPr>
              <a:t> в.)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292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8F5BE"/>
                </a:solidFill>
              </a:rPr>
              <a:t>Территория Беларуси находилась в составе Российской империи. В результате проводимой царскими властями политики в 20-30-е гг. </a:t>
            </a:r>
            <a:r>
              <a:rPr lang="en-US" sz="2000" dirty="0" smtClean="0">
                <a:solidFill>
                  <a:srgbClr val="F8F5BE"/>
                </a:solidFill>
              </a:rPr>
              <a:t>XIX</a:t>
            </a:r>
            <a:r>
              <a:rPr lang="ru-RU" sz="2000" dirty="0" smtClean="0">
                <a:solidFill>
                  <a:srgbClr val="F8F5BE"/>
                </a:solidFill>
              </a:rPr>
              <a:t> в. были закрыты Полоцкая иезуитская академия и </a:t>
            </a:r>
            <a:r>
              <a:rPr lang="ru-RU" sz="2000" dirty="0" err="1" smtClean="0">
                <a:solidFill>
                  <a:srgbClr val="F8F5BE"/>
                </a:solidFill>
              </a:rPr>
              <a:t>Виленский</a:t>
            </a:r>
            <a:r>
              <a:rPr lang="ru-RU" sz="2000" dirty="0" smtClean="0">
                <a:solidFill>
                  <a:srgbClr val="F8F5BE"/>
                </a:solidFill>
              </a:rPr>
              <a:t> университет; на территории Беларуси не осталось высших учебных заведений; была прервана  традиция систематического исследования философских проблем.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8F5BE"/>
                </a:solidFill>
              </a:rPr>
              <a:t>Определяющее влияние на философскую мысль оказали идеи романтизма, а также немецкой классической философии (кантианство, гегельянство).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Определенный вклад в развитие социально-политической и философской мысли внесли тогдашние общества учащейся молодежи: </a:t>
            </a:r>
            <a:r>
              <a:rPr lang="ru-RU" sz="2000" dirty="0" err="1" smtClean="0"/>
              <a:t>филоматы</a:t>
            </a:r>
            <a:r>
              <a:rPr lang="ru-RU" sz="2000" dirty="0" smtClean="0"/>
              <a:t> («любители знания»), «</a:t>
            </a:r>
            <a:r>
              <a:rPr lang="ru-RU" sz="2000" dirty="0" err="1" smtClean="0"/>
              <a:t>променистые</a:t>
            </a:r>
            <a:r>
              <a:rPr lang="ru-RU" sz="2000" dirty="0" smtClean="0"/>
              <a:t>» и </a:t>
            </a:r>
            <a:r>
              <a:rPr lang="ru-RU" sz="2000" dirty="0" err="1" smtClean="0"/>
              <a:t>филареты</a:t>
            </a:r>
            <a:r>
              <a:rPr lang="ru-RU" sz="2000" dirty="0" smtClean="0"/>
              <a:t> («друзья добродетелей»). Члены общества </a:t>
            </a:r>
            <a:r>
              <a:rPr lang="ru-RU" sz="2000" i="1" dirty="0" err="1" smtClean="0"/>
              <a:t>филоматов</a:t>
            </a:r>
            <a:r>
              <a:rPr lang="ru-RU" sz="2000" dirty="0" smtClean="0"/>
              <a:t> (О. </a:t>
            </a:r>
            <a:r>
              <a:rPr lang="ru-RU" sz="2000" dirty="0" err="1" smtClean="0"/>
              <a:t>Ежовский</a:t>
            </a:r>
            <a:r>
              <a:rPr lang="ru-RU" sz="2000" dirty="0" smtClean="0"/>
              <a:t>, Я. </a:t>
            </a:r>
            <a:r>
              <a:rPr lang="ru-RU" sz="2000" dirty="0" err="1" smtClean="0"/>
              <a:t>Чечот</a:t>
            </a:r>
            <a:r>
              <a:rPr lang="ru-RU" sz="2000" dirty="0" smtClean="0"/>
              <a:t>, А. Мицкевич, Ф. </a:t>
            </a:r>
            <a:r>
              <a:rPr lang="ru-RU" sz="2000" dirty="0" err="1" smtClean="0"/>
              <a:t>Зан</a:t>
            </a:r>
            <a:r>
              <a:rPr lang="ru-RU" sz="2000" dirty="0" smtClean="0"/>
              <a:t>), возникшего в </a:t>
            </a:r>
            <a:r>
              <a:rPr lang="ru-RU" sz="2000" dirty="0" err="1" smtClean="0"/>
              <a:t>нач</a:t>
            </a:r>
            <a:r>
              <a:rPr lang="ru-RU" sz="2000" dirty="0" smtClean="0"/>
              <a:t>. </a:t>
            </a:r>
            <a:r>
              <a:rPr lang="en-US" sz="2000" dirty="0" smtClean="0">
                <a:solidFill>
                  <a:srgbClr val="F8F5BE"/>
                </a:solidFill>
              </a:rPr>
              <a:t>XIX</a:t>
            </a:r>
            <a:r>
              <a:rPr lang="ru-RU" sz="2000" dirty="0" smtClean="0">
                <a:solidFill>
                  <a:srgbClr val="F8F5BE"/>
                </a:solidFill>
              </a:rPr>
              <a:t> в</a:t>
            </a:r>
            <a:r>
              <a:rPr lang="ru-RU" sz="2000" b="1" dirty="0" smtClean="0">
                <a:solidFill>
                  <a:srgbClr val="F8F5BE"/>
                </a:solidFill>
              </a:rPr>
              <a:t>. </a:t>
            </a:r>
            <a:r>
              <a:rPr lang="ru-RU" sz="2000" dirty="0" smtClean="0">
                <a:solidFill>
                  <a:srgbClr val="F8F5BE"/>
                </a:solidFill>
              </a:rPr>
              <a:t>в </a:t>
            </a:r>
            <a:r>
              <a:rPr lang="ru-RU" sz="2000" dirty="0" err="1" smtClean="0">
                <a:solidFill>
                  <a:srgbClr val="F8F5BE"/>
                </a:solidFill>
              </a:rPr>
              <a:t>Виленском</a:t>
            </a:r>
            <a:r>
              <a:rPr lang="ru-RU" sz="2000" dirty="0" smtClean="0">
                <a:solidFill>
                  <a:srgbClr val="F8F5BE"/>
                </a:solidFill>
              </a:rPr>
              <a:t>  университете,</a:t>
            </a:r>
            <a:r>
              <a:rPr lang="ru-RU" sz="2000" b="1" dirty="0" smtClean="0">
                <a:solidFill>
                  <a:srgbClr val="F8F5BE"/>
                </a:solidFill>
              </a:rPr>
              <a:t> </a:t>
            </a:r>
            <a:r>
              <a:rPr lang="ru-RU" sz="2000" dirty="0" smtClean="0"/>
              <a:t>выступали за национальное просвещение и воспитание молодежи в духе польской культуры; в формировании добродетелей решающую роль отдавали гуманитарной науке, религии и праву. 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Променистые</a:t>
            </a:r>
            <a:r>
              <a:rPr lang="ru-RU" sz="2000" i="1" dirty="0" smtClean="0"/>
              <a:t>»</a:t>
            </a:r>
            <a:r>
              <a:rPr lang="ru-RU" sz="2000" dirty="0" smtClean="0"/>
              <a:t> – организация (1820 г.), созданная с помощью </a:t>
            </a:r>
            <a:r>
              <a:rPr lang="ru-RU" sz="2000" dirty="0" err="1" smtClean="0"/>
              <a:t>филоматов</a:t>
            </a:r>
            <a:r>
              <a:rPr lang="ru-RU" sz="2000" dirty="0" smtClean="0"/>
              <a:t> и  своей главной целью считавшая «сохранять полезные отцов своих обычаи, любить природный язык и оному обучаться, иметь в памяти доблести и подвиги предков и подражать им по мере сил своих и состоянию». Позднее взамен «</a:t>
            </a:r>
            <a:r>
              <a:rPr lang="ru-RU" sz="2000" dirty="0" err="1" smtClean="0"/>
              <a:t>променистых</a:t>
            </a:r>
            <a:r>
              <a:rPr lang="ru-RU" sz="2000" dirty="0" smtClean="0"/>
              <a:t>» создается тайное общество </a:t>
            </a:r>
            <a:r>
              <a:rPr lang="ru-RU" sz="2000" i="1" dirty="0" err="1" smtClean="0"/>
              <a:t>филаретов</a:t>
            </a:r>
            <a:r>
              <a:rPr lang="ru-RU" sz="2000" i="1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Особенности философской мысли романтизма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1143000"/>
            <a:ext cx="92964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Романтизм</a:t>
            </a:r>
            <a:r>
              <a:rPr lang="ru-RU" sz="2400" i="1" dirty="0" smtClean="0">
                <a:solidFill>
                  <a:srgbClr val="F8F5BE"/>
                </a:solidFill>
              </a:rPr>
              <a:t> </a:t>
            </a:r>
            <a:r>
              <a:rPr lang="ru-RU" sz="2400" dirty="0" smtClean="0">
                <a:solidFill>
                  <a:srgbClr val="F8F5BE"/>
                </a:solidFill>
              </a:rPr>
              <a:t>– общеевропейское культурное течение первой половины </a:t>
            </a:r>
            <a:r>
              <a:rPr lang="en-US" sz="2400" dirty="0" smtClean="0">
                <a:solidFill>
                  <a:srgbClr val="F8F5BE"/>
                </a:solidFill>
              </a:rPr>
              <a:t>XIX</a:t>
            </a:r>
            <a:r>
              <a:rPr lang="ru-RU" sz="2400" dirty="0" smtClean="0">
                <a:solidFill>
                  <a:srgbClr val="F8F5BE"/>
                </a:solidFill>
              </a:rPr>
              <a:t> в., возникшее как реакция на кризис идей Просвещения.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8F5BE"/>
                </a:solidFill>
              </a:rPr>
              <a:t>В основании их философии находится антропологический поворот – переориентация на проблему человека; при этом человек рассматривается не только как рациональное существо, а как сложный многоуровневый феномен.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8F5BE"/>
                </a:solidFill>
              </a:rPr>
              <a:t>В рамках философской мысли приоритетное значение получают такие проблемы, как сущность человеческой личности, смысл человеческой истории, предназначение</a:t>
            </a:r>
            <a:r>
              <a:rPr lang="ru-RU" sz="2400" dirty="0" smtClean="0"/>
              <a:t> отдельных народов в истории.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Основные представители философской мысли периода романтизма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759325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solidFill>
                <a:srgbClr val="F8F5BE"/>
              </a:solidFill>
            </a:endParaRPr>
          </a:p>
          <a:p>
            <a:pPr eaLnBrk="1" hangingPunct="1">
              <a:defRPr/>
            </a:pPr>
            <a:endParaRPr lang="ru-RU" smtClean="0">
              <a:solidFill>
                <a:srgbClr val="F8F5BE"/>
              </a:solidFill>
            </a:endParaRPr>
          </a:p>
          <a:p>
            <a:pPr eaLnBrk="1" hangingPunct="1">
              <a:defRPr/>
            </a:pPr>
            <a:endParaRPr lang="ru-RU" smtClean="0">
              <a:solidFill>
                <a:srgbClr val="F8F5BE"/>
              </a:solidFill>
            </a:endParaRPr>
          </a:p>
          <a:p>
            <a:pPr eaLnBrk="1" hangingPunct="1">
              <a:defRPr/>
            </a:pPr>
            <a:endParaRPr lang="ru-RU" smtClean="0">
              <a:solidFill>
                <a:srgbClr val="F8F5BE"/>
              </a:solidFill>
            </a:endParaRPr>
          </a:p>
        </p:txBody>
      </p:sp>
      <p:pic>
        <p:nvPicPr>
          <p:cNvPr id="25604" name="Picture 5" descr="th_a_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81000" y="5638800"/>
            <a:ext cx="18430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solidFill>
                  <a:srgbClr val="F8F5B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Юзеф Войцех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solidFill>
                  <a:srgbClr val="F8F5B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Голуховский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629400" y="5867400"/>
            <a:ext cx="1965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solidFill>
                  <a:srgbClr val="F8F5B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Адам Мицкевич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429000" y="5715000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solidFill>
                  <a:srgbClr val="F8F5B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Флориан Бохвиц</a:t>
            </a:r>
          </a:p>
        </p:txBody>
      </p:sp>
      <p:pic>
        <p:nvPicPr>
          <p:cNvPr id="25608" name="Picture 12" descr="POL_Józef_Голух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66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3" descr="Adam_Mickiewicz_według_dagerotypu_paryskiego_z_1842_ro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524000"/>
            <a:ext cx="287178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296400" cy="1325563"/>
          </a:xfrm>
        </p:spPr>
        <p:txBody>
          <a:bodyPr/>
          <a:lstStyle/>
          <a:p>
            <a:pPr eaLnBrk="1" hangingPunct="1">
              <a:defRPr/>
            </a:pPr>
            <a:r>
              <a:rPr lang="be-BY" sz="2800" b="1" dirty="0" smtClean="0">
                <a:solidFill>
                  <a:schemeClr val="hlink"/>
                </a:solidFill>
              </a:rPr>
              <a:t>Период формирования национально ориентированной белорусской философии (вторая пол. </a:t>
            </a:r>
            <a:r>
              <a:rPr lang="en-US" sz="2800" b="1" dirty="0" smtClean="0">
                <a:solidFill>
                  <a:schemeClr val="hlink"/>
                </a:solidFill>
              </a:rPr>
              <a:t>XIX</a:t>
            </a:r>
            <a:r>
              <a:rPr lang="be-BY" sz="2800" b="1" dirty="0" smtClean="0">
                <a:solidFill>
                  <a:schemeClr val="hlink"/>
                </a:solidFill>
              </a:rPr>
              <a:t> – нач. </a:t>
            </a:r>
            <a:r>
              <a:rPr lang="en-US" sz="2800" b="1" dirty="0" smtClean="0">
                <a:solidFill>
                  <a:schemeClr val="hlink"/>
                </a:solidFill>
              </a:rPr>
              <a:t>XX</a:t>
            </a:r>
            <a:r>
              <a:rPr lang="be-BY" sz="2800" b="1" dirty="0" smtClean="0">
                <a:solidFill>
                  <a:schemeClr val="hlink"/>
                </a:solidFill>
              </a:rPr>
              <a:t> вв.)</a:t>
            </a:r>
            <a:br>
              <a:rPr lang="be-BY" sz="2800" b="1" dirty="0" smtClean="0">
                <a:solidFill>
                  <a:schemeClr val="hlink"/>
                </a:solidFill>
              </a:rPr>
            </a:br>
            <a:endParaRPr lang="ru-RU" sz="2800" b="1" dirty="0" smtClean="0">
              <a:solidFill>
                <a:schemeClr val="hlink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28600" y="1447800"/>
            <a:ext cx="9372600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F8F5BE"/>
                </a:solidFill>
              </a:rPr>
              <a:t>Территория Беларуси находится в составе Российской империи до ее распада в 1917 г. В 1918-1919 гг. происходят первые попытки создания белорусской государственности: Белорусская Народная Республика, Белорусская Советская Социалистическая Республика.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F8F5BE"/>
                </a:solidFill>
              </a:rPr>
              <a:t>На территории Беларуси отсутствуют высшие учебные заведения и систематическое исследование философских проблем.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>
                <a:solidFill>
                  <a:srgbClr val="F8F5BE"/>
                </a:solidFill>
              </a:rPr>
              <a:t>Философские идеи отражаются прежде всего в рамках различных направлений общественно-политической мысли (</a:t>
            </a:r>
            <a:r>
              <a:rPr lang="ru-RU" sz="2300" dirty="0" err="1" smtClean="0">
                <a:solidFill>
                  <a:srgbClr val="F8F5BE"/>
                </a:solidFill>
              </a:rPr>
              <a:t>западноруссизм</a:t>
            </a:r>
            <a:r>
              <a:rPr lang="ru-RU" sz="2300" dirty="0" smtClean="0">
                <a:solidFill>
                  <a:srgbClr val="F8F5BE"/>
                </a:solidFill>
              </a:rPr>
              <a:t>, либерализм, политический радикализм).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153400" cy="12954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123E27"/>
                </a:solidFill>
              </a:rPr>
              <a:t>Формирование национальной белорусской философской мысли</a:t>
            </a:r>
            <a:br>
              <a:rPr lang="ru-RU" sz="2400" b="1" smtClean="0">
                <a:solidFill>
                  <a:srgbClr val="123E27"/>
                </a:solidFill>
              </a:rPr>
            </a:br>
            <a:r>
              <a:rPr lang="be-BY" sz="2400" b="1" smtClean="0">
                <a:solidFill>
                  <a:srgbClr val="123E27"/>
                </a:solidFill>
                <a:effectLst/>
              </a:rPr>
              <a:t>(вторая пол. </a:t>
            </a:r>
            <a:r>
              <a:rPr lang="en-US" sz="2400" b="1" smtClean="0">
                <a:solidFill>
                  <a:srgbClr val="123E27"/>
                </a:solidFill>
                <a:effectLst/>
              </a:rPr>
              <a:t>XIX</a:t>
            </a:r>
            <a:r>
              <a:rPr lang="be-BY" sz="2400" b="1" smtClean="0">
                <a:solidFill>
                  <a:srgbClr val="123E27"/>
                </a:solidFill>
                <a:effectLst/>
              </a:rPr>
              <a:t> – нач. </a:t>
            </a:r>
            <a:r>
              <a:rPr lang="en-US" sz="2400" b="1" smtClean="0">
                <a:solidFill>
                  <a:srgbClr val="123E27"/>
                </a:solidFill>
                <a:effectLst/>
              </a:rPr>
              <a:t>XX</a:t>
            </a:r>
            <a:r>
              <a:rPr lang="be-BY" sz="2400" b="1" smtClean="0">
                <a:solidFill>
                  <a:srgbClr val="123E27"/>
                </a:solidFill>
                <a:effectLst/>
              </a:rPr>
              <a:t> вв.)</a:t>
            </a:r>
            <a:r>
              <a:rPr lang="be-BY" sz="2800" b="1" smtClean="0">
                <a:solidFill>
                  <a:srgbClr val="123E27"/>
                </a:solidFill>
              </a:rPr>
              <a:t/>
            </a:r>
            <a:br>
              <a:rPr lang="be-BY" sz="2800" b="1" smtClean="0">
                <a:solidFill>
                  <a:srgbClr val="123E27"/>
                </a:solidFill>
              </a:rPr>
            </a:br>
            <a:endParaRPr lang="ru-RU" sz="2800" b="1" smtClean="0">
              <a:solidFill>
                <a:srgbClr val="123E27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/>
              <a:t>Данный процесс происходит в рамках идеологии белорусский национальных организаций, белорусской литературе, периодической печати («Наша нива» и др.) в конце </a:t>
            </a:r>
            <a:r>
              <a:rPr lang="en-US" sz="2300" dirty="0" smtClean="0"/>
              <a:t>XIX</a:t>
            </a:r>
            <a:r>
              <a:rPr lang="ru-RU" sz="2300" dirty="0" smtClean="0"/>
              <a:t> – </a:t>
            </a:r>
            <a:r>
              <a:rPr lang="ru-RU" sz="2300" dirty="0" err="1" smtClean="0"/>
              <a:t>нач</a:t>
            </a:r>
            <a:r>
              <a:rPr lang="en-US" sz="2300" dirty="0" smtClean="0"/>
              <a:t>.</a:t>
            </a:r>
            <a:r>
              <a:rPr lang="ru-RU" sz="2300" dirty="0" smtClean="0"/>
              <a:t> </a:t>
            </a:r>
            <a:r>
              <a:rPr lang="en-US" sz="2300" dirty="0" smtClean="0"/>
              <a:t>XX</a:t>
            </a:r>
            <a:r>
              <a:rPr lang="ru-RU" sz="2300" dirty="0" smtClean="0"/>
              <a:t> вв.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300" dirty="0" smtClean="0"/>
              <a:t>Основные идеи: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/>
              <a:t>Обоснование самостоятельности белорусской нации, ее языка и культуры;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/>
              <a:t>Концепция белорусов как плебейской нации с неполной социальной структурой;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300" dirty="0" smtClean="0"/>
              <a:t>Утверждение о необходимости формирования национальной интеллектуальной элиты, которая должна стать источником пробуждения в народе национального духа.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e-BY" sz="2800" b="1" smtClean="0">
                <a:solidFill>
                  <a:schemeClr val="hlink"/>
                </a:solidFill>
              </a:rPr>
              <a:t>Период формирования национально ориентированной белорусской философии (вторая пол. </a:t>
            </a:r>
            <a:r>
              <a:rPr lang="en-US" sz="2800" b="1" smtClean="0">
                <a:solidFill>
                  <a:schemeClr val="hlink"/>
                </a:solidFill>
              </a:rPr>
              <a:t>XIX</a:t>
            </a:r>
            <a:r>
              <a:rPr lang="be-BY" sz="2800" b="1" smtClean="0">
                <a:solidFill>
                  <a:schemeClr val="hlink"/>
                </a:solidFill>
              </a:rPr>
              <a:t> – нач. </a:t>
            </a:r>
            <a:r>
              <a:rPr lang="en-US" sz="2800" b="1" smtClean="0">
                <a:solidFill>
                  <a:schemeClr val="hlink"/>
                </a:solidFill>
              </a:rPr>
              <a:t>XX</a:t>
            </a:r>
            <a:r>
              <a:rPr lang="be-BY" sz="2800" b="1" smtClean="0">
                <a:solidFill>
                  <a:schemeClr val="hlink"/>
                </a:solidFill>
              </a:rPr>
              <a:t> вв.)</a:t>
            </a:r>
            <a:br>
              <a:rPr lang="be-BY" sz="2800" b="1" smtClean="0">
                <a:solidFill>
                  <a:schemeClr val="hlink"/>
                </a:solidFill>
              </a:rPr>
            </a:br>
            <a:endParaRPr lang="ru-RU" sz="2800" b="1" smtClean="0">
              <a:solidFill>
                <a:schemeClr val="hlink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Ян Борщевский             Владислав Сырокомля        Кастусь  Калиновский     Франтишек Богушевич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pic>
        <p:nvPicPr>
          <p:cNvPr id="28676" name="Picture 15" descr="Władysław Syrokom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1866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6" descr="Francishak_Bahushevich_-_bf_1890_AD_se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313" y="2667000"/>
            <a:ext cx="20828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8" descr="Kastuś Kalinoŭski. Кастусь Каліноўскі (G. Bonoldi, 186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1908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0" descr="Barszczew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819400"/>
            <a:ext cx="16478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1000" y="18288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11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be-BY" sz="2400" b="1" smtClean="0">
                <a:solidFill>
                  <a:schemeClr val="hlink"/>
                </a:solidFill>
              </a:rPr>
              <a:t/>
            </a:r>
            <a:br>
              <a:rPr lang="be-BY" sz="2400" b="1" smtClean="0">
                <a:solidFill>
                  <a:schemeClr val="hlink"/>
                </a:solidFill>
              </a:rPr>
            </a:br>
            <a:r>
              <a:rPr lang="be-BY" sz="2400" b="1" smtClean="0">
                <a:solidFill>
                  <a:schemeClr val="hlink"/>
                </a:solidFill>
              </a:rPr>
              <a:t>Период формирования национально ориентированной белорусской философии </a:t>
            </a:r>
            <a:br>
              <a:rPr lang="be-BY" sz="2400" b="1" smtClean="0">
                <a:solidFill>
                  <a:schemeClr val="hlink"/>
                </a:solidFill>
              </a:rPr>
            </a:br>
            <a:r>
              <a:rPr lang="be-BY" sz="2400" b="1" smtClean="0">
                <a:solidFill>
                  <a:schemeClr val="hlink"/>
                </a:solidFill>
              </a:rPr>
              <a:t>(вторая пол. </a:t>
            </a:r>
            <a:r>
              <a:rPr lang="en-US" sz="2400" b="1" smtClean="0">
                <a:solidFill>
                  <a:schemeClr val="hlink"/>
                </a:solidFill>
              </a:rPr>
              <a:t>XIX</a:t>
            </a:r>
            <a:r>
              <a:rPr lang="be-BY" sz="2400" b="1" smtClean="0">
                <a:solidFill>
                  <a:schemeClr val="hlink"/>
                </a:solidFill>
              </a:rPr>
              <a:t> – нач. </a:t>
            </a:r>
            <a:r>
              <a:rPr lang="en-US" sz="2400" b="1" smtClean="0">
                <a:solidFill>
                  <a:schemeClr val="hlink"/>
                </a:solidFill>
              </a:rPr>
              <a:t>XX</a:t>
            </a:r>
            <a:r>
              <a:rPr lang="be-BY" sz="2400" b="1" smtClean="0">
                <a:solidFill>
                  <a:schemeClr val="hlink"/>
                </a:solidFill>
              </a:rPr>
              <a:t> вв.)</a:t>
            </a:r>
            <a:r>
              <a:rPr lang="en-US" sz="2400" b="1" smtClean="0">
                <a:solidFill>
                  <a:schemeClr val="hlink"/>
                </a:solidFill>
              </a:rPr>
              <a:t/>
            </a:r>
            <a:br>
              <a:rPr lang="en-US" sz="2400" b="1" smtClean="0">
                <a:solidFill>
                  <a:schemeClr val="hlink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Писатели революционно-демократической направленности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2895600" y="5486400"/>
            <a:ext cx="152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Янка Купала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7086600" y="5334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Максим   Богданович</a:t>
            </a:r>
          </a:p>
        </p:txBody>
      </p:sp>
      <p:pic>
        <p:nvPicPr>
          <p:cNvPr id="29702" name="Picture 17" descr="Yakub_Ko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18319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8" descr="Yanka_Kup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819400"/>
            <a:ext cx="1793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4800600" y="5486400"/>
            <a:ext cx="1497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Якуб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Колас</a:t>
            </a:r>
          </a:p>
        </p:txBody>
      </p:sp>
      <p:pic>
        <p:nvPicPr>
          <p:cNvPr id="29705" name="Picture 20" descr="Pashkevi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18383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533400" y="5562600"/>
            <a:ext cx="2090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Алоиза Пашкевич</a:t>
            </a:r>
          </a:p>
        </p:txBody>
      </p:sp>
      <p:pic>
        <p:nvPicPr>
          <p:cNvPr id="29707" name="Picture 23" descr="https://upload.wikimedia.org/wikipedia/commons/5/56/Bagdanovich_M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819400"/>
            <a:ext cx="19732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e-BY" sz="2800" b="1" smtClean="0">
                <a:solidFill>
                  <a:schemeClr val="hlink"/>
                </a:solidFill>
              </a:rPr>
              <a:t>Период формирования национально ориентированной белорусской философии (вторая пол. </a:t>
            </a:r>
            <a:r>
              <a:rPr lang="en-US" sz="2800" b="1" smtClean="0">
                <a:solidFill>
                  <a:schemeClr val="hlink"/>
                </a:solidFill>
              </a:rPr>
              <a:t>XIX</a:t>
            </a:r>
            <a:r>
              <a:rPr lang="be-BY" sz="2800" b="1" smtClean="0">
                <a:solidFill>
                  <a:schemeClr val="hlink"/>
                </a:solidFill>
              </a:rPr>
              <a:t> – нач. </a:t>
            </a:r>
            <a:r>
              <a:rPr lang="en-US" sz="2800" b="1" smtClean="0">
                <a:solidFill>
                  <a:schemeClr val="hlink"/>
                </a:solidFill>
              </a:rPr>
              <a:t>XX</a:t>
            </a:r>
            <a:r>
              <a:rPr lang="be-BY" sz="2800" b="1" smtClean="0">
                <a:solidFill>
                  <a:schemeClr val="hlink"/>
                </a:solidFill>
              </a:rPr>
              <a:t> вв.).</a:t>
            </a:r>
            <a:br>
              <a:rPr lang="be-BY" sz="2800" b="1" smtClean="0">
                <a:solidFill>
                  <a:schemeClr val="hlink"/>
                </a:solidFill>
              </a:rPr>
            </a:br>
            <a:endParaRPr lang="ru-RU" sz="2800" b="1" smtClean="0">
              <a:solidFill>
                <a:schemeClr val="hlink"/>
              </a:solidFill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52400" y="51816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Вацлав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Ластовский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895600" y="5181600"/>
            <a:ext cx="228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Игнат Абдиралович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629400" y="5334000"/>
            <a:ext cx="2103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Евфимий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Карский</a:t>
            </a:r>
          </a:p>
        </p:txBody>
      </p:sp>
      <p:pic>
        <p:nvPicPr>
          <p:cNvPr id="30726" name="Picture 8" descr="Kanczew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52650"/>
            <a:ext cx="2590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286000" y="24225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1000" y="18288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9" name="Picture 12" descr="Евфимий _Ка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252412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3" descr="Vacłaŭ_Łastoŭ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98688"/>
            <a:ext cx="20574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Периодизация философской мысли</a:t>
            </a:r>
            <a:br>
              <a:rPr lang="ru-RU" sz="2800" b="1" smtClean="0">
                <a:solidFill>
                  <a:schemeClr val="hlink"/>
                </a:solidFill>
              </a:rPr>
            </a:br>
            <a:r>
              <a:rPr lang="ru-RU" sz="2800" b="1" smtClean="0">
                <a:solidFill>
                  <a:schemeClr val="hlink"/>
                </a:solidFill>
              </a:rPr>
              <a:t> в Беларуси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rgbClr val="F8F5BE"/>
                </a:solidFill>
              </a:rPr>
              <a:t>XV</a:t>
            </a:r>
            <a:r>
              <a:rPr lang="be-BY" sz="2300" dirty="0" smtClean="0">
                <a:solidFill>
                  <a:srgbClr val="F8F5BE"/>
                </a:solidFill>
              </a:rPr>
              <a:t> – первая пол</a:t>
            </a:r>
            <a:r>
              <a:rPr lang="en-US" sz="2300" dirty="0" smtClean="0">
                <a:solidFill>
                  <a:srgbClr val="F8F5BE"/>
                </a:solidFill>
              </a:rPr>
              <a:t>. XVII</a:t>
            </a:r>
            <a:r>
              <a:rPr lang="be-BY" sz="2300" dirty="0" smtClean="0">
                <a:solidFill>
                  <a:srgbClr val="F8F5BE"/>
                </a:solidFill>
              </a:rPr>
              <a:t> вв. – период Возрождения и Реформации.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be-BY" sz="2300" dirty="0" smtClean="0">
                <a:solidFill>
                  <a:srgbClr val="F8F5BE"/>
                </a:solidFill>
              </a:rPr>
              <a:t>Вторая пол</a:t>
            </a:r>
            <a:r>
              <a:rPr lang="en-US" sz="2300" dirty="0" smtClean="0">
                <a:solidFill>
                  <a:srgbClr val="F8F5BE"/>
                </a:solidFill>
              </a:rPr>
              <a:t>. XVII</a:t>
            </a:r>
            <a:r>
              <a:rPr lang="be-BY" sz="2300" dirty="0" smtClean="0">
                <a:solidFill>
                  <a:srgbClr val="F8F5BE"/>
                </a:solidFill>
              </a:rPr>
              <a:t> – первая пол</a:t>
            </a:r>
            <a:r>
              <a:rPr lang="en-US" sz="2300" dirty="0" smtClean="0">
                <a:solidFill>
                  <a:srgbClr val="F8F5BE"/>
                </a:solidFill>
              </a:rPr>
              <a:t>. XVIII</a:t>
            </a:r>
            <a:r>
              <a:rPr lang="be-BY" sz="2300" dirty="0" smtClean="0">
                <a:solidFill>
                  <a:srgbClr val="F8F5BE"/>
                </a:solidFill>
              </a:rPr>
              <a:t> вв. – период Контрреформации.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be-BY" sz="2300" dirty="0" smtClean="0">
                <a:solidFill>
                  <a:srgbClr val="F8F5BE"/>
                </a:solidFill>
              </a:rPr>
              <a:t> Вторая пол</a:t>
            </a:r>
            <a:r>
              <a:rPr lang="en-US" sz="2300" dirty="0" smtClean="0">
                <a:solidFill>
                  <a:srgbClr val="F8F5BE"/>
                </a:solidFill>
              </a:rPr>
              <a:t>. XVIII</a:t>
            </a:r>
            <a:r>
              <a:rPr lang="be-BY" sz="2300" dirty="0" smtClean="0">
                <a:solidFill>
                  <a:srgbClr val="F8F5BE"/>
                </a:solidFill>
              </a:rPr>
              <a:t> – нач</a:t>
            </a:r>
            <a:r>
              <a:rPr lang="en-US" sz="2300" dirty="0" smtClean="0">
                <a:solidFill>
                  <a:srgbClr val="F8F5BE"/>
                </a:solidFill>
              </a:rPr>
              <a:t>. XIX</a:t>
            </a:r>
            <a:r>
              <a:rPr lang="be-BY" sz="2300" dirty="0" smtClean="0">
                <a:solidFill>
                  <a:srgbClr val="F8F5BE"/>
                </a:solidFill>
              </a:rPr>
              <a:t> вв. – период Просвещения.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be-BY" sz="2300" dirty="0" smtClean="0">
                <a:solidFill>
                  <a:srgbClr val="F8F5BE"/>
                </a:solidFill>
              </a:rPr>
              <a:t> </a:t>
            </a:r>
            <a:r>
              <a:rPr lang="en-US" sz="2300" dirty="0" smtClean="0">
                <a:solidFill>
                  <a:srgbClr val="F8F5BE"/>
                </a:solidFill>
              </a:rPr>
              <a:t>XI</a:t>
            </a:r>
            <a:r>
              <a:rPr lang="be-BY" sz="2300" dirty="0" smtClean="0">
                <a:solidFill>
                  <a:srgbClr val="F8F5BE"/>
                </a:solidFill>
              </a:rPr>
              <a:t>-</a:t>
            </a:r>
            <a:r>
              <a:rPr lang="en-US" sz="2300" dirty="0" smtClean="0">
                <a:solidFill>
                  <a:srgbClr val="F8F5BE"/>
                </a:solidFill>
              </a:rPr>
              <a:t>XV</a:t>
            </a:r>
            <a:r>
              <a:rPr lang="be-BY" sz="2300" dirty="0" smtClean="0">
                <a:solidFill>
                  <a:srgbClr val="F8F5BE"/>
                </a:solidFill>
              </a:rPr>
              <a:t> вв. – средневековый период. 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be-BY" sz="2300" dirty="0" smtClean="0">
                <a:solidFill>
                  <a:srgbClr val="F8F5BE"/>
                </a:solidFill>
              </a:rPr>
              <a:t> 20-50-е гг. </a:t>
            </a:r>
            <a:r>
              <a:rPr lang="en-US" sz="2300" dirty="0" smtClean="0">
                <a:solidFill>
                  <a:srgbClr val="F8F5BE"/>
                </a:solidFill>
              </a:rPr>
              <a:t>XIX</a:t>
            </a:r>
            <a:r>
              <a:rPr lang="be-BY" sz="2300" dirty="0" smtClean="0">
                <a:solidFill>
                  <a:srgbClr val="F8F5BE"/>
                </a:solidFill>
              </a:rPr>
              <a:t> в. – период романтизма.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be-BY" sz="2300" dirty="0" smtClean="0">
                <a:solidFill>
                  <a:srgbClr val="F8F5BE"/>
                </a:solidFill>
              </a:rPr>
              <a:t>Вторая пол</a:t>
            </a:r>
            <a:r>
              <a:rPr lang="en-US" sz="2300" dirty="0" smtClean="0">
                <a:solidFill>
                  <a:srgbClr val="F8F5BE"/>
                </a:solidFill>
              </a:rPr>
              <a:t>. XIX</a:t>
            </a:r>
            <a:r>
              <a:rPr lang="be-BY" sz="2300" dirty="0" smtClean="0">
                <a:solidFill>
                  <a:srgbClr val="F8F5BE"/>
                </a:solidFill>
              </a:rPr>
              <a:t> – нач</a:t>
            </a:r>
            <a:r>
              <a:rPr lang="en-US" sz="2300" dirty="0" smtClean="0">
                <a:solidFill>
                  <a:srgbClr val="F8F5BE"/>
                </a:solidFill>
              </a:rPr>
              <a:t>. XX</a:t>
            </a:r>
            <a:r>
              <a:rPr lang="be-BY" sz="2300" dirty="0" smtClean="0">
                <a:solidFill>
                  <a:srgbClr val="F8F5BE"/>
                </a:solidFill>
              </a:rPr>
              <a:t> вв. – период формирования национально ориентированной белорусской философии.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be-BY" sz="2300" dirty="0" smtClean="0">
                <a:solidFill>
                  <a:srgbClr val="F8F5BE"/>
                </a:solidFill>
              </a:rPr>
              <a:t>1920-1980-е гг. – советский период (господство марксистско-ленинской философии).</a:t>
            </a:r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be-BY" sz="2300" dirty="0" smtClean="0">
                <a:solidFill>
                  <a:srgbClr val="F8F5BE"/>
                </a:solidFill>
              </a:rPr>
              <a:t>С 1991 г. – современный (постсоветский) период.</a:t>
            </a:r>
            <a:endParaRPr lang="ru-RU" sz="2300" dirty="0" smtClean="0">
              <a:solidFill>
                <a:srgbClr val="F8F5BE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8200"/>
            <a:ext cx="393382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Rectangle 5"/>
          <p:cNvSpPr>
            <a:spLocks noRot="1" noChangeArrowheads="1"/>
          </p:cNvSpPr>
          <p:nvPr/>
        </p:nvSpPr>
        <p:spPr bwMode="auto">
          <a:xfrm>
            <a:off x="228600" y="2286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4. Советский и постсоветский периоды в развитии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философской мысли Беларуси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2876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09800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910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20813"/>
          </a:xfrm>
        </p:spPr>
        <p:txBody>
          <a:bodyPr/>
          <a:lstStyle/>
          <a:p>
            <a:pPr eaLnBrk="1" hangingPunct="1"/>
            <a:r>
              <a:rPr lang="be-BY" sz="3200" b="1" smtClean="0">
                <a:solidFill>
                  <a:schemeClr val="bg1"/>
                </a:solidFill>
              </a:rPr>
              <a:t>Советский период развития философии в Беларуси(1920-1980-е гг.)</a:t>
            </a:r>
            <a:r>
              <a:rPr lang="be-BY" sz="5000" smtClean="0"/>
              <a:t> </a:t>
            </a:r>
            <a:endParaRPr lang="ru-RU" sz="5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991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Территория Беларуси входит в состав СССР (в 20-30-е гг. </a:t>
            </a:r>
            <a:r>
              <a:rPr lang="en-US" sz="2000" smtClean="0"/>
              <a:t>XX</a:t>
            </a:r>
            <a:r>
              <a:rPr lang="ru-RU" sz="2000" smtClean="0"/>
              <a:t> в. Западная Беларусь находилась в составе Польши).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 данный период возникает сеть высших учебных заведений. Подготовка студентов по специальности «философия»  осуществлялась с 1921 г.  в рамках факультета общественных наук БГУ, а с  1947 г. – на философском отделении исторического факультета.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 1931 г. был образован Институт Философии Белорусской Академии наук (первый директор – Вольфсон С. Я.), где проводились систематические исследования в различных области философии, а также осуществлялась подготовка научных и преподавательских кадров высшей квалификации для философских кафедр всей республики.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Официальным направлением философской мысли становится </a:t>
            </a:r>
            <a:r>
              <a:rPr lang="ru-RU" sz="2000" i="1" smtClean="0"/>
              <a:t>марксизм-ленинизм</a:t>
            </a:r>
            <a:r>
              <a:rPr lang="ru-RU" sz="2000" smtClean="0"/>
              <a:t> – учение, основанное на догматической интерпретации философии марксизма для обоснования созданной в СССР общественной системы и формирования «нового» человека.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e-BY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Период господства марксистско-ленинской философии (1920-1980-е гг.)</a:t>
            </a:r>
            <a:endParaRPr lang="ru-RU" sz="32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81000" y="4191000"/>
            <a:ext cx="18923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Вольфсон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С. Я.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(1894-1941),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академик АН БССР</a:t>
            </a: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553200" y="3810000"/>
            <a:ext cx="1752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М. Т. Иовчук (1908-1990), 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чл.-кор. АН  СССР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876800" y="5486400"/>
            <a:ext cx="18827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И. Н.</a:t>
            </a:r>
            <a:r>
              <a:rPr lang="ru-RU"/>
              <a:t> Л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ущицкий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(1907-1973), </a:t>
            </a: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чл.-кор. АН  БССР</a:t>
            </a:r>
          </a:p>
        </p:txBody>
      </p:sp>
      <p:pic>
        <p:nvPicPr>
          <p:cNvPr id="33798" name="Picture 7" descr="Міхаіл_Трыфанавіч_Іяўч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0"/>
            <a:ext cx="179863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Mikola_Tarasikaŭ_Portrait_of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25146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luschitsk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1054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 descr="Акадэмік_ВАЛЬФСОН_Сямён_Якаўлеві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1447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1" descr="Быховский,_Бернард_Эммануилови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828800"/>
            <a:ext cx="1533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4114800" y="4114800"/>
            <a:ext cx="2085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Никольский Н. М.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(1877-1959), 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академик АН БССР,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чл.-кор. АН СССР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2057400" y="4114800"/>
            <a:ext cx="18272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Быховский Б. Э.  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(1901- 1980), 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д.ф.н., проф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123E27"/>
                </a:solidFill>
              </a:rPr>
              <a:t>Особенности советского (</a:t>
            </a:r>
            <a:r>
              <a:rPr lang="en-US" sz="2800" b="1" smtClean="0">
                <a:solidFill>
                  <a:srgbClr val="123E27"/>
                </a:solidFill>
              </a:rPr>
              <a:t> </a:t>
            </a:r>
            <a:r>
              <a:rPr lang="ru-RU" sz="2800" b="1" smtClean="0">
                <a:solidFill>
                  <a:srgbClr val="123E27"/>
                </a:solidFill>
              </a:rPr>
              <a:t>марксистско-ленинского) этапа развития философии в БССР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759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100" b="1" smtClean="0">
                <a:solidFill>
                  <a:srgbClr val="FFC000"/>
                </a:solidFill>
              </a:rPr>
              <a:t>ПЕРИОДЫ: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sz="2100" smtClean="0">
                <a:solidFill>
                  <a:srgbClr val="F8F5BE"/>
                </a:solidFill>
              </a:rPr>
              <a:t>20-40-е гг. </a:t>
            </a:r>
            <a:r>
              <a:rPr lang="en-US" sz="2100" smtClean="0">
                <a:solidFill>
                  <a:srgbClr val="F8F5BE"/>
                </a:solidFill>
              </a:rPr>
              <a:t>XX</a:t>
            </a:r>
            <a:r>
              <a:rPr lang="ru-RU" sz="2100" smtClean="0">
                <a:solidFill>
                  <a:srgbClr val="F8F5BE"/>
                </a:solidFill>
              </a:rPr>
              <a:t> в.: происходит формирование марксизма-ленинизма в качестве официальной философско-мировоззренческой и идеологической системы; характерными чертами выступают схематичность при исследовании философских проблем, непримиримое отношение к альтернативным направлениям философской мысли.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arenR"/>
            </a:pPr>
            <a:endParaRPr lang="ru-RU" sz="2100" smtClean="0">
              <a:solidFill>
                <a:srgbClr val="F8F5BE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>
                <a:solidFill>
                  <a:srgbClr val="F8F5BE"/>
                </a:solidFill>
              </a:rPr>
              <a:t>2) 50-80-е гг. </a:t>
            </a:r>
            <a:r>
              <a:rPr lang="en-US" sz="2100" smtClean="0">
                <a:solidFill>
                  <a:srgbClr val="F8F5BE"/>
                </a:solidFill>
              </a:rPr>
              <a:t>XX</a:t>
            </a:r>
            <a:r>
              <a:rPr lang="ru-RU" sz="2100" smtClean="0">
                <a:solidFill>
                  <a:srgbClr val="F8F5BE"/>
                </a:solidFill>
              </a:rPr>
              <a:t> в.: марксизм-ленинизм окончательно получает статус абсолютно истинного учения; происходит переход к фундаментальному исследованию широкого круга философских проблем при использовании и развитии отдельных элементов других философских учений</a:t>
            </a:r>
            <a:r>
              <a:rPr lang="en-US" sz="2100" smtClean="0">
                <a:solidFill>
                  <a:srgbClr val="F8F5BE"/>
                </a:solidFill>
              </a:rPr>
              <a:t> (</a:t>
            </a:r>
            <a:r>
              <a:rPr lang="ru-RU" sz="2100" smtClean="0">
                <a:solidFill>
                  <a:srgbClr val="F8F5BE"/>
                </a:solidFill>
              </a:rPr>
              <a:t>прежде всего, неопозитивизма, постпозитивизма, экзистенциализма, герменевтики).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</a:rPr>
              <a:t>Видные представители марксистско-ленинского этапа развития философии в БССР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14600" y="3200400"/>
            <a:ext cx="1736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Широканов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Д. И.</a:t>
            </a:r>
            <a:r>
              <a:rPr lang="ru-RU"/>
              <a:t>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академик  НАН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Беларуси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5844" name="Picture 8" descr="shiroka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11001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3" descr="vodopjyanov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3400"/>
            <a:ext cx="18018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4" descr="Стёпин_Вячеслав_Семён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15938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5" descr="Михайлов 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219200"/>
            <a:ext cx="1270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52400" y="3733800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Степин В. С.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академик Российской АН</a:t>
            </a:r>
          </a:p>
        </p:txBody>
      </p:sp>
      <p:pic>
        <p:nvPicPr>
          <p:cNvPr id="35849" name="Picture 23" descr="babos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295400"/>
            <a:ext cx="131445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4495800" y="3200400"/>
            <a:ext cx="1676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Бабосов Е. М.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академик НАН Беларуси</a:t>
            </a:r>
          </a:p>
          <a:p>
            <a:pPr>
              <a:defRPr/>
            </a:pP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6858000" y="3200400"/>
            <a:ext cx="15287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Михайлов А. А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/>
              <a:t>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академик  НАН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Беларуси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5334000" y="4876800"/>
            <a:ext cx="220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Водопьянов П.А.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чл.-кор. НАН Беларуси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Постсоветский (современный этап) развития философии в Беларуси </a:t>
            </a:r>
            <a:br>
              <a:rPr lang="ru-RU" sz="2800" b="1" smtClean="0">
                <a:solidFill>
                  <a:schemeClr val="hlink"/>
                </a:solidFill>
              </a:rPr>
            </a:br>
            <a:r>
              <a:rPr lang="ru-RU" sz="2800" b="1" smtClean="0">
                <a:solidFill>
                  <a:schemeClr val="hlink"/>
                </a:solidFill>
              </a:rPr>
              <a:t>(с 90-х гг. </a:t>
            </a:r>
            <a:r>
              <a:rPr lang="en-US" sz="2800" b="1" smtClean="0">
                <a:solidFill>
                  <a:schemeClr val="hlink"/>
                </a:solidFill>
              </a:rPr>
              <a:t>XX</a:t>
            </a:r>
            <a:r>
              <a:rPr lang="ru-RU" sz="2800" b="1" smtClean="0">
                <a:solidFill>
                  <a:schemeClr val="hlink"/>
                </a:solidFill>
              </a:rPr>
              <a:t> в.)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991600" cy="4987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66FF66"/>
                </a:solidFill>
              </a:rPr>
              <a:t>Развивается в условиях независимого государства Республики Беларусь.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66FF66"/>
                </a:solidFill>
              </a:rPr>
              <a:t>Основные направления исследований: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66FF66"/>
                </a:solidFill>
              </a:rPr>
              <a:t>1) история философии;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66FF66"/>
                </a:solidFill>
              </a:rPr>
              <a:t>2) логика и теория познания;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66FF66"/>
                </a:solidFill>
              </a:rPr>
              <a:t>3) философия и методология науки;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66FF66"/>
                </a:solidFill>
              </a:rPr>
              <a:t>4) социальная философия (от общетеоретических проблем до анализа процессов глобализации и цивилизационного развития, с вниманием к перпективам восточнославянской цивилизации);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66FF66"/>
                </a:solidFill>
              </a:rPr>
              <a:t>5) философия культуры.</a:t>
            </a:r>
          </a:p>
          <a:p>
            <a:pPr eaLnBrk="1" hangingPunct="1"/>
            <a:endParaRPr lang="ru-RU" sz="2400" smtClean="0">
              <a:solidFill>
                <a:srgbClr val="66FF6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hlink"/>
                </a:solidFill>
              </a:rPr>
              <a:t>Современная философия в Беларуси</a:t>
            </a:r>
            <a:r>
              <a:rPr lang="en-US" sz="3200" b="1" smtClean="0">
                <a:solidFill>
                  <a:schemeClr val="hlink"/>
                </a:solidFill>
              </a:rPr>
              <a:t/>
            </a:r>
            <a:br>
              <a:rPr lang="en-US" sz="3200" b="1" smtClean="0">
                <a:solidFill>
                  <a:schemeClr val="hlink"/>
                </a:solidFill>
              </a:rPr>
            </a:br>
            <a:r>
              <a:rPr lang="ru-RU" sz="3200" b="1" smtClean="0">
                <a:solidFill>
                  <a:schemeClr val="hlink"/>
                </a:solidFill>
              </a:rPr>
              <a:t> (с 90-х гг. </a:t>
            </a:r>
            <a:r>
              <a:rPr lang="en-US" sz="3200" b="1" smtClean="0">
                <a:solidFill>
                  <a:schemeClr val="hlink"/>
                </a:solidFill>
              </a:rPr>
              <a:t>XX </a:t>
            </a:r>
            <a:r>
              <a:rPr lang="ru-RU" sz="3200" b="1" smtClean="0">
                <a:solidFill>
                  <a:schemeClr val="hlink"/>
                </a:solidFill>
              </a:rPr>
              <a:t>в.)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514600" y="3962400"/>
            <a:ext cx="2511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Лазаревич А.А., директор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И-та философии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НАН Беларуси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04800" y="4267200"/>
            <a:ext cx="1876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Зеленков А. И.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д.ф.н., проф.,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зав. каф. филос. и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методол. науки БГУ 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438400" y="1447800"/>
            <a:ext cx="321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Видные представители </a:t>
            </a:r>
          </a:p>
        </p:txBody>
      </p:sp>
      <p:pic>
        <p:nvPicPr>
          <p:cNvPr id="37894" name="Picture 6" descr="event-2018-05-29-photo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2133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P_7895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14906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Винокурова Светлана Петро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130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105400" y="4114800"/>
            <a:ext cx="1660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Винокурова С. П.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д.ф.н., проф.,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1-й проректор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БГАИ</a:t>
            </a:r>
          </a:p>
        </p:txBody>
      </p:sp>
      <p:pic>
        <p:nvPicPr>
          <p:cNvPr id="37898" name="Picture 10" descr="http://minds.by/wp-content/uploads/2015/04/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057400"/>
            <a:ext cx="140811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7315200" y="4191000"/>
            <a:ext cx="14366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Можейко М. А.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д.ф.н., проф., проректор  БГУКИ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19250" y="2708275"/>
            <a:ext cx="5038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EEE9C8"/>
                </a:solidFill>
              </a:rPr>
              <a:t>Вопросы</a:t>
            </a:r>
            <a:r>
              <a:rPr lang="en-US" sz="4000" b="1">
                <a:solidFill>
                  <a:srgbClr val="EEE9C8"/>
                </a:solidFill>
              </a:rPr>
              <a:t> </a:t>
            </a:r>
            <a:r>
              <a:rPr lang="ru-RU" sz="4000" b="1">
                <a:solidFill>
                  <a:srgbClr val="EEE9C8"/>
                </a:solidFill>
              </a:rPr>
              <a:t>к лектору?</a:t>
            </a:r>
          </a:p>
          <a:p>
            <a:pPr algn="ctr"/>
            <a:r>
              <a:rPr lang="ru-RU" sz="4000" b="1">
                <a:solidFill>
                  <a:srgbClr val="EEE9C8"/>
                </a:solidFill>
              </a:rPr>
              <a:t>Задавайте! </a:t>
            </a:r>
          </a:p>
        </p:txBody>
      </p:sp>
      <p:pic>
        <p:nvPicPr>
          <p:cNvPr id="38915" name="Picture 4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4038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038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white-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5800"/>
            <a:ext cx="13795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e-BY" b="1" smtClean="0"/>
              <a:t>Вопросы для самоконтроля</a:t>
            </a:r>
            <a:endParaRPr lang="ru-RU" b="1" smtClean="0"/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76400"/>
            <a:ext cx="914400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1. С чем связаны национальные особенности культуры белорусского народа и как они влияли на развитие философской мысли в Беларуси?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2. Каковы периоды, представители и проблемы в истории философской мысли Беларуси?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3. Какие задачи стоят перед белорусской философией в настоящее время?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hlink"/>
                </a:solidFill>
              </a:rPr>
              <a:t>Средневековый период ( </a:t>
            </a:r>
            <a:r>
              <a:rPr lang="en-US" sz="3200" b="1" smtClean="0">
                <a:solidFill>
                  <a:schemeClr val="hlink"/>
                </a:solidFill>
              </a:rPr>
              <a:t>XI</a:t>
            </a:r>
            <a:r>
              <a:rPr lang="ru-RU" sz="3200" b="1" smtClean="0">
                <a:solidFill>
                  <a:schemeClr val="hlink"/>
                </a:solidFill>
              </a:rPr>
              <a:t>-</a:t>
            </a:r>
            <a:r>
              <a:rPr lang="en-US" sz="3200" b="1" smtClean="0">
                <a:solidFill>
                  <a:schemeClr val="hlink"/>
                </a:solidFill>
              </a:rPr>
              <a:t>XV</a:t>
            </a:r>
            <a:r>
              <a:rPr lang="ru-RU" sz="3200" b="1" smtClean="0">
                <a:solidFill>
                  <a:schemeClr val="hlink"/>
                </a:solidFill>
              </a:rPr>
              <a:t> вв.)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rgbClr val="F8F5BE"/>
                </a:solidFill>
              </a:rPr>
              <a:t>Происходит формирование элементов философской мысли на территории Беларуси (раннефеодальные княжества – Полоцкое, Туровское, Смоленское, с середины </a:t>
            </a:r>
            <a:r>
              <a:rPr lang="en-US" smtClean="0">
                <a:solidFill>
                  <a:srgbClr val="F8F5BE"/>
                </a:solidFill>
              </a:rPr>
              <a:t>XIII</a:t>
            </a:r>
            <a:r>
              <a:rPr lang="ru-RU" smtClean="0">
                <a:solidFill>
                  <a:srgbClr val="F8F5BE"/>
                </a:solidFill>
              </a:rPr>
              <a:t> в. – Великое княжество Литовское).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rgbClr val="F8F5BE"/>
                </a:solidFill>
              </a:rPr>
              <a:t>Данный процесс шел путем рецепции (заимствования) и распостранения в интеллектуальной культуре земель современной Беларуси греко-византийской патристики в результате принятия и распространения христианства.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mtClean="0">
              <a:solidFill>
                <a:srgbClr val="F8F5B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Особенности философской мысли средневекового периода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100" smtClean="0">
                <a:solidFill>
                  <a:srgbClr val="F8F5BE"/>
                </a:solidFill>
              </a:rPr>
              <a:t>Катализатором и скрепом философской мысли выступает идея «мудрости» как гармонического единства знаний, приобретенных в различных сферах действительности и помогающих человеку в выработке собственной жизненной позиции. Это обусловило несистемность философских знаний, приближение философии к обобщенному жизненному опыту.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smtClean="0">
                <a:solidFill>
                  <a:srgbClr val="F8F5BE"/>
                </a:solidFill>
              </a:rPr>
              <a:t>В культуре проявляются две тенденции: 1) осуществляется ее христианизация; 2) происходит «оязычивание христистианства», разбавление его догматов языческими верованиями.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100" smtClean="0">
                <a:solidFill>
                  <a:srgbClr val="F8F5BE"/>
                </a:solidFill>
              </a:rPr>
              <a:t>По форме философская мысль выступает как заимствование византийской философии и ее основных ориентаций и ценностей.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e-BY" sz="2100" smtClean="0">
                <a:solidFill>
                  <a:srgbClr val="F8F5BE"/>
                </a:solidFill>
              </a:rPr>
              <a:t>Центральной является проблема человека и его взаимоотношений с Богом; поэтому в философской мысли преобладают вопросы этического и социально-политического характера. </a:t>
            </a:r>
            <a:endParaRPr lang="ru-RU" sz="2100" smtClean="0">
              <a:solidFill>
                <a:srgbClr val="F8F5B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hlink"/>
                </a:solidFill>
              </a:rPr>
              <a:t>Основные представители философской мысли средневекового периода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638800"/>
            <a:ext cx="19812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chemeClr val="hlink"/>
                </a:solidFill>
              </a:rPr>
              <a:t>Ефросиния Полоцкая</a:t>
            </a:r>
          </a:p>
        </p:txBody>
      </p:sp>
      <p:pic>
        <p:nvPicPr>
          <p:cNvPr id="7172" name="Picture 6" descr="800px-Eŭfrasińnia_Połack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19383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Kyrill_Turov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2441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819400" y="5562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Кирилл Туровский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096000" y="5562600"/>
            <a:ext cx="2319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Климент Смолятич</a:t>
            </a:r>
          </a:p>
        </p:txBody>
      </p:sp>
      <p:pic>
        <p:nvPicPr>
          <p:cNvPr id="2" name="Picture 11" descr="Климент_(Клим)_Смолят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0"/>
            <a:ext cx="2590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540750" cy="4422775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defRPr/>
            </a:pPr>
            <a:endParaRPr lang="en-US" dirty="0" smtClean="0"/>
          </a:p>
        </p:txBody>
      </p:sp>
      <p:sp>
        <p:nvSpPr>
          <p:cNvPr id="107532" name="Rectangle 12"/>
          <p:cNvSpPr>
            <a:spLocks noRot="1" noChangeArrowheads="1"/>
          </p:cNvSpPr>
          <p:nvPr/>
        </p:nvSpPr>
        <p:spPr bwMode="auto">
          <a:xfrm>
            <a:off x="0" y="7620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80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Гуманистические идеи в философской мысли Беларуси эпохи Возрождения и Реформации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6" descr="http://data17.gallery.ru/albums/gallery/261484--49028266--ud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3048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6" descr="800px-Biblia_Ru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28194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Период Возрождения и Реформации (16 в.)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В данный период земли Беларуси являлись центральным звеном </a:t>
            </a:r>
            <a:r>
              <a:rPr lang="ru-RU" sz="2100" i="1" dirty="0" smtClean="0">
                <a:solidFill>
                  <a:srgbClr val="F8F5BE"/>
                </a:solidFill>
              </a:rPr>
              <a:t>Великого княжества Литовского</a:t>
            </a:r>
            <a:r>
              <a:rPr lang="ru-RU" sz="2100" dirty="0" smtClean="0">
                <a:solidFill>
                  <a:srgbClr val="F8F5BE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В 1569 г. ВКЛ объединяется с Польским Королевством в федеративное государство – </a:t>
            </a:r>
            <a:r>
              <a:rPr lang="ru-RU" sz="2100" i="1" dirty="0" smtClean="0">
                <a:solidFill>
                  <a:srgbClr val="F8F5BE"/>
                </a:solidFill>
              </a:rPr>
              <a:t>Речь </a:t>
            </a:r>
            <a:r>
              <a:rPr lang="ru-RU" sz="2100" i="1" dirty="0" err="1" smtClean="0">
                <a:solidFill>
                  <a:srgbClr val="F8F5BE"/>
                </a:solidFill>
              </a:rPr>
              <a:t>Посполитую</a:t>
            </a:r>
            <a:r>
              <a:rPr lang="ru-RU" sz="2100" dirty="0" smtClean="0">
                <a:solidFill>
                  <a:srgbClr val="F8F5BE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Социальная и философская мысль этого периода развивается под влиянием прежде всего идей западноевропейской философии.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F8F5BE"/>
                </a:solidFill>
              </a:rPr>
              <a:t>Определяющее влияние на формирование особенностей философской мысли данного периода оказали гуманистические идеи европейского </a:t>
            </a:r>
            <a:r>
              <a:rPr lang="ru-RU" sz="2100" i="1" dirty="0" smtClean="0">
                <a:solidFill>
                  <a:srgbClr val="F8F5BE"/>
                </a:solidFill>
              </a:rPr>
              <a:t>Возрождения</a:t>
            </a:r>
            <a:r>
              <a:rPr lang="ru-RU" sz="2100" dirty="0" smtClean="0">
                <a:solidFill>
                  <a:srgbClr val="F8F5BE"/>
                </a:solidFill>
              </a:rPr>
              <a:t> и </a:t>
            </a:r>
            <a:r>
              <a:rPr lang="ru-RU" sz="2100" i="1" dirty="0" smtClean="0">
                <a:solidFill>
                  <a:srgbClr val="F8F5BE"/>
                </a:solidFill>
              </a:rPr>
              <a:t>Реформации </a:t>
            </a:r>
            <a:r>
              <a:rPr lang="ru-RU" sz="2100" dirty="0" smtClean="0">
                <a:solidFill>
                  <a:srgbClr val="F8F5BE"/>
                </a:solidFill>
              </a:rPr>
              <a:t>(религиозного движения 16 в., направленного на радикальную трансформацию традиционной церкви, в результате чего возник ряд протестантских и иных </a:t>
            </a:r>
            <a:r>
              <a:rPr lang="ru-RU" sz="2100" dirty="0" err="1" smtClean="0">
                <a:solidFill>
                  <a:srgbClr val="F8F5BE"/>
                </a:solidFill>
              </a:rPr>
              <a:t>постреформационных</a:t>
            </a:r>
            <a:r>
              <a:rPr lang="ru-RU" sz="2100" dirty="0" smtClean="0">
                <a:solidFill>
                  <a:srgbClr val="F8F5BE"/>
                </a:solidFill>
              </a:rPr>
              <a:t> </a:t>
            </a:r>
            <a:r>
              <a:rPr lang="ru-RU" sz="2100" dirty="0" err="1" smtClean="0">
                <a:solidFill>
                  <a:srgbClr val="F8F5BE"/>
                </a:solidFill>
              </a:rPr>
              <a:t>конфессий</a:t>
            </a:r>
            <a:r>
              <a:rPr lang="ru-RU" sz="2100" dirty="0" smtClean="0">
                <a:solidFill>
                  <a:srgbClr val="F8F5BE"/>
                </a:solidFill>
              </a:rPr>
              <a:t>).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4038600"/>
            <a:ext cx="297656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Основные представители философской мысли периода Возрождения и Реформации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76400"/>
            <a:ext cx="419100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hlink"/>
                </a:solidFill>
              </a:rPr>
              <a:t>Философская мысль Возрождения: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8F5BE"/>
                </a:solidFill>
              </a:rPr>
              <a:t>Франциск Скорина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8F5BE"/>
                </a:solidFill>
              </a:rPr>
              <a:t>Михалон Литвин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8F5BE"/>
                </a:solidFill>
              </a:rPr>
              <a:t>Станислав Кашуцкий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8F5BE"/>
                </a:solidFill>
              </a:rPr>
              <a:t>Николай Гусовский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hlink"/>
                </a:solidFill>
              </a:rPr>
              <a:t>Философская мысль Реформации: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8F5BE"/>
                </a:solidFill>
              </a:rPr>
              <a:t>Андрей Волан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8F5BE"/>
                </a:solidFill>
              </a:rPr>
              <a:t>Сымон Будны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8F5BE"/>
                </a:solidFill>
              </a:rPr>
              <a:t>Мартин Чеховиц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8F5BE"/>
                </a:solidFill>
              </a:rPr>
              <a:t>Лев Сапега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1739</TotalTime>
  <Words>2227</Words>
  <Application>Microsoft Office PowerPoint</Application>
  <PresentationFormat>Экран (4:3)</PresentationFormat>
  <Paragraphs>240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Wingdings</vt:lpstr>
      <vt:lpstr>Calibri</vt:lpstr>
      <vt:lpstr>Arial Unicode MS</vt:lpstr>
      <vt:lpstr>Облака</vt:lpstr>
      <vt:lpstr>Тема 5. Философская мысль  в Беларуси</vt:lpstr>
      <vt:lpstr>Тема 5. Философская мысль  в Беларуси</vt:lpstr>
      <vt:lpstr>Периодизация философской мысли  в Беларуси</vt:lpstr>
      <vt:lpstr>Средневековый период ( XI-XV вв.)</vt:lpstr>
      <vt:lpstr>Особенности философской мысли средневекового периода</vt:lpstr>
      <vt:lpstr>Основные представители философской мысли средневекового периода</vt:lpstr>
      <vt:lpstr>Слайд 7</vt:lpstr>
      <vt:lpstr>Период Возрождения и Реформации (16 в.)</vt:lpstr>
      <vt:lpstr>Основные представители философской мысли периода Возрождения и Реформации</vt:lpstr>
      <vt:lpstr>Особенности философской мысли периода Возрождения и Реформации</vt:lpstr>
      <vt:lpstr>Представители философской  мысли Возрождения</vt:lpstr>
      <vt:lpstr>Представители философской  мысли Реформации</vt:lpstr>
      <vt:lpstr>  Период Контрреформации  (XVII – первая пол. XVIII вв.)</vt:lpstr>
      <vt:lpstr>Слайд 14</vt:lpstr>
      <vt:lpstr>Особенности философской мысли периода Контрреформации</vt:lpstr>
      <vt:lpstr>Представители философской мысли периода Контрреформации</vt:lpstr>
      <vt:lpstr>Неосхоластика</vt:lpstr>
      <vt:lpstr>Основные представители виленской неосхоластики</vt:lpstr>
      <vt:lpstr>Период Просвещения  (вторая пол. XVIII – нач. XIX вв.)</vt:lpstr>
      <vt:lpstr>Особенности философии  Просвещения в Беларуси</vt:lpstr>
      <vt:lpstr>Основные представители просветительской философии в Беларуси</vt:lpstr>
      <vt:lpstr>Период романтизма (20-50-е гг. XIX в.)</vt:lpstr>
      <vt:lpstr>Особенности философской мысли романтизма</vt:lpstr>
      <vt:lpstr>Основные представители философской мысли периода романтизма</vt:lpstr>
      <vt:lpstr>Период формирования национально ориентированной белорусской философии (вторая пол. XIX – нач. XX вв.) </vt:lpstr>
      <vt:lpstr>Формирование национальной белорусской философской мысли (вторая пол. XIX – нач. XX вв.) </vt:lpstr>
      <vt:lpstr>Период формирования национально ориентированной белорусской философии (вторая пол. XIX – нач. XX вв.) </vt:lpstr>
      <vt:lpstr> Период формирования национально ориентированной белорусской философии  (вторая пол. XIX – нач. XX вв.) Писатели революционно-демократической направленности</vt:lpstr>
      <vt:lpstr>Период формирования национально ориентированной белорусской философии (вторая пол. XIX – нач. XX вв.). </vt:lpstr>
      <vt:lpstr>Слайд 30</vt:lpstr>
      <vt:lpstr>Советский период развития философии в Беларуси(1920-1980-е гг.) </vt:lpstr>
      <vt:lpstr>Период господства марксистско-ленинской философии (1920-1980-е гг.)</vt:lpstr>
      <vt:lpstr>Особенности советского ( марксистско-ленинского) этапа развития философии в БССР</vt:lpstr>
      <vt:lpstr>Видные представители марксистско-ленинского этапа развития философии в БССР</vt:lpstr>
      <vt:lpstr>Постсоветский (современный этап) развития философии в Беларуси  (с 90-х гг. XX в.)</vt:lpstr>
      <vt:lpstr>Современная философия в Беларуси  (с 90-х гг. XX в.)</vt:lpstr>
      <vt:lpstr>Слайд 37</vt:lpstr>
      <vt:lpstr>Вопросы для самоконтроля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Галина</cp:lastModifiedBy>
  <cp:revision>135</cp:revision>
  <cp:lastPrinted>1601-01-01T00:00:00Z</cp:lastPrinted>
  <dcterms:created xsi:type="dcterms:W3CDTF">1601-01-01T00:00:00Z</dcterms:created>
  <dcterms:modified xsi:type="dcterms:W3CDTF">2018-06-23T12:13:44Z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