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94" r:id="rId8"/>
    <p:sldId id="261" r:id="rId9"/>
    <p:sldId id="263" r:id="rId10"/>
    <p:sldId id="262" r:id="rId11"/>
    <p:sldId id="281" r:id="rId12"/>
    <p:sldId id="282" r:id="rId13"/>
    <p:sldId id="264" r:id="rId14"/>
    <p:sldId id="295" r:id="rId15"/>
    <p:sldId id="265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0" r:id="rId29"/>
    <p:sldId id="291" r:id="rId30"/>
    <p:sldId id="297" r:id="rId31"/>
    <p:sldId id="277" r:id="rId32"/>
    <p:sldId id="285" r:id="rId33"/>
    <p:sldId id="278" r:id="rId34"/>
    <p:sldId id="279" r:id="rId35"/>
    <p:sldId id="288" r:id="rId36"/>
    <p:sldId id="296" r:id="rId37"/>
    <p:sldId id="292" r:id="rId38"/>
    <p:sldId id="28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92929"/>
    <a:srgbClr val="000000"/>
    <a:srgbClr val="99FF66"/>
    <a:srgbClr val="EEE9C8"/>
    <a:srgbClr val="F8F5BE"/>
    <a:srgbClr val="123E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1919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83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83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83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3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AA9591-D201-417E-8135-7DDBE796DBCD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E4D788-0F34-4FE0-88C0-EBAD981EE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A311C-17A8-49D4-BF16-0375F4F50B3C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A6E42-0404-4874-98E0-24E797E27F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34532-9D53-410C-8659-4F3EBF16CBB8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AD53-294C-4DE9-97C6-B660E5B18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7253D-CC7F-49FF-AD56-AA8EAB4FB8FF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4FF3-36DA-4C1F-B6E5-BA39F4E1C6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EEF5D-A6F7-453B-8B0D-4702591B514F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81DDC-9433-4801-867B-594534FE2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D1EF8-85EB-4A5A-92FA-425C8FEAA553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57D5B-38AF-41B8-837F-1166724AB4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08E74-940E-464A-9EF4-DCF90E936BF7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11C22-9C0D-493C-B782-479264610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1F891-E84D-4C7F-8844-3233630EDF28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7020-E81F-4B99-8F54-B3F46CE2E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FD869-5458-4CE3-BD5D-867491B4D887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A4AC-9289-44F0-AB42-E8DC0BCF9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FDA1C-6D6F-4BDE-A6A9-7E43F30E788D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A4FB6-D4A4-4EE4-BAA9-5280C006D6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3327C-8EDA-470A-84C8-7411A14FAA2C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8866-87AD-4622-9524-1A8D4A271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73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73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9D85F0D-2746-4ACB-8E15-5011EB018D3B}" type="datetimeFigureOut">
              <a:rPr lang="ru-RU"/>
              <a:pPr/>
              <a:t>01.09.2018</a:t>
            </a:fld>
            <a:endParaRPr lang="ru-RU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79F62D5-BA13-48BD-9AD8-C5CD182FE8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620000" cy="1703388"/>
          </a:xfrm>
        </p:spPr>
        <p:txBody>
          <a:bodyPr/>
          <a:lstStyle/>
          <a:p>
            <a: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5. </a:t>
            </a:r>
            <a: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Философская мысль</a:t>
            </a:r>
            <a: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3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Беларуси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3810000"/>
            <a:ext cx="8153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Социокультурные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предпосылки формирования белорусской философской мысли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средневековый период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Гуманистические идеи философской мысли Беларуси эпохи Возрождения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 Реформации.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Философское знание в Беларуси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XVII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нач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вв.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Советский и постсоветский периоды в развитии философской мысли Беларуси.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765" y="1095061"/>
            <a:ext cx="459314" cy="909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8229600" cy="12192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философской мысли периода Возрождения и Реформации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010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Неотделимость философии от других форм интеллектуальной культуры;</a:t>
            </a:r>
          </a:p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философских идей в религиозной полемике между различными конфессиями;</a:t>
            </a:r>
          </a:p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Тесная связь ренессансных и реформационных идей;</a:t>
            </a:r>
          </a:p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Преобладание в рамках философской мысли проблем антропологии и социальной философии (вопросы преемственности моральных ценностей, счастья, соотношения индивидуального и всеобщего блага, идеального государства);</a:t>
            </a:r>
          </a:p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Утверждение идей гражданской и политической свободы в рамках шляхетского государства;</a:t>
            </a:r>
          </a:p>
          <a:p>
            <a:pPr>
              <a:lnSpc>
                <a:spcPct val="9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Обоснование принципа религиозной толерантности.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Представители философской </a:t>
            </a:r>
            <a:b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мысли Возрождения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47800" y="5867400"/>
            <a:ext cx="2057400" cy="53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Франциск Скорина</a:t>
            </a:r>
          </a:p>
        </p:txBody>
      </p:sp>
      <p:pic>
        <p:nvPicPr>
          <p:cNvPr id="12292" name="Picture 4" descr="Skaryna_1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22939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8"/>
          <p:cNvSpPr>
            <a:spLocks noRot="1" noChangeArrowheads="1"/>
          </p:cNvSpPr>
          <p:nvPr/>
        </p:nvSpPr>
        <p:spPr bwMode="auto">
          <a:xfrm>
            <a:off x="4648200" y="59436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Николай Гусовский</a:t>
            </a:r>
          </a:p>
        </p:txBody>
      </p:sp>
      <p:pic>
        <p:nvPicPr>
          <p:cNvPr id="12294" name="Picture 10" descr="Mikoła_Husoŭski_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2921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Представители философской </a:t>
            </a:r>
            <a:b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9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мысли Реформации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990600" y="5562600"/>
            <a:ext cx="19113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Сымон Будный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497263" y="6019800"/>
            <a:ext cx="2370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Василий Тяпинский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858000" y="6019800"/>
            <a:ext cx="1600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Лев Сапега</a:t>
            </a:r>
          </a:p>
        </p:txBody>
      </p:sp>
      <p:pic>
        <p:nvPicPr>
          <p:cNvPr id="13318" name="Picture 7" descr="Lew_Sapieha_(1557-16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00" y="1524000"/>
            <a:ext cx="26543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4cdd47c5f324cc779027c6d1e4f44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209800"/>
            <a:ext cx="24431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Vasil_Tiapinski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1600200"/>
            <a:ext cx="2984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924800" cy="304800"/>
          </a:xfrm>
        </p:spPr>
        <p:txBody>
          <a:bodyPr/>
          <a:lstStyle/>
          <a:p>
            <a:r>
              <a:rPr lang="ru-RU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Контрреформации  (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</a:t>
            </a:r>
            <a:r>
              <a:rPr lang="ru-RU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первая пол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XVIII</a:t>
            </a:r>
            <a:r>
              <a:rPr lang="ru-RU" sz="1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  <a:endParaRPr lang="ru-RU" sz="29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41475"/>
            <a:ext cx="82296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Земли Беларуси на протяжении данного периода входят в состав ВКЛ и Речи Посполитой.</a:t>
            </a:r>
          </a:p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На развитие философской мысли данного периода определяющее влияние оказало усиление доминирующих позиций католической церкви в результате движения Контрреформации (общеевропейского религиозного движения, направленного на восстановление позиций католической церкви в общественной и культурной жизни, утраченных в результате Реформации).</a:t>
            </a:r>
          </a:p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В контрреформационном движении ведущую роль сыграли иезуиты и другие католические монашеские ордена. По их инициативе в ВКЛ возникает сеть средних учебных заведений, а также высшее учебное заведение – Виленская иезуитская академия (с 1579 г.), в которых осуществлялось систематическое преподавание философии.</a:t>
            </a:r>
          </a:p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По образцу католических учебных заведений возникли униатские и православные учебные заведения аналогичного типа.</a:t>
            </a:r>
          </a:p>
        </p:txBody>
      </p:sp>
      <p:sp>
        <p:nvSpPr>
          <p:cNvPr id="7" name="Rectangle 6"/>
          <p:cNvSpPr>
            <a:spLocks noRot="1" noChangeArrowheads="1"/>
          </p:cNvSpPr>
          <p:nvPr/>
        </p:nvSpPr>
        <p:spPr bwMode="auto">
          <a:xfrm>
            <a:off x="76200" y="228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Философское знание в Беларуси XVII–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нач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ХХ вв.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b40a25e9bd3307736e36089487ac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573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953000" y="990600"/>
            <a:ext cx="4419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Виленский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университет в к. XVII ст.</a:t>
            </a:r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1905000" y="5638800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Комплекс иезуитского коллегиума в Полоцке </a:t>
            </a: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533400" y="3581400"/>
            <a:ext cx="253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Иезуитский коллегиум </a:t>
            </a:r>
          </a:p>
          <a:p>
            <a:r>
              <a:rPr lang="ru-RU" sz="1600" b="1"/>
              <a:t>в Пинске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35814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8229600" cy="9144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философской мысли периода Контрреформации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>
                <a:effectLst>
                  <a:outerShdw blurRad="38100" dist="38100" dir="2700000" algn="tl">
                    <a:srgbClr val="FFFFFF"/>
                  </a:outerShdw>
                </a:effectLst>
              </a:rPr>
              <a:t>Формирование академической философии, определяющим направлением которой становится неосхоластика;</a:t>
            </a:r>
          </a:p>
          <a:p>
            <a:pPr>
              <a:lnSpc>
                <a:spcPct val="90000"/>
              </a:lnSpc>
            </a:pPr>
            <a:r>
              <a:rPr lang="ru-RU" sz="2300">
                <a:effectLst>
                  <a:outerShdw blurRad="38100" dist="38100" dir="2700000" algn="tl">
                    <a:srgbClr val="FFFFFF"/>
                  </a:outerShdw>
                </a:effectLst>
              </a:rPr>
              <a:t>Тесная связь с религиозно-конфессиональной идеологией;</a:t>
            </a:r>
          </a:p>
          <a:p>
            <a:pPr>
              <a:lnSpc>
                <a:spcPct val="90000"/>
              </a:lnSpc>
            </a:pPr>
            <a:r>
              <a:rPr lang="ru-RU" sz="2300">
                <a:effectLst>
                  <a:outerShdw blurRad="38100" dist="38100" dir="2700000" algn="tl">
                    <a:srgbClr val="FFFFFF"/>
                  </a:outerShdw>
                </a:effectLst>
              </a:rPr>
              <a:t>Влияние идеологии сарматизма, в основе которой находится обоснование особого статуса шляхты в качестве господствующего сословия в общественной системе, ее специфического мировоззрения и образа жизни (шляхетский «гонор», аристократизм, храбрость, особый стиль парадной одежды и т.п.).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Представители философской мысли периода Контрреформации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85800" y="5334000"/>
            <a:ext cx="27082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Мелентий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Смотрицкий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495675" y="5334000"/>
            <a:ext cx="2219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Симеон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Полоцкий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943600" y="4945063"/>
            <a:ext cx="3048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Казимир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Лыщинский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(придерживался  материалистических и атеистических взглядов)</a:t>
            </a:r>
          </a:p>
        </p:txBody>
      </p:sp>
      <p:pic>
        <p:nvPicPr>
          <p:cNvPr id="17414" name="Picture 7" descr="Meletij_Smotrick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5463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800px-Симеон_Полоцкий_1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09800"/>
            <a:ext cx="23066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Kazimierz_Łyszczyń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89250"/>
            <a:ext cx="31019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8229600" cy="14478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Неосхоластика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305800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Под неосхоластикой понимается философская система, сформировавшаяся во второй половине </a:t>
            </a:r>
            <a:r>
              <a:rPr lang="en-US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XVI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– первой половине </a:t>
            </a:r>
            <a:r>
              <a:rPr lang="en-US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XVIII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вв. на основе переосмысления средневековой схоластики в качестве интеллектуальной реакции на идеи Возрождения и Реформации.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Необходимость полемики с гуманистической философией обусловила в то же время включение некоторых ее идей в систему неосхоластики.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Для неосхоластики характерна тенденция к систематичности. Вся философия разделялась на: 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 - теоретическую (логика, физика, метафизика)  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 - практическую (этика, экономика, политика).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В рамках Виленской академии сформировалась особая виленская школа неосхоластики. Для нее характерны приоритетное внимание к проблемам логики и теории познания, с одной стороны, и к проблемам этики и социальной философии, с другой.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8229600" cy="12192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представители виленской неосхоластики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65275"/>
            <a:ext cx="8229600" cy="4911725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Мартин Смиглецкий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Альберт Коялович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Матей Казимир Сарбевский</a:t>
            </a:r>
          </a:p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Лука Залусский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8229600" cy="9906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Просвещения </a:t>
            </a:r>
            <a:b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(вторая пол.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XVIII</a:t>
            </a: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17675"/>
            <a:ext cx="8001000" cy="4149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 данный период в Речи Посполитой разразился политический кризис. Реформировать ее социально-политическую системы не удалось и в конце 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XVIII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в. данное государство перестало существовать (разделы 1772, 1793, 1795 гг.). Вся территория Беларуси оказалась в составе Российской империи.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Центром развития философских идей остается Виленская академия, которая с 1773г. выводится из-под управления иезуитов и приобретает светский характер (с 1773 г. – Главная школа ВКЛ, с 1796 г. – Главная Виленская школа, с 1803 г. – Виленский университет). В 1812 г. создается Полоцкая иезуитская академия, в которой также велось преподавание философии.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Определяющее влияние на развитие философской мысли данного периода оказали идеи европейского Просвещения.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381000" y="2286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buFontTx/>
              <a:buAutoNum type="arabicPeriod"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Социокультурные предпосылки формирования белорусской философской мысли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средневековый период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114800" y="396240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1600200"/>
            <a:ext cx="3182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философии </a:t>
            </a:r>
            <a:b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Просвещения в Беларуси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70075"/>
            <a:ext cx="8077200" cy="4302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Просветительская философия на землях Беларуси имела в значительной степени характер заимствования основных тем и идей западноевропейского Просвещения;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Компромиссность и умеренность в критике социальной действительности и традиционного религиозного мировоззрения;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Выведение на первый план в системе философского знания вопросов логики и теории познания, методологии естествознания, а также социальной философии;</a:t>
            </a:r>
          </a:p>
          <a:p>
            <a:pPr>
              <a:lnSpc>
                <a:spcPct val="8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Обоснование в социальной философии идей </a:t>
            </a:r>
            <a:r>
              <a:rPr lang="ru-RU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физиократизма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– учения, согласно которому все явления социальной и духовной реальности объясняются на основе неизменных естественных законов природы.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9398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представители просветительской философии в Беларуси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2057400"/>
            <a:ext cx="39624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Направление, связанное с разработкой логики и теории познания:</a:t>
            </a:r>
          </a:p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Казимир Нарбут</a:t>
            </a:r>
          </a:p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Ян Снядэцкий</a:t>
            </a:r>
          </a:p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Аниол Довгирд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2098675"/>
            <a:ext cx="3349625" cy="2320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Физиократы:</a:t>
            </a:r>
          </a:p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Иероним Стройновский</a:t>
            </a:r>
          </a:p>
          <a:p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Иоахим Хрептович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8229600" cy="8382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романтизма (20-50-е гг. 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458200" cy="5292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Территория Беларуси находилась в составе Российской империи.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В результате проводимой царскими властями политики в 20-30-е гг.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в. были закрыты Полоцкая иезуитская академия и Виленский университет; на территории Беларуси не осталось высших учебных заведений; была прервана  традиция систематического исследования философских проблем.</a:t>
            </a:r>
          </a:p>
          <a:p>
            <a:pPr>
              <a:lnSpc>
                <a:spcPct val="80000"/>
              </a:lnSpc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Определяющее влияние на философскую мысль оказали идеи романтизма, а также немецкой классической философии (кантианство, гегельянство).</a:t>
            </a:r>
          </a:p>
          <a:p>
            <a:pPr>
              <a:lnSpc>
                <a:spcPct val="80000"/>
              </a:lnSpc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Определенный вклад в развитие социально-политической и философской мысли внесли тогдашние общества учащейся молодежи: филоматы («любители знания»), «променистые» и филареты («друзья добродетелей»). Члены общества </a:t>
            </a:r>
            <a:r>
              <a:rPr lang="ru-RU" sz="1800" i="1">
                <a:effectLst>
                  <a:outerShdw blurRad="38100" dist="38100" dir="2700000" algn="tl">
                    <a:srgbClr val="FFFFFF"/>
                  </a:outerShdw>
                </a:effectLst>
              </a:rPr>
              <a:t>филоматов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(О. Ежовский, Я. Чечот,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А. Мицкевич, Ф. Зан), возникшего в нач. 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в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в Виленском  университете,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выступали за национальное просвещение и воспитание молодежи в духе польской культуры; в формировании добродетелей решающую роль отдавали гуманитарной науке, религии и праву. </a:t>
            </a:r>
            <a:r>
              <a:rPr lang="ru-RU" sz="1800" i="1">
                <a:effectLst>
                  <a:outerShdw blurRad="38100" dist="38100" dir="2700000" algn="tl">
                    <a:srgbClr val="FFFFFF"/>
                  </a:outerShdw>
                </a:effectLst>
              </a:rPr>
              <a:t>«Променистые»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– организация (1820 г.), созданная с помощью филоматов и  своей главной целью считавшая «сохранять полезные отцов своих обычаи, любить природный язык и оному обучаться, иметь в памяти доблести и подвиги предков и подражать им по мере сил своих и состоянию». Позднее взамен «променистых» создается тайное общество </a:t>
            </a:r>
            <a:r>
              <a:rPr lang="ru-RU" sz="1800" i="1">
                <a:effectLst>
                  <a:outerShdw blurRad="38100" dist="38100" dir="2700000" algn="tl">
                    <a:srgbClr val="FFFFFF"/>
                  </a:outerShdw>
                </a:effectLst>
              </a:rPr>
              <a:t>филаретов.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философской мысли романтизма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1534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Романтизм</a:t>
            </a:r>
            <a:r>
              <a:rPr lang="ru-RU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– общеевропейское культурное течение первой половины 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в., возникшее как реакция на кризис идей Просвещения. </a:t>
            </a:r>
          </a:p>
          <a:p>
            <a:pPr>
              <a:lnSpc>
                <a:spcPct val="9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 основании их философии находится антропологический поворот – переориентация на проблему человека; при этом человек рассматривается не только как рациональное существо, а как сложный многоуровневый феномен.</a:t>
            </a:r>
          </a:p>
          <a:p>
            <a:pPr>
              <a:lnSpc>
                <a:spcPct val="90000"/>
              </a:lnSpc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 рамках философской мысли приоритетное значение получают такие проблемы, как сущность человеческой личности, смысл человеческой истории, предназначение отдельных народов в истории.</a:t>
            </a:r>
          </a:p>
          <a:p>
            <a:pPr>
              <a:lnSpc>
                <a:spcPct val="90000"/>
              </a:lnSpc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представители философской мысли периода романтизма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759325"/>
          </a:xfrm>
        </p:spPr>
        <p:txBody>
          <a:bodyPr/>
          <a:lstStyle/>
          <a:p>
            <a:endParaRPr lang="ru-RU">
              <a:solidFill>
                <a:srgbClr val="F8F5B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solidFill>
                <a:srgbClr val="F8F5B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solidFill>
                <a:srgbClr val="F8F5B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>
              <a:solidFill>
                <a:srgbClr val="F8F5B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5" descr="th_a_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2714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71600" y="5410200"/>
            <a:ext cx="1843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Юзеф Войцех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Голуховский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477000" y="5556250"/>
            <a:ext cx="1965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Адам Мицкевич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733800" y="5486400"/>
            <a:ext cx="2133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Флориан Бохвиц</a:t>
            </a:r>
          </a:p>
        </p:txBody>
      </p:sp>
      <p:pic>
        <p:nvPicPr>
          <p:cNvPr id="25608" name="Picture 12" descr="POL_Józef_Голух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2314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 descr="Adam_Mickiewicz_według_dagerotypu_paryskiego_z_1842_ro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603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458200" cy="1325563"/>
          </a:xfrm>
        </p:spPr>
        <p:txBody>
          <a:bodyPr/>
          <a:lstStyle/>
          <a:p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формирования национально ориентированной белорусской философии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(вторая пол.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  <a:b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17675"/>
            <a:ext cx="83820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Территория Беларуси находится в составе Российской империи до ее распада в 1917 г. </a:t>
            </a: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В 1918-1919 гг. происходят первые попытки создания белорусской государственности: Белорусская Народная Республика, Белорусская Советская Социалистическая Республика.</a:t>
            </a:r>
          </a:p>
          <a:p>
            <a:pPr>
              <a:lnSpc>
                <a:spcPct val="80000"/>
              </a:lnSpc>
            </a:pPr>
            <a:r>
              <a:rPr lang="ru-RU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На территории Беларуси отсутствуют высшие учебные заведения и систематическое исследование философских проблем.</a:t>
            </a:r>
          </a:p>
          <a:p>
            <a:pPr>
              <a:lnSpc>
                <a:spcPct val="80000"/>
              </a:lnSpc>
            </a:pPr>
            <a:r>
              <a:rPr lang="ru-RU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Философские идеи отражаются прежде всего в рамках различных направлений общественно-политической мысли (западноруссизм, либерализм, политический радикализм).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r>
              <a:rPr lang="ru-RU" sz="2100" b="1">
                <a:solidFill>
                  <a:srgbClr val="123E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национальной белорусской философской мысли</a:t>
            </a:r>
            <a:br>
              <a:rPr lang="ru-RU" sz="2100" b="1">
                <a:solidFill>
                  <a:srgbClr val="123E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e-BY" sz="2100" b="1">
                <a:solidFill>
                  <a:srgbClr val="123E27"/>
                </a:solidFill>
              </a:rPr>
              <a:t>(вторая пол. </a:t>
            </a:r>
            <a:r>
              <a:rPr lang="en-US" sz="2100" b="1">
                <a:solidFill>
                  <a:srgbClr val="123E27"/>
                </a:solidFill>
              </a:rPr>
              <a:t>XIX</a:t>
            </a:r>
            <a:r>
              <a:rPr lang="be-BY" sz="2100" b="1">
                <a:solidFill>
                  <a:srgbClr val="123E27"/>
                </a:solidFill>
              </a:rPr>
              <a:t> – нач. </a:t>
            </a:r>
            <a:r>
              <a:rPr lang="en-US" sz="2100" b="1">
                <a:solidFill>
                  <a:srgbClr val="123E27"/>
                </a:solidFill>
              </a:rPr>
              <a:t>XX</a:t>
            </a:r>
            <a:r>
              <a:rPr lang="be-BY" sz="2100" b="1">
                <a:solidFill>
                  <a:srgbClr val="123E27"/>
                </a:solidFill>
              </a:rPr>
              <a:t> вв.)</a:t>
            </a:r>
            <a:r>
              <a:rPr lang="be-BY" sz="2500" b="1">
                <a:solidFill>
                  <a:srgbClr val="123E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e-BY" sz="2500" b="1">
                <a:solidFill>
                  <a:srgbClr val="123E2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>
              <a:solidFill>
                <a:srgbClr val="123E2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3820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Данный процесс происходит в рамках идеологии белорусский национальных организаций, белорусской литературе, периодической печати («Наша нива» и др.) в конце 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нач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идеи:</a:t>
            </a:r>
          </a:p>
          <a:p>
            <a:pPr>
              <a:lnSpc>
                <a:spcPct val="90000"/>
              </a:lnSpc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Обоснование самостоятельности белорусской нации, ее языка и культуры;</a:t>
            </a:r>
          </a:p>
          <a:p>
            <a:pPr>
              <a:lnSpc>
                <a:spcPct val="90000"/>
              </a:lnSpc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Концепция белорусов как плебейской нации с неполной социальной структурой;</a:t>
            </a:r>
          </a:p>
          <a:p>
            <a:pPr>
              <a:lnSpc>
                <a:spcPct val="90000"/>
              </a:lnSpc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Утверждение о необходимости формирования национальной интеллектуальной элиты, которая должна стать источником пробуждения в народе национального духа.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формирования национально ориентированной белорусской философии (вторая пол.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  <a:b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endParaRPr lang="ru-RU" sz="17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Ян Борщевский             Владислав Сырокомля        Кастусь  Калиновский     Франтишек Богушевич </a:t>
            </a: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</a:p>
          <a:p>
            <a:pPr>
              <a:lnSpc>
                <a:spcPct val="80000"/>
              </a:lnSpc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6" name="Picture 15" descr="Władysław Syrokom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1866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6" descr="Francishak_Bahushevich_-_bf_1890_AD_se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13" y="2667000"/>
            <a:ext cx="2082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8" descr="Kastuś Kalinoŭski. Кастусь Каліноўскі (G. Bonoldi, 18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1908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0" descr="Barszczew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19400"/>
            <a:ext cx="1647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1978025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11" name="Rectangle 1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09613" y="0"/>
            <a:ext cx="8510587" cy="1325563"/>
          </a:xfrm>
        </p:spPr>
        <p:txBody>
          <a:bodyPr/>
          <a:lstStyle/>
          <a:p>
            <a: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формирования национально ориентированной белорусской философии </a:t>
            </a:r>
            <a:b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(вторая пол. </a:t>
            </a:r>
            <a:r>
              <a:rPr lang="en-US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нач. </a:t>
            </a:r>
            <a:r>
              <a:rPr lang="en-US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be-BY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  <a:r>
              <a:rPr lang="en-US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Писатели революционно-демократической направленности</a:t>
            </a: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3124200" y="4645025"/>
            <a:ext cx="94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Янка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Купала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6781800" y="5330825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Максим   Богданович</a:t>
            </a:r>
          </a:p>
        </p:txBody>
      </p:sp>
      <p:pic>
        <p:nvPicPr>
          <p:cNvPr id="29702" name="Picture 17" descr="Yakub_Ko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59025"/>
            <a:ext cx="1987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8" descr="Yanka_Kup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2130425"/>
            <a:ext cx="1906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4648200" y="4949825"/>
            <a:ext cx="14970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Якуб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Колас</a:t>
            </a:r>
          </a:p>
        </p:txBody>
      </p:sp>
      <p:pic>
        <p:nvPicPr>
          <p:cNvPr id="29705" name="Picture 20" descr="Pashkev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49425"/>
            <a:ext cx="19478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914400" y="4264025"/>
            <a:ext cx="125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Алоиза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Пашкевич</a:t>
            </a:r>
          </a:p>
        </p:txBody>
      </p:sp>
      <p:pic>
        <p:nvPicPr>
          <p:cNvPr id="29707" name="Picture 23" descr="https://upload.wikimedia.org/wikipedia/commons/5/56/Bagdanovich_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663825"/>
            <a:ext cx="2046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формирования национально ориентированной белорусской философии (вторая пол.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нач.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вв.).</a:t>
            </a:r>
            <a:br>
              <a:rPr lang="be-BY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41350" y="51816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Вацлав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Ластовский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433763" y="5181600"/>
            <a:ext cx="228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Игнат Абдиралович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354763" y="5334000"/>
            <a:ext cx="2103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Евфимий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Карский</a:t>
            </a:r>
          </a:p>
        </p:txBody>
      </p:sp>
      <p:pic>
        <p:nvPicPr>
          <p:cNvPr id="30726" name="Picture 8" descr="Kancze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152650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286000" y="24225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18288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9" name="Picture 12" descr="Евфимий _Ка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5241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3" descr="Vacłaŭ_Łastoŭ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" y="2198688"/>
            <a:ext cx="20574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Периодизация развития философской мысли</a:t>
            </a:r>
            <a:b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Беларуси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229600" cy="4911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XV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первая пол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XVII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 – период Возрождения и Реформации.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Вторая пол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XVII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первая пол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XVIII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 – период Контрреформации.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Вторая пол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XVIII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нач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XIX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 – период Просвещения.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XI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XV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 – средневековый период.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20-50-е гг. 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XIX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в. – период романтизма.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Вторая пол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XIX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нач</a:t>
            </a:r>
            <a:r>
              <a:rPr lang="en-US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XX</a:t>
            </a: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вв. – период формирования национально ориентированной белорусской философии.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1920-1980-е гг. – советский период (господство марксистско-ленинской философии).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be-BY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 1991 г. – современный (постсоветский) период.</a:t>
            </a:r>
            <a:endParaRPr lang="ru-RU" sz="21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9338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Rot="1" noChangeArrowheads="1"/>
          </p:cNvSpPr>
          <p:nvPr/>
        </p:nvSpPr>
        <p:spPr bwMode="auto">
          <a:xfrm>
            <a:off x="228600" y="6858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Советский и постсоветский периоды в развитии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философской мысли Беларуси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3431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956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958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79388"/>
            <a:ext cx="7924800" cy="1420812"/>
          </a:xfrm>
        </p:spPr>
        <p:txBody>
          <a:bodyPr/>
          <a:lstStyle/>
          <a:p>
            <a:r>
              <a:rPr lang="be-BY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Советский период развития философии в Беларуси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e-BY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(1920-1980-е гг.)</a:t>
            </a:r>
            <a:r>
              <a:rPr lang="be-BY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305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Территория Беларуси входит в состав СССР (в 20-30-е гг. </a:t>
            </a: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XX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в. Западная Беларусь находилась в составе Польши).</a:t>
            </a:r>
          </a:p>
          <a:p>
            <a:pPr>
              <a:lnSpc>
                <a:spcPct val="80000"/>
              </a:lnSpc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данный период возникает сеть высших учебных заведений. Подготовка студентов по специальности «философия»  осуществлялась с 1921 г.  в рамках факультета общественных наук БГУ, а с  1947 г. – на философском отделении исторического факультета. </a:t>
            </a:r>
          </a:p>
          <a:p>
            <a:pPr>
              <a:lnSpc>
                <a:spcPct val="80000"/>
              </a:lnSpc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1931 г. был образован Институт Философии Белорусской Академии наук (первый директор – Вольфсон С. Я.), где проводились систематические исследования в различных области философии, а также осуществлялась подготовка научных и преподавательских кадров высшей квалификации для философских кафедр всей республики.</a:t>
            </a:r>
          </a:p>
          <a:p>
            <a:pPr>
              <a:lnSpc>
                <a:spcPct val="80000"/>
              </a:lnSpc>
            </a:pP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Официальным направлением философской мысли становится </a:t>
            </a:r>
            <a:r>
              <a:rPr 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марксизм-ленинизм</a:t>
            </a:r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– учение, основанное на догматической интерпретации философии марксизма для обоснования созданной в СССР общественной системы и формирования «нового» человека.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e-BY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господства марксистско-ленинской философии (1920-1980-е гг.)</a:t>
            </a:r>
            <a:endParaRPr lang="ru-RU" sz="29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981200" y="3657600"/>
            <a:ext cx="1752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Вольфсон С.Я.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(1894-1941), 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академик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АН БССР</a:t>
            </a: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371600" y="5334000"/>
            <a:ext cx="1752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М. Т. Иовчук (1908-1990), 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АН  СССР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051425" y="5334000"/>
            <a:ext cx="1882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И. Н.</a:t>
            </a:r>
            <a:r>
              <a:rPr lang="ru-RU"/>
              <a:t> Л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ущицкий</a:t>
            </a:r>
          </a:p>
          <a:p>
            <a:pPr>
              <a:defRPr/>
            </a:pP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(1907-1973),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АН  БССР</a:t>
            </a:r>
          </a:p>
        </p:txBody>
      </p:sp>
      <p:pic>
        <p:nvPicPr>
          <p:cNvPr id="33798" name="Picture 7" descr="Міхаіл_Трыфанавіч_Іяўч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53000"/>
            <a:ext cx="1395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Mikola_Tarasikaŭ_Portrait_of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76388"/>
            <a:ext cx="25146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luschitsk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006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Акадэмік_ВАЛЬФСОН_Сямён_Якаўлеві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963" y="1524000"/>
            <a:ext cx="15954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Быховский,_Бернард_Эммануило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0475" y="1524000"/>
            <a:ext cx="1533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5610225" y="3730625"/>
            <a:ext cx="2085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Никольский Н. М.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(1877-1959), 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академик АН БССР,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чл.-кор. АН СССР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3659188" y="3733800"/>
            <a:ext cx="1827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Быховский Б. Э.  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(1901- 1980), </a:t>
            </a:r>
          </a:p>
          <a:p>
            <a:pPr algn="ctr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д.ф.н., проф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848600" cy="12192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советского (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марксистско-ленинского) этапа развития философии в БССР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41475"/>
            <a:ext cx="8382000" cy="4759325"/>
          </a:xfrm>
        </p:spPr>
        <p:txBody>
          <a:bodyPr/>
          <a:lstStyle/>
          <a:p>
            <a:pPr marL="381000" indent="-3810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ПЕРИОДЫ: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 </a:t>
            </a: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20-40-е гг. </a:t>
            </a:r>
            <a:r>
              <a:rPr lang="en-US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в.:</a:t>
            </a:r>
            <a:r>
              <a:rPr lang="ru-RU" sz="21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происходит формирование марксизма-ленинизма в качестве официальной философско-мировоззренческой и идеологической системы; характерными чертами выступают схематичность при исследовании философских проблем, непримиримое отношение к альтернативным направлениям философской мысли.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endParaRPr lang="ru-RU" sz="21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en-US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50-80-е гг. </a:t>
            </a:r>
            <a:r>
              <a:rPr lang="en-US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21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в.:</a:t>
            </a:r>
            <a:r>
              <a:rPr lang="ru-RU" sz="21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марксизм-ленинизм окончательно получает статус абсолютно истинного учения; происходит переход к фундаментальному исследованию широкого круга философских проблем при использовании и развитии отдельных элементов других философских учений</a:t>
            </a:r>
            <a:r>
              <a:rPr lang="en-US" sz="21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1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прежде всего, неопозитивизма, постпозитивизма, экзистенциализма, герменевтики).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1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Видные представители марксистско-ленинского этапа развития философии в БССР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0" y="3521075"/>
            <a:ext cx="1736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Широканов 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Д. И.</a:t>
            </a:r>
            <a:r>
              <a:rPr lang="ru-RU"/>
              <a:t> </a:t>
            </a:r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академик  НАН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Беларуси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5844" name="Picture 8" descr="shiroka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13858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3" descr="vodopjyanov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0"/>
            <a:ext cx="1801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4" descr="Стёпин_Вячеслав_Семён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76400"/>
            <a:ext cx="1506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5" descr="Михайлов 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1270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990600" y="36576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Степин В. С.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академик Российской АН</a:t>
            </a:r>
          </a:p>
        </p:txBody>
      </p:sp>
      <p:pic>
        <p:nvPicPr>
          <p:cNvPr id="35849" name="Picture 23" descr="babos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600200"/>
            <a:ext cx="15255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5791200" y="3521075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Бабосов Е. М.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академик НАН Беларуси</a:t>
            </a:r>
          </a:p>
          <a:p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290638" y="5029200"/>
            <a:ext cx="15287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Михайлов А. А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/>
              <a:t>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академик  НАН 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Беларуси</a:t>
            </a:r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6400800" y="5105400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Водопьянов П.А.</a:t>
            </a:r>
          </a:p>
          <a:p>
            <a:pPr>
              <a:defRPr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чл.-кор. НАН Беларуси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7275" y="409575"/>
            <a:ext cx="7515225" cy="92075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Постсоветский (современный этап) развития философии в Беларуси </a:t>
            </a:r>
            <a:b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 90-х гг. 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</a:t>
            </a: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Развивается в условиях независимого государства Республики Беларусь.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исследований: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история философии;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логика и теория познания;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философия и методология науки;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социальная философия (от общетеоретических проблем до анализа процессов глобализации и цивилизационного развития, с вниманием к перпективам восточнославянской цивилизации);</a:t>
            </a:r>
          </a:p>
          <a:p>
            <a:pPr>
              <a:buFont typeface="Wingdings" pitchFamily="2" charset="2"/>
              <a:buNone/>
            </a:pPr>
            <a:r>
              <a:rPr lang="ru-RU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 философия культуры.</a:t>
            </a:r>
          </a:p>
          <a:p>
            <a:endParaRPr lang="ru-RU" sz="2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7575" y="277813"/>
            <a:ext cx="7772400" cy="11430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Современная философия в Беларуси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(с 90-х гг. 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 </a:t>
            </a:r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в.)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514600" y="3962400"/>
            <a:ext cx="2511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Лазаревич А.А., </a:t>
            </a:r>
            <a:endParaRPr lang="en-US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директор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 Ин-та философии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НАН Беларуси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38175" y="3886200"/>
            <a:ext cx="1876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Зеленков А. И.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д.ф.н., проф.,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зав. каф. филос. и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методол. науки БГУ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438400" y="14478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Видные представители </a:t>
            </a:r>
          </a:p>
        </p:txBody>
      </p:sp>
      <p:pic>
        <p:nvPicPr>
          <p:cNvPr id="37894" name="Picture 6" descr="event-2018-05-29-photo-2"/>
          <p:cNvPicPr>
            <a:picLocks noChangeAspect="1" noChangeArrowheads="1"/>
          </p:cNvPicPr>
          <p:nvPr/>
        </p:nvPicPr>
        <p:blipFill>
          <a:blip r:embed="rId2" cstate="print"/>
          <a:srcRect l="16884" r="16884"/>
          <a:stretch>
            <a:fillRect/>
          </a:stretch>
        </p:blipFill>
        <p:spPr bwMode="auto">
          <a:xfrm>
            <a:off x="2895600" y="1981200"/>
            <a:ext cx="1641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P_789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828800"/>
            <a:ext cx="14906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Винокурова Светлана Петр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1495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029200" y="4038600"/>
            <a:ext cx="1660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Винокурова С. П.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д.ф.н., проф.,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1-й проректор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БГАИ</a:t>
            </a:r>
          </a:p>
        </p:txBody>
      </p:sp>
      <p:pic>
        <p:nvPicPr>
          <p:cNvPr id="37898" name="Picture 10" descr="http://minds.by/wp-content/uploads/2015/04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057400"/>
            <a:ext cx="164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6934200" y="4114800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Можейко М. А. </a:t>
            </a:r>
          </a:p>
          <a:p>
            <a:pPr algn="ctr"/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д.ф.н., проф., зав. каф. Филос. и метод. гуманит. наук  БГУКИ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2708275"/>
            <a:ext cx="503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hlink"/>
                </a:solidFill>
              </a:rPr>
              <a:t>Вопросы</a:t>
            </a:r>
            <a:r>
              <a:rPr lang="en-US" sz="4000" b="1">
                <a:solidFill>
                  <a:schemeClr val="hlink"/>
                </a:solidFill>
              </a:rPr>
              <a:t> </a:t>
            </a:r>
            <a:r>
              <a:rPr lang="ru-RU" sz="4000" b="1">
                <a:solidFill>
                  <a:schemeClr val="hlink"/>
                </a:solidFill>
              </a:rPr>
              <a:t>к лектору?</a:t>
            </a:r>
          </a:p>
          <a:p>
            <a:pPr algn="ctr"/>
            <a:r>
              <a:rPr lang="ru-RU" sz="4000" b="1">
                <a:solidFill>
                  <a:schemeClr val="hlink"/>
                </a:solidFill>
              </a:rPr>
              <a:t>Задавайте! </a:t>
            </a:r>
          </a:p>
        </p:txBody>
      </p:sp>
      <p:pic>
        <p:nvPicPr>
          <p:cNvPr id="38915" name="Picture 4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525" y="1905000"/>
            <a:ext cx="196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e-BY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 для самоконтроля</a:t>
            </a: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1676400"/>
            <a:ext cx="800100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1. С чем связаны национальные особенности культуры белорусского народа и как они влияли на развитие философской мысли в Беларуси?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2. Каковы периоды, представители и проблемы в истории философской мысли Беларуси?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3. Какие задачи стоят перед белорусской философией в настоящее время?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8229600" cy="914400"/>
          </a:xfrm>
        </p:spPr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Средневековый период ( 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</a:t>
            </a:r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</a:t>
            </a:r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вв.)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41475"/>
            <a:ext cx="8229600" cy="5216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Происходит формирование элементов философской мысли на территории Беларуси (раннефеодальные княжества – Полоцкое, Туровское, Смоленское, с середины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XIII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в. – Великое княжество Литовское).</a:t>
            </a:r>
          </a:p>
          <a:p>
            <a:pPr>
              <a:lnSpc>
                <a:spcPct val="80000"/>
              </a:lnSpc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Данный процесс шел путем рецепции (заимствования) и распостранения в интеллектуальной культуре земель современной Беларуси греко-византийской патристики в результате принятия и распространения христианства.</a:t>
            </a:r>
          </a:p>
          <a:p>
            <a:pPr>
              <a:lnSpc>
                <a:spcPct val="80000"/>
              </a:lnSpc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12192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философской мысли средневекового периода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11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Катализатором и скрепом философской мысли выступает идея «мудрости» как гармонического единства знаний, приобретенных в различных сферах действительности и помогающих человеку в выработке собственной жизненной позиции. Это обусловило несистемность философских знаний, приближение философии к обобщенному жизненному опыту.</a:t>
            </a:r>
          </a:p>
          <a:p>
            <a:pPr>
              <a:lnSpc>
                <a:spcPct val="80000"/>
              </a:lnSpc>
            </a:pPr>
            <a:r>
              <a:rPr lang="ru-RU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В культуре проявляются две тенденции: 1) осуществляется ее христианизация; 2) происходит «оязычивание христистианства», разбавление его догматов языческими верованиями. </a:t>
            </a:r>
          </a:p>
          <a:p>
            <a:pPr>
              <a:lnSpc>
                <a:spcPct val="80000"/>
              </a:lnSpc>
            </a:pPr>
            <a:r>
              <a:rPr lang="be-BY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По форме философская мысль выступает как заимствование византийской философии и ее основных ориентаций и ценностей.</a:t>
            </a:r>
          </a:p>
          <a:p>
            <a:pPr>
              <a:lnSpc>
                <a:spcPct val="80000"/>
              </a:lnSpc>
            </a:pPr>
            <a:r>
              <a:rPr lang="be-BY" sz="2100">
                <a:effectLst>
                  <a:outerShdw blurRad="38100" dist="38100" dir="2700000" algn="tl">
                    <a:srgbClr val="FFFFFF"/>
                  </a:outerShdw>
                </a:effectLst>
              </a:rPr>
              <a:t>Центральной является проблема человека и его взаимоотношений с Богом; поэтому в философской мысли преобладают вопросы этического и социально-политического характера. </a:t>
            </a:r>
            <a:endParaRPr lang="ru-RU" sz="21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представители философской мысли средневекового периода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638800"/>
            <a:ext cx="1981200" cy="8382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Ефросиния Полоцкая</a:t>
            </a:r>
          </a:p>
        </p:txBody>
      </p:sp>
      <p:pic>
        <p:nvPicPr>
          <p:cNvPr id="7172" name="Picture 6" descr="800px-Eŭfrasińnia_Połack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938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Kyrill_Turo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441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24200" y="5562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Кирилл Туровский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96000" y="5562600"/>
            <a:ext cx="2319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Климент Смолятич</a:t>
            </a:r>
          </a:p>
        </p:txBody>
      </p:sp>
      <p:pic>
        <p:nvPicPr>
          <p:cNvPr id="2" name="Picture 11" descr="Климент_(Клим)_Смолят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540750" cy="4422775"/>
          </a:xfrm>
        </p:spPr>
        <p:txBody>
          <a:bodyPr/>
          <a:lstStyle/>
          <a:p>
            <a:pPr marL="609600" indent="-60960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/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32" name="Rectangle 12"/>
          <p:cNvSpPr>
            <a:spLocks noRot="1" noChangeArrowheads="1"/>
          </p:cNvSpPr>
          <p:nvPr/>
        </p:nvSpPr>
        <p:spPr bwMode="auto">
          <a:xfrm>
            <a:off x="-152400" y="6858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Гуманистические идеи в философской мысли Беларуси эпохи Возрождения и Реформации </a:t>
            </a:r>
            <a:endParaRPr lang="ru-RU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6" descr="http://data17.gallery.ru/albums/gallery/261484--49028266--ud2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4196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6" descr="800px-Biblia_Ru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28194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229600" cy="990600"/>
          </a:xfrm>
        </p:spPr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Возрождения и Реформации (</a:t>
            </a:r>
            <a:r>
              <a:rPr lang="en-US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</a:t>
            </a:r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В данный период земли Беларуси являлись центральным звеном </a:t>
            </a:r>
            <a:r>
              <a:rPr lang="ru-RU" sz="1900" i="1">
                <a:effectLst>
                  <a:outerShdw blurRad="38100" dist="38100" dir="2700000" algn="tl">
                    <a:srgbClr val="FFFFFF"/>
                  </a:outerShdw>
                </a:effectLst>
              </a:rPr>
              <a:t>Великого княжества Литовского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В 1569 г. ВКЛ объединяется с Польским Королевством в федеративное государство – </a:t>
            </a:r>
            <a:r>
              <a:rPr lang="ru-RU" sz="1900" i="1">
                <a:effectLst>
                  <a:outerShdw blurRad="38100" dist="38100" dir="2700000" algn="tl">
                    <a:srgbClr val="FFFFFF"/>
                  </a:outerShdw>
                </a:effectLst>
              </a:rPr>
              <a:t>Речь Посполитую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Социальная и философская мысль этого периода развивается под влиянием прежде всего идей западноевропейской философии.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05200"/>
            <a:ext cx="3276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34290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Определяющее влияние на формирование особенностей философской мысли данного периода оказали гуманистические идеи европейского </a:t>
            </a:r>
            <a:r>
              <a:rPr lang="ru-RU" sz="1900" i="1">
                <a:effectLst>
                  <a:outerShdw blurRad="38100" dist="38100" dir="2700000" algn="tl">
                    <a:srgbClr val="FFFFFF"/>
                  </a:outerShdw>
                </a:effectLst>
              </a:rPr>
              <a:t>Возрождения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1900" i="1">
                <a:effectLst>
                  <a:outerShdw blurRad="38100" dist="38100" dir="2700000" algn="tl">
                    <a:srgbClr val="FFFFFF"/>
                  </a:outerShdw>
                </a:effectLst>
              </a:rPr>
              <a:t>Реформации 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(религиозного движения </a:t>
            </a:r>
            <a:r>
              <a:rPr lang="en-US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XVI</a:t>
            </a:r>
            <a:r>
              <a:rPr lang="ru-RU" sz="1900">
                <a:effectLst>
                  <a:outerShdw blurRad="38100" dist="38100" dir="2700000" algn="tl">
                    <a:srgbClr val="FFFFFF"/>
                  </a:outerShdw>
                </a:effectLst>
              </a:rPr>
              <a:t> в., направленного на радикальную трансформацию традиционной церкви, в результате чего возник ряд протестантских и иных постреформационных конфессий).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5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представители философской мысли периода Возрождения и Реформации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7575" y="1600200"/>
            <a:ext cx="38131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Философская мысль Возрождения: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Франциск Скорина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Михалон Литвин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Станислав Кашуцкий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Николай Гусовский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Философская мысль Реформации: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Андрей Волан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Сымон Будны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Мартин Чеховиц</a:t>
            </a:r>
          </a:p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Лев Сапега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1828</TotalTime>
  <Words>1999</Words>
  <Application>Microsoft Office PowerPoint</Application>
  <PresentationFormat>Экран (4:3)</PresentationFormat>
  <Paragraphs>243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Слои</vt:lpstr>
      <vt:lpstr>Тема 5. Философская мысль  в Беларуси</vt:lpstr>
      <vt:lpstr>Слайд 2</vt:lpstr>
      <vt:lpstr>Периодизация развития философской мысли  в Беларуси</vt:lpstr>
      <vt:lpstr>Средневековый период ( XI-XV вв.)</vt:lpstr>
      <vt:lpstr>Особенности философской мысли средневекового периода</vt:lpstr>
      <vt:lpstr>Основные представители философской мысли средневекового периода</vt:lpstr>
      <vt:lpstr>Слайд 7</vt:lpstr>
      <vt:lpstr>Период Возрождения и Реформации (XVI в.)</vt:lpstr>
      <vt:lpstr>Основные представители философской мысли периода Возрождения и Реформации</vt:lpstr>
      <vt:lpstr>Особенности философской мысли периода Возрождения и Реформации</vt:lpstr>
      <vt:lpstr>Представители философской  мысли Возрождения</vt:lpstr>
      <vt:lpstr>Представители философской  мысли Реформации</vt:lpstr>
      <vt:lpstr>Период Контрреформации  (XVII – первая пол. XVIII вв.)</vt:lpstr>
      <vt:lpstr>Слайд 14</vt:lpstr>
      <vt:lpstr>Особенности философской мысли периода Контрреформации</vt:lpstr>
      <vt:lpstr>Представители философской мысли периода Контрреформации</vt:lpstr>
      <vt:lpstr>Неосхоластика</vt:lpstr>
      <vt:lpstr>Основные представители виленской неосхоластики</vt:lpstr>
      <vt:lpstr>Период Просвещения  (вторая пол. XVIII – нач. XIX вв.)</vt:lpstr>
      <vt:lpstr>Особенности философии  Просвещения в Беларуси</vt:lpstr>
      <vt:lpstr>Основные представители просветительской философии в Беларуси</vt:lpstr>
      <vt:lpstr>Период романтизма (20-50-е гг. XIX в.)</vt:lpstr>
      <vt:lpstr>Особенности философской мысли романтизма</vt:lpstr>
      <vt:lpstr>Основные представители философской мысли периода романтизма</vt:lpstr>
      <vt:lpstr>Период формирования национально ориентированной белорусской философии  (вторая пол. XIX – нач. XX вв.) </vt:lpstr>
      <vt:lpstr>Формирование национальной белорусской философской мысли (вторая пол. XIX – нач. XX вв.) </vt:lpstr>
      <vt:lpstr>Период формирования национально ориентированной белорусской философии (вторая пол. XIX – нач. XX вв.) </vt:lpstr>
      <vt:lpstr> Период формирования национально ориентированной белорусской философии  (вторая пол. XIX – нач. XX вв.) Писатели революционно-демократической направленности</vt:lpstr>
      <vt:lpstr>Период формирования национально ориентированной белорусской философии (вторая пол. XIX – нач. XX вв.). </vt:lpstr>
      <vt:lpstr>Слайд 30</vt:lpstr>
      <vt:lpstr>Советский период развития философии в Беларуси (1920-1980-е гг.) </vt:lpstr>
      <vt:lpstr>Период господства марксистско-ленинской философии (1920-1980-е гг.)</vt:lpstr>
      <vt:lpstr>Особенности советского ( марксистско-ленинского) этапа развития философии в БССР</vt:lpstr>
      <vt:lpstr>Видные представители марксистско-ленинского этапа развития философии в БССР</vt:lpstr>
      <vt:lpstr>Постсоветский (современный этап) развития философии в Беларуси  (с 90-х гг. XX в.)</vt:lpstr>
      <vt:lpstr>Современная философия в Беларуси  (с 90-х гг. XX в.)</vt:lpstr>
      <vt:lpstr>Слайд 37</vt:lpstr>
      <vt:lpstr>Вопросы для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homeuser</cp:lastModifiedBy>
  <cp:revision>145</cp:revision>
  <cp:lastPrinted>1601-01-01T00:00:00Z</cp:lastPrinted>
  <dcterms:created xsi:type="dcterms:W3CDTF">1601-01-01T00:00:00Z</dcterms:created>
  <dcterms:modified xsi:type="dcterms:W3CDTF">2018-09-01T09:24:17Z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