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57" r:id="rId3"/>
    <p:sldId id="258" r:id="rId4"/>
    <p:sldId id="284" r:id="rId5"/>
    <p:sldId id="260" r:id="rId6"/>
    <p:sldId id="261" r:id="rId7"/>
    <p:sldId id="262" r:id="rId8"/>
    <p:sldId id="264" r:id="rId9"/>
    <p:sldId id="263" r:id="rId10"/>
    <p:sldId id="293" r:id="rId11"/>
    <p:sldId id="294" r:id="rId12"/>
    <p:sldId id="29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6" r:id="rId21"/>
    <p:sldId id="274" r:id="rId22"/>
    <p:sldId id="298" r:id="rId23"/>
    <p:sldId id="278" r:id="rId24"/>
    <p:sldId id="279" r:id="rId25"/>
    <p:sldId id="280" r:id="rId26"/>
    <p:sldId id="299" r:id="rId27"/>
    <p:sldId id="282" r:id="rId28"/>
    <p:sldId id="281" r:id="rId29"/>
    <p:sldId id="283" r:id="rId30"/>
    <p:sldId id="302" r:id="rId31"/>
    <p:sldId id="303" r:id="rId32"/>
    <p:sldId id="304" r:id="rId33"/>
    <p:sldId id="305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76" autoAdjust="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56B6-BC06-42D6-94DA-31ABDC23F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7EC5-BCB2-4242-B0E7-55D6A4D4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F378-45A7-47AE-958A-E820EA259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418E-3B4F-4C88-8F96-D47B5E85F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B07F8-7C55-4D86-BAA0-192557779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03F1-C47D-4FC4-A619-1A1F92339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5372-192B-4E1B-8000-45C415860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23D1-6683-4B76-BF16-A73699275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FC51-5CE1-43EF-80B4-FF37E4535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6A95-D5CF-46C1-B670-530EE0BC7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BCCF-2251-4F11-9580-85DA1699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39AA-A5D0-4AE2-B561-E94DD0D29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E797E-C028-4BBE-81CC-457459389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4AEBCBF-1C3C-493E-AAE8-6E11DB985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620000" cy="1474788"/>
          </a:xfrm>
        </p:spPr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Тема </a:t>
            </a:r>
            <a:r>
              <a:rPr lang="en-US" sz="2800" b="1" smtClean="0">
                <a:solidFill>
                  <a:schemeClr val="hlink"/>
                </a:solidFill>
              </a:rPr>
              <a:t>4</a:t>
            </a:r>
            <a:r>
              <a:rPr lang="ru-RU" sz="2800" b="1" smtClean="0">
                <a:solidFill>
                  <a:schemeClr val="hlink"/>
                </a:solidFill>
              </a:rPr>
              <a:t>. Становление и основные направления развития неклассической философии</a:t>
            </a:r>
            <a:endParaRPr lang="ru-RU" sz="2800" b="1" smtClean="0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5800" y="4495800"/>
            <a:ext cx="815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 Классическая и неклассическая европейская философия. Неклассическая философия XIX в.</a:t>
            </a:r>
          </a:p>
          <a:p>
            <a:pPr marL="342900" indent="-342900"/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 Социально-критическое направление в современной философии.</a:t>
            </a:r>
          </a:p>
          <a:p>
            <a:pPr marL="342900" indent="-342900"/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3. Основные направления философии XX–XXI вв.</a:t>
            </a:r>
            <a:r>
              <a:rPr lang="ru-RU" sz="240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765" y="1200317"/>
            <a:ext cx="459314" cy="9424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6172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5082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71600"/>
            <a:ext cx="47244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962400" y="4319588"/>
            <a:ext cx="2209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 i="1"/>
          </a:p>
          <a:p>
            <a:pPr algn="ctr"/>
            <a:r>
              <a:rPr lang="ru-RU" sz="2000" b="1" i="1"/>
              <a:t>ТРИ СТАДИИ ЖИЗНИ</a:t>
            </a:r>
            <a:r>
              <a:rPr lang="ru-RU" sz="2000" i="1"/>
              <a:t>:</a:t>
            </a:r>
            <a:endParaRPr lang="ru-RU" sz="2000"/>
          </a:p>
          <a:p>
            <a:pPr algn="ctr"/>
            <a:r>
              <a:rPr lang="ru-RU" sz="2000" i="1"/>
              <a:t> </a:t>
            </a:r>
            <a:endParaRPr lang="ru-RU" sz="2000"/>
          </a:p>
          <a:p>
            <a:pPr algn="ctr"/>
            <a:r>
              <a:rPr lang="ru-RU" sz="2000" b="1" i="1"/>
              <a:t>эстетическая </a:t>
            </a:r>
            <a:endParaRPr lang="ru-RU" sz="2000"/>
          </a:p>
          <a:p>
            <a:pPr algn="ctr"/>
            <a:r>
              <a:rPr lang="ru-RU" sz="2000" b="1" i="1"/>
              <a:t>этическая </a:t>
            </a:r>
            <a:endParaRPr lang="ru-RU" sz="2000"/>
          </a:p>
          <a:p>
            <a:pPr algn="ctr"/>
            <a:r>
              <a:rPr lang="ru-RU" sz="2000" b="1" i="1"/>
              <a:t>религиозная</a:t>
            </a:r>
            <a:endParaRPr lang="ru-RU" sz="2000" b="1"/>
          </a:p>
          <a:p>
            <a:pPr algn="ctr" eaLnBrk="0" hangingPunct="0"/>
            <a:endParaRPr lang="ru-RU" sz="20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52400" y="762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Первые шаги в сторону от рационализма к  иррационализму были сделаны Кьеркегором, Шопенгауэром, Ницше.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096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28892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066800"/>
            <a:ext cx="37338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733800" y="2743200"/>
            <a:ext cx="5257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Всё, что существует, Артур Шопенгауэр понимает как волю, волю к жизни.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Воля понимается как универсально- космический феномен, а каждая сила в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природе - как воля.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Всякая телесность есть «объективность воли».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 есть проявление воли, его природа и поэтому не рациональна, а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иррациональна.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Разум вторичен по отношению к воле.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Мир есть воля, и воля борется сама с собой.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Так абсолютный рационализм был сменен крайним   волюнтаризмом.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64563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2161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95400"/>
            <a:ext cx="55419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657600"/>
            <a:ext cx="64801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Исторические формы позитивизма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55875"/>
            <a:ext cx="6172200" cy="2473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Классический позитивизм</a:t>
            </a:r>
          </a:p>
          <a:p>
            <a:pPr eaLnBrk="1" hangingPunct="1">
              <a:defRPr/>
            </a:pPr>
            <a:r>
              <a:rPr lang="ru-RU" smtClean="0"/>
              <a:t>Эмпириокритицизм</a:t>
            </a:r>
          </a:p>
          <a:p>
            <a:pPr eaLnBrk="1" hangingPunct="1">
              <a:defRPr/>
            </a:pPr>
            <a:r>
              <a:rPr lang="ru-RU" smtClean="0"/>
              <a:t>Неопозитивизм</a:t>
            </a:r>
          </a:p>
          <a:p>
            <a:pPr eaLnBrk="1" hangingPunct="1">
              <a:defRPr/>
            </a:pPr>
            <a:r>
              <a:rPr lang="ru-RU" smtClean="0"/>
              <a:t>Постпозитивизм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781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ru-RU" sz="2800" b="1" smtClean="0"/>
              <a:t>Классический позитивизм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ru-RU" sz="2800" b="1" smtClean="0"/>
              <a:t>(сер. – вт. пол.  </a:t>
            </a:r>
            <a:r>
              <a:rPr lang="en-US" sz="2800" b="1" smtClean="0"/>
              <a:t>XIX </a:t>
            </a:r>
            <a:r>
              <a:rPr lang="ru-RU" sz="2800" b="1" smtClean="0"/>
              <a:t>в.)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73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Основные представители: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Огюст Конт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Герберт Спенсер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Основные идеи: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- критика традиционных философских проблем (о сущности мира в целом); объявление их бессмысленными, поскольку они не способны сформировать достоверное знание;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- провозглашение достоверными лишь тех знаний, которые основаны на опыте (позитивные знания) и которые формируются в рамках науки;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- задача философии – классификация знаний отдельных позитивных наук, выявление общих для всех наук законов.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ru-RU" sz="2800" b="1" smtClean="0"/>
              <a:t>Эмпириокритицизм (конец </a:t>
            </a:r>
            <a:r>
              <a:rPr lang="en-US" sz="2800" b="1" smtClean="0"/>
              <a:t>XIX</a:t>
            </a:r>
            <a:r>
              <a:rPr lang="ru-RU" sz="2800" b="1" smtClean="0"/>
              <a:t> – нач</a:t>
            </a:r>
            <a:r>
              <a:rPr lang="en-US" sz="2800" b="1" smtClean="0"/>
              <a:t>. XX</a:t>
            </a:r>
            <a:r>
              <a:rPr lang="ru-RU" sz="2800" b="1" smtClean="0"/>
              <a:t> вв.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Основные представители: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Эрнст Мах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err="1" smtClean="0"/>
              <a:t>Рихард</a:t>
            </a:r>
            <a:r>
              <a:rPr lang="ru-RU" sz="2400" dirty="0" smtClean="0"/>
              <a:t> </a:t>
            </a:r>
            <a:r>
              <a:rPr lang="ru-RU" sz="2400" dirty="0" err="1" smtClean="0"/>
              <a:t>Авенариус</a:t>
            </a:r>
            <a:endParaRPr lang="ru-RU" sz="24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Основные идеи: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Принцип координации субъекта и объекта познания (результаты научного познания обусловлены не только спецификой объекта, но и особенностями средств и методов, используемых субъектом познания).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/>
              <a:t>Принцип экономии мышления (научное знание должно лишь описывать факты и избегать терминов, не имеющих соответствий в опыте, типа «закон», «причина» и т.д.).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ru-RU" sz="3200" b="1" smtClean="0"/>
              <a:t>Неопозитивизм (20-50-е гг. </a:t>
            </a:r>
            <a:r>
              <a:rPr lang="en-US" sz="3200" b="1" smtClean="0"/>
              <a:t>XX</a:t>
            </a:r>
            <a:r>
              <a:rPr lang="ru-RU" sz="3200" b="1" smtClean="0"/>
              <a:t> в.)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Основные представители: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Бертран </a:t>
            </a:r>
            <a:r>
              <a:rPr lang="ru-RU" sz="2400" dirty="0" err="1" smtClean="0"/>
              <a:t>Расел</a:t>
            </a:r>
            <a:endParaRPr lang="ru-RU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Людвиг </a:t>
            </a:r>
            <a:r>
              <a:rPr lang="ru-RU" sz="2400" dirty="0" err="1" smtClean="0"/>
              <a:t>Витгенштейн</a:t>
            </a:r>
            <a:endParaRPr lang="ru-RU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Основные идеи: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Философия рассматривается как средство анализа языка науки, отделения научных положений от ненаучных.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Все научные знания имеют эмпирическое происхождение, за исключением положений логики и математики, которые являются результатом условного соглашения ученых.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ru-RU" sz="2800" b="1" smtClean="0"/>
              <a:t>Постпозитивизм</a:t>
            </a:r>
            <a:r>
              <a:rPr lang="ru-RU" sz="4000" smtClean="0"/>
              <a:t> </a:t>
            </a:r>
            <a:r>
              <a:rPr lang="ru-RU" sz="2800" b="1" smtClean="0"/>
              <a:t>(вторая половина </a:t>
            </a:r>
            <a:r>
              <a:rPr lang="en-US" sz="2800" b="1" smtClean="0"/>
              <a:t>XX</a:t>
            </a:r>
            <a:r>
              <a:rPr lang="ru-RU" sz="2800" b="1" smtClean="0"/>
              <a:t> в.)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ru-RU" sz="2400" smtClean="0"/>
              <a:t>Основные представители: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smtClean="0"/>
              <a:t>Карл Поппер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smtClean="0"/>
              <a:t>Томас Кун</a:t>
            </a:r>
            <a:endParaRPr lang="en-US" sz="2400" smtClean="0"/>
          </a:p>
          <a:p>
            <a:pPr algn="just" eaLnBrk="1" hangingPunct="1">
              <a:lnSpc>
                <a:spcPct val="70000"/>
              </a:lnSpc>
            </a:pPr>
            <a:r>
              <a:rPr lang="ru-RU" sz="2400" smtClean="0"/>
              <a:t>П. Фейерабенд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Основные идеи: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Предмет философии – история науки.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Принцип относительности, историчности всех научных знаний.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Приоритет анализа динамики научного знания, а не его структуры.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Рассмотрение науки в качестве сложной системы, неразрывно связанной со всей совокупностью социокультурных факторов.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Реабилитация философско-мировоззренческой проблематики в качестве важного элемента построения научной картины мира.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000" smtClean="0"/>
              <a:t>Парадигма –  господствующая теория, признанная научным сообществом на  определенном этапе как образец описания, постановки и решения проблем.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3200" b="1" smtClean="0"/>
              <a:t>Марксизм и неомарксизм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445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Время возникновения – 40-е гг. </a:t>
            </a:r>
            <a:r>
              <a:rPr lang="en-US" sz="2400" smtClean="0"/>
              <a:t>XIX</a:t>
            </a:r>
            <a:r>
              <a:rPr lang="ru-RU" sz="2400" smtClean="0"/>
              <a:t> в.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Основоположники: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Карл Маркс (1818-1883)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Фридрих Энгельс (1820-1895)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К. Маркс и Ф. Энгельс предприняли попытку «улучшения», онаучивания и сближения с революционной практикой достижений немецкой классической философии. В учебном курсе поэтому их философское и социально-политическое учение рассматривается в рамках классической философии.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Основная направленность философии – ориентация на анализ социальной реальности и перспектив ее переустройства.</a:t>
            </a:r>
            <a:r>
              <a:rPr lang="en-US" sz="2400" smtClean="0"/>
              <a:t> </a:t>
            </a:r>
            <a:r>
              <a:rPr lang="ru-RU" sz="2400" smtClean="0"/>
              <a:t>Это философское учение </a:t>
            </a:r>
            <a:r>
              <a:rPr lang="ru-RU" sz="2400" b="1" i="1" smtClean="0"/>
              <a:t>относят к социально-критическому направлению.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Основные принципы марксистской философии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i="1" dirty="0" smtClean="0">
                <a:latin typeface="Tahoma" pitchFamily="34" charset="0"/>
              </a:rPr>
              <a:t>Материалистическое понимание истории </a:t>
            </a:r>
            <a:r>
              <a:rPr lang="ru-RU" sz="2400" dirty="0" smtClean="0">
                <a:latin typeface="Tahoma" pitchFamily="34" charset="0"/>
              </a:rPr>
              <a:t>– социально-философский принцип, согласно которому материальные условия человеческой жизнедеятельности определяют мышление людей, их целевые установки, ценностные ориентиры, теоретические концепции. </a:t>
            </a:r>
            <a:endParaRPr lang="ru-RU" sz="2400" i="1" dirty="0" smtClean="0">
              <a:latin typeface="Tahoma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ahoma" pitchFamily="34" charset="0"/>
              </a:rPr>
              <a:t>Ведущая сфера жизни общества </a:t>
            </a:r>
            <a:r>
              <a:rPr lang="ru-RU" sz="2400" dirty="0" smtClean="0">
                <a:latin typeface="Tahoma" pitchFamily="34" charset="0"/>
              </a:rPr>
              <a:t>– </a:t>
            </a:r>
            <a:r>
              <a:rPr lang="ru-RU" sz="2400" i="1" dirty="0" smtClean="0">
                <a:latin typeface="Tahoma" pitchFamily="34" charset="0"/>
              </a:rPr>
              <a:t>материальное производство</a:t>
            </a:r>
            <a:r>
              <a:rPr lang="ru-RU" sz="2400" u="sng" dirty="0" smtClean="0">
                <a:latin typeface="Tahoma" pitchFamily="34" charset="0"/>
              </a:rPr>
              <a:t>,</a:t>
            </a:r>
            <a:r>
              <a:rPr lang="ru-RU" sz="2400" dirty="0" smtClean="0">
                <a:latin typeface="Tahoma" pitchFamily="34" charset="0"/>
              </a:rPr>
              <a:t> которое обусловливает специфику социальной, политической и духовной подсистем общества.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ahoma" pitchFamily="34" charset="0"/>
              </a:rPr>
              <a:t>История человеческого общества </a:t>
            </a:r>
            <a:r>
              <a:rPr lang="ru-RU" sz="2400" dirty="0" smtClean="0">
                <a:latin typeface="Tahoma" pitchFamily="34" charset="0"/>
              </a:rPr>
              <a:t>– </a:t>
            </a:r>
            <a:r>
              <a:rPr lang="ru-RU" sz="2400" dirty="0" smtClean="0">
                <a:latin typeface="Tahoma" pitchFamily="34" charset="0"/>
              </a:rPr>
              <a:t>процесс постепенного прохождения различными сообществами ряда этапов, специфика каждого из которых определяется тем или иным способом производства.</a:t>
            </a:r>
          </a:p>
          <a:p>
            <a:pPr algn="just" eaLnBrk="1" hangingPunct="1">
              <a:lnSpc>
                <a:spcPct val="80000"/>
              </a:lnSpc>
            </a:pPr>
            <a:endParaRPr lang="ru-RU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486400"/>
            <a:ext cx="11689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Понятие неклассической философии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300" b="1" i="1" smtClean="0"/>
              <a:t>Неклассическая философия - </a:t>
            </a:r>
            <a:r>
              <a:rPr lang="ru-RU" sz="2300" smtClean="0"/>
              <a:t>совокупность разнообразных философских школ, течений и концепций, возникших в период с середины Х</a:t>
            </a:r>
            <a:r>
              <a:rPr lang="en-US" sz="2300" smtClean="0"/>
              <a:t>I</a:t>
            </a:r>
            <a:r>
              <a:rPr lang="ru-RU" sz="2300" smtClean="0"/>
              <a:t>Х в. до наших дней.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300" smtClean="0"/>
              <a:t>Эта философия полемизирует с </a:t>
            </a:r>
            <a:r>
              <a:rPr lang="ru-RU" sz="2300" b="1" i="1" smtClean="0"/>
              <a:t>классической философской традицией,</a:t>
            </a:r>
            <a:r>
              <a:rPr lang="ru-RU" sz="2300" smtClean="0"/>
              <a:t> под которой понимаются учения, возникшие со времен античности и до середины </a:t>
            </a:r>
            <a:r>
              <a:rPr lang="en-US" sz="2300" smtClean="0"/>
              <a:t>XIX</a:t>
            </a:r>
            <a:r>
              <a:rPr lang="ru-RU" sz="2300" smtClean="0"/>
              <a:t> в. и предложившие европейской культуре образец философской теории</a:t>
            </a:r>
            <a:r>
              <a:rPr lang="en-US" sz="230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300" smtClean="0"/>
              <a:t>Полемика с классической философской традицией происходит в широком диапазоне: от полного отрицания классических философских ценностей до их переосмысления (и адекватной запросам эпохи переинтерпретации) применительно к новым условиям. </a:t>
            </a:r>
          </a:p>
          <a:p>
            <a:pPr algn="just" eaLnBrk="1" hangingPunct="1">
              <a:lnSpc>
                <a:spcPct val="90000"/>
              </a:lnSpc>
            </a:pPr>
            <a:endParaRPr lang="ru-RU" sz="23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1422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479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995738" y="404813"/>
            <a:ext cx="3311525" cy="1008062"/>
          </a:xfrm>
          <a:prstGeom prst="rect">
            <a:avLst/>
          </a:prstGeom>
          <a:solidFill>
            <a:schemeClr val="accent6">
              <a:lumMod val="75000"/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ahoma" pitchFamily="34" charset="0"/>
              </a:rPr>
              <a:t>ПОСТМАРКСИЗМ</a:t>
            </a:r>
          </a:p>
          <a:p>
            <a:pPr algn="ctr">
              <a:defRPr/>
            </a:pPr>
            <a:r>
              <a:rPr lang="ru-RU" sz="2000" dirty="0">
                <a:latin typeface="Tahoma" pitchFamily="34" charset="0"/>
              </a:rPr>
              <a:t>Э. ЛАКЛО, Ш.МУФФ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23850" y="2708275"/>
            <a:ext cx="3240088" cy="1370013"/>
          </a:xfrm>
          <a:prstGeom prst="rect">
            <a:avLst/>
          </a:prstGeom>
          <a:solidFill>
            <a:schemeClr val="bg1">
              <a:lumMod val="75000"/>
              <a:alpha val="92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latin typeface="Tahoma" pitchFamily="34" charset="0"/>
              </a:rPr>
              <a:t>«ГЕТЕРОДОКСАЛЬНЫЙ»</a:t>
            </a:r>
          </a:p>
          <a:p>
            <a:pPr algn="ctr">
              <a:defRPr/>
            </a:pPr>
            <a:r>
              <a:rPr lang="ru-RU" sz="1800" b="1" dirty="0">
                <a:latin typeface="Tahoma" pitchFamily="34" charset="0"/>
              </a:rPr>
              <a:t> МАРКСИЗМ</a:t>
            </a:r>
            <a:r>
              <a:rPr lang="ru-RU" sz="1800" dirty="0">
                <a:latin typeface="Tahoma" pitchFamily="34" charset="0"/>
              </a:rPr>
              <a:t>:</a:t>
            </a:r>
          </a:p>
          <a:p>
            <a:pPr algn="ctr">
              <a:defRPr/>
            </a:pPr>
            <a:r>
              <a:rPr lang="ru-RU" sz="1800" dirty="0">
                <a:solidFill>
                  <a:schemeClr val="folHlink"/>
                </a:solidFill>
                <a:latin typeface="Tahoma" pitchFamily="34" charset="0"/>
              </a:rPr>
              <a:t>•</a:t>
            </a:r>
            <a:r>
              <a:rPr lang="ru-RU" sz="1800" dirty="0">
                <a:latin typeface="Tahoma" pitchFamily="34" charset="0"/>
              </a:rPr>
              <a:t> А. ГРАМШИ</a:t>
            </a:r>
          </a:p>
          <a:p>
            <a:pPr algn="ctr">
              <a:defRPr/>
            </a:pPr>
            <a:r>
              <a:rPr lang="ru-RU" sz="1800" dirty="0">
                <a:solidFill>
                  <a:schemeClr val="folHlink"/>
                </a:solidFill>
                <a:latin typeface="Tahoma" pitchFamily="34" charset="0"/>
              </a:rPr>
              <a:t>•</a:t>
            </a:r>
            <a:r>
              <a:rPr lang="ru-RU" sz="1800" dirty="0">
                <a:latin typeface="Tahoma" pitchFamily="34" charset="0"/>
              </a:rPr>
              <a:t> Л. АЛЬТЮССЕР</a:t>
            </a:r>
          </a:p>
        </p:txBody>
      </p:sp>
      <p:pic>
        <p:nvPicPr>
          <p:cNvPr id="655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365625"/>
            <a:ext cx="13493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365625"/>
            <a:ext cx="1368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Line 12"/>
          <p:cNvSpPr>
            <a:spLocks noChangeShapeType="1"/>
          </p:cNvSpPr>
          <p:nvPr/>
        </p:nvSpPr>
        <p:spPr bwMode="auto">
          <a:xfrm flipV="1">
            <a:off x="3000375" y="1428750"/>
            <a:ext cx="1584325" cy="12239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427538" y="2205038"/>
            <a:ext cx="4176712" cy="1223962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sz="1800" b="1" dirty="0">
                <a:latin typeface="Tahoma" pitchFamily="34" charset="0"/>
              </a:rPr>
              <a:t>ПОСТСТРУКТУРАЛИЗМ</a:t>
            </a:r>
            <a:r>
              <a:rPr lang="ru-RU" sz="1800" dirty="0">
                <a:latin typeface="Tahoma" pitchFamily="34" charset="0"/>
              </a:rPr>
              <a:t> (М.ФУКО)</a:t>
            </a:r>
          </a:p>
          <a:p>
            <a:pPr algn="ctr">
              <a:defRPr/>
            </a:pPr>
            <a:r>
              <a:rPr lang="ru-RU" sz="1800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latin typeface="Tahoma" pitchFamily="34" charset="0"/>
              </a:rPr>
              <a:t>ДЕКОНСТРУКТИВИЗМ</a:t>
            </a:r>
          </a:p>
          <a:p>
            <a:pPr algn="ctr">
              <a:defRPr/>
            </a:pPr>
            <a:r>
              <a:rPr lang="ru-RU" sz="1800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latin typeface="Tahoma" pitchFamily="34" charset="0"/>
              </a:rPr>
              <a:t>ЛАКАНОВСКИЙ ПСИХОАНАЛИЗ</a:t>
            </a:r>
          </a:p>
        </p:txBody>
      </p:sp>
      <p:pic>
        <p:nvPicPr>
          <p:cNvPr id="6554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3571875"/>
            <a:ext cx="1738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3500438"/>
            <a:ext cx="22621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3" y="4214813"/>
            <a:ext cx="18542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2" name="Line 13"/>
          <p:cNvSpPr>
            <a:spLocks noChangeShapeType="1"/>
          </p:cNvSpPr>
          <p:nvPr/>
        </p:nvSpPr>
        <p:spPr bwMode="auto">
          <a:xfrm flipH="1" flipV="1">
            <a:off x="5724525" y="1412875"/>
            <a:ext cx="576263" cy="720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Экзистенциализм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Время формирования – 20-60-е гг. </a:t>
            </a:r>
            <a:r>
              <a:rPr lang="en-US" sz="2600" smtClean="0"/>
              <a:t>XX</a:t>
            </a:r>
            <a:r>
              <a:rPr lang="ru-RU" sz="2600" smtClean="0"/>
              <a:t> в.</a:t>
            </a:r>
          </a:p>
          <a:p>
            <a:pPr algn="just" eaLnBrk="1" hangingPunct="1">
              <a:lnSpc>
                <a:spcPct val="90000"/>
              </a:lnSpc>
            </a:pPr>
            <a:endParaRPr lang="ru-RU" sz="2600" smtClean="0"/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Основные представители: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Карл Ясперс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Мартин Хайдеггер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Жан-Поль Сартр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Альбер Камю</a:t>
            </a:r>
          </a:p>
          <a:p>
            <a:pPr algn="just" eaLnBrk="1" hangingPunct="1">
              <a:lnSpc>
                <a:spcPct val="90000"/>
              </a:lnSpc>
            </a:pPr>
            <a:endParaRPr lang="ru-RU" sz="2600" smtClean="0"/>
          </a:p>
          <a:p>
            <a:pPr algn="just" eaLnBrk="1" hangingPunct="1">
              <a:lnSpc>
                <a:spcPct val="90000"/>
              </a:lnSpc>
            </a:pPr>
            <a:r>
              <a:rPr lang="ru-RU" sz="2600" smtClean="0"/>
              <a:t>Основная философская проблема – определение специфики человеческого существования.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9637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31575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72050"/>
            <a:ext cx="33528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24000"/>
            <a:ext cx="22479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7191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838200"/>
            <a:ext cx="35607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Основные принципы экзистенциализма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/>
              <a:t>Главный предмет философии – бытие человека. Его постижение возможно лишь путем переживания человеческого существования, а не рационально-логического анализа.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/>
              <a:t>Существование человека включает в себя два слоя: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Неподлинное существование (существование человека среди других, где человек воспринимает мировоззренческие ориентиры общества, подчиняется навязываемым стандартам, становится «как все», теряет свою индивидуальность).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ru-RU" sz="2400" b="1" i="1" dirty="0" err="1" smtClean="0"/>
              <a:t>Экзистенция</a:t>
            </a:r>
            <a:r>
              <a:rPr lang="ru-RU" sz="2400" dirty="0" smtClean="0"/>
              <a:t> (подлинное существование).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Понятие экзистенции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Под </a:t>
            </a:r>
            <a:r>
              <a:rPr lang="ru-RU" sz="2600" b="1" i="1" dirty="0" err="1" smtClean="0"/>
              <a:t>экзистенцией</a:t>
            </a:r>
            <a:r>
              <a:rPr lang="ru-RU" sz="2600" dirty="0" smtClean="0"/>
              <a:t> понимается специфически человеческий способ существования в мире.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 Человек должен постоянно делать себя человеком, он должен быть тем, что он есть, а не просто быть.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У человека нет никакой предзаданной ему сущности.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Человек должен создать модель собственного бытия, свой мир, свое мировоззрение.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Пути постижения </a:t>
            </a:r>
            <a:r>
              <a:rPr lang="ru-RU" sz="2800" b="1" dirty="0" err="1" smtClean="0"/>
              <a:t>экзистенции</a:t>
            </a:r>
            <a:endParaRPr lang="ru-RU" sz="2800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ru-RU" sz="1900" i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К.Ясперс</a:t>
            </a:r>
            <a:r>
              <a:rPr lang="ru-RU" sz="2400" dirty="0" smtClean="0"/>
              <a:t>:  </a:t>
            </a:r>
            <a:r>
              <a:rPr lang="ru-RU" sz="2400" dirty="0" err="1" smtClean="0"/>
              <a:t>Экзистенция</a:t>
            </a:r>
            <a:r>
              <a:rPr lang="ru-RU" sz="2400" dirty="0" smtClean="0"/>
              <a:t> открывается в </a:t>
            </a:r>
            <a:r>
              <a:rPr lang="ru-RU" sz="2400" i="1" dirty="0" smtClean="0"/>
              <a:t>пограничных ситуациях</a:t>
            </a:r>
            <a:r>
              <a:rPr lang="ru-RU" sz="2400" dirty="0" smtClean="0"/>
              <a:t>, проявляющихся как наивысшие потрясения, вызванные чьей-либо болезнью, страданием, смертью, неискупимой виной и т.д. В пограничных ситуациях человек обнаруживает враждебность окружающего мира, освобождается от всякого рода условностей, навязанных обществом и обнаруживает мир своего личностного существования.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Ж.-П. Сартр</a:t>
            </a:r>
            <a:r>
              <a:rPr lang="ru-RU" sz="2400" dirty="0" smtClean="0"/>
              <a:t>:  Специфика </a:t>
            </a:r>
            <a:r>
              <a:rPr lang="ru-RU" sz="2400" dirty="0" err="1" smtClean="0"/>
              <a:t>экзистенции</a:t>
            </a:r>
            <a:r>
              <a:rPr lang="ru-RU" sz="2400" dirty="0" smtClean="0"/>
              <a:t> состоит в феномене </a:t>
            </a:r>
            <a:r>
              <a:rPr lang="ru-RU" sz="2400" i="1" dirty="0" smtClean="0"/>
              <a:t>свободы</a:t>
            </a:r>
            <a:r>
              <a:rPr lang="ru-RU" sz="2400" dirty="0" smtClean="0"/>
              <a:t>. Человек абсолютно свободен. Свобода состоит в возможности выбора. В то же время свобода неотрывна от </a:t>
            </a:r>
            <a:r>
              <a:rPr lang="ru-RU" sz="2400" i="1" dirty="0" smtClean="0"/>
              <a:t>ответственности</a:t>
            </a:r>
            <a:r>
              <a:rPr lang="ru-RU" sz="2400" dirty="0" smtClean="0"/>
              <a:t>. Человек абсолютно ответственен за все совершенные им поступки и действия.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i="1" dirty="0" smtClean="0"/>
              <a:t>А. Камю</a:t>
            </a:r>
            <a:r>
              <a:rPr lang="ru-RU" sz="2400" dirty="0" smtClean="0"/>
              <a:t>: </a:t>
            </a:r>
            <a:r>
              <a:rPr lang="ru-RU" sz="2400" dirty="0" err="1" smtClean="0"/>
              <a:t>экзистенция</a:t>
            </a:r>
            <a:r>
              <a:rPr lang="ru-RU" sz="2400" dirty="0" smtClean="0"/>
              <a:t> открывается через бунт («я бунтую, следовательно существую»). Бунт предполагает отрицание приспособленчества, неприятие всего, что существует, на основании собственной нравственной позиции.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267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21304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25479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51085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895600"/>
            <a:ext cx="46450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3886200" y="4038600"/>
            <a:ext cx="426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/>
              <a:t>Феномен </a:t>
            </a:r>
            <a:r>
              <a:rPr lang="ru-RU" sz="2000"/>
              <a:t>– объект для</a:t>
            </a:r>
            <a:r>
              <a:rPr lang="en-US" sz="2000"/>
              <a:t> </a:t>
            </a:r>
            <a:r>
              <a:rPr lang="ru-RU" sz="2000"/>
              <a:t>сознания</a:t>
            </a:r>
          </a:p>
          <a:p>
            <a:r>
              <a:rPr lang="ru-RU" sz="2000" b="1" i="1"/>
              <a:t>Интенциональность</a:t>
            </a:r>
            <a:r>
              <a:rPr lang="ru-RU" sz="2000"/>
              <a:t> – чистое смыслообразование</a:t>
            </a:r>
          </a:p>
          <a:p>
            <a:r>
              <a:rPr lang="ru-RU" sz="2000" b="1" i="1"/>
              <a:t>Эпохе</a:t>
            </a:r>
            <a:r>
              <a:rPr lang="ru-RU" sz="2000"/>
              <a:t> – «вынести за скобки»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Современная религиозная философии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i="1" dirty="0" smtClean="0"/>
              <a:t>Модернизация</a:t>
            </a:r>
            <a:r>
              <a:rPr lang="ru-RU" sz="2800" dirty="0" smtClean="0"/>
              <a:t> на основе переосмысления философского наследия, критического прочтения современной философии и приспособления науки к нуждам религии.</a:t>
            </a:r>
          </a:p>
          <a:p>
            <a:pPr algn="just" eaLnBrk="1" hangingPunct="1">
              <a:defRPr/>
            </a:pPr>
            <a:r>
              <a:rPr lang="ru-RU" sz="2800" dirty="0" smtClean="0"/>
              <a:t>Акцентирование внимания на проблемах человека и общества.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Неотомизм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Время официального формирования</a:t>
            </a:r>
            <a:r>
              <a:rPr lang="en-US" sz="2800" smtClean="0"/>
              <a:t> </a:t>
            </a:r>
            <a:r>
              <a:rPr lang="ru-RU" sz="2800" smtClean="0"/>
              <a:t>– </a:t>
            </a:r>
            <a:r>
              <a:rPr lang="en-US" sz="2800" smtClean="0"/>
              <a:t>XIX </a:t>
            </a:r>
            <a:r>
              <a:rPr lang="ru-RU" sz="2800" smtClean="0"/>
              <a:t>в.; масштабное развитие </a:t>
            </a:r>
            <a:r>
              <a:rPr lang="en-US" sz="2800" smtClean="0"/>
              <a:t>XX</a:t>
            </a:r>
            <a:r>
              <a:rPr lang="ru-RU" sz="2800" smtClean="0"/>
              <a:t> – нач</a:t>
            </a:r>
            <a:r>
              <a:rPr lang="en-US" sz="2800" smtClean="0"/>
              <a:t>. XXI</a:t>
            </a:r>
            <a:r>
              <a:rPr lang="ru-RU" sz="2800" smtClean="0"/>
              <a:t> вв.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Является официальным философским учением католической церкви.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Основанием философских идей выступает обновленное учение средневекового схоласта Фомы Аквинского.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Основные представители: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Этьен Жильсон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Жак Маритен</a:t>
            </a:r>
            <a:endParaRPr lang="en-US" sz="28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Тейяр де Шарден (модернистский вариант)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Основные идеи неотомизма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000" i="1" u="sng" dirty="0" smtClean="0"/>
              <a:t>Учение о гармонии веры и разума</a:t>
            </a:r>
            <a:r>
              <a:rPr lang="ru-RU" sz="2000" u="sng" dirty="0" smtClean="0"/>
              <a:t> </a:t>
            </a:r>
            <a:r>
              <a:rPr lang="ru-RU" sz="2000" dirty="0" smtClean="0"/>
              <a:t>– признание значимости науки как средства освоения человеком мира. Религиозная вера и рациональное познание не противоречат друг другу, а взаимно дополняют друг друга. Это два пути, ведущие нас к одной цели.  Наиболее полезной является та наука, которая опирается на религиозные принципы.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i="1" u="sng" dirty="0" smtClean="0"/>
              <a:t>Антропологизация теологии</a:t>
            </a:r>
            <a:r>
              <a:rPr lang="ru-RU" sz="2000" dirty="0" smtClean="0"/>
              <a:t> - значительная роль уделяется проблемам человека и общества. Указывается характер современной цивилизации. С одной стороны, данная цивилизация с опорой на разум и науку достигла значительных успехов в деле роста материального благосостояния человечества. С другой стороны, научно-технический прогресс усилил отчуждение человека в мире, его порабощение вещами, социальными ролями, массовыми стереотипами. Во многом – это результат отпадения человека от Бога, распространения атеизма, и как следствие – роста </a:t>
            </a:r>
            <a:r>
              <a:rPr lang="ru-RU" sz="2000" dirty="0" err="1" smtClean="0"/>
              <a:t>бездуховности</a:t>
            </a:r>
            <a:r>
              <a:rPr lang="ru-RU" sz="2000" dirty="0" smtClean="0"/>
              <a:t>. Выход для человека видится в возвращении к вере в Бога, что должно стать условием обновления общества в соответствии с христианскими моральными нормами.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Социокультурные условия формирования неклассической философии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ускоренное развитие экономики, в особенности промышленности;</a:t>
            </a:r>
            <a:endParaRPr lang="en-US" sz="240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 быстрый научно-технический прогресс; его последствия являлись неоднозначными</a:t>
            </a:r>
            <a:endParaRPr lang="en-US" sz="240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 урбанизация.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 социальный, культурный и политический кризисы, приведшие к разочарованию в идее прогресса на основе разума, науки и образования, выдвинутой и обоснованной в эпоху Просвещения. Это сопровождалось с 30-х гг. </a:t>
            </a:r>
            <a:r>
              <a:rPr lang="en-US" sz="2400" smtClean="0"/>
              <a:t>XIX </a:t>
            </a:r>
            <a:r>
              <a:rPr lang="ru-RU" sz="2400" smtClean="0"/>
              <a:t>в.</a:t>
            </a:r>
            <a:r>
              <a:rPr lang="en-US" sz="2400" smtClean="0"/>
              <a:t> </a:t>
            </a:r>
            <a:r>
              <a:rPr lang="ru-RU" sz="2400" smtClean="0"/>
              <a:t>многовекторной критикой классических установок и ориентаций, в том числе философских, пессимистическими взглядами в отношении будущего («закат Европы»). </a:t>
            </a:r>
            <a:endParaRPr lang="en-US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33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3717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657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"/>
            <a:ext cx="24511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295400"/>
            <a:ext cx="246856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572000"/>
            <a:ext cx="4191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1000"/>
            <a:ext cx="2882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0"/>
            <a:ext cx="79073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19200"/>
            <a:ext cx="73945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48" name="Object 8"/>
          <p:cNvGraphicFramePr>
            <a:graphicFrameLocks noChangeAspect="1"/>
          </p:cNvGraphicFramePr>
          <p:nvPr>
            <p:ph/>
          </p:nvPr>
        </p:nvGraphicFramePr>
        <p:xfrm>
          <a:off x="2438400" y="4038600"/>
          <a:ext cx="2057400" cy="2057400"/>
        </p:xfrm>
        <a:graphic>
          <a:graphicData uri="http://schemas.openxmlformats.org/presentationml/2006/ole">
            <p:oleObj spid="_x0000_s61448" r:id="rId6" imgW="990686" imgH="990686" progId="">
              <p:embed/>
            </p:oleObj>
          </a:graphicData>
        </a:graphic>
      </p:graphicFrame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572000" y="4310063"/>
            <a:ext cx="3200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1800" b="1" i="1"/>
              <a:t>Гадамер Ханс-Георг</a:t>
            </a:r>
            <a:r>
              <a:rPr lang="ru-RU" sz="1800"/>
              <a:t> (1900-2002) – </a:t>
            </a:r>
          </a:p>
          <a:p>
            <a:pPr eaLnBrk="0" hangingPunct="0"/>
            <a:r>
              <a:rPr lang="ru-RU" sz="1600"/>
              <a:t>выдающийся немецкий философ, </a:t>
            </a:r>
          </a:p>
          <a:p>
            <a:pPr eaLnBrk="0" hangingPunct="0"/>
            <a:r>
              <a:rPr lang="ru-RU" sz="1600"/>
              <a:t>один из основоположников</a:t>
            </a:r>
          </a:p>
          <a:p>
            <a:pPr eaLnBrk="0" hangingPunct="0"/>
            <a:r>
              <a:rPr lang="ru-RU" sz="1600"/>
              <a:t> философской герменевтики.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91138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82661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33400" y="1752600"/>
            <a:ext cx="8534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 Ж. Лакан, Ж. Деррида, Ж. Делез, М.Фуко, У. Эко, </a:t>
            </a:r>
          </a:p>
          <a:p>
            <a:r>
              <a:rPr lang="ru-RU" sz="2400"/>
              <a:t>Ж. Бодрийяр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sz="2400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62000" y="4953000"/>
            <a:ext cx="7848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buFontTx/>
              <a:buChar char="•"/>
            </a:pPr>
            <a:r>
              <a:rPr lang="ru-RU" sz="2000"/>
              <a:t>Познание мира через знаково-символический анализ</a:t>
            </a:r>
          </a:p>
          <a:p>
            <a:pPr marL="266700" indent="-266700">
              <a:buFontTx/>
              <a:buChar char="•"/>
            </a:pPr>
            <a:r>
              <a:rPr lang="ru-RU" sz="2000"/>
              <a:t>Критика метафизики</a:t>
            </a:r>
          </a:p>
          <a:p>
            <a:pPr marL="266700" indent="-266700">
              <a:buFontTx/>
              <a:buChar char="•"/>
            </a:pPr>
            <a:r>
              <a:rPr lang="ru-RU" sz="2000"/>
              <a:t>Гетерогенность (множественность)</a:t>
            </a:r>
          </a:p>
          <a:p>
            <a:pPr marL="266700" indent="-266700">
              <a:buFontTx/>
              <a:buChar char="•"/>
            </a:pPr>
            <a:r>
              <a:rPr lang="ru-RU" sz="2000"/>
              <a:t>Децентризм («смерть автора») и отсутствие верного пути и проводника (нити Ариадны)</a:t>
            </a:r>
          </a:p>
          <a:p>
            <a:pPr marL="266700" indent="-266700">
              <a:spcBef>
                <a:spcPct val="50000"/>
              </a:spcBef>
              <a:buFontTx/>
              <a:buChar char="•"/>
            </a:pPr>
            <a:endParaRPr lang="ru-RU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685891"/>
            <a:ext cx="8763000" cy="40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77914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19250" y="2708275"/>
            <a:ext cx="5038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hlink"/>
                </a:solidFill>
                <a:cs typeface="Arial" charset="0"/>
              </a:rPr>
              <a:t>Вопросы</a:t>
            </a:r>
            <a:r>
              <a:rPr lang="en-US" sz="4000" b="1">
                <a:solidFill>
                  <a:schemeClr val="hlink"/>
                </a:solidFill>
                <a:cs typeface="Arial" charset="0"/>
              </a:rPr>
              <a:t> </a:t>
            </a:r>
            <a:r>
              <a:rPr lang="ru-RU" sz="4000" b="1">
                <a:solidFill>
                  <a:schemeClr val="hlink"/>
                </a:solidFill>
                <a:cs typeface="Arial" charset="0"/>
              </a:rPr>
              <a:t>к лектору?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  <a:cs typeface="Arial" charset="0"/>
              </a:rPr>
              <a:t>Задавайте! </a:t>
            </a:r>
          </a:p>
        </p:txBody>
      </p:sp>
      <p:pic>
        <p:nvPicPr>
          <p:cNvPr id="46083" name="Picture 4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white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525" y="1905000"/>
            <a:ext cx="196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e-BY" b="1" smtClean="0"/>
              <a:t>Вопросы для самоконтроля</a:t>
            </a:r>
            <a:endParaRPr lang="ru-RU" b="1" smtClean="0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1447800"/>
            <a:ext cx="80772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be-BY" b="1" smtClean="0"/>
              <a:t>Вопросы для самоконтроля</a:t>
            </a: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z="2000" smtClean="0"/>
              <a:t>1. Каковы главные идейные основания формирования неклассической философии и кто ее родоначальники?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2. В чем заключается специфика позитивистской философии и каковы ее исторические формы?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3. Какое место занимает религиозная философия в современной европейской культуре?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4. Каковы основные принципы экзистенциально-феноменологической  стратегии философского мышления?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5. В чем суть основных идей философской герменевтики?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6. Что представляют собой структурализм и постструктурализм как методологические программы исследования культуры?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7. Какое место занимает постмодернизм в современной социокультурной ситуации?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Базовые ориентации классической и неклассической философии</a:t>
            </a:r>
            <a:endParaRPr lang="ru-RU" sz="32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4984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Классическая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114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i="1" dirty="0" smtClean="0"/>
              <a:t>Рационализм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i="1" dirty="0" smtClean="0"/>
              <a:t>Рационализация человека</a:t>
            </a: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i="1" dirty="0" err="1" smtClean="0"/>
              <a:t>Гносеологизация</a:t>
            </a:r>
            <a:r>
              <a:rPr lang="ru-RU" i="1" dirty="0" smtClean="0"/>
              <a:t> отношений человека и мира – </a:t>
            </a:r>
            <a:r>
              <a:rPr lang="ru-RU" dirty="0" smtClean="0"/>
              <a:t>отношения человека и мира рассматриваются, прежде всего, как познавательные отношения субъекта и объекта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Оптимизм, вера в прогресс</a:t>
            </a:r>
          </a:p>
          <a:p>
            <a:pPr eaLnBrk="1" hangingPunct="1"/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Неклассическая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i="1" smtClean="0"/>
              <a:t>Ограничение принципа рационализма</a:t>
            </a:r>
          </a:p>
          <a:p>
            <a:pPr eaLnBrk="1" hangingPunct="1">
              <a:lnSpc>
                <a:spcPct val="80000"/>
              </a:lnSpc>
            </a:pPr>
            <a:r>
              <a:rPr lang="ru-RU" i="1" smtClean="0"/>
              <a:t>Дерационализация человека</a:t>
            </a:r>
          </a:p>
          <a:p>
            <a:pPr eaLnBrk="1" hangingPunct="1">
              <a:lnSpc>
                <a:spcPct val="80000"/>
              </a:lnSpc>
            </a:pPr>
            <a:r>
              <a:rPr lang="ru-RU" i="1" smtClean="0"/>
              <a:t>Рассмотрение отношений человека и мира в широком спектре</a:t>
            </a:r>
          </a:p>
          <a:p>
            <a:pPr eaLnBrk="1" hangingPunct="1">
              <a:lnSpc>
                <a:spcPct val="80000"/>
              </a:lnSpc>
            </a:pPr>
            <a:r>
              <a:rPr lang="ru-RU" i="1" smtClean="0"/>
              <a:t>Пессимизм, разочарование</a:t>
            </a:r>
            <a:r>
              <a:rPr lang="ru-RU" smtClean="0"/>
              <a:t> в науке, разуме, просвещении </a:t>
            </a: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1250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Ограничение принципа рационализма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smtClean="0"/>
              <a:t>Подлинная реальность – дискретна</a:t>
            </a:r>
            <a:r>
              <a:rPr lang="en-US" sz="2800" dirty="0" smtClean="0"/>
              <a:t> (</a:t>
            </a:r>
            <a:r>
              <a:rPr lang="ru-RU" sz="2800" smtClean="0"/>
              <a:t>прерывна), </a:t>
            </a:r>
            <a:r>
              <a:rPr lang="ru-RU" sz="2800" dirty="0" smtClean="0"/>
              <a:t>неоднородна и противоречива. В мире присутствуют как разумное, так и неразумное. Мир – весьма сложная реальность, которая содержит различные возможности описания и объяснения.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Дерационализация человека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Разум не является определяющей сущностной характеристикой человека.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Сущность и способ существования человека в мире обусловлены не разумом, а категорией жизни как совокупности разнообразных и многозначных форм его бытия.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Человек рождается в мир не для того, чтобы познавать, а чтобы жить.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600" dirty="0" smtClean="0"/>
              <a:t>Человек рассматривается не только как существо рационально-познающее, а как существо переживающее, сомневающееся, чувствующее, практически преобразующее природу и общество.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Переосмысление отношений человека и мира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/>
              <a:t>	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q"/>
            </a:pPr>
            <a:r>
              <a:rPr lang="ru-RU" sz="2800" smtClean="0"/>
              <a:t>Мир и человек едины, их нельзя разделить и противопоставить друг другу. Человек находится не вне мира, а внутри его. Отношение человека к миру определяется не только познавательными, но также практическими и ценностными формами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smtClean="0"/>
              <a:t>Философия из способа </a:t>
            </a:r>
            <a:r>
              <a:rPr lang="ru-RU" sz="2800" i="1" smtClean="0"/>
              <a:t>мышления </a:t>
            </a:r>
            <a:r>
              <a:rPr lang="ru-RU" sz="2800" smtClean="0"/>
              <a:t>мира в категориях разума превращается в способ </a:t>
            </a:r>
            <a:r>
              <a:rPr lang="ru-RU" sz="2800" i="1" smtClean="0"/>
              <a:t>понимания</a:t>
            </a:r>
            <a:r>
              <a:rPr lang="ru-RU" sz="2800" smtClean="0"/>
              <a:t> действительности.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Плюрализм неклассической философии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Цель философии – постижение смысла и значения присутствия человека в мире.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Это присутствие многозначно и разнообразно, поэтому философия представляет собой сочетание самых разных школ и течений.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 Школы настолько отличаются друг от друга, что общим для них является только критическое отношение к философской классике.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Основные направления неклассической философии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</a:pPr>
            <a:r>
              <a:rPr lang="ru-RU" sz="2200" smtClean="0"/>
              <a:t> </a:t>
            </a:r>
            <a:r>
              <a:rPr lang="ru-RU" sz="2800" u="sng" smtClean="0"/>
              <a:t>иррационалистическая </a:t>
            </a:r>
            <a:r>
              <a:rPr lang="ru-RU" sz="2200" smtClean="0"/>
              <a:t>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200" smtClean="0"/>
              <a:t>     Особенность – крайне критической отношение к классическому рационализму (А.Шопенгауэр,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200" smtClean="0"/>
              <a:t>С. Кьеркегор, философия жизни);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800" u="sng" smtClean="0"/>
              <a:t> социально-критическая </a:t>
            </a:r>
            <a:endParaRPr lang="ru-RU" sz="2200" smtClean="0"/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200" smtClean="0"/>
              <a:t>     Особенность – ориентация на объяснение и изменение общества (марксизм, неомарксизм);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800" u="sng" smtClean="0"/>
              <a:t> аналитическая </a:t>
            </a:r>
            <a:r>
              <a:rPr lang="ru-RU" sz="2200" smtClean="0"/>
              <a:t>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200" smtClean="0"/>
              <a:t>     Особенность – ориентация на философско-методологический анализ науки (позитивизм, аналитическая философия, структурализм, прагматизм);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200" smtClean="0"/>
              <a:t> </a:t>
            </a:r>
            <a:r>
              <a:rPr lang="ru-RU" sz="2800" u="sng" smtClean="0"/>
              <a:t>экзистенциально-антропологическая </a:t>
            </a:r>
            <a:r>
              <a:rPr lang="ru-RU" sz="2200" smtClean="0"/>
              <a:t>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200" smtClean="0"/>
              <a:t>    Особенность – ориентация на осмысление специфики бытия человека и места человека в мире (</a:t>
            </a:r>
            <a:r>
              <a:rPr lang="ru-RU" sz="2000" smtClean="0"/>
              <a:t>феноменология, экзистенциализм, герменевтика, философия психоанализа, философская антропология, религиозная философия).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801</TotalTime>
  <Words>1688</Words>
  <Application>Microsoft Office PowerPoint</Application>
  <PresentationFormat>Экран (4:3)</PresentationFormat>
  <Paragraphs>196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Лучи</vt:lpstr>
      <vt:lpstr>Тема 4. Становление и основные направления развития неклассической философии</vt:lpstr>
      <vt:lpstr>Понятие неклассической философии</vt:lpstr>
      <vt:lpstr>Социокультурные условия формирования неклассической философии</vt:lpstr>
      <vt:lpstr>Базовые ориентации классической и неклассической философии</vt:lpstr>
      <vt:lpstr>Ограничение принципа рационализма</vt:lpstr>
      <vt:lpstr>Дерационализация человека</vt:lpstr>
      <vt:lpstr>Переосмысление отношений человека и мира</vt:lpstr>
      <vt:lpstr>Плюрализм неклассической философии</vt:lpstr>
      <vt:lpstr>Основные направления неклассической философии</vt:lpstr>
      <vt:lpstr>Слайд 10</vt:lpstr>
      <vt:lpstr>Слайд 11</vt:lpstr>
      <vt:lpstr>Слайд 12</vt:lpstr>
      <vt:lpstr>Исторические формы позитивизма</vt:lpstr>
      <vt:lpstr>Классический позитивизм  (сер. – вт. пол.  XIX в.)</vt:lpstr>
      <vt:lpstr>Эмпириокритицизм (конец XIX – нач. XX вв.</vt:lpstr>
      <vt:lpstr>Неопозитивизм (20-50-е гг. XX в.)</vt:lpstr>
      <vt:lpstr>Постпозитивизм (вторая половина XX в.)</vt:lpstr>
      <vt:lpstr>Марксизм и неомарксизм</vt:lpstr>
      <vt:lpstr>Основные принципы марксистской философии</vt:lpstr>
      <vt:lpstr>Слайд 20</vt:lpstr>
      <vt:lpstr>Экзистенциализм</vt:lpstr>
      <vt:lpstr>Слайд 22</vt:lpstr>
      <vt:lpstr>Основные принципы экзистенциализма</vt:lpstr>
      <vt:lpstr>Понятие экзистенции</vt:lpstr>
      <vt:lpstr>Пути постижения экзистенции</vt:lpstr>
      <vt:lpstr>Слайд 26</vt:lpstr>
      <vt:lpstr>Современная религиозная философии</vt:lpstr>
      <vt:lpstr>Неотомизм</vt:lpstr>
      <vt:lpstr>Основные идеи неотомизма</vt:lpstr>
      <vt:lpstr>Слайд 30</vt:lpstr>
      <vt:lpstr>Слайд 31</vt:lpstr>
      <vt:lpstr>Слайд 32</vt:lpstr>
      <vt:lpstr>Слайд 33</vt:lpstr>
      <vt:lpstr>Слайд 34</vt:lpstr>
      <vt:lpstr>Вопросы для самоконтроля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homeuser</cp:lastModifiedBy>
  <cp:revision>70</cp:revision>
  <cp:lastPrinted>1601-01-01T00:00:00Z</cp:lastPrinted>
  <dcterms:created xsi:type="dcterms:W3CDTF">1601-01-01T00:00:00Z</dcterms:created>
  <dcterms:modified xsi:type="dcterms:W3CDTF">2018-09-03T08:34:21Z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