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56"/>
  </p:notesMasterIdLst>
  <p:sldIdLst>
    <p:sldId id="256" r:id="rId2"/>
    <p:sldId id="258" r:id="rId3"/>
    <p:sldId id="259" r:id="rId4"/>
    <p:sldId id="260" r:id="rId5"/>
    <p:sldId id="261" r:id="rId6"/>
    <p:sldId id="262" r:id="rId7"/>
    <p:sldId id="295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94" r:id="rId16"/>
    <p:sldId id="293" r:id="rId17"/>
    <p:sldId id="299" r:id="rId18"/>
    <p:sldId id="271" r:id="rId19"/>
    <p:sldId id="304" r:id="rId20"/>
    <p:sldId id="290" r:id="rId21"/>
    <p:sldId id="296" r:id="rId22"/>
    <p:sldId id="307" r:id="rId23"/>
    <p:sldId id="308" r:id="rId24"/>
    <p:sldId id="272" r:id="rId25"/>
    <p:sldId id="305" r:id="rId26"/>
    <p:sldId id="306" r:id="rId27"/>
    <p:sldId id="273" r:id="rId28"/>
    <p:sldId id="274" r:id="rId29"/>
    <p:sldId id="275" r:id="rId30"/>
    <p:sldId id="276" r:id="rId31"/>
    <p:sldId id="277" r:id="rId32"/>
    <p:sldId id="278" r:id="rId33"/>
    <p:sldId id="280" r:id="rId34"/>
    <p:sldId id="300" r:id="rId35"/>
    <p:sldId id="281" r:id="rId36"/>
    <p:sldId id="282" r:id="rId37"/>
    <p:sldId id="301" r:id="rId38"/>
    <p:sldId id="284" r:id="rId39"/>
    <p:sldId id="286" r:id="rId40"/>
    <p:sldId id="309" r:id="rId41"/>
    <p:sldId id="311" r:id="rId42"/>
    <p:sldId id="310" r:id="rId43"/>
    <p:sldId id="312" r:id="rId44"/>
    <p:sldId id="313" r:id="rId45"/>
    <p:sldId id="314" r:id="rId46"/>
    <p:sldId id="287" r:id="rId47"/>
    <p:sldId id="315" r:id="rId48"/>
    <p:sldId id="316" r:id="rId49"/>
    <p:sldId id="303" r:id="rId50"/>
    <p:sldId id="317" r:id="rId51"/>
    <p:sldId id="318" r:id="rId52"/>
    <p:sldId id="289" r:id="rId53"/>
    <p:sldId id="291" r:id="rId54"/>
    <p:sldId id="292" r:id="rId5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7D57E7"/>
    <a:srgbClr val="000099"/>
    <a:srgbClr val="063604"/>
    <a:srgbClr val="F9052E"/>
    <a:srgbClr val="90619D"/>
    <a:srgbClr val="211624"/>
    <a:srgbClr val="390A01"/>
    <a:srgbClr val="2C1D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02" autoAdjust="0"/>
    <p:restoredTop sz="85434" autoAdjust="0"/>
  </p:normalViewPr>
  <p:slideViewPr>
    <p:cSldViewPr>
      <p:cViewPr>
        <p:scale>
          <a:sx n="100" d="100"/>
          <a:sy n="100" d="100"/>
        </p:scale>
        <p:origin x="-186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D63154D-7502-43D5-A99F-8012617E76A7}" type="datetimeFigureOut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5BF13AA-1742-4E98-A5D6-22D6F2FFC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BF13AA-1742-4E98-A5D6-22D6F2FFCF4C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D90E2E-AF9F-43A6-ABCD-C0E93A2B221E}" type="slidenum">
              <a:rPr lang="ru-RU" altLang="ru-RU" smtClean="0"/>
              <a:pPr/>
              <a:t>30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310C6-242D-46CF-ABB9-33FE71F11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CE7C0-95DC-4477-B7DF-B73BF6E93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EB4A9-F714-4BB4-95CD-053D0B59E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8CD5C-5A52-4AB2-87E8-D3B0403C1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2A881-338F-4CC5-8683-1C3453779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A423C-6C07-457F-BF14-4781732F1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AB91F-63E3-4F0B-A1B7-1C2F1D07A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E5748-D70B-482C-AC8C-984ACAA4E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D5169-4B63-485F-8908-EFB33D13F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04B08-C000-4142-9D78-1489786DD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47663-543C-4961-9BAF-65160372D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5C7EA13-6215-4D32-B920-E8D5BAC358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3" r:id="rId1"/>
    <p:sldLayoutId id="2147483775" r:id="rId2"/>
    <p:sldLayoutId id="2147483784" r:id="rId3"/>
    <p:sldLayoutId id="2147483776" r:id="rId4"/>
    <p:sldLayoutId id="2147483785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1%82%D1%80%D0%B0%D1%81%D1%82%D0%B8" TargetMode="External"/><Relationship Id="rId7" Type="http://schemas.openxmlformats.org/officeDocument/2006/relationships/hyperlink" Target="http://ru.wikipedia.org/wiki/%D0%A1%D1%82%D1%80%D0%B0%D1%8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2%D0%BE%D0%B6%D0%B4%D0%B5%D0%BB%D0%B5%D0%BD%D0%B8%D0%B5" TargetMode="External"/><Relationship Id="rId5" Type="http://schemas.openxmlformats.org/officeDocument/2006/relationships/hyperlink" Target="http://ru.wikipedia.org/wiki/%D0%9E%D1%82%D0%B2%D1%80%D0%B0%D1%89%D0%B5%D0%BD%D0%B8%D0%B5" TargetMode="External"/><Relationship Id="rId4" Type="http://schemas.openxmlformats.org/officeDocument/2006/relationships/hyperlink" Target="http://ru.wikipedia.org/wiki/%D0%A3%D0%B4%D0%BE%D0%B2%D0%BE%D0%BB%D1%8C%D1%81%D1%82%D0%B2%D0%B8%D0%B5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533400" y="30480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500" b="1">
                <a:latin typeface="Century" pitchFamily="18" charset="0"/>
              </a:rPr>
              <a:t>Тема 3.</a:t>
            </a:r>
            <a:r>
              <a:rPr lang="ru-RU" sz="2500" b="1">
                <a:solidFill>
                  <a:schemeClr val="hlink"/>
                </a:solidFill>
                <a:latin typeface="Century" pitchFamily="18" charset="0"/>
              </a:rPr>
              <a:t> </a:t>
            </a:r>
            <a:r>
              <a:rPr lang="ru-RU" sz="2500" b="1">
                <a:solidFill>
                  <a:srgbClr val="F9F9F9"/>
                </a:solidFill>
                <a:latin typeface="Century" pitchFamily="18" charset="0"/>
              </a:rPr>
              <a:t>ОСНОВНЫЕ ЭТАПЫ РАЗВИТИЯ КЛАССИЧЕСКОЙ ФИЛОСОФИИ</a:t>
            </a:r>
          </a:p>
        </p:txBody>
      </p:sp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628775"/>
            <a:ext cx="19431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TextBox 3"/>
          <p:cNvPicPr>
            <a:picLocks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203575" y="333375"/>
            <a:ext cx="388937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692150"/>
            <a:ext cx="10668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285720" y="3429000"/>
            <a:ext cx="86868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dirty="0">
                <a:cs typeface="Arial" charset="0"/>
              </a:rPr>
              <a:t> </a:t>
            </a:r>
            <a:r>
              <a:rPr lang="ru-RU" b="1" dirty="0">
                <a:cs typeface="Arial" charset="0"/>
              </a:rPr>
              <a:t>1. Социально-исторические и культурные предпосылки возникновения философии. Основные школы и направления философии древнего Востока. </a:t>
            </a:r>
          </a:p>
          <a:p>
            <a:pPr marL="342900" indent="-342900"/>
            <a:r>
              <a:rPr lang="ru-RU" b="1" dirty="0">
                <a:cs typeface="Arial" charset="0"/>
              </a:rPr>
              <a:t>2. Особенности античной философии, ее влияние на последующее развитие философской мысли.</a:t>
            </a:r>
          </a:p>
          <a:p>
            <a:pPr marL="342900" indent="-342900"/>
            <a:r>
              <a:rPr lang="ru-RU" b="1" dirty="0">
                <a:cs typeface="Arial" charset="0"/>
              </a:rPr>
              <a:t>3. Статус и функции философии в средневековой европейской культуре.</a:t>
            </a:r>
          </a:p>
          <a:p>
            <a:pPr marL="342900" indent="-342900"/>
            <a:r>
              <a:rPr lang="ru-RU" b="1" dirty="0">
                <a:cs typeface="Arial" charset="0"/>
              </a:rPr>
              <a:t>4. Особенности и основная тематика философии эпохи Возрождения. </a:t>
            </a:r>
          </a:p>
          <a:p>
            <a:pPr marL="342900" indent="-342900"/>
            <a:r>
              <a:rPr lang="ru-RU" b="1" dirty="0">
                <a:cs typeface="Arial" charset="0"/>
              </a:rPr>
              <a:t>5. Философия Нового времени и обоснование методов научного познания. Немецкая классическая философия. </a:t>
            </a:r>
          </a:p>
          <a:p>
            <a:pPr marL="342900" indent="-342900"/>
            <a:r>
              <a:rPr lang="ru-RU" b="1" dirty="0">
                <a:cs typeface="Arial" charset="0"/>
              </a:rPr>
              <a:t>6. Основные достижения философии марксизма.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522288" y="661988"/>
            <a:ext cx="8621712" cy="497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0975" algn="ctr"/>
            <a:r>
              <a:rPr lang="ru-RU" altLang="ru-RU" sz="3200" b="1">
                <a:solidFill>
                  <a:srgbClr val="FF9900"/>
                </a:solidFill>
                <a:latin typeface="Tahoma" pitchFamily="34" charset="0"/>
              </a:rPr>
              <a:t>ОСНОВОПОЛАГАЮЩИЕ ПРИНЦИПЫ:</a:t>
            </a:r>
          </a:p>
          <a:p>
            <a:pPr indent="180975"/>
            <a:r>
              <a:rPr lang="ru-RU" altLang="ru-RU" sz="3600">
                <a:latin typeface="Tahoma" pitchFamily="34" charset="0"/>
              </a:rPr>
              <a:t>• жить в обществе и для общества;</a:t>
            </a:r>
          </a:p>
          <a:p>
            <a:pPr indent="180975"/>
            <a:r>
              <a:rPr lang="ru-RU" altLang="ru-RU" sz="3600">
                <a:latin typeface="Tahoma" pitchFamily="34" charset="0"/>
              </a:rPr>
              <a:t>• уступать друг другу;</a:t>
            </a:r>
          </a:p>
          <a:p>
            <a:pPr indent="180975"/>
            <a:r>
              <a:rPr lang="ru-RU" altLang="ru-RU" sz="3600">
                <a:latin typeface="Tahoma" pitchFamily="34" charset="0"/>
              </a:rPr>
              <a:t>• слушаться старших по возрасту и по званию;</a:t>
            </a:r>
          </a:p>
          <a:p>
            <a:pPr indent="180975"/>
            <a:r>
              <a:rPr lang="ru-RU" altLang="ru-RU" sz="3600">
                <a:latin typeface="Tahoma" pitchFamily="34" charset="0"/>
              </a:rPr>
              <a:t>• подчиняться императору;</a:t>
            </a:r>
          </a:p>
          <a:p>
            <a:pPr indent="180975"/>
            <a:r>
              <a:rPr lang="ru-RU" altLang="ru-RU" sz="3600">
                <a:latin typeface="Tahoma" pitchFamily="34" charset="0"/>
              </a:rPr>
              <a:t>• сдерживать себя, соблюдать меру во всем, избегать крайностей;</a:t>
            </a:r>
          </a:p>
          <a:p>
            <a:pPr indent="180975"/>
            <a:r>
              <a:rPr lang="ru-RU" altLang="ru-RU" sz="3600">
                <a:latin typeface="Tahoma" pitchFamily="34" charset="0"/>
              </a:rPr>
              <a:t>• быть человечным.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395288" y="1052513"/>
            <a:ext cx="8205787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3600" b="1" i="1" dirty="0" err="1">
                <a:solidFill>
                  <a:srgbClr val="002060"/>
                </a:solidFill>
                <a:latin typeface="Tahoma" pitchFamily="34" charset="0"/>
              </a:rPr>
              <a:t>Моизм</a:t>
            </a:r>
            <a:r>
              <a:rPr lang="ru-RU" altLang="ru-RU" sz="3600" b="1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ru-RU" altLang="ru-RU" sz="3600" b="1" dirty="0" smtClean="0">
                <a:solidFill>
                  <a:srgbClr val="FF9900"/>
                </a:solidFill>
                <a:latin typeface="Tahoma" pitchFamily="34" charset="0"/>
              </a:rPr>
              <a:t> </a:t>
            </a:r>
            <a:r>
              <a:rPr lang="ru-RU" altLang="ru-RU" sz="3600" dirty="0" smtClean="0">
                <a:latin typeface="Tahoma" pitchFamily="34" charset="0"/>
              </a:rPr>
              <a:t>проповедовал </a:t>
            </a:r>
            <a:r>
              <a:rPr lang="ru-RU" altLang="ru-RU" sz="3600" dirty="0">
                <a:latin typeface="Tahoma" pitchFamily="34" charset="0"/>
              </a:rPr>
              <a:t>всеобщую любовь, счастье и милосердие к низшим сословиям. </a:t>
            </a:r>
          </a:p>
          <a:p>
            <a:r>
              <a:rPr lang="ru-RU" altLang="ru-RU" sz="3600" b="1" i="1" dirty="0" err="1" smtClean="0">
                <a:solidFill>
                  <a:srgbClr val="002060"/>
                </a:solidFill>
                <a:latin typeface="Tahoma" pitchFamily="34" charset="0"/>
              </a:rPr>
              <a:t>Легизм</a:t>
            </a:r>
            <a:r>
              <a:rPr lang="ru-RU" altLang="ru-RU" sz="3600" b="1" i="1" dirty="0" smtClean="0">
                <a:solidFill>
                  <a:srgbClr val="002060"/>
                </a:solidFill>
                <a:latin typeface="Tahoma" pitchFamily="34" charset="0"/>
              </a:rPr>
              <a:t>:</a:t>
            </a:r>
            <a:r>
              <a:rPr lang="ru-RU" altLang="ru-RU" sz="3600" dirty="0" smtClean="0">
                <a:latin typeface="Tahoma" pitchFamily="34" charset="0"/>
              </a:rPr>
              <a:t> природа </a:t>
            </a:r>
            <a:r>
              <a:rPr lang="ru-RU" altLang="ru-RU" sz="3600" dirty="0">
                <a:latin typeface="Tahoma" pitchFamily="34" charset="0"/>
              </a:rPr>
              <a:t>человека безнравственна, значит эффективно управлять государством можно только тогда, когда власти руководствуются строгими </a:t>
            </a:r>
            <a:r>
              <a:rPr lang="ru-RU" altLang="ru-RU" sz="3600" dirty="0" smtClean="0">
                <a:latin typeface="Tahoma" pitchFamily="34" charset="0"/>
              </a:rPr>
              <a:t>законами. </a:t>
            </a:r>
            <a:endParaRPr lang="ru-RU" altLang="ru-RU" sz="3600" dirty="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250825" y="576263"/>
            <a:ext cx="86233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0975" algn="ctr"/>
            <a:r>
              <a:rPr lang="ru-RU" altLang="ru-RU" sz="3200" b="1" i="1" dirty="0">
                <a:solidFill>
                  <a:srgbClr val="0000FF"/>
                </a:solidFill>
                <a:latin typeface="Tahoma" pitchFamily="34" charset="0"/>
              </a:rPr>
              <a:t>Особенности философской мысли Древнего Китая:</a:t>
            </a:r>
            <a:r>
              <a:rPr lang="ru-RU" altLang="ru-RU" b="1" i="1" dirty="0">
                <a:solidFill>
                  <a:srgbClr val="0000FF"/>
                </a:solidFill>
                <a:latin typeface="Tahoma" pitchFamily="34" charset="0"/>
              </a:rPr>
              <a:t> </a:t>
            </a:r>
            <a:endParaRPr lang="ru-RU" altLang="ru-RU" b="1" dirty="0">
              <a:solidFill>
                <a:srgbClr val="0000FF"/>
              </a:solidFill>
              <a:latin typeface="Tahoma" pitchFamily="34" charset="0"/>
            </a:endParaRPr>
          </a:p>
          <a:p>
            <a:pPr indent="180975"/>
            <a:r>
              <a:rPr lang="be-BY" altLang="ru-RU" sz="3200" dirty="0" smtClean="0">
                <a:solidFill>
                  <a:schemeClr val="bg1"/>
                </a:solidFill>
                <a:latin typeface="Tahoma" pitchFamily="34" charset="0"/>
              </a:rPr>
              <a:t>–</a:t>
            </a:r>
            <a:r>
              <a:rPr lang="ru-RU" altLang="ru-RU" sz="3200" dirty="0" smtClean="0">
                <a:solidFill>
                  <a:srgbClr val="063604"/>
                </a:solidFill>
                <a:latin typeface="Tahoma" pitchFamily="34" charset="0"/>
              </a:rPr>
              <a:t> </a:t>
            </a:r>
            <a:r>
              <a:rPr lang="ru-RU" altLang="ru-RU" sz="3200" dirty="0">
                <a:solidFill>
                  <a:srgbClr val="063604"/>
                </a:solidFill>
                <a:latin typeface="Tahoma" pitchFamily="34" charset="0"/>
              </a:rPr>
              <a:t>носит прикладной, практический характер, мудрость – это  средство решения повседневных задач;</a:t>
            </a:r>
          </a:p>
          <a:p>
            <a:pPr indent="180975"/>
            <a:r>
              <a:rPr lang="be-BY" altLang="ru-RU" sz="3200" dirty="0" smtClean="0">
                <a:solidFill>
                  <a:schemeClr val="bg1"/>
                </a:solidFill>
                <a:latin typeface="Tahoma" pitchFamily="34" charset="0"/>
              </a:rPr>
              <a:t>–</a:t>
            </a:r>
            <a:r>
              <a:rPr lang="ru-RU" altLang="ru-RU" sz="3200" dirty="0" smtClean="0">
                <a:solidFill>
                  <a:srgbClr val="063604"/>
                </a:solidFill>
                <a:latin typeface="Tahoma" pitchFamily="34" charset="0"/>
              </a:rPr>
              <a:t>  </a:t>
            </a:r>
            <a:r>
              <a:rPr lang="ru-RU" altLang="ru-RU" sz="3200" dirty="0">
                <a:solidFill>
                  <a:srgbClr val="063604"/>
                </a:solidFill>
                <a:latin typeface="Tahoma" pitchFamily="34" charset="0"/>
              </a:rPr>
              <a:t>естествознание не оказывало влияние на философию; </a:t>
            </a:r>
          </a:p>
          <a:p>
            <a:pPr indent="180975"/>
            <a:r>
              <a:rPr lang="be-BY" altLang="ru-RU" sz="3200" dirty="0" smtClean="0">
                <a:solidFill>
                  <a:schemeClr val="bg1"/>
                </a:solidFill>
                <a:latin typeface="Tahoma" pitchFamily="34" charset="0"/>
              </a:rPr>
              <a:t>–</a:t>
            </a:r>
            <a:r>
              <a:rPr lang="ru-RU" altLang="ru-RU" sz="3200" dirty="0" smtClean="0">
                <a:solidFill>
                  <a:srgbClr val="063604"/>
                </a:solidFill>
                <a:latin typeface="Tahoma" pitchFamily="34" charset="0"/>
              </a:rPr>
              <a:t>  </a:t>
            </a:r>
            <a:r>
              <a:rPr lang="ru-RU" altLang="ru-RU" sz="3200" dirty="0">
                <a:solidFill>
                  <a:srgbClr val="063604"/>
                </a:solidFill>
                <a:latin typeface="Tahoma" pitchFamily="34" charset="0"/>
              </a:rPr>
              <a:t>ориентирована на совершенствование межличностных отношений ,  подчинялась политической практике.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0" y="260350"/>
            <a:ext cx="896461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0975" algn="ctr"/>
            <a:r>
              <a:rPr lang="ru-RU" altLang="ru-RU" sz="3200" b="1" dirty="0">
                <a:solidFill>
                  <a:srgbClr val="FF9900"/>
                </a:solidFill>
                <a:latin typeface="Tahoma" pitchFamily="34" charset="0"/>
              </a:rPr>
              <a:t>ЭТАПЫ РАЗВИТИЯ  АНТИЧНОЙ ФИЛОСОФИИ</a:t>
            </a:r>
          </a:p>
          <a:p>
            <a:pPr indent="180975" algn="ctr"/>
            <a:endParaRPr lang="ru-RU" altLang="ru-RU" sz="3200" dirty="0" smtClean="0">
              <a:latin typeface="Tahoma" pitchFamily="34" charset="0"/>
            </a:endParaRPr>
          </a:p>
          <a:p>
            <a:pPr indent="180975"/>
            <a:r>
              <a:rPr lang="ru-RU" altLang="ru-RU" sz="3200" dirty="0" smtClean="0">
                <a:solidFill>
                  <a:srgbClr val="660066"/>
                </a:solidFill>
                <a:latin typeface="Tahoma" pitchFamily="34" charset="0"/>
              </a:rPr>
              <a:t> 1. </a:t>
            </a:r>
            <a:r>
              <a:rPr lang="ru-RU" altLang="ru-RU" sz="3200" dirty="0" err="1" smtClean="0">
                <a:solidFill>
                  <a:srgbClr val="660066"/>
                </a:solidFill>
                <a:latin typeface="Tahoma" pitchFamily="34" charset="0"/>
              </a:rPr>
              <a:t>Досократовский</a:t>
            </a:r>
            <a:r>
              <a:rPr lang="ru-RU" altLang="ru-RU" sz="3200" dirty="0" smtClean="0">
                <a:solidFill>
                  <a:srgbClr val="660066"/>
                </a:solidFill>
                <a:latin typeface="Tahoma" pitchFamily="34" charset="0"/>
              </a:rPr>
              <a:t> </a:t>
            </a:r>
            <a:endParaRPr lang="ru-RU" altLang="ru-RU" sz="3200" dirty="0">
              <a:solidFill>
                <a:srgbClr val="660066"/>
              </a:solidFill>
              <a:latin typeface="Tahoma" pitchFamily="34" charset="0"/>
            </a:endParaRPr>
          </a:p>
          <a:p>
            <a:pPr indent="180975"/>
            <a:r>
              <a:rPr lang="ru-RU" altLang="ru-RU" sz="3200" dirty="0">
                <a:solidFill>
                  <a:srgbClr val="660066"/>
                </a:solidFill>
                <a:latin typeface="Tahoma" pitchFamily="34" charset="0"/>
              </a:rPr>
              <a:t>(</a:t>
            </a:r>
            <a:r>
              <a:rPr lang="en-US" altLang="ru-RU" sz="3200" dirty="0">
                <a:solidFill>
                  <a:srgbClr val="660066"/>
                </a:solidFill>
                <a:latin typeface="Tahoma" pitchFamily="34" charset="0"/>
              </a:rPr>
              <a:t>VII</a:t>
            </a:r>
            <a:r>
              <a:rPr lang="ru-RU" altLang="ru-RU" sz="3200" dirty="0">
                <a:solidFill>
                  <a:srgbClr val="660066"/>
                </a:solidFill>
                <a:latin typeface="Tahoma" pitchFamily="34" charset="0"/>
              </a:rPr>
              <a:t> – </a:t>
            </a:r>
            <a:r>
              <a:rPr lang="en-US" altLang="ru-RU" sz="3200" dirty="0">
                <a:solidFill>
                  <a:srgbClr val="660066"/>
                </a:solidFill>
                <a:latin typeface="Tahoma" pitchFamily="34" charset="0"/>
              </a:rPr>
              <a:t>VI</a:t>
            </a:r>
            <a:r>
              <a:rPr lang="ru-RU" altLang="ru-RU" sz="3200" dirty="0">
                <a:solidFill>
                  <a:srgbClr val="660066"/>
                </a:solidFill>
                <a:latin typeface="Tahoma" pitchFamily="34" charset="0"/>
              </a:rPr>
              <a:t> вв. до н. э.);</a:t>
            </a:r>
          </a:p>
          <a:p>
            <a:pPr indent="180975"/>
            <a:r>
              <a:rPr lang="ru-RU" altLang="ru-RU" sz="3200" b="1" dirty="0" smtClean="0">
                <a:solidFill>
                  <a:srgbClr val="660066"/>
                </a:solidFill>
                <a:latin typeface="Tahoma" pitchFamily="34" charset="0"/>
              </a:rPr>
              <a:t> </a:t>
            </a:r>
            <a:r>
              <a:rPr lang="ru-RU" altLang="ru-RU" sz="3200" dirty="0" smtClean="0">
                <a:solidFill>
                  <a:srgbClr val="660066"/>
                </a:solidFill>
                <a:latin typeface="Tahoma" pitchFamily="34" charset="0"/>
              </a:rPr>
              <a:t>2</a:t>
            </a:r>
            <a:r>
              <a:rPr lang="ru-RU" altLang="ru-RU" sz="3200" dirty="0">
                <a:solidFill>
                  <a:srgbClr val="660066"/>
                </a:solidFill>
                <a:latin typeface="Tahoma" pitchFamily="34" charset="0"/>
              </a:rPr>
              <a:t>. Классический </a:t>
            </a:r>
          </a:p>
          <a:p>
            <a:pPr indent="180975"/>
            <a:r>
              <a:rPr lang="ru-RU" altLang="ru-RU" sz="3200" dirty="0">
                <a:solidFill>
                  <a:srgbClr val="660066"/>
                </a:solidFill>
                <a:latin typeface="Tahoma" pitchFamily="34" charset="0"/>
              </a:rPr>
              <a:t>(</a:t>
            </a:r>
            <a:r>
              <a:rPr lang="en-US" altLang="ru-RU" sz="3200" dirty="0">
                <a:solidFill>
                  <a:srgbClr val="660066"/>
                </a:solidFill>
                <a:latin typeface="Tahoma" pitchFamily="34" charset="0"/>
              </a:rPr>
              <a:t>V</a:t>
            </a:r>
            <a:r>
              <a:rPr lang="ru-RU" altLang="ru-RU" sz="3200" dirty="0">
                <a:solidFill>
                  <a:srgbClr val="660066"/>
                </a:solidFill>
                <a:latin typeface="Tahoma" pitchFamily="34" charset="0"/>
              </a:rPr>
              <a:t> – ср.</a:t>
            </a:r>
            <a:r>
              <a:rPr lang="en-US" altLang="ru-RU" sz="3200" dirty="0">
                <a:solidFill>
                  <a:srgbClr val="660066"/>
                </a:solidFill>
                <a:latin typeface="Tahoma" pitchFamily="34" charset="0"/>
              </a:rPr>
              <a:t>IV</a:t>
            </a:r>
            <a:r>
              <a:rPr lang="ru-RU" altLang="ru-RU" sz="3200" dirty="0">
                <a:solidFill>
                  <a:srgbClr val="660066"/>
                </a:solidFill>
                <a:latin typeface="Tahoma" pitchFamily="34" charset="0"/>
              </a:rPr>
              <a:t> вв. до н. э );</a:t>
            </a:r>
          </a:p>
          <a:p>
            <a:pPr indent="180975"/>
            <a:r>
              <a:rPr lang="ru-RU" altLang="ru-RU" sz="3200" dirty="0">
                <a:solidFill>
                  <a:srgbClr val="660066"/>
                </a:solidFill>
                <a:latin typeface="Tahoma" pitchFamily="34" charset="0"/>
              </a:rPr>
              <a:t>3</a:t>
            </a:r>
            <a:r>
              <a:rPr lang="ru-RU" altLang="ru-RU" sz="3200" b="1" dirty="0">
                <a:solidFill>
                  <a:srgbClr val="660066"/>
                </a:solidFill>
                <a:latin typeface="Tahoma" pitchFamily="34" charset="0"/>
              </a:rPr>
              <a:t>.</a:t>
            </a:r>
            <a:r>
              <a:rPr lang="ru-RU" altLang="ru-RU" sz="3200" dirty="0">
                <a:solidFill>
                  <a:srgbClr val="660066"/>
                </a:solidFill>
                <a:latin typeface="Tahoma" pitchFamily="34" charset="0"/>
              </a:rPr>
              <a:t> Эллинистический </a:t>
            </a:r>
          </a:p>
          <a:p>
            <a:pPr indent="180975"/>
            <a:r>
              <a:rPr lang="ru-RU" altLang="ru-RU" sz="3200" dirty="0">
                <a:solidFill>
                  <a:srgbClr val="660066"/>
                </a:solidFill>
                <a:latin typeface="Tahoma" pitchFamily="34" charset="0"/>
              </a:rPr>
              <a:t>(</a:t>
            </a:r>
            <a:r>
              <a:rPr lang="en-US" altLang="ru-RU" sz="3200" dirty="0">
                <a:solidFill>
                  <a:srgbClr val="660066"/>
                </a:solidFill>
                <a:latin typeface="Tahoma" pitchFamily="34" charset="0"/>
              </a:rPr>
              <a:t>IV</a:t>
            </a:r>
            <a:r>
              <a:rPr lang="ru-RU" altLang="ru-RU" sz="3200" dirty="0">
                <a:solidFill>
                  <a:srgbClr val="660066"/>
                </a:solidFill>
                <a:latin typeface="Tahoma" pitchFamily="34" charset="0"/>
              </a:rPr>
              <a:t> в. до н. э  – </a:t>
            </a:r>
            <a:r>
              <a:rPr lang="en-US" altLang="ru-RU" sz="3200" dirty="0">
                <a:solidFill>
                  <a:srgbClr val="660066"/>
                </a:solidFill>
                <a:latin typeface="Tahoma" pitchFamily="34" charset="0"/>
              </a:rPr>
              <a:t>V </a:t>
            </a:r>
            <a:r>
              <a:rPr lang="ru-RU" altLang="ru-RU" sz="3200" dirty="0">
                <a:solidFill>
                  <a:srgbClr val="660066"/>
                </a:solidFill>
                <a:latin typeface="Tahoma" pitchFamily="34" charset="0"/>
              </a:rPr>
              <a:t>в. н.э).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3429000"/>
            <a:ext cx="3384550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250825" y="446088"/>
            <a:ext cx="864235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/>
            <a:r>
              <a:rPr lang="ru-RU" altLang="ru-RU" sz="2400" dirty="0" smtClean="0">
                <a:solidFill>
                  <a:srgbClr val="660066"/>
                </a:solidFill>
              </a:rPr>
              <a:t>ДОСОКРАТОВСКИЙ ЭТАП </a:t>
            </a:r>
            <a:endParaRPr lang="ru-RU" altLang="ru-RU" sz="2400" dirty="0">
              <a:solidFill>
                <a:srgbClr val="660066"/>
              </a:solidFill>
            </a:endParaRPr>
          </a:p>
          <a:p>
            <a:pPr marL="342900" indent="-342900" algn="ctr"/>
            <a:r>
              <a:rPr lang="ru-RU" altLang="ru-RU" sz="2400" b="1" dirty="0" smtClean="0">
                <a:solidFill>
                  <a:srgbClr val="660066"/>
                </a:solidFill>
              </a:rPr>
              <a:t>Школы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altLang="ru-RU" sz="2400" b="1" i="1" dirty="0" smtClean="0"/>
              <a:t>Милетская: </a:t>
            </a:r>
            <a:r>
              <a:rPr lang="ru-RU" altLang="ru-RU" sz="2400" b="1" i="1" dirty="0" smtClean="0">
                <a:latin typeface="Constantia" pitchFamily="18" charset="0"/>
              </a:rPr>
              <a:t>философы </a:t>
            </a:r>
            <a:r>
              <a:rPr lang="ru-RU" altLang="ru-RU" sz="2400" b="1" i="1" dirty="0">
                <a:latin typeface="Constantia" pitchFamily="18" charset="0"/>
              </a:rPr>
              <a:t>пытались найти основной принцип мира (</a:t>
            </a:r>
            <a:r>
              <a:rPr lang="ru-RU" altLang="ru-RU" sz="2400" b="1" i="1" dirty="0" err="1">
                <a:latin typeface="Constantia" pitchFamily="18" charset="0"/>
              </a:rPr>
              <a:t>архэ</a:t>
            </a:r>
            <a:r>
              <a:rPr lang="ru-RU" altLang="ru-RU" sz="2400" b="1" i="1" dirty="0">
                <a:latin typeface="Constantia" pitchFamily="18" charset="0"/>
              </a:rPr>
              <a:t>; первоначало).</a:t>
            </a:r>
            <a:r>
              <a:rPr lang="ru-RU" altLang="ru-RU" sz="2400" dirty="0">
                <a:latin typeface="Constantia" pitchFamily="18" charset="0"/>
              </a:rPr>
              <a:t> </a:t>
            </a:r>
            <a:endParaRPr lang="ru-RU" altLang="ru-RU" sz="2400" b="1" i="1" dirty="0"/>
          </a:p>
          <a:p>
            <a:pPr marL="342900" indent="-342900">
              <a:buFont typeface="Wingdings" pitchFamily="2" charset="2"/>
              <a:buChar char="q"/>
            </a:pPr>
            <a:r>
              <a:rPr lang="ru-RU" altLang="ru-RU" sz="2400" b="1" i="1" dirty="0"/>
              <a:t>Гераклит </a:t>
            </a:r>
            <a:r>
              <a:rPr lang="ru-RU" altLang="ru-RU" sz="2400" b="1" i="1" dirty="0" smtClean="0">
                <a:latin typeface="Constantia" pitchFamily="18" charset="0"/>
              </a:rPr>
              <a:t>высказал </a:t>
            </a:r>
            <a:r>
              <a:rPr lang="ru-RU" altLang="ru-RU" sz="2400" b="1" i="1" dirty="0">
                <a:latin typeface="Constantia" pitchFamily="18" charset="0"/>
              </a:rPr>
              <a:t>идею всеобщей изменчивости и движения; открыл  объективную диалектику вещей и </a:t>
            </a:r>
            <a:r>
              <a:rPr lang="ru-RU" altLang="ru-RU" sz="2400" b="1" i="1" dirty="0" smtClean="0">
                <a:latin typeface="Constantia" pitchFamily="18" charset="0"/>
              </a:rPr>
              <a:t>явлений.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altLang="ru-RU" sz="2400" b="1" i="1" dirty="0" smtClean="0"/>
              <a:t>Пифагорейцы: </a:t>
            </a:r>
            <a:r>
              <a:rPr lang="ru-RU" altLang="ru-RU" sz="2400" b="1" i="1" dirty="0" smtClean="0">
                <a:latin typeface="Constantia" pitchFamily="18" charset="0"/>
              </a:rPr>
              <a:t>Число </a:t>
            </a:r>
            <a:r>
              <a:rPr lang="ru-RU" sz="2400" dirty="0" smtClean="0">
                <a:latin typeface="Constantia" pitchFamily="18" charset="0"/>
              </a:rPr>
              <a:t>– это то, что оформляет, дифференцирует материю</a:t>
            </a:r>
            <a:r>
              <a:rPr lang="ru-RU" altLang="ru-RU" sz="2400" b="1" i="1" dirty="0" smtClean="0">
                <a:latin typeface="Constantia" pitchFamily="18" charset="0"/>
              </a:rPr>
              <a:t>.</a:t>
            </a:r>
            <a:r>
              <a:rPr lang="ru-RU" altLang="ru-RU" sz="2400" dirty="0" smtClean="0">
                <a:latin typeface="Constantia" pitchFamily="18" charset="0"/>
              </a:rPr>
              <a:t> </a:t>
            </a:r>
            <a:endParaRPr lang="ru-RU" altLang="ru-RU" sz="2400" b="1" i="1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ru-RU" altLang="ru-RU" sz="2400" b="1" i="1" dirty="0" smtClean="0"/>
              <a:t>Элеаты </a:t>
            </a:r>
            <a:r>
              <a:rPr lang="ru-RU" sz="2400" dirty="0">
                <a:latin typeface="Constantia" pitchFamily="18" charset="0"/>
              </a:rPr>
              <a:t>ввели категорию «бытие», зачинатели метафизики. </a:t>
            </a:r>
            <a:endParaRPr lang="ru-RU" altLang="ru-RU" sz="2400" dirty="0">
              <a:latin typeface="Constantia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altLang="ru-RU" sz="2400" b="1" i="1" dirty="0" smtClean="0"/>
              <a:t>Атомисты: </a:t>
            </a:r>
            <a:r>
              <a:rPr lang="ru-RU" sz="2400" dirty="0" smtClean="0">
                <a:latin typeface="Constantia" pitchFamily="18" charset="0"/>
              </a:rPr>
              <a:t>все </a:t>
            </a:r>
            <a:r>
              <a:rPr lang="ru-RU" sz="2400" dirty="0">
                <a:latin typeface="Constantia" pitchFamily="18" charset="0"/>
              </a:rPr>
              <a:t>вещи состоят из атомов </a:t>
            </a:r>
            <a:r>
              <a:rPr lang="ru-RU" sz="2400" i="1" dirty="0">
                <a:latin typeface="Constantia" pitchFamily="18" charset="0"/>
              </a:rPr>
              <a:t>(Левкипп, Демокрит).</a:t>
            </a:r>
            <a:r>
              <a:rPr lang="en-US" sz="2400" dirty="0">
                <a:latin typeface="Constantia" pitchFamily="18" charset="0"/>
              </a:rPr>
              <a:t> </a:t>
            </a:r>
            <a:endParaRPr lang="ru-RU" altLang="ru-RU" sz="24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827088" y="188913"/>
            <a:ext cx="7704137" cy="576262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/>
            <a:r>
              <a:rPr lang="ru-RU" sz="3200">
                <a:solidFill>
                  <a:srgbClr val="F9F9F9"/>
                </a:solidFill>
                <a:latin typeface="Constantia" pitchFamily="18" charset="0"/>
              </a:rPr>
              <a:t>Пифагор – создание теории чисел </a:t>
            </a:r>
          </a:p>
        </p:txBody>
      </p:sp>
      <p:sp>
        <p:nvSpPr>
          <p:cNvPr id="19459" name="Text Box 9"/>
          <p:cNvSpPr txBox="1">
            <a:spLocks noChangeArrowheads="1"/>
          </p:cNvSpPr>
          <p:nvPr/>
        </p:nvSpPr>
        <p:spPr bwMode="auto">
          <a:xfrm>
            <a:off x="971550" y="3573463"/>
            <a:ext cx="2225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Квадратные числа:</a:t>
            </a:r>
          </a:p>
        </p:txBody>
      </p:sp>
      <p:pic>
        <p:nvPicPr>
          <p:cNvPr id="19460" name="Picture 4" descr="wpe3.jpg (1838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149725"/>
            <a:ext cx="3048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323850" y="5229225"/>
            <a:ext cx="3733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/>
          </a:p>
          <a:p>
            <a:r>
              <a:rPr lang="ru-RU" b="1"/>
              <a:t>Вводится доказательство, в том числе, доказательство от противного</a:t>
            </a: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4859338" y="1125538"/>
            <a:ext cx="352901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2200" dirty="0">
                <a:latin typeface="Constantia" pitchFamily="18" charset="0"/>
              </a:rPr>
              <a:t>Пифагор в качестве первоначала (</a:t>
            </a:r>
            <a:r>
              <a:rPr lang="ru-RU" sz="2200" dirty="0" err="1">
                <a:latin typeface="Constantia" pitchFamily="18" charset="0"/>
              </a:rPr>
              <a:t>архэ</a:t>
            </a:r>
            <a:r>
              <a:rPr lang="ru-RU" sz="2200" dirty="0">
                <a:latin typeface="Constantia" pitchFamily="18" charset="0"/>
              </a:rPr>
              <a:t>) выбрал число, ведь вещи сходны между собой тем, что их можно сосчитать. </a:t>
            </a:r>
            <a:r>
              <a:rPr lang="ru-RU" sz="2000" dirty="0">
                <a:latin typeface="Constantia" pitchFamily="18" charset="0"/>
              </a:rPr>
              <a:t>Числа:</a:t>
            </a: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ru-RU" sz="2000" dirty="0">
                <a:latin typeface="Constantia" pitchFamily="18" charset="0"/>
              </a:rPr>
              <a:t>Четные – мужские</a:t>
            </a: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ru-RU" sz="2000" dirty="0">
                <a:latin typeface="Constantia" pitchFamily="18" charset="0"/>
              </a:rPr>
              <a:t>Нечетные – женские</a:t>
            </a: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endParaRPr lang="ru-RU" sz="2000" dirty="0">
              <a:latin typeface="Constantia" pitchFamily="18" charset="0"/>
            </a:endParaRP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2000" dirty="0">
                <a:latin typeface="Constantia" pitchFamily="18" charset="0"/>
              </a:rPr>
              <a:t>«Элементы чисел являются элементами всех вещей и весь мир является гармонией и числом</a:t>
            </a:r>
            <a:r>
              <a:rPr lang="ru-RU" sz="2000" dirty="0" smtClean="0">
                <a:latin typeface="Constantia" pitchFamily="18" charset="0"/>
              </a:rPr>
              <a:t>».</a:t>
            </a:r>
            <a:endParaRPr lang="ru-RU" sz="2000" dirty="0">
              <a:latin typeface="Constantia" pitchFamily="18" charset="0"/>
            </a:endParaRPr>
          </a:p>
        </p:txBody>
      </p:sp>
      <p:pic>
        <p:nvPicPr>
          <p:cNvPr id="194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714356"/>
            <a:ext cx="1825663" cy="275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900113" y="188913"/>
            <a:ext cx="6834187" cy="8636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/>
            <a:r>
              <a:rPr lang="ru-RU" sz="2800">
                <a:solidFill>
                  <a:srgbClr val="F9F9F9"/>
                </a:solidFill>
                <a:latin typeface="Constantia" pitchFamily="18" charset="0"/>
              </a:rPr>
              <a:t>Зенон Элейский – проблема конечного и бесконечного</a:t>
            </a: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838200" y="1628775"/>
            <a:ext cx="26543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ru-RU" sz="2200">
                <a:latin typeface="Constantia" pitchFamily="18" charset="0"/>
              </a:rPr>
              <a:t>Апории:</a:t>
            </a: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ru-RU" sz="2200">
                <a:latin typeface="Constantia" pitchFamily="18" charset="0"/>
              </a:rPr>
              <a:t>«Ахиллес и черепаха»</a:t>
            </a: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ru-RU" sz="2200">
                <a:latin typeface="Constantia" pitchFamily="18" charset="0"/>
              </a:rPr>
              <a:t>«Стрела»</a:t>
            </a: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ru-RU" sz="2200">
                <a:latin typeface="Constantia" pitchFamily="18" charset="0"/>
              </a:rPr>
              <a:t>«Стадион»</a:t>
            </a: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ru-RU" sz="2200">
                <a:latin typeface="Constantia" pitchFamily="18" charset="0"/>
              </a:rPr>
              <a:t>«Дихотомия»</a:t>
            </a: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endParaRPr lang="ru-RU" sz="2200">
              <a:latin typeface="Constantia" pitchFamily="18" charset="0"/>
            </a:endParaRP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1484313"/>
            <a:ext cx="3770313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68313" y="333375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Constantia" pitchFamily="18" charset="0"/>
              </a:rPr>
              <a:t>Атомистическая школа (</a:t>
            </a:r>
            <a:r>
              <a:rPr lang="en-US" sz="3200" dirty="0">
                <a:solidFill>
                  <a:schemeClr val="bg1"/>
                </a:solidFill>
                <a:latin typeface="Constantia" pitchFamily="18" charset="0"/>
              </a:rPr>
              <a:t>VI-V</a:t>
            </a:r>
            <a:r>
              <a:rPr lang="ru-RU" sz="3200" dirty="0">
                <a:solidFill>
                  <a:schemeClr val="bg1"/>
                </a:solidFill>
                <a:latin typeface="Constantia" pitchFamily="18" charset="0"/>
              </a:rPr>
              <a:t>вв</a:t>
            </a:r>
            <a:r>
              <a:rPr lang="ru-RU" sz="3200" dirty="0" smtClean="0">
                <a:solidFill>
                  <a:schemeClr val="bg1"/>
                </a:solidFill>
                <a:latin typeface="Constantia" pitchFamily="18" charset="0"/>
              </a:rPr>
              <a:t>. до </a:t>
            </a:r>
            <a:r>
              <a:rPr lang="ru-RU" sz="3200" dirty="0">
                <a:solidFill>
                  <a:schemeClr val="bg1"/>
                </a:solidFill>
                <a:latin typeface="Constantia" pitchFamily="18" charset="0"/>
              </a:rPr>
              <a:t>н.э.)</a:t>
            </a: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4508500"/>
            <a:ext cx="331152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684213" y="1196975"/>
            <a:ext cx="31686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ru-RU" sz="2200">
                <a:latin typeface="Constantia" pitchFamily="18" charset="0"/>
              </a:rPr>
              <a:t>Демокрит</a:t>
            </a: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ru-RU" sz="2200">
                <a:latin typeface="Constantia" pitchFamily="18" charset="0"/>
              </a:rPr>
              <a:t>Левкипп</a:t>
            </a: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endParaRPr lang="ru-RU" sz="2200">
              <a:latin typeface="Constantia" pitchFamily="18" charset="0"/>
            </a:endParaRP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ru-RU" sz="2200">
                <a:latin typeface="Constantia" pitchFamily="18" charset="0"/>
              </a:rPr>
              <a:t>Атомы – мельчайшие частицы, из которых состоит материя</a:t>
            </a:r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412875"/>
            <a:ext cx="2757488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10"/>
          <p:cNvSpPr>
            <a:spLocks noChangeArrowheads="1"/>
          </p:cNvSpPr>
          <p:nvPr/>
        </p:nvSpPr>
        <p:spPr bwMode="auto">
          <a:xfrm>
            <a:off x="250825" y="4292600"/>
            <a:ext cx="46656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ru-RU"/>
              <a:t> Атомы двигаются в Великой Пустоте в любых направлениях с любыми скоростями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323850" y="620713"/>
            <a:ext cx="8424863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4400" b="1" dirty="0"/>
              <a:t>Классическая греческая философия</a:t>
            </a:r>
            <a:r>
              <a:rPr lang="ru-RU" altLang="ru-RU" b="1" dirty="0"/>
              <a:t> </a:t>
            </a:r>
          </a:p>
          <a:p>
            <a:pPr algn="just"/>
            <a:r>
              <a:rPr lang="ru-RU" altLang="ru-RU" sz="4800" b="1" dirty="0" smtClean="0">
                <a:solidFill>
                  <a:srgbClr val="FF9900"/>
                </a:solidFill>
              </a:rPr>
              <a:t>Софисты</a:t>
            </a:r>
            <a:endParaRPr lang="ru-RU" altLang="ru-RU" sz="4800" b="1" dirty="0">
              <a:solidFill>
                <a:srgbClr val="FF9900"/>
              </a:solidFill>
            </a:endParaRPr>
          </a:p>
          <a:p>
            <a:pPr algn="just"/>
            <a:r>
              <a:rPr lang="ru-RU" altLang="ru-RU" sz="4800" b="1" dirty="0">
                <a:solidFill>
                  <a:srgbClr val="FF9900"/>
                </a:solidFill>
              </a:rPr>
              <a:t>Сократ</a:t>
            </a:r>
          </a:p>
          <a:p>
            <a:pPr algn="just"/>
            <a:r>
              <a:rPr lang="ru-RU" altLang="ru-RU" sz="4800" b="1" dirty="0">
                <a:solidFill>
                  <a:srgbClr val="FF9900"/>
                </a:solidFill>
              </a:rPr>
              <a:t>Платон</a:t>
            </a:r>
          </a:p>
          <a:p>
            <a:pPr algn="just"/>
            <a:r>
              <a:rPr lang="ru-RU" altLang="ru-RU" sz="4800" b="1" dirty="0">
                <a:solidFill>
                  <a:srgbClr val="FF9900"/>
                </a:solidFill>
              </a:rPr>
              <a:t>Аристотель</a:t>
            </a:r>
          </a:p>
        </p:txBody>
      </p:sp>
      <p:pic>
        <p:nvPicPr>
          <p:cNvPr id="22531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28875"/>
            <a:ext cx="3455988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785786" y="274638"/>
            <a:ext cx="7500990" cy="65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Софисты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000108"/>
            <a:ext cx="61436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Софисты – учителя риторики</a:t>
            </a:r>
          </a:p>
          <a:p>
            <a:r>
              <a:rPr lang="ru-RU" sz="2800" b="1" dirty="0" smtClean="0"/>
              <a:t>Представители:</a:t>
            </a:r>
          </a:p>
          <a:p>
            <a:r>
              <a:rPr lang="ru-RU" sz="2800" b="1" dirty="0" smtClean="0"/>
              <a:t>Протагор  и </a:t>
            </a:r>
            <a:r>
              <a:rPr lang="ru-RU" sz="2800" b="1" dirty="0" err="1" smtClean="0"/>
              <a:t>Горгий</a:t>
            </a:r>
            <a:r>
              <a:rPr lang="ru-RU" sz="2800" b="1" dirty="0" smtClean="0"/>
              <a:t> (</a:t>
            </a:r>
            <a:r>
              <a:rPr lang="en-US" sz="2800" b="1" dirty="0" smtClean="0"/>
              <a:t>V</a:t>
            </a:r>
            <a:r>
              <a:rPr lang="ru-RU" sz="2800" b="1" dirty="0" smtClean="0"/>
              <a:t> в. до  н.э.)</a:t>
            </a:r>
          </a:p>
          <a:p>
            <a:pPr algn="ctr"/>
            <a:endParaRPr lang="ru-RU" dirty="0" smtClean="0"/>
          </a:p>
          <a:p>
            <a:pPr algn="ctr"/>
            <a:endParaRPr lang="ru-RU" altLang="ru-RU" b="1" i="1" dirty="0">
              <a:solidFill>
                <a:srgbClr val="660066"/>
              </a:solidFill>
            </a:endParaRPr>
          </a:p>
        </p:txBody>
      </p:sp>
      <p:sp>
        <p:nvSpPr>
          <p:cNvPr id="5" name="Объект 3"/>
          <p:cNvSpPr>
            <a:spLocks/>
          </p:cNvSpPr>
          <p:nvPr/>
        </p:nvSpPr>
        <p:spPr bwMode="auto">
          <a:xfrm>
            <a:off x="357158" y="2714620"/>
            <a:ext cx="8534430" cy="366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Идеи:</a:t>
            </a:r>
          </a:p>
          <a:p>
            <a:pPr lvl="0">
              <a:buClr>
                <a:schemeClr val="tx1"/>
              </a:buClr>
              <a:buSzPts val="2200"/>
              <a:buFont typeface="Calibri" pitchFamily="34" charset="0"/>
              <a:buChar char="•"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«Человек есть мера всех вещей…» </a:t>
            </a:r>
            <a:r>
              <a:rPr lang="ru-RU" sz="2800" dirty="0" smtClean="0">
                <a:latin typeface="Calibri" pitchFamily="34" charset="0"/>
                <a:cs typeface="Arial" pitchFamily="34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релятивизм (относительность в познании).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Calibri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Истина – это то, что допущено самим сознанием.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Calibri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Скептицизм  (существует только мир мнений).</a:t>
            </a:r>
          </a:p>
          <a:p>
            <a:pPr lvl="0">
              <a:buClr>
                <a:schemeClr val="tx1"/>
              </a:buClr>
              <a:buSzPts val="2200"/>
              <a:buFont typeface="Calibri" pitchFamily="34" charset="0"/>
              <a:buChar char="•"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Софизмы</a:t>
            </a:r>
            <a:r>
              <a:rPr lang="ru-RU" sz="2800" dirty="0" smtClean="0">
                <a:latin typeface="Calibri" pitchFamily="34" charset="0"/>
                <a:cs typeface="Arial" pitchFamily="34" charset="0"/>
              </a:rPr>
              <a:t> 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мнимые доказательства.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611188" y="333375"/>
            <a:ext cx="81676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2800" b="1">
                <a:solidFill>
                  <a:srgbClr val="F9052E"/>
                </a:solidFill>
                <a:latin typeface="Tahoma" pitchFamily="34" charset="0"/>
              </a:rPr>
              <a:t>ПРЕДПОСЫЛКИ ВОЗНИКНОВЕНИЯ ФИЛОСОФИИ</a:t>
            </a:r>
            <a:r>
              <a:rPr lang="ru-RU" altLang="ru-RU">
                <a:latin typeface="Tahoma" pitchFamily="34" charset="0"/>
              </a:rPr>
              <a:t> </a:t>
            </a:r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179388" y="1484313"/>
            <a:ext cx="8964612" cy="42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buFontTx/>
              <a:buChar char="•"/>
            </a:pPr>
            <a:r>
              <a:rPr lang="ru-RU" altLang="ru-RU" sz="4000" dirty="0">
                <a:latin typeface="Tahoma" pitchFamily="34" charset="0"/>
              </a:rPr>
              <a:t>Новый уровень развития производства; </a:t>
            </a:r>
          </a:p>
          <a:p>
            <a:pPr marL="342900" indent="-342900">
              <a:buFontTx/>
              <a:buChar char="•"/>
            </a:pPr>
            <a:r>
              <a:rPr lang="ru-RU" altLang="ru-RU" sz="4000" dirty="0" smtClean="0">
                <a:latin typeface="Tahoma" pitchFamily="34" charset="0"/>
              </a:rPr>
              <a:t>появление </a:t>
            </a:r>
            <a:r>
              <a:rPr lang="ru-RU" altLang="ru-RU" sz="4000" dirty="0">
                <a:latin typeface="Tahoma" pitchFamily="34" charset="0"/>
              </a:rPr>
              <a:t>всеобщего эквивалента стоимости – денег; </a:t>
            </a:r>
          </a:p>
          <a:p>
            <a:pPr marL="342900" indent="-342900">
              <a:buFontTx/>
              <a:buChar char="•"/>
            </a:pPr>
            <a:r>
              <a:rPr lang="ru-RU" altLang="ru-RU" sz="4000" dirty="0" smtClean="0">
                <a:latin typeface="Tahoma" pitchFamily="34" charset="0"/>
              </a:rPr>
              <a:t>отделение </a:t>
            </a:r>
            <a:r>
              <a:rPr lang="ru-RU" altLang="ru-RU" sz="4000" dirty="0">
                <a:latin typeface="Tahoma" pitchFamily="34" charset="0"/>
              </a:rPr>
              <a:t>умственного труда от </a:t>
            </a:r>
            <a:r>
              <a:rPr lang="ru-RU" altLang="ru-RU" sz="4000" dirty="0" smtClean="0">
                <a:latin typeface="Tahoma" pitchFamily="34" charset="0"/>
              </a:rPr>
              <a:t>физического.</a:t>
            </a:r>
            <a:r>
              <a:rPr lang="ru-RU" altLang="ru-RU" sz="3200" dirty="0" smtClean="0">
                <a:latin typeface="Tahoma" pitchFamily="34" charset="0"/>
              </a:rPr>
              <a:t> </a:t>
            </a:r>
            <a:endParaRPr lang="ru-RU" altLang="ru-RU" sz="3200" dirty="0">
              <a:latin typeface="Tahoma" pitchFamily="34" charset="0"/>
            </a:endParaRPr>
          </a:p>
          <a:p>
            <a:pPr marL="342900" indent="-342900"/>
            <a:endParaRPr lang="ru-RU" altLang="ru-RU" sz="3200" dirty="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15888"/>
            <a:ext cx="7772400" cy="720725"/>
          </a:xfrm>
          <a:ln w="9525"/>
        </p:spPr>
        <p:txBody>
          <a:bodyPr wrap="square" lIns="91440" tIns="45720" rIns="91440" bIns="45720" numCol="1" anchor="ctr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800" b="1" dirty="0" smtClean="0">
                <a:ln>
                  <a:noFill/>
                </a:ln>
                <a:effectLst/>
                <a:latin typeface="Centaur" pitchFamily="18" charset="0"/>
              </a:rPr>
              <a:t>СОКРАТ (469/470-399 </a:t>
            </a:r>
            <a:r>
              <a:rPr lang="ru-RU" sz="2800" dirty="0" smtClean="0">
                <a:ln>
                  <a:noFill/>
                </a:ln>
                <a:effectLst/>
                <a:latin typeface="Centaur" pitchFamily="18" charset="0"/>
              </a:rPr>
              <a:t>гг. до н. э.)</a:t>
            </a:r>
          </a:p>
        </p:txBody>
      </p:sp>
      <p:pic>
        <p:nvPicPr>
          <p:cNvPr id="52229" name="Picture 5" descr="ps_1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908050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AutoShape 6"/>
          <p:cNvSpPr>
            <a:spLocks noChangeArrowheads="1"/>
          </p:cNvSpPr>
          <p:nvPr/>
        </p:nvSpPr>
        <p:spPr bwMode="auto">
          <a:xfrm>
            <a:off x="2786050" y="1000108"/>
            <a:ext cx="6143668" cy="2119310"/>
          </a:xfrm>
          <a:prstGeom prst="downArrowCallout">
            <a:avLst>
              <a:gd name="adj1" fmla="val 26429"/>
              <a:gd name="adj2" fmla="val 58157"/>
              <a:gd name="adj3" fmla="val 15685"/>
              <a:gd name="adj4" fmla="val 6666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b="1" dirty="0">
                <a:solidFill>
                  <a:schemeClr val="bg1"/>
                </a:solidFill>
              </a:rPr>
              <a:t>1. Он  первым обосновал  принцип  этического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рационализма: «добродетель есть знание</a:t>
            </a:r>
            <a:r>
              <a:rPr lang="ru-RU" sz="2000" b="1" dirty="0" smtClean="0">
                <a:solidFill>
                  <a:schemeClr val="bg1"/>
                </a:solidFill>
              </a:rPr>
              <a:t>».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428596" y="3143248"/>
            <a:ext cx="8501122" cy="114300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2. Является одним из родоначальников диалектики как </a:t>
            </a:r>
            <a:r>
              <a:rPr lang="ru-RU" b="1" dirty="0" smtClean="0">
                <a:solidFill>
                  <a:schemeClr val="bg1"/>
                </a:solidFill>
              </a:rPr>
              <a:t>метода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отыскания  </a:t>
            </a:r>
            <a:r>
              <a:rPr lang="ru-RU" b="1" dirty="0">
                <a:solidFill>
                  <a:schemeClr val="bg1"/>
                </a:solidFill>
              </a:rPr>
              <a:t>истины путем постановки наводящих вопросов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ru-RU" b="1" dirty="0" smtClean="0">
                <a:solidFill>
                  <a:schemeClr val="bg1"/>
                </a:solidFill>
              </a:rPr>
              <a:t> Принципы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диалектики  Сократа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ru-RU" b="1" dirty="0" err="1" smtClean="0">
                <a:solidFill>
                  <a:schemeClr val="bg1"/>
                </a:solidFill>
              </a:rPr>
              <a:t>майевтика</a:t>
            </a:r>
            <a:r>
              <a:rPr lang="ru-RU" b="1" dirty="0" smtClean="0">
                <a:solidFill>
                  <a:schemeClr val="bg1"/>
                </a:solidFill>
              </a:rPr>
              <a:t>, ирония, индукция.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57158" y="5072074"/>
            <a:ext cx="8501122" cy="114300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3. </a:t>
            </a:r>
            <a:r>
              <a:rPr lang="ru-RU" b="1" dirty="0" err="1" smtClean="0">
                <a:solidFill>
                  <a:schemeClr val="bg1"/>
                </a:solidFill>
              </a:rPr>
              <a:t>Майевтика</a:t>
            </a:r>
            <a:r>
              <a:rPr lang="ru-RU" b="1" dirty="0" smtClean="0">
                <a:solidFill>
                  <a:schemeClr val="bg1"/>
                </a:solidFill>
              </a:rPr>
              <a:t>: философ не является источником знания, а  помогает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при рождении знания.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572000" y="4286256"/>
            <a:ext cx="48463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Текст 2"/>
          <p:cNvSpPr>
            <a:spLocks/>
          </p:cNvSpPr>
          <p:nvPr/>
        </p:nvSpPr>
        <p:spPr bwMode="auto">
          <a:xfrm>
            <a:off x="539750" y="188913"/>
            <a:ext cx="41036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2000" b="1" dirty="0">
                <a:solidFill>
                  <a:schemeClr val="bg1"/>
                </a:solidFill>
                <a:latin typeface="Centaur" pitchFamily="18" charset="0"/>
              </a:rPr>
              <a:t>Платон (427-347 </a:t>
            </a:r>
            <a:r>
              <a:rPr lang="ru-RU" sz="2000" dirty="0" smtClean="0">
                <a:solidFill>
                  <a:schemeClr val="bg1"/>
                </a:solidFill>
                <a:latin typeface="Centaur" pitchFamily="18" charset="0"/>
              </a:rPr>
              <a:t>гг.</a:t>
            </a:r>
            <a:r>
              <a:rPr lang="ru-RU" sz="2000" b="1" dirty="0" smtClean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Centaur" pitchFamily="18" charset="0"/>
              </a:rPr>
              <a:t>до н.э.)</a:t>
            </a:r>
          </a:p>
        </p:txBody>
      </p:sp>
      <p:sp>
        <p:nvSpPr>
          <p:cNvPr id="24580" name="Объект 3"/>
          <p:cNvSpPr>
            <a:spLocks/>
          </p:cNvSpPr>
          <p:nvPr/>
        </p:nvSpPr>
        <p:spPr bwMode="auto">
          <a:xfrm>
            <a:off x="468313" y="2492374"/>
            <a:ext cx="3455987" cy="315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ts val="600"/>
              </a:spcBef>
              <a:buClr>
                <a:schemeClr val="accent2"/>
              </a:buClr>
              <a:buSzPct val="85000"/>
              <a:buFont typeface="Arial" charset="0"/>
              <a:buAutoNum type="arabicParenR"/>
            </a:pPr>
            <a:r>
              <a:rPr lang="ru-RU" sz="2400" dirty="0">
                <a:latin typeface="Constantia" pitchFamily="18" charset="0"/>
              </a:rPr>
              <a:t>учение об идеях (объективный идеализм)</a:t>
            </a:r>
          </a:p>
          <a:p>
            <a:pPr marL="457200" indent="-457200">
              <a:spcBef>
                <a:spcPts val="600"/>
              </a:spcBef>
              <a:buClr>
                <a:schemeClr val="accent2"/>
              </a:buClr>
              <a:buSzPct val="85000"/>
              <a:buFont typeface="Arial" charset="0"/>
              <a:buAutoNum type="arabicParenR"/>
            </a:pPr>
            <a:r>
              <a:rPr lang="ru-RU" sz="2400" dirty="0">
                <a:latin typeface="Constantia" pitchFamily="18" charset="0"/>
              </a:rPr>
              <a:t>учение о душе </a:t>
            </a:r>
          </a:p>
          <a:p>
            <a:pPr marL="457200" indent="-457200">
              <a:spcBef>
                <a:spcPts val="600"/>
              </a:spcBef>
              <a:buClr>
                <a:schemeClr val="accent2"/>
              </a:buClr>
              <a:buSzPct val="85000"/>
              <a:buFont typeface="Arial" charset="0"/>
              <a:buAutoNum type="arabicParenR"/>
            </a:pPr>
            <a:r>
              <a:rPr lang="ru-RU" sz="2400" dirty="0">
                <a:latin typeface="Constantia" pitchFamily="18" charset="0"/>
              </a:rPr>
              <a:t>учение о государстве</a:t>
            </a:r>
          </a:p>
          <a:p>
            <a:pPr marL="457200" indent="-457200">
              <a:spcBef>
                <a:spcPts val="600"/>
              </a:spcBef>
              <a:buClr>
                <a:schemeClr val="accent2"/>
              </a:buClr>
              <a:buSzPct val="85000"/>
              <a:buFont typeface="Arial" charset="0"/>
              <a:buAutoNum type="arabicParenR"/>
            </a:pPr>
            <a:r>
              <a:rPr lang="ru-RU" sz="2400" dirty="0">
                <a:latin typeface="Constantia" pitchFamily="18" charset="0"/>
              </a:rPr>
              <a:t>учение о познании</a:t>
            </a:r>
          </a:p>
        </p:txBody>
      </p:sp>
      <p:sp>
        <p:nvSpPr>
          <p:cNvPr id="24581" name="Текст 4"/>
          <p:cNvSpPr>
            <a:spLocks/>
          </p:cNvSpPr>
          <p:nvPr/>
        </p:nvSpPr>
        <p:spPr bwMode="auto">
          <a:xfrm>
            <a:off x="4716463" y="188913"/>
            <a:ext cx="3816350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2000" b="1" dirty="0">
                <a:solidFill>
                  <a:schemeClr val="bg1"/>
                </a:solidFill>
                <a:latin typeface="Centaur" pitchFamily="18" charset="0"/>
              </a:rPr>
              <a:t>Аристотель (384 -322 </a:t>
            </a:r>
            <a:r>
              <a:rPr lang="ru-RU" sz="2000" dirty="0" smtClean="0">
                <a:solidFill>
                  <a:schemeClr val="bg1"/>
                </a:solidFill>
                <a:latin typeface="Centaur" pitchFamily="18" charset="0"/>
              </a:rPr>
              <a:t>гг</a:t>
            </a:r>
            <a:r>
              <a:rPr lang="ru-RU" sz="2000" dirty="0">
                <a:solidFill>
                  <a:schemeClr val="bg1"/>
                </a:solidFill>
                <a:latin typeface="Centaur" pitchFamily="18" charset="0"/>
              </a:rPr>
              <a:t>. </a:t>
            </a:r>
            <a:r>
              <a:rPr lang="ru-RU" dirty="0">
                <a:solidFill>
                  <a:schemeClr val="bg1"/>
                </a:solidFill>
              </a:rPr>
              <a:t>д</a:t>
            </a:r>
            <a:r>
              <a:rPr lang="ru-RU" sz="2000" dirty="0">
                <a:solidFill>
                  <a:schemeClr val="bg1"/>
                </a:solidFill>
                <a:latin typeface="Centaur" pitchFamily="18" charset="0"/>
              </a:rPr>
              <a:t>о </a:t>
            </a:r>
            <a:r>
              <a:rPr lang="ru-RU" sz="2000" dirty="0" smtClean="0">
                <a:solidFill>
                  <a:schemeClr val="bg1"/>
                </a:solidFill>
                <a:latin typeface="Centaur" pitchFamily="18" charset="0"/>
              </a:rPr>
              <a:t>н.э.</a:t>
            </a:r>
            <a:r>
              <a:rPr lang="ru-RU" sz="2000" b="1" dirty="0" smtClean="0">
                <a:solidFill>
                  <a:schemeClr val="bg1"/>
                </a:solidFill>
                <a:latin typeface="Centaur" pitchFamily="18" charset="0"/>
              </a:rPr>
              <a:t>)</a:t>
            </a:r>
            <a:endParaRPr lang="ru-RU" sz="2000" b="1" dirty="0">
              <a:solidFill>
                <a:schemeClr val="bg1"/>
              </a:solidFill>
              <a:latin typeface="Centaur" pitchFamily="18" charset="0"/>
            </a:endParaRPr>
          </a:p>
        </p:txBody>
      </p:sp>
      <p:sp>
        <p:nvSpPr>
          <p:cNvPr id="24583" name="Объект 5"/>
          <p:cNvSpPr>
            <a:spLocks/>
          </p:cNvSpPr>
          <p:nvPr/>
        </p:nvSpPr>
        <p:spPr bwMode="auto">
          <a:xfrm>
            <a:off x="4716463" y="2492374"/>
            <a:ext cx="4103687" cy="393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ru-RU" sz="2400" dirty="0">
                <a:latin typeface="Constantia" pitchFamily="18" charset="0"/>
              </a:rPr>
              <a:t>Философия как метафизика</a:t>
            </a: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ru-RU" sz="2400" dirty="0">
                <a:latin typeface="Constantia" pitchFamily="18" charset="0"/>
              </a:rPr>
              <a:t>Идеи в вещах как их движущая сила </a:t>
            </a: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ru-RU" sz="2400" dirty="0">
                <a:latin typeface="Constantia" pitchFamily="18" charset="0"/>
              </a:rPr>
              <a:t>Учение о причинах вещей</a:t>
            </a: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ru-RU" sz="2400" dirty="0">
                <a:latin typeface="Constantia" pitchFamily="18" charset="0"/>
              </a:rPr>
              <a:t>Учение о государстве</a:t>
            </a: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2400" dirty="0">
                <a:latin typeface="Constantia" pitchFamily="18" charset="0"/>
              </a:rPr>
              <a:t>(«человек </a:t>
            </a:r>
            <a:r>
              <a:rPr lang="be-BY" altLang="ru-RU" sz="2400" dirty="0" smtClean="0">
                <a:latin typeface="Tahoma" pitchFamily="34" charset="0"/>
              </a:rPr>
              <a:t>– </a:t>
            </a:r>
            <a:r>
              <a:rPr lang="ru-RU" sz="2400" dirty="0" smtClean="0">
                <a:latin typeface="Constantia" pitchFamily="18" charset="0"/>
              </a:rPr>
              <a:t>это </a:t>
            </a:r>
            <a:r>
              <a:rPr lang="ru-RU" sz="2400" dirty="0">
                <a:latin typeface="Constantia" pitchFamily="18" charset="0"/>
              </a:rPr>
              <a:t>политическое животное»)</a:t>
            </a: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endParaRPr lang="ru-RU" sz="2000" dirty="0">
              <a:latin typeface="Constantia" pitchFamily="18" charset="0"/>
            </a:endParaRPr>
          </a:p>
        </p:txBody>
      </p:sp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3375" y="260350"/>
            <a:ext cx="1312863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333375"/>
            <a:ext cx="108108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57158" y="214290"/>
            <a:ext cx="850112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</a:rPr>
              <a:t>Не золото надо завещать детям, а наибольшую совестливость (Платон)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500166" y="1428736"/>
            <a:ext cx="714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Принципы идеального государства: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928662" y="2143116"/>
            <a:ext cx="678657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400"/>
              <a:buFont typeface="Times New Roman" pitchFamily="18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Справедливость.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400"/>
              <a:buFont typeface="Times New Roman" pitchFamily="18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Три группы людей: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а) мудрецы (правители),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б) воины,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в) крестьяне, ремесленники.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Индивидуальное полностью подчинено всеобщему; не государство существует ради человека, а человек ради государства.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4348" y="428604"/>
            <a:ext cx="77724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</a:rPr>
              <a:t>Человек – политическое животное… (Аристотель)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3358" name="Group 46"/>
          <p:cNvGraphicFramePr>
            <a:graphicFrameLocks noGrp="1"/>
          </p:cNvGraphicFramePr>
          <p:nvPr/>
        </p:nvGraphicFramePr>
        <p:xfrm>
          <a:off x="857224" y="1500174"/>
          <a:ext cx="7572428" cy="4643470"/>
        </p:xfrm>
        <a:graphic>
          <a:graphicData uri="http://schemas.openxmlformats.org/drawingml/2006/table">
            <a:tbl>
              <a:tblPr/>
              <a:tblGrid>
                <a:gridCol w="3786214"/>
                <a:gridCol w="3786214"/>
              </a:tblGrid>
              <a:tr h="46434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Монархия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Неограниченная власть одного, основанная на авторитете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Аристократия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Во главе государства – благородные и высокопоставленные люди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Полития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Власть опирается на многочисленный класс обеспеченных людей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Тирания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Абсолютная власть человека, не обладающего моральным превосходством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Олигархия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Власть богатых, которые правят, попирая законы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Демократия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Власть принадлежит всем свободным. Порой народ идёт за демагогами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41" name="Text Box 29"/>
          <p:cNvSpPr txBox="1">
            <a:spLocks noChangeArrowheads="1"/>
          </p:cNvSpPr>
          <p:nvPr/>
        </p:nvSpPr>
        <p:spPr bwMode="auto">
          <a:xfrm rot="-5372464">
            <a:off x="-762000" y="3089702"/>
            <a:ext cx="243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Правильные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государства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 rot="-5383422">
            <a:off x="7576627" y="3282168"/>
            <a:ext cx="24528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Неправильные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323850" y="815975"/>
            <a:ext cx="835183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FF9900"/>
                </a:solidFill>
              </a:rPr>
              <a:t>ЭЛЛИНИСТИЧЕСКИЙ ПЕРИОД</a:t>
            </a:r>
          </a:p>
          <a:p>
            <a:pPr>
              <a:buFontTx/>
              <a:buChar char="•"/>
            </a:pPr>
            <a:r>
              <a:rPr lang="ru-RU" altLang="ru-RU" sz="4400" b="1" dirty="0"/>
              <a:t>Стоики </a:t>
            </a:r>
          </a:p>
          <a:p>
            <a:pPr>
              <a:buFontTx/>
              <a:buChar char="•"/>
            </a:pPr>
            <a:r>
              <a:rPr lang="ru-RU" altLang="ru-RU" sz="4400" b="1" dirty="0"/>
              <a:t>эпикурейцы </a:t>
            </a:r>
          </a:p>
          <a:p>
            <a:pPr>
              <a:buFontTx/>
              <a:buChar char="•"/>
            </a:pPr>
            <a:r>
              <a:rPr lang="ru-RU" altLang="ru-RU" sz="4400" b="1" dirty="0"/>
              <a:t>киренаики </a:t>
            </a:r>
          </a:p>
          <a:p>
            <a:pPr>
              <a:buFontTx/>
              <a:buChar char="•"/>
            </a:pPr>
            <a:r>
              <a:rPr lang="ru-RU" altLang="ru-RU" sz="4400" b="1" dirty="0"/>
              <a:t>киники</a:t>
            </a:r>
          </a:p>
          <a:p>
            <a:pPr>
              <a:buFontTx/>
              <a:buChar char="•"/>
            </a:pPr>
            <a:r>
              <a:rPr lang="ru-RU" altLang="ru-RU" sz="4400" b="1" dirty="0"/>
              <a:t>неоплатонизм</a:t>
            </a:r>
            <a:r>
              <a:rPr lang="ru-RU" altLang="ru-RU" sz="3600" b="1" dirty="0"/>
              <a:t> </a:t>
            </a:r>
          </a:p>
        </p:txBody>
      </p:sp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857364"/>
            <a:ext cx="267818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/>
          </p:cNvSpPr>
          <p:nvPr/>
        </p:nvSpPr>
        <p:spPr bwMode="auto">
          <a:xfrm>
            <a:off x="285720" y="285728"/>
            <a:ext cx="8572560" cy="637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Стоицизм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Представители: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Сенека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(4 г. до н.э – 65 н.э.),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Марк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Аврелий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(121</a:t>
            </a:r>
            <a:r>
              <a:rPr lang="ru-RU" sz="2400" dirty="0" smtClean="0">
                <a:latin typeface="Calibri" pitchFamily="34" charset="0"/>
              </a:rPr>
              <a:t> –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128 н.э.)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Идеи: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800"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Способы достижения самообладания перед лицом житейских невзгод  «Измени себя и мир изменится».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800"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Добродетель не в познании и счастье,  а в покое, безмятежности , апатии.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800"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Цель человека - жить «в согласии с природой».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800"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Главное препятствие на пути гармонии со своей судьбой — это 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hlinkClick r:id="rId3" tooltip="Страсти"/>
              </a:rPr>
              <a:t>страсти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</a:rPr>
              <a:t>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Идеалом стоиков был невозмутимый мудрец.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800"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Стоики выделяют четыре вида аффектов: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hlinkClick r:id="rId4" tooltip="Удовольствие"/>
              </a:rPr>
              <a:t>удовольствие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,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800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hlinkClick r:id="rId5" tooltip="Отвращение"/>
              </a:rPr>
              <a:t>отвращение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,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hlinkClick r:id="rId6" tooltip="Вожделение"/>
              </a:rPr>
              <a:t>вожделение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 и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hlinkClick r:id="rId7" tooltip="Страх"/>
              </a:rPr>
              <a:t>страх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. Их необходимо избегать, пользуясь правильным суждением.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071678"/>
            <a:ext cx="984722" cy="133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3" y="1142984"/>
            <a:ext cx="996626" cy="123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46" name="Заголовок 1"/>
          <p:cNvSpPr>
            <a:spLocks/>
          </p:cNvSpPr>
          <p:nvPr/>
        </p:nvSpPr>
        <p:spPr bwMode="auto">
          <a:xfrm>
            <a:off x="357158" y="357166"/>
            <a:ext cx="8291513" cy="49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Эпикуреизм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" name="Объект 2"/>
          <p:cNvSpPr>
            <a:spLocks/>
          </p:cNvSpPr>
          <p:nvPr/>
        </p:nvSpPr>
        <p:spPr bwMode="auto">
          <a:xfrm>
            <a:off x="785786" y="1142984"/>
            <a:ext cx="767558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Представители:</a:t>
            </a:r>
          </a:p>
          <a:p>
            <a:pPr marL="342900" lvl="0" indent="-342900" eaLnBrk="0" hangingPunct="0">
              <a:spcBef>
                <a:spcPct val="20000"/>
              </a:spcBef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Эпикур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(</a:t>
            </a:r>
            <a:r>
              <a:rPr lang="ru-RU" sz="2400" dirty="0" smtClean="0">
                <a:latin typeface="Calibri" pitchFamily="34" charset="0"/>
              </a:rPr>
              <a:t>341 до н.э – 270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до н.э.), </a:t>
            </a:r>
          </a:p>
          <a:p>
            <a:pPr marL="342900" lvl="0" indent="-342900" eaLnBrk="0" hangingPunct="0">
              <a:spcBef>
                <a:spcPct val="20000"/>
              </a:spcBef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Лукреций Кар </a:t>
            </a:r>
            <a:r>
              <a:rPr lang="ru-RU" sz="2400" dirty="0" smtClean="0">
                <a:latin typeface="Calibri" pitchFamily="34" charset="0"/>
              </a:rPr>
              <a:t>(</a:t>
            </a:r>
            <a:r>
              <a:rPr lang="ru-RU" sz="2400" dirty="0" err="1" smtClean="0"/>
              <a:t>ок</a:t>
            </a:r>
            <a:r>
              <a:rPr lang="ru-RU" sz="2400" dirty="0" smtClean="0"/>
              <a:t>. 99</a:t>
            </a:r>
            <a:r>
              <a:rPr lang="ru-RU" sz="2400" dirty="0" smtClean="0">
                <a:latin typeface="Calibri" pitchFamily="34" charset="0"/>
              </a:rPr>
              <a:t> до н.э – 55 до н.э.)</a:t>
            </a:r>
            <a:r>
              <a:rPr lang="ru-RU" sz="2400" dirty="0" smtClean="0"/>
              <a:t> 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ru-RU" sz="2400" dirty="0" smtClean="0">
                <a:latin typeface="Calibri" pitchFamily="34" charset="0"/>
              </a:rPr>
              <a:t>Идеи: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Calibri" pitchFamily="34" charset="0"/>
              </a:rPr>
              <a:t>Цель человеческой жизни –  получать удовольствие.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Для счастливой жизни человеку необходимо: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375E"/>
                </a:solidFill>
                <a:effectLst/>
                <a:latin typeface="Calibri" pitchFamily="34" charset="0"/>
              </a:rPr>
              <a:t>1)отсутствие телесного страдания; </a:t>
            </a:r>
            <a:r>
              <a:rPr lang="ru-RU" sz="2000" dirty="0" smtClean="0">
                <a:solidFill>
                  <a:srgbClr val="17375E"/>
                </a:solidFill>
                <a:latin typeface="Calibri" pitchFamily="34" charset="0"/>
              </a:rPr>
              <a:t>2)невозмутимость души (атараксия); 3) дружба.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400" dirty="0" smtClean="0"/>
              <a:t>«</a:t>
            </a:r>
            <a:r>
              <a:rPr lang="ru-RU" sz="2400" dirty="0" err="1" smtClean="0"/>
              <a:t>Четвероякое</a:t>
            </a:r>
            <a:r>
              <a:rPr lang="ru-RU" sz="2400" dirty="0" smtClean="0"/>
              <a:t> лекарство»: </a:t>
            </a:r>
            <a:r>
              <a:rPr lang="ru-RU" sz="2000" dirty="0" smtClean="0"/>
              <a:t>1)</a:t>
            </a:r>
            <a:r>
              <a:rPr lang="ru-RU" sz="2400" dirty="0" smtClean="0"/>
              <a:t> </a:t>
            </a:r>
            <a:r>
              <a:rPr lang="ru-RU" sz="2000" dirty="0" smtClean="0"/>
              <a:t>не должно бояться богов;</a:t>
            </a:r>
          </a:p>
          <a:p>
            <a:pPr algn="just"/>
            <a:r>
              <a:rPr lang="ru-RU" sz="2000" dirty="0" smtClean="0"/>
              <a:t>2) не должно бояться смерти: «Пока мы существуем, нет смерти; когда есть смерть, нас более нет»; 3) благо легко достижимо; 4)  зло легко переносимо.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179388" y="698500"/>
            <a:ext cx="8785225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 dirty="0">
                <a:solidFill>
                  <a:srgbClr val="FCF059"/>
                </a:solidFill>
              </a:rPr>
              <a:t>Средневековье</a:t>
            </a:r>
            <a:endParaRPr lang="ru-RU" sz="4000" dirty="0">
              <a:solidFill>
                <a:srgbClr val="FCF059"/>
              </a:solidFill>
            </a:endParaRPr>
          </a:p>
          <a:p>
            <a:pPr algn="ctr"/>
            <a:r>
              <a:rPr lang="ru-RU" sz="4000" i="1" dirty="0">
                <a:solidFill>
                  <a:srgbClr val="660066"/>
                </a:solidFill>
              </a:rPr>
              <a:t>принципы</a:t>
            </a:r>
            <a:r>
              <a:rPr lang="ru-RU" sz="4000" dirty="0">
                <a:solidFill>
                  <a:srgbClr val="660066"/>
                </a:solidFill>
              </a:rPr>
              <a:t> </a:t>
            </a:r>
          </a:p>
          <a:p>
            <a:pPr algn="just">
              <a:buFontTx/>
              <a:buChar char="•"/>
            </a:pPr>
            <a:r>
              <a:rPr lang="ru-RU" sz="3200" b="1" i="1" dirty="0" err="1"/>
              <a:t>теоцентризм</a:t>
            </a:r>
            <a:r>
              <a:rPr lang="ru-RU" sz="3200" b="1" i="1" dirty="0"/>
              <a:t>, </a:t>
            </a:r>
          </a:p>
          <a:p>
            <a:pPr algn="just">
              <a:buFontTx/>
              <a:buChar char="•"/>
            </a:pPr>
            <a:r>
              <a:rPr lang="ru-RU" sz="3200" b="1" i="1" dirty="0"/>
              <a:t>креационизм, </a:t>
            </a:r>
          </a:p>
          <a:p>
            <a:pPr algn="just">
              <a:buFontTx/>
              <a:buChar char="•"/>
            </a:pPr>
            <a:r>
              <a:rPr lang="ru-RU" sz="3200" b="1" i="1" dirty="0"/>
              <a:t>откровения, </a:t>
            </a:r>
          </a:p>
          <a:p>
            <a:pPr algn="just">
              <a:buFontTx/>
              <a:buChar char="•"/>
            </a:pPr>
            <a:r>
              <a:rPr lang="ru-RU" sz="3200" b="1" i="1" dirty="0"/>
              <a:t>провиденциализм, </a:t>
            </a:r>
          </a:p>
          <a:p>
            <a:pPr algn="just">
              <a:buFontTx/>
              <a:buChar char="•"/>
            </a:pPr>
            <a:r>
              <a:rPr lang="ru-RU" sz="3200" b="1" i="1" dirty="0"/>
              <a:t>традиционализм,</a:t>
            </a:r>
          </a:p>
          <a:p>
            <a:pPr algn="just">
              <a:buFontTx/>
              <a:buChar char="•"/>
            </a:pPr>
            <a:r>
              <a:rPr lang="ru-RU" sz="3200" b="1" i="1" dirty="0"/>
              <a:t> вопросы истины в ведении религии</a:t>
            </a:r>
            <a:r>
              <a:rPr lang="ru-RU" sz="3200" b="1" dirty="0"/>
              <a:t>.</a:t>
            </a:r>
            <a:r>
              <a:rPr lang="ru-RU" sz="3200" dirty="0"/>
              <a:t> </a:t>
            </a:r>
          </a:p>
        </p:txBody>
      </p:sp>
      <p:pic>
        <p:nvPicPr>
          <p:cNvPr id="26627" name="Picture 5" descr="http://www.worldreligions.ru/spaw2/uploads/images/jesu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1341438"/>
            <a:ext cx="20447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323850" y="393700"/>
            <a:ext cx="86423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6000" b="1" i="1" dirty="0">
                <a:solidFill>
                  <a:srgbClr val="660066"/>
                </a:solidFill>
              </a:rPr>
              <a:t>Основные этапы</a:t>
            </a:r>
            <a:r>
              <a:rPr lang="ru-RU" altLang="ru-RU" sz="6000" b="1" dirty="0">
                <a:solidFill>
                  <a:srgbClr val="660066"/>
                </a:solidFill>
              </a:rPr>
              <a:t> </a:t>
            </a:r>
            <a:endParaRPr lang="ru-RU" altLang="ru-RU" sz="6000" b="1" i="1" dirty="0">
              <a:solidFill>
                <a:srgbClr val="660066"/>
              </a:solidFill>
            </a:endParaRPr>
          </a:p>
          <a:p>
            <a:pPr>
              <a:buFont typeface="Arial" charset="0"/>
              <a:buChar char="•"/>
            </a:pPr>
            <a:r>
              <a:rPr lang="ru-RU" altLang="ru-RU" sz="3600" b="1" i="1" dirty="0"/>
              <a:t>Патристика</a:t>
            </a:r>
            <a:r>
              <a:rPr lang="en-US" altLang="ru-RU" sz="3600" dirty="0"/>
              <a:t> </a:t>
            </a:r>
            <a:r>
              <a:rPr lang="ru-RU" altLang="ru-RU" sz="3600" dirty="0"/>
              <a:t>(</a:t>
            </a:r>
            <a:r>
              <a:rPr lang="en-US" altLang="ru-RU" sz="3600" dirty="0"/>
              <a:t>II</a:t>
            </a:r>
            <a:r>
              <a:rPr lang="ru-RU" altLang="ru-RU" sz="3600" dirty="0"/>
              <a:t> </a:t>
            </a:r>
            <a:r>
              <a:rPr lang="be-BY" altLang="ru-RU" sz="3600" dirty="0" smtClean="0">
                <a:latin typeface="Tahoma" pitchFamily="34" charset="0"/>
              </a:rPr>
              <a:t>–</a:t>
            </a:r>
            <a:r>
              <a:rPr lang="ru-RU" altLang="ru-RU" sz="3600" dirty="0" smtClean="0"/>
              <a:t> </a:t>
            </a:r>
            <a:r>
              <a:rPr lang="en-US" altLang="ru-RU" sz="3600" dirty="0"/>
              <a:t>VIII</a:t>
            </a:r>
            <a:r>
              <a:rPr lang="ru-RU" altLang="ru-RU" sz="3600" dirty="0"/>
              <a:t> </a:t>
            </a:r>
            <a:r>
              <a:rPr lang="ru-RU" altLang="ru-RU" sz="3600" dirty="0" smtClean="0"/>
              <a:t>вв</a:t>
            </a:r>
            <a:r>
              <a:rPr lang="ru-RU" altLang="ru-RU" sz="3600" dirty="0"/>
              <a:t>.)</a:t>
            </a:r>
            <a:endParaRPr lang="ru-RU" altLang="ru-RU" sz="3600" b="1" i="1" dirty="0"/>
          </a:p>
          <a:p>
            <a:r>
              <a:rPr lang="ru-RU" altLang="ru-RU" sz="3600" b="1" dirty="0"/>
              <a:t>Главные проблемы: сущность Бога, отношение веры и разума, души и тела, свободы человека, происхождение добра и </a:t>
            </a:r>
            <a:r>
              <a:rPr lang="ru-RU" altLang="ru-RU" sz="3600" b="1" dirty="0" smtClean="0"/>
              <a:t>зла.</a:t>
            </a:r>
            <a:endParaRPr lang="ru-RU" altLang="ru-RU" sz="3600" b="1" i="1" dirty="0"/>
          </a:p>
        </p:txBody>
      </p:sp>
      <p:pic>
        <p:nvPicPr>
          <p:cNvPr id="27651" name="Picture 11" descr="http://www.kalitva.ru/uploads/posts/2008-02/1202211022_02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221163"/>
            <a:ext cx="18843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8" descr="Изображение “http://www.disser.ru/img/philosophia/ph8-augustin.gif” не может быть показано, так как содержит ошибки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4221163"/>
            <a:ext cx="18288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AutoShape 4"/>
          <p:cNvSpPr>
            <a:spLocks noChangeArrowheads="1"/>
          </p:cNvSpPr>
          <p:nvPr/>
        </p:nvSpPr>
        <p:spPr bwMode="auto">
          <a:xfrm>
            <a:off x="4427538" y="4365625"/>
            <a:ext cx="4392612" cy="493713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ru-RU" altLang="ru-RU" sz="2100">
                <a:solidFill>
                  <a:srgbClr val="F9F9F9"/>
                </a:solidFill>
                <a:latin typeface="Constantia" pitchFamily="18" charset="0"/>
              </a:rPr>
              <a:t>Августин Блаженный (354-430 гг.)</a:t>
            </a:r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5003800" y="6021388"/>
            <a:ext cx="318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altLang="ru-RU" u="sng"/>
              <a:t>Град Божий</a:t>
            </a:r>
            <a:r>
              <a:rPr lang="ru-RU" altLang="ru-RU"/>
              <a:t> – жизнь по духу</a:t>
            </a:r>
          </a:p>
        </p:txBody>
      </p:sp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4643438" y="5084763"/>
            <a:ext cx="3862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altLang="ru-RU" u="sng" dirty="0"/>
              <a:t>Град земной</a:t>
            </a:r>
            <a:r>
              <a:rPr lang="ru-RU" altLang="ru-RU" dirty="0"/>
              <a:t> – жизнь во плоти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3"/>
          <p:cNvSpPr>
            <a:spLocks noChangeArrowheads="1"/>
          </p:cNvSpPr>
          <p:nvPr/>
        </p:nvSpPr>
        <p:spPr bwMode="auto">
          <a:xfrm>
            <a:off x="395288" y="1125538"/>
            <a:ext cx="835342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 dirty="0" smtClean="0"/>
              <a:t>Цель </a:t>
            </a:r>
            <a:r>
              <a:rPr lang="ru-RU" sz="2800" b="1" dirty="0" smtClean="0">
                <a:latin typeface="Constantia" pitchFamily="18" charset="0"/>
              </a:rPr>
              <a:t>–</a:t>
            </a:r>
            <a:r>
              <a:rPr lang="ru-RU" altLang="ru-RU" sz="2800" b="1" dirty="0" smtClean="0"/>
              <a:t> оправдание веры посредством разума.</a:t>
            </a:r>
          </a:p>
          <a:p>
            <a:r>
              <a:rPr lang="ru-RU" altLang="ru-RU" sz="2800" b="1" dirty="0" smtClean="0"/>
              <a:t>Рассматривает философию как «служанку теологии».</a:t>
            </a:r>
          </a:p>
          <a:p>
            <a:r>
              <a:rPr lang="ru-RU" altLang="ru-RU" sz="2800" b="1" dirty="0" smtClean="0"/>
              <a:t>Важная проблема </a:t>
            </a:r>
            <a:r>
              <a:rPr lang="ru-RU" sz="2800" i="1" dirty="0" smtClean="0">
                <a:latin typeface="Constantia" pitchFamily="18" charset="0"/>
              </a:rPr>
              <a:t>– </a:t>
            </a:r>
            <a:r>
              <a:rPr lang="ru-RU" altLang="ru-RU" sz="2800" b="1" dirty="0" smtClean="0"/>
              <a:t> универсалии: </a:t>
            </a:r>
            <a:r>
              <a:rPr lang="ru-RU" altLang="ru-RU" sz="2800" dirty="0" smtClean="0"/>
              <a:t>как всеобщее существует в частном.</a:t>
            </a:r>
            <a:r>
              <a:rPr lang="ru-RU" altLang="ru-RU" sz="2800" b="1" dirty="0" smtClean="0"/>
              <a:t> </a:t>
            </a:r>
            <a:r>
              <a:rPr lang="ru-RU" altLang="ru-RU" sz="2800" dirty="0" smtClean="0"/>
              <a:t>Р</a:t>
            </a:r>
            <a:r>
              <a:rPr lang="ru-RU" altLang="ru-RU" sz="2800" dirty="0" smtClean="0">
                <a:latin typeface="Constantia" pitchFamily="18" charset="0"/>
              </a:rPr>
              <a:t>оды и виды существуют ли в реальности или же только в мысли?</a:t>
            </a:r>
            <a:endParaRPr lang="ru-RU" altLang="ru-RU" sz="2800" dirty="0">
              <a:latin typeface="Constantia" pitchFamily="18" charset="0"/>
            </a:endParaRPr>
          </a:p>
        </p:txBody>
      </p:sp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1476375" y="404813"/>
            <a:ext cx="59039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0975" algn="ctr"/>
            <a:r>
              <a:rPr lang="ru-RU" altLang="ru-RU" sz="3200"/>
              <a:t>Схоластика (</a:t>
            </a:r>
            <a:r>
              <a:rPr lang="en-US" altLang="ru-RU" sz="3200"/>
              <a:t>IX</a:t>
            </a:r>
            <a:r>
              <a:rPr lang="ru-RU" altLang="ru-RU" sz="3200"/>
              <a:t> </a:t>
            </a:r>
            <a:r>
              <a:rPr lang="ru-RU" sz="3200" i="1">
                <a:latin typeface="Constantia" pitchFamily="18" charset="0"/>
              </a:rPr>
              <a:t>–</a:t>
            </a:r>
            <a:r>
              <a:rPr lang="ru-RU" altLang="ru-RU" sz="3200"/>
              <a:t> </a:t>
            </a:r>
            <a:r>
              <a:rPr lang="en-US" altLang="ru-RU" sz="3200"/>
              <a:t>XIV</a:t>
            </a:r>
            <a:r>
              <a:rPr lang="ru-RU" altLang="ru-RU" sz="3200"/>
              <a:t> вв.)</a:t>
            </a: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323850" y="4868863"/>
            <a:ext cx="26638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ru-RU" altLang="ru-RU" sz="2000" dirty="0">
                <a:latin typeface="Constantia" pitchFamily="18" charset="0"/>
              </a:rPr>
              <a:t>Номинализм</a:t>
            </a:r>
            <a:r>
              <a:rPr lang="ru-RU" altLang="ru-RU" sz="2000" dirty="0" smtClean="0">
                <a:latin typeface="Constantia" pitchFamily="18" charset="0"/>
              </a:rPr>
              <a:t>:</a:t>
            </a:r>
            <a:endParaRPr lang="ru-RU" altLang="ru-RU" sz="2000" dirty="0">
              <a:latin typeface="Constantia" pitchFamily="18" charset="0"/>
            </a:endParaRPr>
          </a:p>
          <a:p>
            <a:pPr marL="273050" indent="-273050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" pitchFamily="2" charset="2"/>
              <a:buChar char="Ø"/>
            </a:pPr>
            <a:r>
              <a:rPr lang="ru-RU" altLang="ru-RU" sz="2000" dirty="0" smtClean="0">
                <a:latin typeface="Constantia" pitchFamily="18" charset="0"/>
              </a:rPr>
              <a:t>Уильям </a:t>
            </a:r>
            <a:r>
              <a:rPr lang="ru-RU" altLang="ru-RU" sz="2000" dirty="0">
                <a:latin typeface="Constantia" pitchFamily="18" charset="0"/>
              </a:rPr>
              <a:t>Оккам</a:t>
            </a:r>
            <a:r>
              <a:rPr lang="ru-RU" altLang="ru-RU" sz="2000" dirty="0" smtClean="0">
                <a:latin typeface="Constantia" pitchFamily="18" charset="0"/>
              </a:rPr>
              <a:t>;</a:t>
            </a:r>
          </a:p>
          <a:p>
            <a:pPr marL="273050" indent="-273050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" pitchFamily="2" charset="2"/>
              <a:buChar char="Ø"/>
            </a:pPr>
            <a:r>
              <a:rPr lang="ru-RU" altLang="ru-RU" sz="2000" dirty="0" smtClean="0">
                <a:latin typeface="Constantia" pitchFamily="18" charset="0"/>
              </a:rPr>
              <a:t>Жан Буридан</a:t>
            </a:r>
            <a:endParaRPr lang="ru-RU" altLang="ru-RU" sz="2000" dirty="0">
              <a:latin typeface="Constantia" pitchFamily="18" charset="0"/>
            </a:endParaRPr>
          </a:p>
          <a:p>
            <a:pPr marL="273050" indent="-273050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" pitchFamily="2" charset="2"/>
              <a:buChar char="Ø"/>
            </a:pPr>
            <a:endParaRPr lang="ru-RU" altLang="ru-RU" sz="2000" dirty="0">
              <a:latin typeface="Constantia" pitchFamily="18" charset="0"/>
            </a:endParaRP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3635375" y="4941888"/>
            <a:ext cx="23050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ru-RU" altLang="ru-RU" sz="2200" dirty="0">
                <a:latin typeface="Constantia" pitchFamily="18" charset="0"/>
              </a:rPr>
              <a:t>Реализм:</a:t>
            </a:r>
          </a:p>
          <a:p>
            <a:pPr marL="273050" indent="-27305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" pitchFamily="2" charset="2"/>
              <a:buChar char="Ø"/>
            </a:pPr>
            <a:r>
              <a:rPr lang="ru-RU" altLang="ru-RU" sz="2200" dirty="0">
                <a:latin typeface="Constantia" pitchFamily="18" charset="0"/>
              </a:rPr>
              <a:t>Фома Аквинский;</a:t>
            </a:r>
          </a:p>
          <a:p>
            <a:pPr marL="273050" indent="-27305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" pitchFamily="2" charset="2"/>
              <a:buChar char="Ø"/>
            </a:pPr>
            <a:r>
              <a:rPr lang="ru-RU" altLang="ru-RU" sz="2200" dirty="0" smtClean="0">
                <a:latin typeface="Constantia" pitchFamily="18" charset="0"/>
              </a:rPr>
              <a:t>Иоанн </a:t>
            </a:r>
            <a:r>
              <a:rPr lang="ru-RU" altLang="ru-RU" sz="2200" dirty="0" err="1" smtClean="0">
                <a:latin typeface="Constantia" pitchFamily="18" charset="0"/>
              </a:rPr>
              <a:t>Дунс</a:t>
            </a:r>
            <a:r>
              <a:rPr lang="ru-RU" altLang="ru-RU" sz="2200" dirty="0" smtClean="0">
                <a:latin typeface="Constantia" pitchFamily="18" charset="0"/>
              </a:rPr>
              <a:t> </a:t>
            </a:r>
            <a:r>
              <a:rPr lang="ru-RU" altLang="ru-RU" sz="2200" dirty="0">
                <a:latin typeface="Constantia" pitchFamily="18" charset="0"/>
              </a:rPr>
              <a:t>Скотт</a:t>
            </a:r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5929322" y="4286256"/>
            <a:ext cx="266382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ru-RU" altLang="ru-RU" sz="2000">
                <a:latin typeface="Constantia" pitchFamily="18" charset="0"/>
              </a:rPr>
              <a:t>Концептуализм:</a:t>
            </a:r>
          </a:p>
          <a:p>
            <a:pPr marL="273050" indent="-273050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" pitchFamily="2" charset="2"/>
              <a:buChar char="Ø"/>
            </a:pPr>
            <a:r>
              <a:rPr lang="ru-RU" altLang="ru-RU" sz="2000">
                <a:latin typeface="Constantia" pitchFamily="18" charset="0"/>
              </a:rPr>
              <a:t>Пьер Абеляр </a:t>
            </a:r>
          </a:p>
        </p:txBody>
      </p:sp>
      <p:pic>
        <p:nvPicPr>
          <p:cNvPr id="286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5643578"/>
            <a:ext cx="606675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ÐÑÐµÑ ÐÐ±ÐµÐ»ÑÑ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929198"/>
            <a:ext cx="975406" cy="1190625"/>
          </a:xfrm>
          <a:prstGeom prst="rect">
            <a:avLst/>
          </a:prstGeom>
          <a:noFill/>
        </p:spPr>
      </p:pic>
      <p:pic>
        <p:nvPicPr>
          <p:cNvPr id="17412" name="Picture 4" descr="ÐÐ°ÑÑÐ¸Ð½ÐºÐ¸ Ð¿Ð¾ Ð·Ð°Ð¿ÑÐ¾ÑÑ Ð¤Ð¾Ð¼Ð° ÐÐºÐ²Ð¸Ð½ÑÐºÐ¸Ð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786322"/>
            <a:ext cx="669777" cy="926287"/>
          </a:xfrm>
          <a:prstGeom prst="rect">
            <a:avLst/>
          </a:prstGeom>
          <a:noFill/>
        </p:spPr>
      </p:pic>
      <p:pic>
        <p:nvPicPr>
          <p:cNvPr id="17414" name="Picture 6" descr="ÐÐ¾Ð°Ð½Ð½ ÐÑÐ½Ñ Ð¡ÐºÐ¾Ñ. 1473-1478 Ð³Ð³. Ð¥ÑÐ´Ð¾Ð¶Ð½Ð¸ÐºÐ¸ Ð. Ð²Ð°Ð½ ÐÐµÐ½Ñ Ð¸ Ð. ÐÐµÑÑÑÐ³ÐµÑÐµ (ÐÐ°Ð»Ð°ÑÑÐ¾ ÐÑÐºÐ°Ð»Ðµ, Ð£ÑÐ±Ð¸Ð½Ð¾, ÐÑÐ°Ð»Ð¸Ñ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5786454"/>
            <a:ext cx="644377" cy="976330"/>
          </a:xfrm>
          <a:prstGeom prst="rect">
            <a:avLst/>
          </a:prstGeom>
          <a:noFill/>
        </p:spPr>
      </p:pic>
      <p:pic>
        <p:nvPicPr>
          <p:cNvPr id="17416" name="Picture 8" descr="https://i.livelib.ru/boocover/1000728038/200/5eb4/N._I._Styazhkin_A._P._Kurantov__Uilyam_Okka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4643446"/>
            <a:ext cx="642910" cy="1009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476375" y="112713"/>
            <a:ext cx="5543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2800">
                <a:solidFill>
                  <a:srgbClr val="FFFF66"/>
                </a:solidFill>
                <a:latin typeface="Tahoma" pitchFamily="34" charset="0"/>
              </a:rPr>
              <a:t>Древнеиндийская философия</a:t>
            </a:r>
            <a:r>
              <a:rPr lang="ru-RU" altLang="ru-RU" sz="3200">
                <a:solidFill>
                  <a:srgbClr val="080808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323850" y="668338"/>
            <a:ext cx="8640763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3200" b="1" i="1" dirty="0">
                <a:solidFill>
                  <a:srgbClr val="F9052E"/>
                </a:solidFill>
                <a:latin typeface="Tahoma" pitchFamily="34" charset="0"/>
              </a:rPr>
              <a:t>Веды</a:t>
            </a:r>
            <a:r>
              <a:rPr lang="ru-RU" altLang="ru-RU" sz="3200" dirty="0">
                <a:solidFill>
                  <a:srgbClr val="162423"/>
                </a:solidFill>
                <a:latin typeface="Tahoma" pitchFamily="34" charset="0"/>
              </a:rPr>
              <a:t> – это собрание гимнов, молитв, заклинаний и обрядовых наставлений.</a:t>
            </a:r>
          </a:p>
          <a:p>
            <a:r>
              <a:rPr lang="ru-RU" altLang="ru-RU" sz="3200" b="1" i="1" dirty="0">
                <a:solidFill>
                  <a:srgbClr val="F9052E"/>
                </a:solidFill>
                <a:latin typeface="Tahoma" pitchFamily="34" charset="0"/>
              </a:rPr>
              <a:t>Сансара</a:t>
            </a:r>
            <a:r>
              <a:rPr lang="ru-RU" altLang="ru-RU" sz="3200" dirty="0">
                <a:solidFill>
                  <a:srgbClr val="F9052E"/>
                </a:solidFill>
                <a:latin typeface="Tahoma" pitchFamily="34" charset="0"/>
              </a:rPr>
              <a:t> </a:t>
            </a:r>
            <a:r>
              <a:rPr lang="ru-RU" altLang="ru-RU" sz="3200" dirty="0" smtClean="0">
                <a:solidFill>
                  <a:srgbClr val="162423"/>
                </a:solidFill>
                <a:latin typeface="Tahoma" pitchFamily="34" charset="0"/>
              </a:rPr>
              <a:t>– </a:t>
            </a:r>
            <a:r>
              <a:rPr lang="ru-RU" altLang="ru-RU" sz="3200" dirty="0">
                <a:solidFill>
                  <a:srgbClr val="162423"/>
                </a:solidFill>
                <a:latin typeface="Tahoma" pitchFamily="34" charset="0"/>
              </a:rPr>
              <a:t>круговорот перерождений человека. </a:t>
            </a:r>
          </a:p>
          <a:p>
            <a:r>
              <a:rPr lang="ru-RU" altLang="ru-RU" sz="3200" b="1" i="1" dirty="0">
                <a:solidFill>
                  <a:srgbClr val="F9052E"/>
                </a:solidFill>
                <a:latin typeface="Tahoma" pitchFamily="34" charset="0"/>
              </a:rPr>
              <a:t>Карма</a:t>
            </a:r>
            <a:r>
              <a:rPr lang="ru-RU" altLang="ru-RU" sz="3200" dirty="0">
                <a:solidFill>
                  <a:srgbClr val="162423"/>
                </a:solidFill>
                <a:latin typeface="Tahoma" pitchFamily="34" charset="0"/>
              </a:rPr>
              <a:t> </a:t>
            </a:r>
            <a:r>
              <a:rPr lang="ru-RU" altLang="ru-RU" sz="3200" dirty="0" smtClean="0">
                <a:solidFill>
                  <a:srgbClr val="162423"/>
                </a:solidFill>
                <a:latin typeface="Tahoma" pitchFamily="34" charset="0"/>
              </a:rPr>
              <a:t>– </a:t>
            </a:r>
            <a:r>
              <a:rPr lang="ru-RU" altLang="ru-RU" sz="3200" dirty="0">
                <a:solidFill>
                  <a:srgbClr val="162423"/>
                </a:solidFill>
                <a:latin typeface="Tahoma" pitchFamily="34" charset="0"/>
              </a:rPr>
              <a:t>причинно-следственная связь между нравственным поведением личности и характером ее перевоплощений</a:t>
            </a:r>
            <a:r>
              <a:rPr lang="ru-RU" altLang="ru-RU" sz="2800" dirty="0">
                <a:solidFill>
                  <a:srgbClr val="162423"/>
                </a:solidFill>
                <a:latin typeface="Tahoma" pitchFamily="34" charset="0"/>
              </a:rPr>
              <a:t>. </a:t>
            </a:r>
          </a:p>
          <a:p>
            <a:r>
              <a:rPr lang="ru-RU" altLang="ru-RU" dirty="0">
                <a:latin typeface="Tahoma" pitchFamily="34" charset="0"/>
              </a:rPr>
              <a:t> </a:t>
            </a:r>
          </a:p>
        </p:txBody>
      </p:sp>
      <p:pic>
        <p:nvPicPr>
          <p:cNvPr id="8197" name="Picture 5" descr="H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4221163"/>
            <a:ext cx="3025775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292600"/>
            <a:ext cx="19335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250825" y="908050"/>
            <a:ext cx="8642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2400" b="1"/>
          </a:p>
        </p:txBody>
      </p:sp>
      <p:sp>
        <p:nvSpPr>
          <p:cNvPr id="29699" name="Rectangle 1"/>
          <p:cNvSpPr>
            <a:spLocks noChangeArrowheads="1"/>
          </p:cNvSpPr>
          <p:nvPr/>
        </p:nvSpPr>
        <p:spPr bwMode="auto">
          <a:xfrm>
            <a:off x="107950" y="333375"/>
            <a:ext cx="8243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0975" algn="ctr"/>
            <a:r>
              <a:rPr lang="ru-RU" altLang="ru-RU" sz="2800" b="1" dirty="0">
                <a:cs typeface="Times New Roman" pitchFamily="18" charset="0"/>
              </a:rPr>
              <a:t>Возрождение</a:t>
            </a:r>
            <a:r>
              <a:rPr lang="ru-RU" altLang="ru-RU" sz="2800" dirty="0">
                <a:cs typeface="Times New Roman" pitchFamily="18" charset="0"/>
              </a:rPr>
              <a:t> (Ренессанс) (</a:t>
            </a:r>
            <a:r>
              <a:rPr lang="en-US" altLang="ru-RU" sz="2800" dirty="0">
                <a:cs typeface="Times New Roman" pitchFamily="18" charset="0"/>
              </a:rPr>
              <a:t>XIV</a:t>
            </a:r>
            <a:r>
              <a:rPr lang="ru-RU" altLang="ru-RU" sz="2800" dirty="0">
                <a:cs typeface="Times New Roman" pitchFamily="18" charset="0"/>
              </a:rPr>
              <a:t> – н. </a:t>
            </a:r>
            <a:r>
              <a:rPr lang="en-US" altLang="ru-RU" sz="2800" dirty="0">
                <a:cs typeface="Times New Roman" pitchFamily="18" charset="0"/>
              </a:rPr>
              <a:t>XVII </a:t>
            </a:r>
            <a:r>
              <a:rPr lang="ru-RU" altLang="ru-RU" sz="2800" dirty="0">
                <a:cs typeface="Times New Roman" pitchFamily="18" charset="0"/>
              </a:rPr>
              <a:t>ст.)</a:t>
            </a:r>
            <a:endParaRPr lang="ru-RU" altLang="ru-RU" sz="2800" dirty="0"/>
          </a:p>
        </p:txBody>
      </p:sp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267965" y="4527699"/>
            <a:ext cx="8496945" cy="138499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indent="180975" algn="ctr">
              <a:defRPr/>
            </a:pPr>
            <a:r>
              <a:rPr lang="ru-RU" sz="28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ПЕРИОДЫ:</a:t>
            </a:r>
          </a:p>
          <a:p>
            <a:pPr indent="180975" eaLnBrk="0" hangingPunct="0">
              <a:buFontTx/>
              <a:buAutoNum type="romanUcPeriod"/>
              <a:defRPr/>
            </a:pPr>
            <a:r>
              <a:rPr lang="ru-RU" sz="28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ГУМАНИСТИЧЕСКИЙ </a:t>
            </a:r>
            <a:r>
              <a:rPr lang="ru-RU" sz="28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(XIV </a:t>
            </a:r>
            <a:r>
              <a:rPr lang="ru-RU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–</a:t>
            </a:r>
            <a:r>
              <a:rPr lang="ru-RU" sz="28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ср. </a:t>
            </a:r>
            <a:r>
              <a:rPr lang="ru-RU" sz="28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XV </a:t>
            </a:r>
            <a:r>
              <a:rPr lang="ru-RU" sz="28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вв.) </a:t>
            </a:r>
            <a:endParaRPr lang="ru-RU" sz="2800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indent="180975" eaLnBrk="0" hangingPunct="0">
              <a:buFontTx/>
              <a:buAutoNum type="romanUcPeriod"/>
              <a:defRPr/>
            </a:pP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Arial" charset="0"/>
                <a:cs typeface="Arial" charset="0"/>
              </a:rPr>
              <a:t>НАТУРФИЛОСОФСКИЙ (XVI – </a:t>
            </a:r>
            <a:r>
              <a:rPr lang="ru-RU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н. </a:t>
            </a:r>
            <a:r>
              <a:rPr lang="ru-RU" sz="2800" dirty="0">
                <a:solidFill>
                  <a:schemeClr val="tx1"/>
                </a:solidFill>
                <a:latin typeface="Arial" charset="0"/>
                <a:cs typeface="Arial" charset="0"/>
              </a:rPr>
              <a:t>XVII </a:t>
            </a:r>
            <a:r>
              <a:rPr lang="ru-RU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вв.)</a:t>
            </a:r>
            <a:endParaRPr lang="ru-RU" sz="28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341438"/>
            <a:ext cx="3097212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Rectangle 11"/>
          <p:cNvSpPr>
            <a:spLocks noChangeArrowheads="1"/>
          </p:cNvSpPr>
          <p:nvPr/>
        </p:nvSpPr>
        <p:spPr bwMode="auto">
          <a:xfrm>
            <a:off x="4067175" y="1052513"/>
            <a:ext cx="425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/>
              <a:t>Философские течения эпохи</a:t>
            </a:r>
          </a:p>
        </p:txBody>
      </p:sp>
      <p:sp>
        <p:nvSpPr>
          <p:cNvPr id="29705" name="Объект 2"/>
          <p:cNvSpPr>
            <a:spLocks/>
          </p:cNvSpPr>
          <p:nvPr/>
        </p:nvSpPr>
        <p:spPr bwMode="auto">
          <a:xfrm>
            <a:off x="4572000" y="1412875"/>
            <a:ext cx="338455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ru-RU" dirty="0">
                <a:latin typeface="Constantia" pitchFamily="18" charset="0"/>
              </a:rPr>
              <a:t>Гуманистическое 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dirty="0">
                <a:latin typeface="Constantia" pitchFamily="18" charset="0"/>
              </a:rPr>
              <a:t>( Данте, Петрарка, Монтень)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ru-RU" dirty="0">
                <a:latin typeface="Constantia" pitchFamily="18" charset="0"/>
              </a:rPr>
              <a:t>Натурфилософское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dirty="0">
                <a:latin typeface="Constantia" pitchFamily="18" charset="0"/>
              </a:rPr>
              <a:t>(Кузанский, Коперник, Леонардо да Винчи)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ru-RU" dirty="0">
                <a:latin typeface="Constantia" pitchFamily="18" charset="0"/>
              </a:rPr>
              <a:t>Общественно-политическое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dirty="0">
                <a:latin typeface="Constantia" pitchFamily="18" charset="0"/>
              </a:rPr>
              <a:t>(Н</a:t>
            </a:r>
            <a:r>
              <a:rPr lang="ru-RU" dirty="0" smtClean="0">
                <a:latin typeface="Constantia" pitchFamily="18" charset="0"/>
              </a:rPr>
              <a:t>. Макиавелли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smtClean="0">
                <a:latin typeface="Constantia" pitchFamily="18" charset="0"/>
              </a:rPr>
              <a:t>Т. Мор</a:t>
            </a:r>
            <a:r>
              <a:rPr lang="ru-RU" dirty="0">
                <a:latin typeface="Constantia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250825" y="260350"/>
            <a:ext cx="8532813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0975" algn="ctr"/>
            <a:r>
              <a:rPr lang="ru-RU" altLang="ru-RU" sz="3200" b="1" dirty="0">
                <a:solidFill>
                  <a:srgbClr val="0F0B15"/>
                </a:solidFill>
                <a:cs typeface="Times New Roman" pitchFamily="18" charset="0"/>
              </a:rPr>
              <a:t>Характеристика </a:t>
            </a:r>
            <a:r>
              <a:rPr lang="ru-RU" altLang="ru-RU" sz="3200" b="1" dirty="0" smtClean="0">
                <a:solidFill>
                  <a:srgbClr val="0F0B15"/>
                </a:solidFill>
                <a:cs typeface="Times New Roman" pitchFamily="18" charset="0"/>
              </a:rPr>
              <a:t>эпохи Возрождения </a:t>
            </a:r>
            <a:endParaRPr lang="ru-RU" altLang="ru-RU" sz="3200" b="1" dirty="0">
              <a:solidFill>
                <a:srgbClr val="0F0B15"/>
              </a:solidFill>
            </a:endParaRPr>
          </a:p>
          <a:p>
            <a:pPr indent="180975" eaLnBrk="0" hangingPunct="0"/>
            <a:r>
              <a:rPr lang="ru-RU" altLang="ru-RU" sz="3600" dirty="0">
                <a:cs typeface="Times New Roman" pitchFamily="18" charset="0"/>
              </a:rPr>
              <a:t>1. </a:t>
            </a:r>
            <a:r>
              <a:rPr lang="ru-RU" altLang="ru-RU" sz="3600" dirty="0" err="1">
                <a:cs typeface="Times New Roman" pitchFamily="18" charset="0"/>
              </a:rPr>
              <a:t>Антисхоластический</a:t>
            </a:r>
            <a:r>
              <a:rPr lang="ru-RU" altLang="ru-RU" sz="3600" dirty="0">
                <a:cs typeface="Times New Roman" pitchFamily="18" charset="0"/>
              </a:rPr>
              <a:t> </a:t>
            </a:r>
            <a:r>
              <a:rPr lang="ru-RU" altLang="ru-RU" sz="3600" dirty="0" smtClean="0">
                <a:cs typeface="Times New Roman" pitchFamily="18" charset="0"/>
              </a:rPr>
              <a:t>характер.</a:t>
            </a:r>
            <a:endParaRPr lang="ru-RU" altLang="ru-RU" sz="3600" dirty="0"/>
          </a:p>
          <a:p>
            <a:pPr indent="180975" eaLnBrk="0" hangingPunct="0"/>
            <a:r>
              <a:rPr lang="ru-RU" altLang="ru-RU" sz="3600" dirty="0">
                <a:cs typeface="Times New Roman" pitchFamily="18" charset="0"/>
              </a:rPr>
              <a:t>2. Пантеизм как главный принцип </a:t>
            </a:r>
            <a:r>
              <a:rPr lang="ru-RU" altLang="ru-RU" sz="3600" dirty="0" smtClean="0">
                <a:cs typeface="Times New Roman" pitchFamily="18" charset="0"/>
              </a:rPr>
              <a:t>мировоззрения. </a:t>
            </a:r>
            <a:endParaRPr lang="ru-RU" altLang="ru-RU" sz="3600" dirty="0">
              <a:cs typeface="Times New Roman" pitchFamily="18" charset="0"/>
            </a:endParaRPr>
          </a:p>
          <a:p>
            <a:pPr indent="180975" eaLnBrk="0" hangingPunct="0"/>
            <a:r>
              <a:rPr lang="ru-RU" altLang="ru-RU" sz="3600" dirty="0">
                <a:cs typeface="Times New Roman" pitchFamily="18" charset="0"/>
              </a:rPr>
              <a:t>3. Антропоцентризм и </a:t>
            </a:r>
            <a:r>
              <a:rPr lang="ru-RU" altLang="ru-RU" sz="3600" dirty="0" smtClean="0">
                <a:cs typeface="Times New Roman" pitchFamily="18" charset="0"/>
              </a:rPr>
              <a:t>гуманизм. </a:t>
            </a:r>
            <a:endParaRPr lang="ru-RU" altLang="ru-RU" sz="3600" dirty="0">
              <a:cs typeface="Times New Roman" pitchFamily="18" charset="0"/>
            </a:endParaRPr>
          </a:p>
          <a:p>
            <a:pPr indent="180975" eaLnBrk="0" hangingPunct="0"/>
            <a:r>
              <a:rPr lang="ru-RU" altLang="ru-RU" sz="3600" dirty="0" smtClean="0"/>
              <a:t>4.Натурфилософия.</a:t>
            </a:r>
            <a:endParaRPr lang="ru-RU" altLang="ru-RU" sz="3600" dirty="0"/>
          </a:p>
          <a:p>
            <a:pPr indent="180975" eaLnBrk="0" hangingPunct="0"/>
            <a:r>
              <a:rPr lang="ru-RU" altLang="ru-RU" sz="3600" dirty="0"/>
              <a:t>5. Социальная </a:t>
            </a:r>
            <a:r>
              <a:rPr lang="ru-RU" altLang="ru-RU" sz="3600" dirty="0" smtClean="0"/>
              <a:t>философия.</a:t>
            </a:r>
            <a:endParaRPr lang="ru-RU" altLang="ru-RU" sz="3600" dirty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4365625"/>
            <a:ext cx="20669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323850" y="692150"/>
            <a:ext cx="882015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9052E"/>
                </a:solidFill>
              </a:rPr>
              <a:t>Пантеизм </a:t>
            </a:r>
            <a:r>
              <a:rPr lang="ru-RU" sz="2800" b="1" dirty="0"/>
              <a:t>–</a:t>
            </a:r>
            <a:r>
              <a:rPr lang="ru-RU" sz="2800" dirty="0"/>
              <a:t> </a:t>
            </a:r>
            <a:r>
              <a:rPr lang="ru-RU" sz="2800" b="1" dirty="0"/>
              <a:t>философское учение, максимально сближающее понятия «бог» и «природа</a:t>
            </a:r>
            <a:r>
              <a:rPr lang="ru-RU" sz="2800" b="1" dirty="0" smtClean="0"/>
              <a:t>».</a:t>
            </a:r>
            <a:r>
              <a:rPr lang="ru-RU" sz="2800" b="1" dirty="0"/>
              <a:t> Бог – всюду, в мире, он растворен в природе. «Бог – есть природа». </a:t>
            </a:r>
          </a:p>
          <a:p>
            <a:r>
              <a:rPr lang="ru-RU" sz="2800" dirty="0"/>
              <a:t>  </a:t>
            </a:r>
            <a:r>
              <a:rPr lang="ru-RU" sz="2800" b="1" dirty="0">
                <a:solidFill>
                  <a:srgbClr val="F9052E"/>
                </a:solidFill>
              </a:rPr>
              <a:t>Антропоцентризм </a:t>
            </a:r>
            <a:r>
              <a:rPr lang="ru-RU" sz="2800" b="1" dirty="0" smtClean="0"/>
              <a:t>–</a:t>
            </a:r>
            <a:r>
              <a:rPr lang="ru-RU" sz="2800" dirty="0" smtClean="0"/>
              <a:t> </a:t>
            </a:r>
            <a:r>
              <a:rPr lang="ru-RU" sz="2800" b="1" dirty="0"/>
              <a:t>воззрение, согласно которому человек есть центр и высшая цель мироздания</a:t>
            </a:r>
            <a:r>
              <a:rPr lang="ru-RU" sz="2800" dirty="0"/>
              <a:t>.</a:t>
            </a:r>
          </a:p>
          <a:p>
            <a:r>
              <a:rPr lang="ru-RU" sz="2800" b="1" dirty="0">
                <a:solidFill>
                  <a:srgbClr val="F9052E"/>
                </a:solidFill>
              </a:rPr>
              <a:t>Гуманизм</a:t>
            </a:r>
            <a:r>
              <a:rPr lang="ru-RU" sz="2800" b="1" i="1" dirty="0"/>
              <a:t> </a:t>
            </a:r>
            <a:r>
              <a:rPr lang="ru-RU" sz="2800" dirty="0"/>
              <a:t>(человеколюбие) </a:t>
            </a:r>
            <a:r>
              <a:rPr lang="ru-RU" sz="2800" i="1" dirty="0"/>
              <a:t>– </a:t>
            </a:r>
            <a:r>
              <a:rPr lang="ru-RU" sz="2800" b="1" dirty="0"/>
              <a:t>принцип, заключающийся в признании ценности человека как личности, его права на свободное развитие и проявление своих </a:t>
            </a:r>
            <a:r>
              <a:rPr lang="ru-RU" sz="2800" b="1" dirty="0" smtClean="0"/>
              <a:t>способностей.</a:t>
            </a:r>
            <a:endParaRPr lang="ru-RU" sz="2800" b="1" dirty="0"/>
          </a:p>
          <a:p>
            <a:endParaRPr lang="ru-RU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611188" y="549275"/>
            <a:ext cx="8353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dirty="0"/>
              <a:t>Философия Нового времени </a:t>
            </a:r>
            <a:endParaRPr lang="ru-RU" altLang="ru-RU" sz="4000" dirty="0"/>
          </a:p>
        </p:txBody>
      </p:sp>
      <p:sp>
        <p:nvSpPr>
          <p:cNvPr id="32771" name="Rectangle 1"/>
          <p:cNvSpPr>
            <a:spLocks noChangeArrowheads="1"/>
          </p:cNvSpPr>
          <p:nvPr/>
        </p:nvSpPr>
        <p:spPr bwMode="auto">
          <a:xfrm>
            <a:off x="468313" y="1862138"/>
            <a:ext cx="867568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0975" algn="ctr"/>
            <a:r>
              <a:rPr lang="ru-RU" altLang="ru-RU" sz="3600" b="1" dirty="0">
                <a:cs typeface="Times New Roman" pitchFamily="18" charset="0"/>
              </a:rPr>
              <a:t>ПЕРИОДЫ:</a:t>
            </a:r>
            <a:endParaRPr lang="ru-RU" altLang="ru-RU" sz="3600" b="1" dirty="0"/>
          </a:p>
          <a:p>
            <a:pPr indent="180975" algn="just" eaLnBrk="0" hangingPunct="0"/>
            <a:r>
              <a:rPr lang="ru-RU" altLang="ru-RU" sz="3200" b="1" dirty="0">
                <a:cs typeface="Times New Roman" pitchFamily="18" charset="0"/>
              </a:rPr>
              <a:t>1. Эмпиризм и рационализм </a:t>
            </a:r>
            <a:r>
              <a:rPr lang="ru-RU" altLang="ru-RU" sz="3200" b="1" dirty="0" smtClean="0">
                <a:cs typeface="Times New Roman" pitchFamily="18" charset="0"/>
              </a:rPr>
              <a:t>(</a:t>
            </a:r>
            <a:r>
              <a:rPr lang="en-US" altLang="ru-RU" sz="3200" b="1" dirty="0" smtClean="0">
                <a:cs typeface="Times New Roman" pitchFamily="18" charset="0"/>
              </a:rPr>
              <a:t>XVII</a:t>
            </a:r>
            <a:r>
              <a:rPr lang="ru-RU" altLang="ru-RU" sz="3200" b="1" dirty="0" smtClean="0">
                <a:cs typeface="Times New Roman" pitchFamily="18" charset="0"/>
              </a:rPr>
              <a:t> </a:t>
            </a:r>
            <a:r>
              <a:rPr lang="ru-RU" altLang="ru-RU" sz="3200" b="1" dirty="0">
                <a:cs typeface="Times New Roman" pitchFamily="18" charset="0"/>
              </a:rPr>
              <a:t>в.).</a:t>
            </a:r>
            <a:endParaRPr lang="ru-RU" altLang="ru-RU" sz="3200" b="1" dirty="0"/>
          </a:p>
          <a:p>
            <a:pPr indent="180975" algn="just" eaLnBrk="0" hangingPunct="0"/>
            <a:r>
              <a:rPr lang="ru-RU" altLang="ru-RU" sz="3200" b="1" dirty="0">
                <a:cs typeface="Times New Roman" pitchFamily="18" charset="0"/>
              </a:rPr>
              <a:t>2. Эпоха Просвещения </a:t>
            </a:r>
            <a:r>
              <a:rPr lang="ru-RU" altLang="ru-RU" sz="3200" b="1" dirty="0" smtClean="0">
                <a:cs typeface="Times New Roman" pitchFamily="18" charset="0"/>
              </a:rPr>
              <a:t>(</a:t>
            </a:r>
            <a:r>
              <a:rPr lang="en-US" altLang="ru-RU" sz="3200" b="1" dirty="0" smtClean="0">
                <a:cs typeface="Times New Roman" pitchFamily="18" charset="0"/>
              </a:rPr>
              <a:t>XVIII</a:t>
            </a:r>
            <a:r>
              <a:rPr lang="ru-RU" altLang="ru-RU" sz="3200" b="1" dirty="0" smtClean="0">
                <a:cs typeface="Times New Roman" pitchFamily="18" charset="0"/>
              </a:rPr>
              <a:t> в.).</a:t>
            </a:r>
            <a:endParaRPr lang="ru-RU" altLang="ru-RU" sz="3200" b="1" dirty="0"/>
          </a:p>
          <a:p>
            <a:pPr indent="180975" eaLnBrk="0" hangingPunct="0"/>
            <a:r>
              <a:rPr lang="ru-RU" altLang="ru-RU" sz="3200" b="1" dirty="0">
                <a:cs typeface="Times New Roman" pitchFamily="18" charset="0"/>
              </a:rPr>
              <a:t>3. Немецкая классическая философия.</a:t>
            </a:r>
            <a:endParaRPr lang="ru-RU" altLang="ru-RU" sz="32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68313" y="115888"/>
            <a:ext cx="67675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r"/>
            <a:r>
              <a:rPr lang="ru-RU" sz="2800" b="1">
                <a:solidFill>
                  <a:srgbClr val="F9F9F9"/>
                </a:solidFill>
                <a:latin typeface="Constantia" pitchFamily="18" charset="0"/>
              </a:rPr>
              <a:t>Научная революция </a:t>
            </a:r>
            <a:r>
              <a:rPr lang="en-US" sz="2800" b="1">
                <a:solidFill>
                  <a:srgbClr val="F9F9F9"/>
                </a:solidFill>
                <a:latin typeface="Constantia" pitchFamily="18" charset="0"/>
              </a:rPr>
              <a:t>XVII</a:t>
            </a:r>
            <a:r>
              <a:rPr lang="ru-RU" sz="2800" b="1">
                <a:solidFill>
                  <a:srgbClr val="F9F9F9"/>
                </a:solidFill>
                <a:latin typeface="Constantia" pitchFamily="18" charset="0"/>
              </a:rPr>
              <a:t> в.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68313" y="692150"/>
            <a:ext cx="822960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endParaRPr lang="ru-RU" sz="2000" dirty="0">
              <a:latin typeface="Constantia" pitchFamily="18" charset="0"/>
            </a:endParaRPr>
          </a:p>
          <a:p>
            <a:pPr marL="419100" indent="-382588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ru-RU" sz="2400" dirty="0">
                <a:latin typeface="Constantia" pitchFamily="18" charset="0"/>
              </a:rPr>
              <a:t>Формируется </a:t>
            </a:r>
            <a:r>
              <a:rPr lang="ru-RU" sz="2400" b="1" dirty="0">
                <a:latin typeface="Constantia" pitchFamily="18" charset="0"/>
              </a:rPr>
              <a:t>Наука </a:t>
            </a:r>
            <a:r>
              <a:rPr lang="ru-RU" sz="2400" dirty="0" smtClean="0"/>
              <a:t>–</a:t>
            </a:r>
            <a:r>
              <a:rPr lang="ru-RU" sz="2400" b="1" dirty="0" smtClean="0">
                <a:latin typeface="Constantia" pitchFamily="18" charset="0"/>
              </a:rPr>
              <a:t> 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>
                <a:latin typeface="Constantia" pitchFamily="18" charset="0"/>
              </a:rPr>
              <a:t>научное естествознание, проявлением чего </a:t>
            </a:r>
            <a:r>
              <a:rPr lang="ru-RU" sz="2400" dirty="0" smtClean="0">
                <a:latin typeface="Constantia" pitchFamily="18" charset="0"/>
              </a:rPr>
              <a:t>является </a:t>
            </a:r>
            <a:r>
              <a:rPr lang="ru-RU" sz="2400" dirty="0">
                <a:latin typeface="Constantia" pitchFamily="18" charset="0"/>
              </a:rPr>
              <a:t>ряд крупных научных открытий (Г</a:t>
            </a:r>
            <a:r>
              <a:rPr lang="ru-RU" sz="2400" dirty="0" smtClean="0">
                <a:latin typeface="Constantia" pitchFamily="18" charset="0"/>
              </a:rPr>
              <a:t>. Галилей</a:t>
            </a:r>
            <a:r>
              <a:rPr lang="ru-RU" sz="2400" dirty="0">
                <a:latin typeface="Constantia" pitchFamily="18" charset="0"/>
              </a:rPr>
              <a:t>, </a:t>
            </a:r>
            <a:r>
              <a:rPr lang="ru-RU" sz="2400" dirty="0" smtClean="0">
                <a:latin typeface="Constantia" pitchFamily="18" charset="0"/>
              </a:rPr>
              <a:t>И. Ньютон, И. Кеплер,</a:t>
            </a:r>
          </a:p>
          <a:p>
            <a:pPr marL="419100" indent="-382588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ru-RU" sz="2400" dirty="0" smtClean="0">
                <a:latin typeface="Constantia" pitchFamily="18" charset="0"/>
              </a:rPr>
              <a:t>     Б. Паскаль</a:t>
            </a:r>
            <a:r>
              <a:rPr lang="ru-RU" sz="2400" dirty="0">
                <a:latin typeface="Constantia" pitchFamily="18" charset="0"/>
              </a:rPr>
              <a:t>, </a:t>
            </a:r>
            <a:r>
              <a:rPr lang="ru-RU" sz="2400" dirty="0" smtClean="0">
                <a:latin typeface="Constantia" pitchFamily="18" charset="0"/>
              </a:rPr>
              <a:t>и </a:t>
            </a:r>
            <a:r>
              <a:rPr lang="ru-RU" sz="2400" dirty="0">
                <a:latin typeface="Constantia" pitchFamily="18" charset="0"/>
              </a:rPr>
              <a:t>др.).</a:t>
            </a:r>
          </a:p>
          <a:p>
            <a:pPr marL="419100" indent="-382588" algn="just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ru-RU" sz="2600" dirty="0">
                <a:latin typeface="Constantia" pitchFamily="18" charset="0"/>
              </a:rPr>
              <a:t>Главным достижением естествознания </a:t>
            </a:r>
            <a:r>
              <a:rPr lang="en-US" sz="2600" dirty="0" smtClean="0">
                <a:latin typeface="Constantia" pitchFamily="18" charset="0"/>
              </a:rPr>
              <a:t>XVII</a:t>
            </a:r>
            <a:r>
              <a:rPr lang="ru-RU" sz="2600" dirty="0" smtClean="0">
                <a:latin typeface="Constantia" pitchFamily="18" charset="0"/>
              </a:rPr>
              <a:t> в</a:t>
            </a:r>
            <a:r>
              <a:rPr lang="ru-RU" sz="2600" dirty="0">
                <a:latin typeface="Constantia" pitchFamily="18" charset="0"/>
              </a:rPr>
              <a:t>. становится создание классической механики, которая рассматривается как универсальный образец научной теории.</a:t>
            </a: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971550" y="3933825"/>
            <a:ext cx="7777163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>
              <a:spcBef>
                <a:spcPts val="600"/>
              </a:spcBef>
              <a:buClr>
                <a:schemeClr val="accent2"/>
              </a:buClr>
              <a:buSzPct val="85000"/>
              <a:buFont typeface="Arial" charset="0"/>
              <a:buNone/>
            </a:pPr>
            <a:r>
              <a:rPr lang="ru-RU" sz="2800" dirty="0">
                <a:latin typeface="Constantia" pitchFamily="18" charset="0"/>
              </a:rPr>
              <a:t>Основные принципы философии </a:t>
            </a:r>
            <a:r>
              <a:rPr lang="en-US" sz="2800" dirty="0">
                <a:latin typeface="Constantia" pitchFamily="18" charset="0"/>
              </a:rPr>
              <a:t>XVII</a:t>
            </a:r>
            <a:r>
              <a:rPr lang="ru-RU" sz="2800" dirty="0">
                <a:latin typeface="Constantia" pitchFamily="18" charset="0"/>
              </a:rPr>
              <a:t> в.:</a:t>
            </a:r>
          </a:p>
          <a:p>
            <a:pPr marL="419100" indent="-382588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ru-RU" sz="2600" b="1" i="1" dirty="0" err="1">
                <a:latin typeface="Constantia" pitchFamily="18" charset="0"/>
              </a:rPr>
              <a:t>Наукоцентризм</a:t>
            </a:r>
            <a:endParaRPr lang="ru-RU" sz="2600" b="1" i="1" dirty="0">
              <a:latin typeface="Constantia" pitchFamily="18" charset="0"/>
            </a:endParaRPr>
          </a:p>
          <a:p>
            <a:pPr marL="419100" indent="-382588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ru-RU" sz="2600" b="1" i="1" dirty="0">
                <a:latin typeface="Constantia" pitchFamily="18" charset="0"/>
              </a:rPr>
              <a:t>Рационализм</a:t>
            </a:r>
            <a:endParaRPr lang="ru-RU" sz="2600" dirty="0">
              <a:latin typeface="Constantia" pitchFamily="18" charset="0"/>
            </a:endParaRPr>
          </a:p>
          <a:p>
            <a:pPr marL="419100" indent="-382588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be-BY" sz="2600" b="1" i="1" dirty="0">
                <a:latin typeface="Constantia" pitchFamily="18" charset="0"/>
              </a:rPr>
              <a:t>Механицизм</a:t>
            </a:r>
            <a:r>
              <a:rPr lang="be-BY" sz="2600" dirty="0">
                <a:latin typeface="Constantia" pitchFamily="18" charset="0"/>
              </a:rPr>
              <a:t> </a:t>
            </a:r>
          </a:p>
          <a:p>
            <a:pPr marL="419100" indent="-382588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ru-RU" sz="2600" b="1" i="1" dirty="0">
                <a:latin typeface="Constantia" pitchFamily="18" charset="0"/>
              </a:rPr>
              <a:t>Метафизичность</a:t>
            </a:r>
            <a:r>
              <a:rPr lang="ru-RU" sz="2600" dirty="0">
                <a:latin typeface="Constantia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285720" y="357166"/>
            <a:ext cx="850112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0975" algn="ctr"/>
            <a:r>
              <a:rPr lang="ru-RU" altLang="ru-RU" sz="2400" b="1" dirty="0">
                <a:cs typeface="Times New Roman" pitchFamily="18" charset="0"/>
              </a:rPr>
              <a:t>Эмпирики (Ф. Бэкон, Т. Гоббс, Д. Локк)</a:t>
            </a:r>
            <a:endParaRPr lang="ru-RU" altLang="ru-RU" sz="2400" b="1" dirty="0"/>
          </a:p>
          <a:p>
            <a:pPr indent="180975" eaLnBrk="0" hangingPunct="0"/>
            <a:endParaRPr lang="ru-RU" altLang="ru-RU" sz="2400" dirty="0" smtClean="0">
              <a:cs typeface="Times New Roman" pitchFamily="18" charset="0"/>
            </a:endParaRPr>
          </a:p>
          <a:p>
            <a:pPr indent="180975" eaLnBrk="0" hangingPunct="0"/>
            <a:r>
              <a:rPr lang="ru-RU" altLang="ru-RU" sz="2400" dirty="0" smtClean="0">
                <a:cs typeface="Times New Roman" pitchFamily="18" charset="0"/>
              </a:rPr>
              <a:t>–  </a:t>
            </a:r>
            <a:r>
              <a:rPr lang="ru-RU" altLang="ru-RU" sz="2400" dirty="0">
                <a:cs typeface="Times New Roman" pitchFamily="18" charset="0"/>
              </a:rPr>
              <a:t>единственный источник знания – </a:t>
            </a:r>
            <a:r>
              <a:rPr lang="ru-RU" altLang="ru-RU" sz="2400" dirty="0" smtClean="0">
                <a:cs typeface="Times New Roman" pitchFamily="18" charset="0"/>
              </a:rPr>
              <a:t>опыт: душа </a:t>
            </a:r>
            <a:r>
              <a:rPr lang="ru-RU" altLang="ru-RU" sz="2400" dirty="0">
                <a:cs typeface="Times New Roman" pitchFamily="18" charset="0"/>
              </a:rPr>
              <a:t>и ум человека первоначально чисты, как восковая табличка, ощущения и восприятия «пишут» на этой табличке свои «письмена</a:t>
            </a:r>
            <a:r>
              <a:rPr lang="ru-RU" altLang="ru-RU" sz="2400" dirty="0" smtClean="0">
                <a:cs typeface="Times New Roman" pitchFamily="18" charset="0"/>
              </a:rPr>
              <a:t>»;</a:t>
            </a:r>
            <a:endParaRPr lang="ru-RU" altLang="ru-RU" sz="2400" dirty="0"/>
          </a:p>
          <a:p>
            <a:pPr indent="180975" eaLnBrk="0" hangingPunct="0"/>
            <a:r>
              <a:rPr lang="ru-RU" altLang="ru-RU" sz="2400" dirty="0">
                <a:cs typeface="Times New Roman" pitchFamily="18" charset="0"/>
              </a:rPr>
              <a:t>– ощущения </a:t>
            </a:r>
            <a:r>
              <a:rPr lang="ru-RU" altLang="ru-RU" sz="2400" dirty="0" smtClean="0">
                <a:cs typeface="Times New Roman" pitchFamily="18" charset="0"/>
              </a:rPr>
              <a:t>проверяются </a:t>
            </a:r>
            <a:r>
              <a:rPr lang="ru-RU" altLang="ru-RU" sz="2400" dirty="0">
                <a:cs typeface="Times New Roman" pitchFamily="18" charset="0"/>
              </a:rPr>
              <a:t>посредством </a:t>
            </a:r>
            <a:r>
              <a:rPr lang="ru-RU" altLang="ru-RU" sz="2400" dirty="0" smtClean="0">
                <a:cs typeface="Times New Roman" pitchFamily="18" charset="0"/>
              </a:rPr>
              <a:t>эксперимента;</a:t>
            </a:r>
            <a:endParaRPr lang="ru-RU" altLang="ru-RU" sz="2400" dirty="0">
              <a:cs typeface="Times New Roman" pitchFamily="18" charset="0"/>
            </a:endParaRPr>
          </a:p>
          <a:p>
            <a:pPr indent="180975" algn="just" eaLnBrk="0" hangingPunct="0"/>
            <a:r>
              <a:rPr lang="ru-RU" altLang="ru-RU" sz="2400" dirty="0">
                <a:cs typeface="Times New Roman" pitchFamily="18" charset="0"/>
              </a:rPr>
              <a:t>– знание должно идти от </a:t>
            </a:r>
            <a:r>
              <a:rPr lang="ru-RU" altLang="ru-RU" sz="2400" dirty="0" smtClean="0">
                <a:cs typeface="Times New Roman" pitchFamily="18" charset="0"/>
              </a:rPr>
              <a:t>опытного  </a:t>
            </a:r>
            <a:r>
              <a:rPr lang="ru-RU" altLang="ru-RU" sz="2400" dirty="0">
                <a:cs typeface="Times New Roman" pitchFamily="18" charset="0"/>
              </a:rPr>
              <a:t>(</a:t>
            </a:r>
            <a:r>
              <a:rPr lang="ru-RU" altLang="ru-RU" sz="2400" dirty="0" err="1" smtClean="0">
                <a:cs typeface="Times New Roman" pitchFamily="18" charset="0"/>
              </a:rPr>
              <a:t>эксперименталь-ного</a:t>
            </a:r>
            <a:r>
              <a:rPr lang="ru-RU" altLang="ru-RU" sz="2400" dirty="0">
                <a:cs typeface="Times New Roman" pitchFamily="18" charset="0"/>
              </a:rPr>
              <a:t>) к обобщениям и выдвижению теорий;</a:t>
            </a:r>
          </a:p>
          <a:p>
            <a:pPr indent="180975" eaLnBrk="0" hangingPunct="0"/>
            <a:r>
              <a:rPr lang="ru-RU" altLang="ru-RU" sz="2400" dirty="0">
                <a:cs typeface="Times New Roman" pitchFamily="18" charset="0"/>
              </a:rPr>
              <a:t>– метод познания – научная индукция</a:t>
            </a:r>
            <a:r>
              <a:rPr lang="ru-RU" altLang="ru-RU" sz="2800" dirty="0">
                <a:cs typeface="Times New Roman" pitchFamily="18" charset="0"/>
              </a:rPr>
              <a:t>.</a:t>
            </a:r>
          </a:p>
          <a:p>
            <a:pPr indent="180975" eaLnBrk="0" hangingPunct="0"/>
            <a:r>
              <a:rPr lang="ru-RU" altLang="ru-RU" sz="2800" dirty="0"/>
              <a:t> </a:t>
            </a:r>
          </a:p>
        </p:txBody>
      </p:sp>
      <p:sp>
        <p:nvSpPr>
          <p:cNvPr id="34820" name="Text Box 11"/>
          <p:cNvSpPr txBox="1">
            <a:spLocks noChangeArrowheads="1"/>
          </p:cNvSpPr>
          <p:nvPr/>
        </p:nvSpPr>
        <p:spPr bwMode="auto">
          <a:xfrm>
            <a:off x="3286116" y="4643446"/>
            <a:ext cx="41036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dirty="0" err="1"/>
              <a:t>Фрэнсис</a:t>
            </a:r>
            <a:r>
              <a:rPr lang="ru-RU" altLang="ru-RU" sz="2000" dirty="0"/>
              <a:t> Бэкон</a:t>
            </a:r>
          </a:p>
          <a:p>
            <a:pPr algn="ctr">
              <a:spcBef>
                <a:spcPct val="50000"/>
              </a:spcBef>
            </a:pPr>
            <a:r>
              <a:rPr lang="ru-RU" altLang="ru-RU" sz="2000" dirty="0"/>
              <a:t>1561-1626</a:t>
            </a:r>
          </a:p>
          <a:p>
            <a:pPr algn="ctr">
              <a:spcBef>
                <a:spcPct val="50000"/>
              </a:spcBef>
            </a:pPr>
            <a:r>
              <a:rPr lang="ru-RU" altLang="ru-RU" sz="2000" dirty="0"/>
              <a:t>Основоположник  новоевропейского эмпиризма</a:t>
            </a:r>
          </a:p>
        </p:txBody>
      </p:sp>
      <p:pic>
        <p:nvPicPr>
          <p:cNvPr id="34819" name="Picture 6" descr="Francis Bacon, Viscount St Alban from NPG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357694"/>
            <a:ext cx="1690687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539750" y="277813"/>
            <a:ext cx="82804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0975" algn="ctr"/>
            <a:r>
              <a:rPr lang="ru-RU" altLang="ru-RU" sz="3200" b="1" dirty="0">
                <a:solidFill>
                  <a:srgbClr val="000099"/>
                </a:solidFill>
                <a:cs typeface="Times New Roman" pitchFamily="18" charset="0"/>
              </a:rPr>
              <a:t>Рационалисты</a:t>
            </a:r>
            <a:endParaRPr lang="ru-RU" altLang="ru-RU" sz="1600" dirty="0">
              <a:solidFill>
                <a:srgbClr val="000099"/>
              </a:solidFill>
              <a:cs typeface="Times New Roman" pitchFamily="18" charset="0"/>
            </a:endParaRPr>
          </a:p>
          <a:p>
            <a:pPr indent="180975" algn="ctr"/>
            <a:r>
              <a:rPr lang="ru-RU" altLang="ru-RU" sz="2000" b="1" dirty="0">
                <a:cs typeface="Times New Roman" pitchFamily="18" charset="0"/>
              </a:rPr>
              <a:t>(Р. Декарт, </a:t>
            </a:r>
            <a:r>
              <a:rPr lang="ru-RU" altLang="ru-RU" sz="2000" b="1" dirty="0" smtClean="0">
                <a:cs typeface="Times New Roman" pitchFamily="18" charset="0"/>
              </a:rPr>
              <a:t>Б. Спиноза</a:t>
            </a:r>
            <a:r>
              <a:rPr lang="ru-RU" altLang="ru-RU" sz="2000" b="1" dirty="0">
                <a:cs typeface="Times New Roman" pitchFamily="18" charset="0"/>
              </a:rPr>
              <a:t>, Г</a:t>
            </a:r>
            <a:r>
              <a:rPr lang="ru-RU" altLang="ru-RU" sz="2000" b="1" dirty="0" smtClean="0">
                <a:cs typeface="Times New Roman" pitchFamily="18" charset="0"/>
              </a:rPr>
              <a:t>. Лейбниц </a:t>
            </a:r>
            <a:r>
              <a:rPr lang="ru-RU" altLang="ru-RU" sz="2000" b="1" dirty="0">
                <a:cs typeface="Times New Roman" pitchFamily="18" charset="0"/>
              </a:rPr>
              <a:t>)</a:t>
            </a:r>
          </a:p>
          <a:p>
            <a:pPr indent="180975" algn="ctr"/>
            <a:endParaRPr lang="ru-RU" altLang="ru-RU" sz="2000" b="1" dirty="0">
              <a:cs typeface="Times New Roman" pitchFamily="18" charset="0"/>
            </a:endParaRPr>
          </a:p>
          <a:p>
            <a:pPr indent="180975" algn="just">
              <a:buFont typeface="Arial" charset="0"/>
              <a:buChar char="•"/>
            </a:pPr>
            <a:r>
              <a:rPr lang="ru-RU" altLang="ru-RU" sz="2400" b="1" dirty="0">
                <a:cs typeface="Times New Roman" pitchFamily="18" charset="0"/>
              </a:rPr>
              <a:t>Считали что опыт, основанный на ощущениях человека, не может быть основой общенаучного метода</a:t>
            </a:r>
            <a:r>
              <a:rPr lang="ru-RU" altLang="ru-RU" sz="2400" dirty="0">
                <a:cs typeface="Times New Roman" pitchFamily="18" charset="0"/>
              </a:rPr>
              <a:t>.</a:t>
            </a:r>
          </a:p>
          <a:p>
            <a:pPr indent="180975" algn="just">
              <a:buFont typeface="Arial" charset="0"/>
              <a:buChar char="•"/>
            </a:pPr>
            <a:r>
              <a:rPr lang="ru-RU" altLang="ru-RU" sz="2400" b="1" dirty="0"/>
              <a:t>Восприятия и ощущения иллюзорны, опытные данные, всегда сомнительны. В разуме есть интуитивно ясные и отчётливые идеи.</a:t>
            </a:r>
          </a:p>
          <a:p>
            <a:pPr indent="180975" algn="just">
              <a:buFont typeface="Arial" charset="0"/>
              <a:buChar char="•"/>
            </a:pPr>
            <a:r>
              <a:rPr lang="ru-RU" altLang="ru-RU" sz="2400" b="1" dirty="0"/>
              <a:t>По правилам дедукции (от общего к частному) мы можем вывести возможность существования Бога, природы, других людей.</a:t>
            </a:r>
          </a:p>
          <a:p>
            <a:pPr indent="180975" algn="just"/>
            <a:endParaRPr lang="ru-RU" altLang="ru-RU" sz="2400" b="1" dirty="0">
              <a:cs typeface="Times New Roman" pitchFamily="18" charset="0"/>
            </a:endParaRPr>
          </a:p>
          <a:p>
            <a:pPr indent="180975" algn="just"/>
            <a:endParaRPr lang="ru-RU" altLang="ru-RU" sz="2000" b="1" dirty="0"/>
          </a:p>
        </p:txBody>
      </p:sp>
      <p:pic>
        <p:nvPicPr>
          <p:cNvPr id="35843" name="Picture 7" descr="http://upload.wikimedia.org/wikipedia/commons/thumb/7/73/Frans_Hals_-_Portret_van_Ren%C3%A9_Descartes.jpg/260px-Frans_Hals_-_Portret_van_Ren%C3%A9_Descar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4786322"/>
            <a:ext cx="1542957" cy="188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8"/>
          <p:cNvSpPr txBox="1">
            <a:spLocks noChangeArrowheads="1"/>
          </p:cNvSpPr>
          <p:nvPr/>
        </p:nvSpPr>
        <p:spPr bwMode="auto">
          <a:xfrm>
            <a:off x="2987675" y="4868863"/>
            <a:ext cx="41052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/>
              <a:t>Рене Декарт</a:t>
            </a:r>
          </a:p>
          <a:p>
            <a:pPr algn="ctr">
              <a:spcBef>
                <a:spcPct val="50000"/>
              </a:spcBef>
            </a:pPr>
            <a:r>
              <a:rPr lang="ru-RU" altLang="ru-RU" sz="2000"/>
              <a:t>1596-1650</a:t>
            </a:r>
          </a:p>
          <a:p>
            <a:pPr algn="ctr">
              <a:spcBef>
                <a:spcPct val="50000"/>
              </a:spcBef>
            </a:pPr>
            <a:r>
              <a:rPr lang="ru-RU" altLang="ru-RU" sz="2000"/>
              <a:t>Основоположник  рационализма Нового времени</a:t>
            </a:r>
          </a:p>
        </p:txBody>
      </p:sp>
    </p:spTree>
  </p:cSld>
  <p:clrMapOvr>
    <a:masterClrMapping/>
  </p:clrMapOvr>
  <p:transition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68313" y="188913"/>
            <a:ext cx="81359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/>
            <a:r>
              <a:rPr lang="ru-RU" sz="2800" b="1">
                <a:solidFill>
                  <a:srgbClr val="F9F9F9"/>
                </a:solidFill>
                <a:latin typeface="Centaur" pitchFamily="18" charset="0"/>
              </a:rPr>
              <a:t>Особенности философии Просвещения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57200" y="981075"/>
            <a:ext cx="8218488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just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ru-RU" sz="2000" dirty="0">
                <a:solidFill>
                  <a:schemeClr val="bg1"/>
                </a:solidFill>
                <a:latin typeface="Centaur" pitchFamily="18" charset="0"/>
              </a:rPr>
              <a:t>Философия Просвещения является прямым продолжением философии Нового времени. </a:t>
            </a:r>
          </a:p>
          <a:p>
            <a:pPr marL="419100" indent="-382588" algn="just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ru-RU" sz="2000" b="1" dirty="0">
                <a:solidFill>
                  <a:schemeClr val="bg1"/>
                </a:solidFill>
                <a:latin typeface="Centaur" pitchFamily="18" charset="0"/>
              </a:rPr>
              <a:t>Отличительная особенность – большее внимание проблемам человека и общества (антропологии и социальной философии), </a:t>
            </a:r>
            <a:r>
              <a:rPr lang="ru-RU" sz="2000" dirty="0">
                <a:solidFill>
                  <a:schemeClr val="bg1"/>
                </a:solidFill>
                <a:latin typeface="Centaur" pitchFamily="18" charset="0"/>
              </a:rPr>
              <a:t>при исследовании которых применялись принципы рационализма и </a:t>
            </a:r>
            <a:r>
              <a:rPr lang="ru-RU" sz="2000" dirty="0" smtClean="0">
                <a:solidFill>
                  <a:schemeClr val="bg1"/>
                </a:solidFill>
                <a:latin typeface="Centaur" pitchFamily="18" charset="0"/>
              </a:rPr>
              <a:t>наукоцентризма. </a:t>
            </a:r>
            <a:endParaRPr lang="ru-RU" sz="2000" dirty="0">
              <a:solidFill>
                <a:schemeClr val="bg1"/>
              </a:solidFill>
              <a:latin typeface="Centaur" pitchFamily="18" charset="0"/>
            </a:endParaRPr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827088" y="3141663"/>
            <a:ext cx="7400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Отличительные черты социальной </a:t>
            </a:r>
            <a:r>
              <a:rPr lang="ru-RU" sz="2000" b="1" dirty="0" smtClean="0"/>
              <a:t>философии: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6869" name="Rectangle 3"/>
          <p:cNvSpPr>
            <a:spLocks noChangeArrowheads="1"/>
          </p:cNvSpPr>
          <p:nvPr/>
        </p:nvSpPr>
        <p:spPr bwMode="auto">
          <a:xfrm>
            <a:off x="1547813" y="3573463"/>
            <a:ext cx="720090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just">
              <a:lnSpc>
                <a:spcPct val="7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be-BY" sz="2000" b="1" i="1" dirty="0" smtClean="0">
                <a:latin typeface="Constantia" pitchFamily="18" charset="0"/>
              </a:rPr>
              <a:t>антиклерикализм</a:t>
            </a:r>
            <a:r>
              <a:rPr lang="be-BY" sz="2000" b="1" i="1" dirty="0">
                <a:latin typeface="Constantia" pitchFamily="18" charset="0"/>
              </a:rPr>
              <a:t>;</a:t>
            </a:r>
            <a:endParaRPr lang="be-BY" sz="2000" b="1" dirty="0">
              <a:latin typeface="Constantia" pitchFamily="18" charset="0"/>
            </a:endParaRPr>
          </a:p>
          <a:p>
            <a:pPr marL="419100" indent="-382588" algn="just">
              <a:lnSpc>
                <a:spcPct val="70000"/>
              </a:lnSpc>
              <a:spcBef>
                <a:spcPts val="600"/>
              </a:spcBef>
              <a:buClr>
                <a:schemeClr val="accent2"/>
              </a:buClr>
              <a:buSzPct val="85000"/>
              <a:buFontTx/>
              <a:buChar char="-"/>
            </a:pPr>
            <a:r>
              <a:rPr lang="be-BY" sz="2000" b="1" i="1" dirty="0">
                <a:latin typeface="Constantia" pitchFamily="18" charset="0"/>
              </a:rPr>
              <a:t>деизм </a:t>
            </a:r>
            <a:r>
              <a:rPr lang="be-BY" sz="2000" i="1" dirty="0">
                <a:latin typeface="Constantia" pitchFamily="18" charset="0"/>
              </a:rPr>
              <a:t>;</a:t>
            </a:r>
            <a:r>
              <a:rPr lang="be-BY" sz="2000" dirty="0">
                <a:latin typeface="Constantia" pitchFamily="18" charset="0"/>
              </a:rPr>
              <a:t> </a:t>
            </a:r>
          </a:p>
          <a:p>
            <a:pPr marL="419100" indent="-382588" algn="just">
              <a:lnSpc>
                <a:spcPct val="70000"/>
              </a:lnSpc>
              <a:spcBef>
                <a:spcPts val="600"/>
              </a:spcBef>
              <a:buClr>
                <a:schemeClr val="accent2"/>
              </a:buClr>
              <a:buSzPct val="85000"/>
              <a:buFontTx/>
              <a:buChar char="-"/>
            </a:pPr>
            <a:r>
              <a:rPr lang="be-BY" sz="2000" b="1" dirty="0">
                <a:latin typeface="Constantia" pitchFamily="18" charset="0"/>
              </a:rPr>
              <a:t>атеизм</a:t>
            </a:r>
            <a:r>
              <a:rPr lang="be-BY" sz="2000" dirty="0">
                <a:latin typeface="Constantia" pitchFamily="18" charset="0"/>
              </a:rPr>
              <a:t> (Дидро, Гельвеций, Гольбах);</a:t>
            </a:r>
          </a:p>
          <a:p>
            <a:pPr marL="419100" indent="-382588" algn="just">
              <a:lnSpc>
                <a:spcPct val="7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be-BY" sz="2000" b="1" i="1" dirty="0" smtClean="0">
                <a:latin typeface="Constantia" pitchFamily="18" charset="0"/>
              </a:rPr>
              <a:t>социальный </a:t>
            </a:r>
            <a:r>
              <a:rPr lang="be-BY" sz="2000" b="1" i="1" dirty="0">
                <a:latin typeface="Constantia" pitchFamily="18" charset="0"/>
              </a:rPr>
              <a:t>оптимизм</a:t>
            </a:r>
            <a:r>
              <a:rPr lang="be-BY" sz="2000" b="1" dirty="0">
                <a:latin typeface="Constantia" pitchFamily="18" charset="0"/>
              </a:rPr>
              <a:t> </a:t>
            </a:r>
            <a:r>
              <a:rPr lang="be-BY" sz="2000" dirty="0">
                <a:latin typeface="Constantia" pitchFamily="18" charset="0"/>
              </a:rPr>
              <a:t>– вера в прогресс науки и общества;</a:t>
            </a:r>
          </a:p>
          <a:p>
            <a:pPr marL="419100" indent="-382588" algn="just">
              <a:lnSpc>
                <a:spcPct val="7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be-BY" sz="2000" b="1" i="1" dirty="0" smtClean="0">
                <a:latin typeface="Constantia" pitchFamily="18" charset="0"/>
              </a:rPr>
              <a:t>придание </a:t>
            </a:r>
            <a:r>
              <a:rPr lang="be-BY" sz="2000" b="1" i="1" dirty="0">
                <a:latin typeface="Constantia" pitchFamily="18" charset="0"/>
              </a:rPr>
              <a:t>решающей роли образованию и воспитанию в процессе рационального переустройства общества;</a:t>
            </a:r>
            <a:endParaRPr lang="be-BY" sz="2000" b="1" dirty="0">
              <a:latin typeface="Constantia" pitchFamily="18" charset="0"/>
            </a:endParaRPr>
          </a:p>
          <a:p>
            <a:pPr marL="419100" indent="-382588" algn="just">
              <a:lnSpc>
                <a:spcPct val="7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be-BY" sz="2000" b="1" dirty="0" smtClean="0">
                <a:latin typeface="Constantia" pitchFamily="18" charset="0"/>
              </a:rPr>
              <a:t>социально-философские </a:t>
            </a:r>
            <a:r>
              <a:rPr lang="be-BY" sz="2000" b="1" dirty="0">
                <a:latin typeface="Constantia" pitchFamily="18" charset="0"/>
              </a:rPr>
              <a:t>концепции: </a:t>
            </a:r>
            <a:r>
              <a:rPr lang="be-BY" sz="2000" dirty="0">
                <a:latin typeface="Constantia" pitchFamily="18" charset="0"/>
              </a:rPr>
              <a:t>естественных прав, общественного договора, географического детерминизма</a:t>
            </a:r>
            <a:r>
              <a:rPr lang="be-BY" sz="2000" b="1" dirty="0">
                <a:latin typeface="Constantia" pitchFamily="18" charset="0"/>
              </a:rPr>
              <a:t> </a:t>
            </a:r>
            <a:r>
              <a:rPr lang="be-BY" sz="2000" dirty="0">
                <a:latin typeface="Constantia" pitchFamily="18" charset="0"/>
              </a:rPr>
              <a:t>и др.  </a:t>
            </a:r>
            <a:endParaRPr lang="ru-RU" sz="20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250824" y="285728"/>
            <a:ext cx="860745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0975" algn="ctr"/>
            <a:r>
              <a:rPr lang="ru-RU" altLang="ru-RU" sz="3600" b="1" dirty="0">
                <a:cs typeface="Times New Roman" pitchFamily="18" charset="0"/>
              </a:rPr>
              <a:t>Немецкая классическая философия</a:t>
            </a:r>
            <a:endParaRPr lang="ru-RU" altLang="ru-RU" sz="2800" dirty="0">
              <a:cs typeface="Times New Roman" pitchFamily="18" charset="0"/>
            </a:endParaRPr>
          </a:p>
          <a:p>
            <a:pPr indent="180975" algn="just"/>
            <a:r>
              <a:rPr lang="ru-RU" altLang="ru-RU" sz="2800" dirty="0">
                <a:cs typeface="Times New Roman" pitchFamily="18" charset="0"/>
              </a:rPr>
              <a:t>Основные представители: И. Кант, И. Фихте, </a:t>
            </a:r>
          </a:p>
          <a:p>
            <a:pPr indent="180975" algn="just"/>
            <a:r>
              <a:rPr lang="ru-RU" altLang="ru-RU" sz="2800" dirty="0">
                <a:cs typeface="Times New Roman" pitchFamily="18" charset="0"/>
              </a:rPr>
              <a:t>Ф.  Шеллинг, Г. Гегель.</a:t>
            </a:r>
            <a:endParaRPr lang="ru-RU" altLang="ru-RU" sz="2800" dirty="0"/>
          </a:p>
        </p:txBody>
      </p:sp>
      <p:sp>
        <p:nvSpPr>
          <p:cNvPr id="37891" name="Прямоугольник 1"/>
          <p:cNvSpPr>
            <a:spLocks noChangeArrowheads="1"/>
          </p:cNvSpPr>
          <p:nvPr/>
        </p:nvSpPr>
        <p:spPr bwMode="auto">
          <a:xfrm>
            <a:off x="179388" y="2214554"/>
            <a:ext cx="867889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ГЛАВНЫЕ ДОСТИЖЕНИЯ:</a:t>
            </a:r>
            <a:endParaRPr lang="ru-RU" sz="2000" b="1" dirty="0"/>
          </a:p>
          <a:p>
            <a:pPr>
              <a:buFontTx/>
              <a:buAutoNum type="arabicParenR"/>
            </a:pPr>
            <a:r>
              <a:rPr lang="ru-RU" sz="2400" b="1" i="1" dirty="0" smtClean="0"/>
              <a:t> понимание того, </a:t>
            </a:r>
            <a:r>
              <a:rPr lang="ru-RU" sz="2400" b="1" i="1" dirty="0"/>
              <a:t>что осмыслить сущность </a:t>
            </a:r>
            <a:r>
              <a:rPr lang="ru-RU" sz="2400" b="1" i="1" dirty="0" smtClean="0"/>
              <a:t>чело-</a:t>
            </a:r>
          </a:p>
          <a:p>
            <a:r>
              <a:rPr lang="ru-RU" sz="2400" b="1" i="1" dirty="0" smtClean="0"/>
              <a:t>века </a:t>
            </a:r>
            <a:r>
              <a:rPr lang="ru-RU" sz="2400" b="1" i="1" dirty="0"/>
              <a:t>ни с позиций его эмпирического существования, ни с точки зрения </a:t>
            </a:r>
            <a:r>
              <a:rPr lang="ru-RU" sz="2400" b="1" i="1" dirty="0" smtClean="0"/>
              <a:t> «чистого разума» </a:t>
            </a:r>
            <a:r>
              <a:rPr lang="ru-RU" sz="2400" b="1" i="1" dirty="0"/>
              <a:t>невозможно</a:t>
            </a:r>
            <a:r>
              <a:rPr lang="ru-RU" sz="2400" b="1" i="1" dirty="0" smtClean="0"/>
              <a:t>; </a:t>
            </a:r>
          </a:p>
          <a:p>
            <a:r>
              <a:rPr lang="ru-RU" sz="2400" b="1" i="1" dirty="0" smtClean="0"/>
              <a:t>2) основой </a:t>
            </a:r>
            <a:r>
              <a:rPr lang="ru-RU" sz="2400" b="1" i="1" dirty="0"/>
              <a:t>деятельности, ее глубинным источником является диалектика как </a:t>
            </a:r>
            <a:r>
              <a:rPr lang="ru-RU" sz="2400" b="1" i="1" dirty="0" smtClean="0"/>
              <a:t>единство </a:t>
            </a:r>
            <a:r>
              <a:rPr lang="ru-RU" sz="2400" b="1" i="1" dirty="0" err="1" smtClean="0"/>
              <a:t>противополож</a:t>
            </a:r>
            <a:r>
              <a:rPr lang="ru-RU" sz="2400" b="1" i="1" dirty="0" smtClean="0"/>
              <a:t>-</a:t>
            </a:r>
          </a:p>
          <a:p>
            <a:r>
              <a:rPr lang="ru-RU" sz="2400" b="1" i="1" dirty="0" err="1" smtClean="0"/>
              <a:t>ных</a:t>
            </a:r>
            <a:r>
              <a:rPr lang="ru-RU" sz="2400" b="1" i="1" dirty="0" smtClean="0"/>
              <a:t> </a:t>
            </a:r>
            <a:r>
              <a:rPr lang="ru-RU" sz="2400" b="1" i="1" dirty="0"/>
              <a:t>тенденций и их </a:t>
            </a:r>
            <a:r>
              <a:rPr lang="ru-RU" sz="2400" b="1" i="1" dirty="0" smtClean="0"/>
              <a:t>борьба;</a:t>
            </a:r>
          </a:p>
          <a:p>
            <a:r>
              <a:rPr lang="ru-RU" sz="2400" b="1" i="1" dirty="0" smtClean="0"/>
              <a:t>3) систематичность, основательность и завершен-</a:t>
            </a:r>
          </a:p>
          <a:p>
            <a:r>
              <a:rPr lang="ru-RU" sz="2400" b="1" i="1" dirty="0" err="1" smtClean="0"/>
              <a:t>ность</a:t>
            </a:r>
            <a:r>
              <a:rPr lang="ru-RU" sz="2400" b="1" i="1" dirty="0" smtClean="0"/>
              <a:t>, идеализм, рационализм и логицизм, </a:t>
            </a:r>
            <a:r>
              <a:rPr lang="ru-RU" sz="2400" b="1" i="1" dirty="0" err="1" smtClean="0"/>
              <a:t>преобла</a:t>
            </a:r>
            <a:r>
              <a:rPr lang="ru-RU" sz="2400" b="1" i="1" dirty="0" smtClean="0"/>
              <a:t>-</a:t>
            </a:r>
          </a:p>
          <a:p>
            <a:r>
              <a:rPr lang="ru-RU" sz="2400" b="1" i="1" dirty="0" err="1" smtClean="0"/>
              <a:t>дание</a:t>
            </a:r>
            <a:r>
              <a:rPr lang="ru-RU" sz="2400" b="1" i="1" dirty="0" smtClean="0"/>
              <a:t> гносеологической тематики. </a:t>
            </a:r>
            <a:endParaRPr lang="ru-RU" sz="2400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1"/>
          <p:cNvSpPr>
            <a:spLocks noChangeArrowheads="1"/>
          </p:cNvSpPr>
          <p:nvPr/>
        </p:nvSpPr>
        <p:spPr bwMode="auto">
          <a:xfrm>
            <a:off x="179388" y="260350"/>
            <a:ext cx="8713787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63604"/>
                </a:solidFill>
              </a:rPr>
              <a:t>КОПЕРНИКОВСКИЙ ПЕРЕВОРОТ КАНТА – </a:t>
            </a:r>
            <a:r>
              <a:rPr lang="ru-RU" sz="2800" b="1" dirty="0">
                <a:solidFill>
                  <a:srgbClr val="063604"/>
                </a:solidFill>
              </a:rPr>
              <a:t>«не разум подобно солнцу вращается вокруг мира явлений, а мир явлений вращается вокруг разума</a:t>
            </a:r>
            <a:r>
              <a:rPr lang="ru-RU" sz="2800" b="1" dirty="0" smtClean="0">
                <a:solidFill>
                  <a:srgbClr val="063604"/>
                </a:solidFill>
              </a:rPr>
              <a:t>».</a:t>
            </a:r>
            <a:endParaRPr lang="ru-RU" sz="2800" b="1" dirty="0">
              <a:solidFill>
                <a:srgbClr val="063604"/>
              </a:solidFill>
            </a:endParaRPr>
          </a:p>
          <a:p>
            <a:r>
              <a:rPr lang="ru-RU" sz="3200" b="1" dirty="0">
                <a:solidFill>
                  <a:srgbClr val="063604"/>
                </a:solidFill>
              </a:rPr>
              <a:t>ГЛАВНЫЙ ЗАКОН ЭТИКИ КАНТА </a:t>
            </a:r>
            <a:r>
              <a:rPr lang="ru-RU" sz="3200" dirty="0">
                <a:solidFill>
                  <a:srgbClr val="063604"/>
                </a:solidFill>
              </a:rPr>
              <a:t>– </a:t>
            </a:r>
            <a:r>
              <a:rPr lang="ru-RU" sz="2800" dirty="0">
                <a:solidFill>
                  <a:srgbClr val="063604"/>
                </a:solidFill>
              </a:rPr>
              <a:t>категорический императив: Поступок только тогда может считаться нравственным, когда он мог бы стать законом для </a:t>
            </a:r>
            <a:r>
              <a:rPr lang="ru-RU" sz="2800" dirty="0" smtClean="0">
                <a:solidFill>
                  <a:srgbClr val="063604"/>
                </a:solidFill>
              </a:rPr>
              <a:t>других.</a:t>
            </a:r>
            <a:endParaRPr lang="ru-RU" sz="2800" b="1" dirty="0">
              <a:solidFill>
                <a:srgbClr val="063604"/>
              </a:solidFill>
            </a:endParaRPr>
          </a:p>
        </p:txBody>
      </p:sp>
      <p:pic>
        <p:nvPicPr>
          <p:cNvPr id="38915" name="Picture 6" descr="http://images3.wikia.nocookie.net/__cb20071022033556/uncyclopedia/images/b/b3/Kant_Foreh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714752"/>
            <a:ext cx="2119314" cy="279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285984" y="4572008"/>
            <a:ext cx="31686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err="1" smtClean="0"/>
              <a:t>Иммануил</a:t>
            </a:r>
            <a:r>
              <a:rPr lang="ru-RU" sz="2400" b="1" dirty="0" smtClean="0"/>
              <a:t> Кант (1724-1804)</a:t>
            </a:r>
            <a:endParaRPr lang="ru-RU" sz="2400" dirty="0" smtClean="0"/>
          </a:p>
          <a:p>
            <a:pPr algn="ctr">
              <a:spcBef>
                <a:spcPct val="50000"/>
              </a:spcBef>
            </a:pPr>
            <a:endParaRPr lang="ru-RU" alt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2468563" y="188913"/>
            <a:ext cx="36861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be-BY" altLang="ru-RU" sz="6600" dirty="0">
                <a:latin typeface="Tahoma" pitchFamily="34" charset="0"/>
              </a:rPr>
              <a:t>Буддизм 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285720" y="1785926"/>
            <a:ext cx="86058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altLang="ru-RU" sz="3200" dirty="0">
                <a:latin typeface="Tahoma" pitchFamily="34" charset="0"/>
              </a:rPr>
              <a:t>Основная идея буддизма – «средний путь</a:t>
            </a:r>
            <a:r>
              <a:rPr lang="ru-RU" altLang="ru-RU" sz="3200" dirty="0" smtClean="0">
                <a:latin typeface="Tahoma" pitchFamily="34" charset="0"/>
              </a:rPr>
              <a:t>». </a:t>
            </a:r>
            <a:endParaRPr lang="ru-RU" altLang="ru-RU" sz="3200" dirty="0">
              <a:latin typeface="Tahoma" pitchFamily="34" charset="0"/>
            </a:endParaRP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250825" y="2387600"/>
            <a:ext cx="889317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0975" algn="ctr"/>
            <a:r>
              <a:rPr lang="ru-RU" altLang="ru-RU" sz="3200" dirty="0">
                <a:solidFill>
                  <a:srgbClr val="F9052E"/>
                </a:solidFill>
                <a:latin typeface="Tahoma" pitchFamily="34" charset="0"/>
              </a:rPr>
              <a:t>ЧЕТЫРЕ БЛАГОРОДНЫЕ ИСТИНЫ</a:t>
            </a:r>
            <a:r>
              <a:rPr lang="ru-RU" altLang="ru-RU" sz="2400" dirty="0">
                <a:solidFill>
                  <a:srgbClr val="F9052E"/>
                </a:solidFill>
                <a:latin typeface="Tahoma" pitchFamily="34" charset="0"/>
              </a:rPr>
              <a:t>:</a:t>
            </a:r>
            <a:r>
              <a:rPr lang="ru-RU" altLang="ru-RU" dirty="0">
                <a:latin typeface="Tahoma" pitchFamily="34" charset="0"/>
              </a:rPr>
              <a:t> </a:t>
            </a:r>
          </a:p>
          <a:p>
            <a:pPr indent="180975"/>
            <a:r>
              <a:rPr lang="ru-RU" altLang="ru-RU" sz="2800" dirty="0">
                <a:latin typeface="Tahoma" pitchFamily="34" charset="0"/>
              </a:rPr>
              <a:t>• </a:t>
            </a:r>
            <a:r>
              <a:rPr lang="ru-RU" altLang="ru-RU" sz="3200" dirty="0">
                <a:latin typeface="Tahoma" pitchFamily="34" charset="0"/>
              </a:rPr>
              <a:t>земная жизнь полна страданий;</a:t>
            </a:r>
          </a:p>
          <a:p>
            <a:pPr indent="180975"/>
            <a:r>
              <a:rPr lang="ru-RU" altLang="ru-RU" sz="3200" dirty="0">
                <a:latin typeface="Tahoma" pitchFamily="34" charset="0"/>
              </a:rPr>
              <a:t>• страдания имеют свои причины </a:t>
            </a:r>
            <a:r>
              <a:rPr lang="be-BY" altLang="ru-RU" sz="3200" dirty="0">
                <a:latin typeface="Tahoma" pitchFamily="34" charset="0"/>
              </a:rPr>
              <a:t>–</a:t>
            </a:r>
            <a:r>
              <a:rPr lang="ru-RU" altLang="ru-RU" sz="3200" dirty="0">
                <a:latin typeface="Tahoma" pitchFamily="34" charset="0"/>
              </a:rPr>
              <a:t> жажду наживы, славы, удовольствия, жизни и т. д.;</a:t>
            </a:r>
          </a:p>
          <a:p>
            <a:pPr indent="180975"/>
            <a:r>
              <a:rPr lang="ru-RU" altLang="ru-RU" sz="3200" dirty="0">
                <a:latin typeface="Tahoma" pitchFamily="34" charset="0"/>
              </a:rPr>
              <a:t>• от страданий можно избавиться;</a:t>
            </a:r>
          </a:p>
          <a:p>
            <a:pPr indent="180975"/>
            <a:r>
              <a:rPr lang="ru-RU" altLang="ru-RU" sz="3200" dirty="0">
                <a:latin typeface="Tahoma" pitchFamily="34" charset="0"/>
              </a:rPr>
              <a:t>• существует путь, освобождающий от страданий, </a:t>
            </a:r>
            <a:r>
              <a:rPr lang="be-BY" altLang="ru-RU" sz="3200" dirty="0">
                <a:latin typeface="Tahoma" pitchFamily="34" charset="0"/>
              </a:rPr>
              <a:t>– </a:t>
            </a:r>
            <a:r>
              <a:rPr lang="ru-RU" altLang="ru-RU" sz="3200" dirty="0">
                <a:latin typeface="Tahoma" pitchFamily="34" charset="0"/>
              </a:rPr>
              <a:t>отказ от земных желаний, просветление, </a:t>
            </a:r>
            <a:r>
              <a:rPr lang="ru-RU" altLang="ru-RU" sz="3200" dirty="0" smtClean="0">
                <a:latin typeface="Tahoma" pitchFamily="34" charset="0"/>
              </a:rPr>
              <a:t>Нирвана. </a:t>
            </a:r>
            <a:endParaRPr lang="ru-RU" altLang="ru-RU" sz="3200" dirty="0">
              <a:latin typeface="Tahoma" pitchFamily="34" charset="0"/>
            </a:endParaRPr>
          </a:p>
        </p:txBody>
      </p:sp>
      <p:pic>
        <p:nvPicPr>
          <p:cNvPr id="1026" name="Picture 2" descr="D:\!_Василий\КАФЕДРА-ВСЕ СРАЗУ\ПРЕЗЕНТАЦИИ\ДРЕВНИЙ ВОСТОК\Буд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285728"/>
            <a:ext cx="1108370" cy="1671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93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Критическая философия И. Канта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214282" y="1285860"/>
            <a:ext cx="8458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800" dirty="0" smtClean="0">
                <a:latin typeface="Arial" pitchFamily="34" charset="0"/>
              </a:rPr>
              <a:t>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«Критическая философия» направлена на исследование границ человеческого познания, то есть: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400"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задает критерии, позволяющие с достоверностью различать истинно научное знание от мнимого знания;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400"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позволяет преодолеть иллюзии, в которые впадает наш разум;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400"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она занимается точным выяснением познавательной способности, к которой обращается каждая отрасль знания и философии;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400"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исследует границы, дальше которых не может простираться компетенция нашего разума.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609600" y="228600"/>
            <a:ext cx="8305800" cy="112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Основные понятия </a:t>
            </a:r>
            <a:br>
              <a:rPr kumimoji="0" lang="ru-RU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</a:br>
            <a:r>
              <a:rPr kumimoji="0" lang="ru-RU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«критической философии»</a:t>
            </a: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533400" y="1447800"/>
            <a:ext cx="8229600" cy="248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Трансцендентное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сверхопытное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, недоступное опыту, потустороннее. Это то, что существует за пределами нашего опыта, полностью независимо от нашего познания.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Трансцендентальное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доопытное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, не  выходящее за пределы опыта, не возвышающееся над ним. Это то, что предшествует опыту, делает возможным опыт как систематическое эмпирическое знание.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142844" y="3886200"/>
            <a:ext cx="88360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Наглядно это можно изобразить следующим образом: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3428992" y="4500570"/>
            <a:ext cx="257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ТРАНСЦЕНДЕНТНОЕ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4" name="Oval 6"/>
          <p:cNvSpPr>
            <a:spLocks noChangeArrowheads="1"/>
          </p:cNvSpPr>
          <p:nvPr/>
        </p:nvSpPr>
        <p:spPr bwMode="auto">
          <a:xfrm>
            <a:off x="3929058" y="5072074"/>
            <a:ext cx="16002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ОПЫТ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3214678" y="6143644"/>
            <a:ext cx="3062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ТРАНСЦЕНДЕНТАЛЬНОЕ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6248400" y="5181600"/>
            <a:ext cx="13112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ЧУВСТВА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РАССУДОК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РАЗУМ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Теоретический разум</a:t>
            </a: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457200" y="1219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Кант разделяет познавательную способность теоретического разума на три различных способности, каждой из которых соответствует свой вопрос:</a:t>
            </a: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468" name="Oval 4"/>
          <p:cNvSpPr>
            <a:spLocks noChangeArrowheads="1"/>
          </p:cNvSpPr>
          <p:nvPr/>
        </p:nvSpPr>
        <p:spPr bwMode="auto">
          <a:xfrm>
            <a:off x="381000" y="2743200"/>
            <a:ext cx="2590800" cy="838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ЧУВСТВЕННОСТЬ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3124200" y="2971800"/>
            <a:ext cx="1371600" cy="304800"/>
          </a:xfrm>
          <a:prstGeom prst="notchedRightArrow">
            <a:avLst>
              <a:gd name="adj1" fmla="val 50000"/>
              <a:gd name="adj2" fmla="val 1125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4648200" y="2743200"/>
            <a:ext cx="4114800" cy="609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Как возможна чистая математика?</a:t>
            </a:r>
          </a:p>
        </p:txBody>
      </p:sp>
      <p:sp>
        <p:nvSpPr>
          <p:cNvPr id="62471" name="Oval 7"/>
          <p:cNvSpPr>
            <a:spLocks noChangeArrowheads="1"/>
          </p:cNvSpPr>
          <p:nvPr/>
        </p:nvSpPr>
        <p:spPr bwMode="auto">
          <a:xfrm>
            <a:off x="381000" y="4038600"/>
            <a:ext cx="2590800" cy="838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РАССУДОК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72" name="AutoShape 8"/>
          <p:cNvSpPr>
            <a:spLocks noChangeArrowheads="1"/>
          </p:cNvSpPr>
          <p:nvPr/>
        </p:nvSpPr>
        <p:spPr bwMode="auto">
          <a:xfrm>
            <a:off x="3124200" y="4267200"/>
            <a:ext cx="1295400" cy="304800"/>
          </a:xfrm>
          <a:prstGeom prst="notchedRightArrow">
            <a:avLst>
              <a:gd name="adj1" fmla="val 50000"/>
              <a:gd name="adj2" fmla="val 10625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4648200" y="4114800"/>
            <a:ext cx="4114800" cy="609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Как возможно чистое естествознание?</a:t>
            </a:r>
          </a:p>
        </p:txBody>
      </p:sp>
      <p:sp>
        <p:nvSpPr>
          <p:cNvPr id="62475" name="Oval 11"/>
          <p:cNvSpPr>
            <a:spLocks noChangeArrowheads="1"/>
          </p:cNvSpPr>
          <p:nvPr/>
        </p:nvSpPr>
        <p:spPr bwMode="auto">
          <a:xfrm>
            <a:off x="381000" y="5334000"/>
            <a:ext cx="2590800" cy="838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РАЗУМ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76" name="AutoShape 12"/>
          <p:cNvSpPr>
            <a:spLocks noChangeArrowheads="1"/>
          </p:cNvSpPr>
          <p:nvPr/>
        </p:nvSpPr>
        <p:spPr bwMode="auto">
          <a:xfrm>
            <a:off x="3048000" y="5562600"/>
            <a:ext cx="1524000" cy="304800"/>
          </a:xfrm>
          <a:prstGeom prst="notchedRightArrow">
            <a:avLst>
              <a:gd name="adj1" fmla="val 50000"/>
              <a:gd name="adj2" fmla="val 1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4648200" y="5410200"/>
            <a:ext cx="4114800" cy="609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Как возможна метафизика как наука?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457200" y="304800"/>
            <a:ext cx="8229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Чувственное познание</a:t>
            </a: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428596" y="1571612"/>
            <a:ext cx="842968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														ПРОСТРАНСТВО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Априорные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формы чувственности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						ВРЕМЯ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Кант рассматривает пространство как «внешнюю», а время - как «внутреннюю» форму созерцания. Таким образом, пространство и время представляют собой два источника познания, из которых можно почерпнуть различные синтетические знания.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571868" y="1928802"/>
            <a:ext cx="12858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429124" y="3000372"/>
            <a:ext cx="178595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Рассудочное познание</a:t>
            </a: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Все действия рассудка мы можем свести к суждениям, следовательно, рассудок вообще можно представить как способность составлять суждения. Судит рассудок посредством понятий.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Кант выделяет четыре рассудочных понятия (категории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):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000"/>
              <a:buFontTx/>
              <a:buChar char="–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количество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(единство, множественность, всеобщность)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000"/>
              <a:buFontTx/>
              <a:buChar char="–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качество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(реальность, отрицание, ограничение)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000"/>
              <a:buFontTx/>
              <a:buChar char="–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отношение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(присущность и самостоятельность, причинность, взаимодействие)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000"/>
              <a:buFontTx/>
              <a:buChar char="–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модальность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(возможность, существование, необходимость и случайность)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Антиномии (противоречия) </a:t>
            </a:r>
            <a:br>
              <a:rPr kumimoji="0" lang="ru-RU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</a:br>
            <a:r>
              <a:rPr kumimoji="0" lang="ru-RU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разумного познания</a:t>
            </a: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6563" name="Group 3"/>
          <p:cNvGraphicFramePr>
            <a:graphicFrameLocks noGrp="1"/>
          </p:cNvGraphicFramePr>
          <p:nvPr/>
        </p:nvGraphicFramePr>
        <p:xfrm>
          <a:off x="457200" y="1600200"/>
          <a:ext cx="8229600" cy="4827588"/>
        </p:xfrm>
        <a:graphic>
          <a:graphicData uri="http://schemas.openxmlformats.org/drawingml/2006/table">
            <a:tbl>
              <a:tblPr/>
              <a:tblGrid>
                <a:gridCol w="460375"/>
                <a:gridCol w="3884613"/>
                <a:gridCol w="3884612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Тезис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Антитезис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ts val="2000"/>
                        <a:buFont typeface="Times New Roman" pitchFamily="18" charset="0"/>
                        <a:buChar char="•"/>
                        <a:tabLst/>
                      </a:pPr>
                      <a:r>
                        <a:rPr kumimoji="0" lang="ru-RU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Мир имеет начало во времени и ограничен в пространстве.</a:t>
                      </a:r>
                      <a:endParaRPr kumimoji="0" lang="ru-RU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ts val="2000"/>
                        <a:buFont typeface="Times New Roman" pitchFamily="18" charset="0"/>
                        <a:buChar char="•"/>
                        <a:tabLst/>
                      </a:pPr>
                      <a:r>
                        <a:rPr kumimoji="0" lang="ru-RU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Мир бесконечен и во времени, и в пространстве.</a:t>
                      </a:r>
                      <a:endParaRPr kumimoji="0" lang="ru-RU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ts val="2000"/>
                        <a:buFont typeface="Times New Roman" pitchFamily="18" charset="0"/>
                        <a:buChar char="•"/>
                        <a:tabLst/>
                      </a:pPr>
                      <a:r>
                        <a:rPr kumimoji="0" lang="ru-RU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Существует только простое или то, что сложено из простого.</a:t>
                      </a:r>
                      <a:endParaRPr kumimoji="0" lang="ru-RU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ts val="2000"/>
                        <a:buFont typeface="Times New Roman" pitchFamily="18" charset="0"/>
                        <a:buChar char="•"/>
                        <a:tabLst/>
                      </a:pPr>
                      <a:r>
                        <a:rPr kumimoji="0" lang="ru-RU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В мире нет ничего простого.</a:t>
                      </a:r>
                      <a:endParaRPr kumimoji="0" lang="ru-RU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19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ts val="2000"/>
                        <a:buFont typeface="Times New Roman" pitchFamily="18" charset="0"/>
                        <a:buChar char="•"/>
                        <a:tabLst/>
                      </a:pPr>
                      <a:r>
                        <a:rPr kumimoji="0" lang="ru-RU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Из причинности по законам природы невозможно вывести все явления в мире. Необходимо допустить свободную причинность.</a:t>
                      </a:r>
                      <a:endParaRPr kumimoji="0" lang="ru-RU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ts val="2000"/>
                        <a:buFont typeface="Times New Roman" pitchFamily="18" charset="0"/>
                        <a:buChar char="•"/>
                        <a:tabLst/>
                      </a:pPr>
                      <a:r>
                        <a:rPr kumimoji="0" lang="ru-RU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Нет никакой свободы. Все совершается в мире только по законам природы.</a:t>
                      </a:r>
                      <a:endParaRPr kumimoji="0" lang="ru-RU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1"/>
          <p:cNvSpPr>
            <a:spLocks noChangeArrowheads="1"/>
          </p:cNvSpPr>
          <p:nvPr/>
        </p:nvSpPr>
        <p:spPr bwMode="auto">
          <a:xfrm>
            <a:off x="501650" y="260350"/>
            <a:ext cx="864235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063604"/>
                </a:solidFill>
              </a:rPr>
              <a:t>ОСНОВНАЯ ЗАСЛУГА ГЕГЕЛЯ</a:t>
            </a:r>
            <a:r>
              <a:rPr lang="ru-RU" sz="3600" b="1" dirty="0">
                <a:solidFill>
                  <a:srgbClr val="DD7E0E"/>
                </a:solidFill>
              </a:rPr>
              <a:t> </a:t>
            </a:r>
          </a:p>
          <a:p>
            <a:r>
              <a:rPr lang="ru-RU" sz="3200" b="1" dirty="0">
                <a:solidFill>
                  <a:srgbClr val="063604"/>
                </a:solidFill>
              </a:rPr>
              <a:t>Им были выдвинуты и подробно разработаны:</a:t>
            </a:r>
          </a:p>
          <a:p>
            <a:r>
              <a:rPr lang="ru-RU" sz="3200" b="1" dirty="0">
                <a:solidFill>
                  <a:srgbClr val="063604"/>
                </a:solidFill>
              </a:rPr>
              <a:t>• теория объективного </a:t>
            </a:r>
            <a:r>
              <a:rPr lang="ru-RU" sz="3200" b="1" dirty="0" smtClean="0">
                <a:solidFill>
                  <a:srgbClr val="063604"/>
                </a:solidFill>
              </a:rPr>
              <a:t>идеализма;</a:t>
            </a:r>
            <a:endParaRPr lang="ru-RU" sz="3200" b="1" dirty="0">
              <a:solidFill>
                <a:srgbClr val="063604"/>
              </a:solidFill>
            </a:endParaRPr>
          </a:p>
          <a:p>
            <a:r>
              <a:rPr lang="ru-RU" sz="3200" b="1" dirty="0">
                <a:solidFill>
                  <a:srgbClr val="063604"/>
                </a:solidFill>
              </a:rPr>
              <a:t>• диалектика как всеобщий философский метод.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214942" y="4357694"/>
            <a:ext cx="31686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/>
              <a:t>Георг Вильгельм Фридрих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Гегель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/>
              <a:t>(1770-1831)</a:t>
            </a:r>
            <a:endParaRPr lang="ru-RU" sz="2400" dirty="0"/>
          </a:p>
        </p:txBody>
      </p:sp>
      <p:pic>
        <p:nvPicPr>
          <p:cNvPr id="6145" name="Рисунок 6" descr="gegel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7" y="3371216"/>
            <a:ext cx="2428892" cy="308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1066800" y="1524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Философская система Гегеля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228600" y="1447800"/>
            <a:ext cx="86106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Система, изображающая деятельность Абсолютной Идеи, ее развертывание, в ходе которого «мышление противопоставляет себя себе самому» в виде явлений, всего сущего, познавая в нем само себя, состоит из трех частей.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1.  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Логика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– наука об идее в себе и для себя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2.  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Философия природы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как наука об идее в ее инобытии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Философия духа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как идея, возвращающаяся в самое себя из своего инобытия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1643042" y="285728"/>
            <a:ext cx="5867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latin typeface="Arial" pitchFamily="34" charset="0"/>
              </a:rPr>
              <a:t>Философия истории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latin typeface="Arial" pitchFamily="34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142844" y="990600"/>
            <a:ext cx="8858312" cy="2366962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Главным фактором развития истории является Мировой дух,  который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пытается познать свою сущность, т.е. идею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свободы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Мировой разум –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сила,  способная осуществить себя. Благодаря этому убеждению «исчезает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иллюзия, будто мир есть безумный, нелепый процесс». Именно этот смысл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заключается в изречении Гегеля: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«Что  разумно, то действительно, 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что действительно, то разумно»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 Эта формулировка показывает, что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философ был далек от оправдания всего существующего как разумного.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2500298" y="3500438"/>
            <a:ext cx="3962400" cy="762000"/>
          </a:xfrm>
          <a:prstGeom prst="rec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Стадии развития Мирового Духа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13" name="AutoShape 5"/>
          <p:cNvSpPr>
            <a:spLocks noChangeArrowheads="1"/>
          </p:cNvSpPr>
          <p:nvPr/>
        </p:nvSpPr>
        <p:spPr bwMode="auto">
          <a:xfrm rot="3300000">
            <a:off x="1707139" y="3340638"/>
            <a:ext cx="323850" cy="1371600"/>
          </a:xfrm>
          <a:prstGeom prst="downArrow">
            <a:avLst>
              <a:gd name="adj1" fmla="val 50000"/>
              <a:gd name="adj2" fmla="val 1058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214282" y="4429132"/>
            <a:ext cx="2571768" cy="10668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Древний Восток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(свободен один)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15" name="AutoShape 7"/>
          <p:cNvSpPr>
            <a:spLocks noChangeArrowheads="1"/>
          </p:cNvSpPr>
          <p:nvPr/>
        </p:nvSpPr>
        <p:spPr bwMode="auto">
          <a:xfrm>
            <a:off x="2786050" y="4714884"/>
            <a:ext cx="3429024" cy="304800"/>
          </a:xfrm>
          <a:prstGeom prst="rightArrow">
            <a:avLst>
              <a:gd name="adj1" fmla="val 50000"/>
              <a:gd name="adj2" fmla="val 3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6324600" y="4495800"/>
            <a:ext cx="2514600" cy="8382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Древняя Греция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(свободны некоторые)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17" name="AutoShape 9"/>
          <p:cNvSpPr>
            <a:spLocks noChangeArrowheads="1"/>
          </p:cNvSpPr>
          <p:nvPr/>
        </p:nvSpPr>
        <p:spPr bwMode="auto">
          <a:xfrm rot="3300000">
            <a:off x="6485370" y="4982060"/>
            <a:ext cx="323850" cy="2049463"/>
          </a:xfrm>
          <a:prstGeom prst="downArrow">
            <a:avLst>
              <a:gd name="adj1" fmla="val 50000"/>
              <a:gd name="adj2" fmla="val 15821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2928926" y="5786454"/>
            <a:ext cx="2895600" cy="914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Германский мир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(свободны все)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1187450" y="188913"/>
            <a:ext cx="6840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000" dirty="0" smtClean="0"/>
              <a:t>Марксизм (классический) </a:t>
            </a:r>
            <a:endParaRPr lang="ru-RU" altLang="ru-RU" sz="4000" dirty="0"/>
          </a:p>
        </p:txBody>
      </p:sp>
      <p:pic>
        <p:nvPicPr>
          <p:cNvPr id="40963" name="Picture 6" descr="http://www.ilfvagizov.ru/wp-content/uploads/2010/05/mar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052513"/>
            <a:ext cx="3048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7"/>
          <p:cNvSpPr txBox="1">
            <a:spLocks noChangeArrowheads="1"/>
          </p:cNvSpPr>
          <p:nvPr/>
        </p:nvSpPr>
        <p:spPr bwMode="auto">
          <a:xfrm>
            <a:off x="539750" y="5084763"/>
            <a:ext cx="316865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dirty="0"/>
              <a:t>Карл Маркс </a:t>
            </a:r>
          </a:p>
          <a:p>
            <a:pPr algn="ctr">
              <a:spcBef>
                <a:spcPct val="50000"/>
              </a:spcBef>
            </a:pPr>
            <a:r>
              <a:rPr lang="ru-RU" altLang="ru-RU" sz="2400" dirty="0"/>
              <a:t>1818-1883</a:t>
            </a:r>
          </a:p>
        </p:txBody>
      </p:sp>
      <p:pic>
        <p:nvPicPr>
          <p:cNvPr id="40965" name="Picture 11" descr="http://nabat.org.ua/img/Enge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981075"/>
            <a:ext cx="30956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 Box 12"/>
          <p:cNvSpPr txBox="1">
            <a:spLocks noChangeArrowheads="1"/>
          </p:cNvSpPr>
          <p:nvPr/>
        </p:nvSpPr>
        <p:spPr bwMode="auto">
          <a:xfrm>
            <a:off x="5219700" y="5013325"/>
            <a:ext cx="30241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/>
              <a:t>Фридрих Энгельс</a:t>
            </a:r>
          </a:p>
          <a:p>
            <a:pPr algn="ctr">
              <a:spcBef>
                <a:spcPct val="50000"/>
              </a:spcBef>
            </a:pPr>
            <a:r>
              <a:rPr lang="ru-RU" altLang="ru-RU" sz="2400"/>
              <a:t>1820-1895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ChangeArrowheads="1"/>
          </p:cNvSpPr>
          <p:nvPr/>
        </p:nvSpPr>
        <p:spPr bwMode="auto">
          <a:xfrm>
            <a:off x="857224" y="188913"/>
            <a:ext cx="801619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4400" b="1" dirty="0">
                <a:solidFill>
                  <a:srgbClr val="F9052E"/>
                </a:solidFill>
                <a:latin typeface="Tahoma" pitchFamily="34" charset="0"/>
              </a:rPr>
              <a:t>ВОСЬМЕРИЧНЫЙ ПУТЬ</a:t>
            </a:r>
            <a:r>
              <a:rPr lang="ru-RU" altLang="ru-RU" sz="4400" dirty="0">
                <a:latin typeface="Tahoma" pitchFamily="34" charset="0"/>
              </a:rPr>
              <a:t> </a:t>
            </a:r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357158" y="1142984"/>
            <a:ext cx="8101013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0975"/>
            <a:r>
              <a:rPr lang="ru-RU" altLang="ru-RU" sz="4400" dirty="0">
                <a:latin typeface="Tahoma" pitchFamily="34" charset="0"/>
              </a:rPr>
              <a:t>• </a:t>
            </a:r>
            <a:r>
              <a:rPr lang="ru-RU" altLang="ru-RU" sz="4000" dirty="0">
                <a:latin typeface="Tahoma" pitchFamily="34" charset="0"/>
              </a:rPr>
              <a:t>правильное видение;</a:t>
            </a:r>
          </a:p>
          <a:p>
            <a:pPr indent="180975"/>
            <a:r>
              <a:rPr lang="ru-RU" altLang="ru-RU" sz="4000" dirty="0">
                <a:latin typeface="Tahoma" pitchFamily="34" charset="0"/>
              </a:rPr>
              <a:t>• правильная мысль;</a:t>
            </a:r>
          </a:p>
          <a:p>
            <a:pPr indent="180975"/>
            <a:r>
              <a:rPr lang="ru-RU" altLang="ru-RU" sz="4000" dirty="0">
                <a:latin typeface="Tahoma" pitchFamily="34" charset="0"/>
              </a:rPr>
              <a:t>• правильная речь;</a:t>
            </a:r>
          </a:p>
          <a:p>
            <a:pPr indent="180975"/>
            <a:r>
              <a:rPr lang="ru-RU" altLang="ru-RU" sz="4000" dirty="0">
                <a:latin typeface="Tahoma" pitchFamily="34" charset="0"/>
              </a:rPr>
              <a:t>•правильное действие;</a:t>
            </a:r>
          </a:p>
          <a:p>
            <a:pPr indent="180975"/>
            <a:r>
              <a:rPr lang="ru-RU" altLang="ru-RU" sz="4000" dirty="0">
                <a:latin typeface="Tahoma" pitchFamily="34" charset="0"/>
              </a:rPr>
              <a:t>• правильный образ жизни;</a:t>
            </a:r>
          </a:p>
          <a:p>
            <a:pPr indent="180975"/>
            <a:r>
              <a:rPr lang="ru-RU" altLang="ru-RU" sz="4000" dirty="0">
                <a:latin typeface="Tahoma" pitchFamily="34" charset="0"/>
              </a:rPr>
              <a:t>• правильное умение;</a:t>
            </a:r>
          </a:p>
          <a:p>
            <a:pPr indent="180975"/>
            <a:r>
              <a:rPr lang="ru-RU" altLang="ru-RU" sz="4000" dirty="0">
                <a:latin typeface="Tahoma" pitchFamily="34" charset="0"/>
              </a:rPr>
              <a:t>• правильное внимание;</a:t>
            </a:r>
          </a:p>
          <a:p>
            <a:pPr indent="180975"/>
            <a:r>
              <a:rPr lang="ru-RU" altLang="ru-RU" sz="4000" dirty="0">
                <a:latin typeface="Tahoma" pitchFamily="34" charset="0"/>
              </a:rPr>
              <a:t>• правильное </a:t>
            </a:r>
            <a:r>
              <a:rPr lang="ru-RU" altLang="ru-RU" sz="4000" dirty="0" smtClean="0">
                <a:latin typeface="Tahoma" pitchFamily="34" charset="0"/>
              </a:rPr>
              <a:t>сосредоточение</a:t>
            </a:r>
            <a:r>
              <a:rPr lang="en-US" altLang="ru-RU" sz="4000" dirty="0" smtClean="0">
                <a:latin typeface="Tahoma" pitchFamily="34" charset="0"/>
              </a:rPr>
              <a:t>.</a:t>
            </a:r>
            <a:endParaRPr lang="ru-RU" altLang="ru-RU" sz="4000" dirty="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914400" y="274638"/>
            <a:ext cx="77724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</a:rPr>
              <a:t>Философская система марксизма</a:t>
            </a: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69635" name="Oval 3"/>
          <p:cNvSpPr>
            <a:spLocks noChangeArrowheads="1"/>
          </p:cNvSpPr>
          <p:nvPr/>
        </p:nvSpPr>
        <p:spPr bwMode="auto">
          <a:xfrm>
            <a:off x="3429000" y="990600"/>
            <a:ext cx="2743200" cy="990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Философия Маркса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подразделяется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auto">
          <a:xfrm rot="4075926">
            <a:off x="2547144" y="1110456"/>
            <a:ext cx="304800" cy="1589088"/>
          </a:xfrm>
          <a:prstGeom prst="downArrow">
            <a:avLst>
              <a:gd name="adj1" fmla="val 50000"/>
              <a:gd name="adj2" fmla="val 1303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457200" y="2209800"/>
            <a:ext cx="28956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Диалектический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материализм</a:t>
            </a:r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auto">
          <a:xfrm>
            <a:off x="4724400" y="1981200"/>
            <a:ext cx="304800" cy="1250950"/>
          </a:xfrm>
          <a:prstGeom prst="downArrow">
            <a:avLst>
              <a:gd name="adj1" fmla="val 50000"/>
              <a:gd name="adj2" fmla="val 10260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3429000" y="3200400"/>
            <a:ext cx="2819400" cy="8382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Метод философии -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диалектика </a:t>
            </a:r>
          </a:p>
        </p:txBody>
      </p:sp>
      <p:sp>
        <p:nvSpPr>
          <p:cNvPr id="69640" name="AutoShape 8"/>
          <p:cNvSpPr>
            <a:spLocks noChangeArrowheads="1"/>
          </p:cNvSpPr>
          <p:nvPr/>
        </p:nvSpPr>
        <p:spPr bwMode="auto">
          <a:xfrm rot="-4062917">
            <a:off x="6738144" y="1034256"/>
            <a:ext cx="304800" cy="1589088"/>
          </a:xfrm>
          <a:prstGeom prst="downArrow">
            <a:avLst>
              <a:gd name="adj1" fmla="val 50000"/>
              <a:gd name="adj2" fmla="val 1303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6400800" y="2133600"/>
            <a:ext cx="22098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Исторический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материализм</a:t>
            </a:r>
          </a:p>
        </p:txBody>
      </p:sp>
      <p:sp>
        <p:nvSpPr>
          <p:cNvPr id="69642" name="AutoShape 10"/>
          <p:cNvSpPr>
            <a:spLocks noChangeArrowheads="1"/>
          </p:cNvSpPr>
          <p:nvPr/>
        </p:nvSpPr>
        <p:spPr bwMode="auto">
          <a:xfrm rot="3724390">
            <a:off x="2732882" y="3667918"/>
            <a:ext cx="304800" cy="1350963"/>
          </a:xfrm>
          <a:prstGeom prst="downArrow">
            <a:avLst>
              <a:gd name="adj1" fmla="val 50000"/>
              <a:gd name="adj2" fmla="val 11080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457200" y="4724400"/>
            <a:ext cx="3733800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В теории познания Маркс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использует принцип отражения</a:t>
            </a:r>
          </a:p>
        </p:txBody>
      </p:sp>
      <p:sp>
        <p:nvSpPr>
          <p:cNvPr id="69644" name="AutoShape 12"/>
          <p:cNvSpPr>
            <a:spLocks noChangeArrowheads="1"/>
          </p:cNvSpPr>
          <p:nvPr/>
        </p:nvSpPr>
        <p:spPr bwMode="auto">
          <a:xfrm rot="-3457932">
            <a:off x="6555530" y="3720802"/>
            <a:ext cx="304800" cy="1143000"/>
          </a:xfrm>
          <a:prstGeom prst="downArrow">
            <a:avLst>
              <a:gd name="adj1" fmla="val 50000"/>
              <a:gd name="adj2" fmla="val 93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5486400" y="4648200"/>
            <a:ext cx="3429000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В онтологии Маркс отстаивает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принципы материализма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1143000" y="0"/>
            <a:ext cx="75438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latin typeface="Arial" pitchFamily="34" charset="0"/>
              </a:rPr>
              <a:t>Исторический материализм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371600" y="990600"/>
            <a:ext cx="5867400" cy="6858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Развитие  истории   есть   последовательная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смена общественно-экономических формаций</a:t>
            </a:r>
          </a:p>
        </p:txBody>
      </p:sp>
      <p:sp>
        <p:nvSpPr>
          <p:cNvPr id="70660" name="Oval 4"/>
          <p:cNvSpPr>
            <a:spLocks noChangeArrowheads="1"/>
          </p:cNvSpPr>
          <p:nvPr/>
        </p:nvSpPr>
        <p:spPr bwMode="auto">
          <a:xfrm>
            <a:off x="2819400" y="1752600"/>
            <a:ext cx="2667000" cy="990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ФОРМАЦИИ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4038600" y="2743200"/>
            <a:ext cx="304800" cy="4572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3048000" y="3200400"/>
            <a:ext cx="24384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Первобытнообщинная</a:t>
            </a:r>
          </a:p>
        </p:txBody>
      </p:sp>
      <p:sp>
        <p:nvSpPr>
          <p:cNvPr id="70663" name="AutoShape 7"/>
          <p:cNvSpPr>
            <a:spLocks noChangeArrowheads="1"/>
          </p:cNvSpPr>
          <p:nvPr/>
        </p:nvSpPr>
        <p:spPr bwMode="auto">
          <a:xfrm>
            <a:off x="4038600" y="35814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3124200" y="3886200"/>
            <a:ext cx="24384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Рабовладельческая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65" name="AutoShape 9"/>
          <p:cNvSpPr>
            <a:spLocks noChangeArrowheads="1"/>
          </p:cNvSpPr>
          <p:nvPr/>
        </p:nvSpPr>
        <p:spPr bwMode="auto">
          <a:xfrm>
            <a:off x="4038600" y="42672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3143240" y="4643446"/>
            <a:ext cx="24384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Феодальная</a:t>
            </a:r>
          </a:p>
        </p:txBody>
      </p:sp>
      <p:sp>
        <p:nvSpPr>
          <p:cNvPr id="70667" name="AutoShape 11"/>
          <p:cNvSpPr>
            <a:spLocks noChangeArrowheads="1"/>
          </p:cNvSpPr>
          <p:nvPr/>
        </p:nvSpPr>
        <p:spPr bwMode="auto">
          <a:xfrm>
            <a:off x="4038600" y="49530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3124200" y="5334000"/>
            <a:ext cx="24384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Капиталистическая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69" name="AutoShape 13"/>
          <p:cNvSpPr>
            <a:spLocks noChangeArrowheads="1"/>
          </p:cNvSpPr>
          <p:nvPr/>
        </p:nvSpPr>
        <p:spPr bwMode="auto">
          <a:xfrm>
            <a:off x="4038600" y="5715000"/>
            <a:ext cx="304800" cy="4572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3124200" y="6172200"/>
            <a:ext cx="2438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Коммунистическая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179388" y="549275"/>
            <a:ext cx="896461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0975" algn="ctr" eaLnBrk="0" hangingPunct="0"/>
            <a:r>
              <a:rPr lang="ru-RU" altLang="ru-RU" sz="2800" b="1" dirty="0">
                <a:cs typeface="Times New Roman" pitchFamily="18" charset="0"/>
              </a:rPr>
              <a:t>ОСНОВНЫЕ ЧЕРТЫ ФИЛОСОФИИ МАРКСИЗМА</a:t>
            </a:r>
            <a:endParaRPr lang="ru-RU" altLang="ru-RU" sz="2800" b="1" dirty="0"/>
          </a:p>
          <a:p>
            <a:pPr indent="180975" eaLnBrk="0" hangingPunct="0"/>
            <a:r>
              <a:rPr lang="ru-RU" altLang="ru-RU" sz="2800" b="1" i="1" dirty="0">
                <a:cs typeface="Times New Roman" pitchFamily="18" charset="0"/>
              </a:rPr>
              <a:t>1. Материализм </a:t>
            </a:r>
            <a:r>
              <a:rPr lang="ru-RU" sz="2800" dirty="0" smtClean="0"/>
              <a:t>–</a:t>
            </a:r>
            <a:r>
              <a:rPr lang="ru-RU" altLang="ru-RU" sz="2800" b="1" i="1" dirty="0" smtClean="0">
                <a:cs typeface="Times New Roman" pitchFamily="18" charset="0"/>
              </a:rPr>
              <a:t> </a:t>
            </a:r>
            <a:r>
              <a:rPr lang="ru-RU" altLang="ru-RU" sz="2800" b="1" i="1" dirty="0">
                <a:cs typeface="Times New Roman" pitchFamily="18" charset="0"/>
              </a:rPr>
              <a:t>мировоззренческая основа этой философии.</a:t>
            </a:r>
          </a:p>
          <a:p>
            <a:pPr indent="180975" eaLnBrk="0" hangingPunct="0"/>
            <a:r>
              <a:rPr lang="ru-RU" altLang="ru-RU" sz="2800" b="1" i="1" dirty="0">
                <a:cs typeface="Times New Roman" pitchFamily="18" charset="0"/>
              </a:rPr>
              <a:t>2. Материализм распространяется на </a:t>
            </a:r>
            <a:r>
              <a:rPr lang="ru-RU" altLang="ru-RU" sz="2800" b="1" i="1" dirty="0" err="1">
                <a:cs typeface="Times New Roman" pitchFamily="18" charset="0"/>
              </a:rPr>
              <a:t>объянение</a:t>
            </a:r>
            <a:r>
              <a:rPr lang="ru-RU" altLang="ru-RU" sz="2800" b="1" i="1" dirty="0">
                <a:cs typeface="Times New Roman" pitchFamily="18" charset="0"/>
              </a:rPr>
              <a:t> развития общества (исторический материализм). </a:t>
            </a:r>
            <a:endParaRPr lang="ru-RU" altLang="ru-RU" sz="2800" b="1" dirty="0"/>
          </a:p>
          <a:p>
            <a:pPr indent="180975" eaLnBrk="0" hangingPunct="0"/>
            <a:r>
              <a:rPr lang="ru-RU" altLang="ru-RU" sz="2800" b="1" i="1" dirty="0">
                <a:cs typeface="Times New Roman" pitchFamily="18" charset="0"/>
              </a:rPr>
              <a:t>3. Диалектика как теория развития в отличии от гегелевской диалектики   является материалистической. </a:t>
            </a:r>
            <a:endParaRPr lang="ru-RU" altLang="ru-RU" sz="2800" b="1" dirty="0"/>
          </a:p>
          <a:p>
            <a:pPr indent="180975"/>
            <a:r>
              <a:rPr lang="ru-RU" altLang="ru-RU" sz="2800" b="1" i="1" dirty="0"/>
              <a:t>4. </a:t>
            </a:r>
            <a:r>
              <a:rPr lang="ru-RU" altLang="ru-RU" sz="2800" b="1" i="1" dirty="0" err="1"/>
              <a:t>Социоцентризм</a:t>
            </a:r>
            <a:r>
              <a:rPr lang="ru-RU" altLang="ru-RU" sz="2800" b="1" i="1" dirty="0"/>
              <a:t>. </a:t>
            </a:r>
            <a:endParaRPr lang="ru-RU" altLang="ru-RU" sz="2800" b="1" dirty="0"/>
          </a:p>
          <a:p>
            <a:pPr indent="180975" eaLnBrk="0" hangingPunct="0"/>
            <a:r>
              <a:rPr lang="ru-RU" altLang="ru-RU" sz="2800" b="1" i="1" dirty="0">
                <a:cs typeface="Times New Roman" pitchFamily="18" charset="0"/>
              </a:rPr>
              <a:t>5. Определяющая роль практики как человеческой активной деятельности, направленной на преобразование природной и социальной среды. </a:t>
            </a:r>
            <a:r>
              <a:rPr lang="ru-RU" altLang="ru-RU" sz="2800" b="1" dirty="0"/>
              <a:t>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grsites_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40386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5" descr="grsites_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88913"/>
            <a:ext cx="40386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6" descr="white-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692150"/>
            <a:ext cx="1379538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619250" y="1628775"/>
            <a:ext cx="50387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99FF33"/>
                </a:solidFill>
              </a:rPr>
              <a:t>Вопросы</a:t>
            </a:r>
            <a:r>
              <a:rPr lang="en-US" sz="4000" b="1">
                <a:solidFill>
                  <a:srgbClr val="99FF33"/>
                </a:solidFill>
              </a:rPr>
              <a:t> </a:t>
            </a:r>
            <a:r>
              <a:rPr lang="ru-RU" sz="4000" b="1">
                <a:solidFill>
                  <a:srgbClr val="99FF33"/>
                </a:solidFill>
              </a:rPr>
              <a:t>к лектору?</a:t>
            </a:r>
          </a:p>
          <a:p>
            <a:pPr algn="ctr"/>
            <a:r>
              <a:rPr lang="ru-RU" sz="4000" b="1">
                <a:solidFill>
                  <a:srgbClr val="99FF33"/>
                </a:solidFill>
              </a:rPr>
              <a:t>Задавайте!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6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 bwMode="auto">
          <a:xfrm>
            <a:off x="395288" y="0"/>
            <a:ext cx="7561262" cy="620713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r">
              <a:defRPr/>
            </a:pPr>
            <a:r>
              <a:rPr lang="ru-RU" sz="3800" smtClean="0">
                <a:ln>
                  <a:noFill/>
                </a:ln>
                <a:solidFill>
                  <a:schemeClr val="bg1"/>
                </a:solidFill>
                <a:effectLst/>
              </a:rPr>
              <a:t>Вопросы для самоконтроля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468313" y="765175"/>
            <a:ext cx="8229600" cy="54721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bg1"/>
                </a:solidFill>
              </a:rPr>
              <a:t>В чем своеобразие философии Древней Индии? Каковы основные «ортодоксальные» и «неортодоксальные» школы древнеиндийской философии?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bg1"/>
                </a:solidFill>
              </a:rPr>
              <a:t>Что составляет отличительные черты философии Древнего Китая? Какие философские школы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bg1"/>
                </a:solidFill>
              </a:rPr>
              <a:t>считаются основными в Древнем Китае?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bg1"/>
                </a:solidFill>
              </a:rPr>
              <a:t>Какие периоды можно выделить в античной философии? Какая проблема считалась основной в философии досократиков?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bg1"/>
                </a:solidFill>
              </a:rPr>
              <a:t>Какой период в античной философии называется «классическим» и кто его представители?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bg1"/>
                </a:solidFill>
              </a:rPr>
              <a:t>Как решается вопрос соотношения веры и разума в различные периоды средневековой философии?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bg1"/>
                </a:solidFill>
              </a:rPr>
              <a:t>В чем выражается связь новоевропейской науки и философии?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bg1"/>
                </a:solidFill>
              </a:rPr>
              <a:t>В чем смысл теории «естественного права» и концепции «общественного договора»?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bg1"/>
                </a:solidFill>
              </a:rPr>
              <a:t>Почему философия И. Канта называется «критической»?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bg1"/>
                </a:solidFill>
              </a:rPr>
              <a:t>Каким методом пользуется Гегель в своей философии?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bg1"/>
                </a:solidFill>
              </a:rPr>
              <a:t>Каковы идейные предпосылки и основные положения марксистской философии?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28575" y="460544"/>
            <a:ext cx="9144000" cy="5940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180975" algn="ctr">
              <a:defRPr/>
            </a:pPr>
            <a:r>
              <a:rPr lang="ru-RU" sz="2800" b="1" i="1">
                <a:solidFill>
                  <a:srgbClr val="350514"/>
                </a:solidFill>
                <a:latin typeface="Tahoma" pitchFamily="34" charset="0"/>
              </a:rPr>
              <a:t>Особенности философской мысли </a:t>
            </a:r>
          </a:p>
          <a:p>
            <a:pPr indent="180975" algn="ctr">
              <a:defRPr/>
            </a:pPr>
            <a:r>
              <a:rPr lang="ru-RU" sz="2800" b="1" i="1">
                <a:solidFill>
                  <a:srgbClr val="350514"/>
                </a:solidFill>
                <a:latin typeface="Tahoma" pitchFamily="34" charset="0"/>
              </a:rPr>
              <a:t>Древней Индии</a:t>
            </a:r>
            <a:r>
              <a:rPr lang="ru-RU" sz="2800" b="1">
                <a:solidFill>
                  <a:srgbClr val="350514"/>
                </a:solidFill>
                <a:latin typeface="Tahoma" pitchFamily="34" charset="0"/>
              </a:rPr>
              <a:t>:</a:t>
            </a:r>
          </a:p>
          <a:p>
            <a:pPr indent="180975">
              <a:buFontTx/>
              <a:buAutoNum type="arabicParenR"/>
              <a:defRPr/>
            </a:pPr>
            <a:r>
              <a:rPr lang="ru-RU" sz="3600">
                <a:solidFill>
                  <a:srgbClr val="F9052E"/>
                </a:solidFill>
                <a:latin typeface="Tahoma" pitchFamily="34" charset="0"/>
              </a:rPr>
              <a:t>развивалась в тесной связи с религией;</a:t>
            </a:r>
          </a:p>
          <a:p>
            <a:pPr indent="180975">
              <a:buFontTx/>
              <a:buAutoNum type="arabicParenR"/>
              <a:defRPr/>
            </a:pPr>
            <a:r>
              <a:rPr lang="ru-RU" sz="3600">
                <a:solidFill>
                  <a:srgbClr val="F9052E"/>
                </a:solidFill>
                <a:latin typeface="Tahoma" pitchFamily="34" charset="0"/>
              </a:rPr>
              <a:t>научная мысль не влияла на философию;</a:t>
            </a:r>
          </a:p>
          <a:p>
            <a:pPr indent="180975">
              <a:buFontTx/>
              <a:buAutoNum type="arabicParenR"/>
              <a:defRPr/>
            </a:pPr>
            <a:r>
              <a:rPr lang="ru-RU" sz="3600">
                <a:solidFill>
                  <a:srgbClr val="F9052E"/>
                </a:solidFill>
                <a:latin typeface="Tahoma" pitchFamily="34" charset="0"/>
              </a:rPr>
              <a:t> особое внимание уделялось сознанию, достижению особого его состояния, выходящего на уровень соединения с Брахманом;</a:t>
            </a:r>
          </a:p>
          <a:p>
            <a:pPr indent="180975">
              <a:defRPr/>
            </a:pPr>
            <a:r>
              <a:rPr lang="ru-RU" sz="3600">
                <a:solidFill>
                  <a:srgbClr val="F9052E"/>
                </a:solidFill>
                <a:latin typeface="Tahoma" pitchFamily="34" charset="0"/>
              </a:rPr>
              <a:t>4) ориентирована на внутреннее совершенствование личности.</a:t>
            </a:r>
            <a:endParaRPr lang="ru-RU" sz="2400">
              <a:solidFill>
                <a:srgbClr val="F9052E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2" y="260350"/>
            <a:ext cx="8101043" cy="599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827088" y="333375"/>
            <a:ext cx="7869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sz="3600" b="1">
                <a:solidFill>
                  <a:srgbClr val="350514"/>
                </a:solidFill>
                <a:latin typeface="Tahoma" pitchFamily="34" charset="0"/>
              </a:rPr>
              <a:t>ФИЛОСОФИЯ ДРЕВНЕГО КИТАЯ 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285721" y="1639888"/>
            <a:ext cx="885828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altLang="ru-RU" sz="4000" b="1" dirty="0">
                <a:latin typeface="Tahoma" pitchFamily="34" charset="0"/>
              </a:rPr>
              <a:t>Даосизм </a:t>
            </a:r>
            <a:r>
              <a:rPr lang="be-BY" altLang="ru-RU" sz="3200" b="1" dirty="0">
                <a:latin typeface="Tahoma" pitchFamily="34" charset="0"/>
              </a:rPr>
              <a:t>–</a:t>
            </a:r>
            <a:r>
              <a:rPr lang="ru-RU" altLang="ru-RU" sz="3200" b="1" dirty="0">
                <a:latin typeface="Tahoma" pitchFamily="34" charset="0"/>
              </a:rPr>
              <a:t> древнейшее философское учение Китая, которое пытается объяснить основы построения и существования окружающего мира и найти путь, по которому должны следовать человек, природа и космос. Основатель </a:t>
            </a:r>
            <a:r>
              <a:rPr lang="be-BY" altLang="ru-RU" sz="3200" b="1" dirty="0">
                <a:latin typeface="Tahoma" pitchFamily="34" charset="0"/>
              </a:rPr>
              <a:t>–</a:t>
            </a:r>
            <a:r>
              <a:rPr lang="ru-RU" altLang="ru-RU" sz="3200" b="1" dirty="0">
                <a:latin typeface="Tahoma" pitchFamily="34" charset="0"/>
              </a:rPr>
              <a:t> </a:t>
            </a:r>
            <a:r>
              <a:rPr lang="ru-RU" altLang="ru-RU" sz="3200" b="1" dirty="0" err="1">
                <a:latin typeface="Tahoma" pitchFamily="34" charset="0"/>
              </a:rPr>
              <a:t>Лао</a:t>
            </a:r>
            <a:r>
              <a:rPr lang="ru-RU" altLang="ru-RU" sz="3200" b="1" dirty="0">
                <a:latin typeface="Tahoma" pitchFamily="34" charset="0"/>
              </a:rPr>
              <a:t> </a:t>
            </a:r>
            <a:r>
              <a:rPr lang="ru-RU" altLang="ru-RU" sz="3200" b="1" dirty="0" err="1" smtClean="0">
                <a:latin typeface="Tahoma" pitchFamily="34" charset="0"/>
              </a:rPr>
              <a:t>Цзы</a:t>
            </a:r>
            <a:r>
              <a:rPr lang="ru-RU" altLang="ru-RU" sz="3200" b="1" dirty="0" smtClean="0">
                <a:latin typeface="Tahoma" pitchFamily="34" charset="0"/>
              </a:rPr>
              <a:t>.</a:t>
            </a:r>
            <a:endParaRPr lang="ru-RU" altLang="ru-RU" sz="3200" b="1" dirty="0">
              <a:latin typeface="Tahoma" pitchFamily="34" charset="0"/>
            </a:endParaRPr>
          </a:p>
          <a:p>
            <a:endParaRPr lang="ru-RU" altLang="ru-RU" sz="3200" b="1" dirty="0">
              <a:solidFill>
                <a:schemeClr val="bg2"/>
              </a:solidFill>
              <a:latin typeface="Tahoma" pitchFamily="34" charset="0"/>
            </a:endParaRPr>
          </a:p>
          <a:p>
            <a:endParaRPr lang="ru-RU" altLang="ru-RU" b="1" dirty="0">
              <a:solidFill>
                <a:schemeClr val="bg2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214282" y="214290"/>
            <a:ext cx="864399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0975" algn="ctr"/>
            <a:r>
              <a:rPr lang="ru-RU" altLang="ru-RU" sz="3600" b="1" dirty="0">
                <a:solidFill>
                  <a:srgbClr val="0000FF"/>
                </a:solidFill>
                <a:latin typeface="Tahoma" pitchFamily="34" charset="0"/>
              </a:rPr>
              <a:t>Идеи</a:t>
            </a:r>
            <a:r>
              <a:rPr lang="en-US" altLang="ru-RU" sz="3600" b="1" dirty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ru-RU" altLang="ru-RU" sz="3600" b="1" dirty="0">
                <a:solidFill>
                  <a:srgbClr val="0000FF"/>
                </a:solidFill>
              </a:rPr>
              <a:t>даосизма</a:t>
            </a:r>
          </a:p>
          <a:p>
            <a:pPr indent="180975"/>
            <a:r>
              <a:rPr lang="ru-RU" altLang="ru-RU" sz="2000" b="1" dirty="0">
                <a:latin typeface="Tahoma" pitchFamily="34" charset="0"/>
              </a:rPr>
              <a:t>• </a:t>
            </a:r>
            <a:r>
              <a:rPr lang="ru-RU" altLang="ru-RU" sz="2000" b="1" dirty="0" smtClean="0">
                <a:latin typeface="Tahoma" pitchFamily="34" charset="0"/>
              </a:rPr>
              <a:t>Все </a:t>
            </a:r>
            <a:r>
              <a:rPr lang="ru-RU" altLang="ru-RU" sz="2000" b="1" dirty="0">
                <a:latin typeface="Tahoma" pitchFamily="34" charset="0"/>
              </a:rPr>
              <a:t>в мире взаимосвязано;</a:t>
            </a:r>
          </a:p>
          <a:p>
            <a:pPr indent="180975"/>
            <a:r>
              <a:rPr lang="ru-RU" altLang="ru-RU" sz="2000" b="1" dirty="0">
                <a:latin typeface="Tahoma" pitchFamily="34" charset="0"/>
              </a:rPr>
              <a:t>• пара категорий «</a:t>
            </a:r>
            <a:r>
              <a:rPr lang="ru-RU" altLang="ru-RU" sz="2000" b="1" dirty="0" err="1">
                <a:latin typeface="Tahoma" pitchFamily="34" charset="0"/>
              </a:rPr>
              <a:t>инь-ян</a:t>
            </a:r>
            <a:r>
              <a:rPr lang="ru-RU" altLang="ru-RU" sz="2000" b="1" dirty="0">
                <a:latin typeface="Tahoma" pitchFamily="34" charset="0"/>
              </a:rPr>
              <a:t>» обозначает </a:t>
            </a:r>
            <a:r>
              <a:rPr lang="ru-RU" altLang="ru-RU" sz="2000" b="1" dirty="0" smtClean="0">
                <a:latin typeface="Tahoma" pitchFamily="34" charset="0"/>
              </a:rPr>
              <a:t>противоположные</a:t>
            </a:r>
            <a:r>
              <a:rPr lang="ru-RU" altLang="ru-RU" sz="2000" b="1" dirty="0">
                <a:latin typeface="Tahoma" pitchFamily="34" charset="0"/>
              </a:rPr>
              <a:t>, взаимодействующие и </a:t>
            </a:r>
            <a:r>
              <a:rPr lang="ru-RU" altLang="ru-RU" sz="2000" b="1" dirty="0" smtClean="0">
                <a:latin typeface="Tahoma" pitchFamily="34" charset="0"/>
              </a:rPr>
              <a:t>попеременно доминирующие </a:t>
            </a:r>
            <a:r>
              <a:rPr lang="ru-RU" altLang="ru-RU" sz="2000" b="1" dirty="0">
                <a:latin typeface="Tahoma" pitchFamily="34" charset="0"/>
              </a:rPr>
              <a:t>силы, это крайности, которые дополняют друг друга;</a:t>
            </a:r>
          </a:p>
          <a:p>
            <a:pPr indent="180975"/>
            <a:r>
              <a:rPr lang="ru-RU" altLang="ru-RU" sz="2000" b="1" dirty="0" smtClean="0">
                <a:latin typeface="Tahoma" pitchFamily="34" charset="0"/>
              </a:rPr>
              <a:t>• особа </a:t>
            </a:r>
            <a:r>
              <a:rPr lang="ru-RU" altLang="ru-RU" sz="2000" b="1" dirty="0">
                <a:latin typeface="Tahoma" pitchFamily="34" charset="0"/>
              </a:rPr>
              <a:t>императора священна; </a:t>
            </a:r>
          </a:p>
          <a:p>
            <a:pPr indent="180975"/>
            <a:r>
              <a:rPr lang="ru-RU" altLang="ru-RU" sz="2000" b="1" dirty="0">
                <a:latin typeface="Tahoma" pitchFamily="34" charset="0"/>
              </a:rPr>
              <a:t>• через личность императора на Китай и все человечество сходит «</a:t>
            </a:r>
            <a:r>
              <a:rPr lang="ru-RU" altLang="ru-RU" sz="2000" b="1" dirty="0" err="1">
                <a:latin typeface="Tahoma" pitchFamily="34" charset="0"/>
              </a:rPr>
              <a:t>Дэ</a:t>
            </a:r>
            <a:r>
              <a:rPr lang="ru-RU" altLang="ru-RU" sz="2000" b="1" dirty="0">
                <a:latin typeface="Tahoma" pitchFamily="34" charset="0"/>
              </a:rPr>
              <a:t>» </a:t>
            </a:r>
            <a:r>
              <a:rPr lang="be-BY" altLang="ru-RU" sz="2000" b="1" dirty="0">
                <a:latin typeface="Tahoma" pitchFamily="34" charset="0"/>
              </a:rPr>
              <a:t>–</a:t>
            </a:r>
            <a:r>
              <a:rPr lang="ru-RU" altLang="ru-RU" sz="2000" b="1" dirty="0">
                <a:latin typeface="Tahoma" pitchFamily="34" charset="0"/>
              </a:rPr>
              <a:t> животворящая сила и благодать;</a:t>
            </a:r>
          </a:p>
          <a:p>
            <a:pPr indent="180975"/>
            <a:r>
              <a:rPr lang="ru-RU" altLang="ru-RU" sz="2000" b="1" dirty="0">
                <a:latin typeface="Tahoma" pitchFamily="34" charset="0"/>
              </a:rPr>
              <a:t>• познать «Дао» и получить «</a:t>
            </a:r>
            <a:r>
              <a:rPr lang="ru-RU" altLang="ru-RU" sz="2000" b="1" dirty="0" err="1">
                <a:latin typeface="Tahoma" pitchFamily="34" charset="0"/>
              </a:rPr>
              <a:t>Дэ</a:t>
            </a:r>
            <a:r>
              <a:rPr lang="ru-RU" altLang="ru-RU" sz="2000" b="1" dirty="0">
                <a:latin typeface="Tahoma" pitchFamily="34" charset="0"/>
              </a:rPr>
              <a:t>» можно лишь при полном соблюдении законов даосизма, послушании императору и близости к нему</a:t>
            </a:r>
            <a:r>
              <a:rPr lang="ru-RU" altLang="ru-RU" sz="2000" b="1" dirty="0" smtClean="0">
                <a:latin typeface="Tahoma" pitchFamily="34" charset="0"/>
              </a:rPr>
              <a:t>.</a:t>
            </a:r>
            <a:endParaRPr lang="en-US" altLang="ru-RU" sz="2000" b="1" dirty="0" smtClean="0">
              <a:latin typeface="Tahoma" pitchFamily="34" charset="0"/>
            </a:endParaRPr>
          </a:p>
          <a:p>
            <a:pPr indent="180975"/>
            <a:endParaRPr lang="ru-RU" sz="2400" i="1" dirty="0" smtClean="0">
              <a:solidFill>
                <a:srgbClr val="99FF33"/>
              </a:solidFill>
              <a:latin typeface="Times New Roman" pitchFamily="18" charset="0"/>
            </a:endParaRPr>
          </a:p>
          <a:p>
            <a:pPr indent="180975" algn="r"/>
            <a:r>
              <a:rPr lang="en-US" sz="2800" b="1" i="1" dirty="0" smtClean="0">
                <a:solidFill>
                  <a:srgbClr val="99FF33"/>
                </a:solidFill>
                <a:latin typeface="Times New Roman" pitchFamily="18" charset="0"/>
              </a:rPr>
              <a:t>              </a:t>
            </a:r>
            <a:r>
              <a:rPr lang="ru-RU" sz="2800" b="1" i="1" dirty="0" smtClean="0">
                <a:solidFill>
                  <a:srgbClr val="99FF33"/>
                </a:solidFill>
                <a:latin typeface="Times New Roman" pitchFamily="18" charset="0"/>
              </a:rPr>
              <a:t>«Будьте внимательны к своим мыслям – </a:t>
            </a:r>
            <a:r>
              <a:rPr lang="en-US" sz="2800" b="1" i="1" dirty="0" smtClean="0">
                <a:solidFill>
                  <a:srgbClr val="99FF33"/>
                </a:solidFill>
                <a:latin typeface="Times New Roman" pitchFamily="18" charset="0"/>
              </a:rPr>
              <a:t>              </a:t>
            </a:r>
            <a:r>
              <a:rPr lang="ru-RU" sz="2800" b="1" i="1" dirty="0" smtClean="0">
                <a:solidFill>
                  <a:srgbClr val="99FF33"/>
                </a:solidFill>
                <a:latin typeface="Times New Roman" pitchFamily="18" charset="0"/>
              </a:rPr>
              <a:t>они начало поступков»</a:t>
            </a:r>
            <a:r>
              <a:rPr lang="ru-RU" sz="2400" b="1" i="1" dirty="0" smtClean="0">
                <a:solidFill>
                  <a:srgbClr val="99FF33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99FF33"/>
                </a:solidFill>
                <a:latin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99FF33"/>
                </a:solidFill>
              </a:rPr>
              <a:t>Лао-Цзы).</a:t>
            </a:r>
          </a:p>
          <a:p>
            <a:pPr lvl="0" indent="180975" algn="just"/>
            <a:endParaRPr lang="ru-RU" sz="2400" dirty="0" smtClean="0">
              <a:latin typeface="Times New Roman" pitchFamily="18" charset="0"/>
            </a:endParaRPr>
          </a:p>
          <a:p>
            <a:pPr indent="180975"/>
            <a:endParaRPr lang="ru-RU" altLang="ru-RU" sz="2400" b="1" dirty="0">
              <a:latin typeface="Tahoma" pitchFamily="34" charset="0"/>
            </a:endParaRPr>
          </a:p>
        </p:txBody>
      </p:sp>
      <p:pic>
        <p:nvPicPr>
          <p:cNvPr id="3074" name="Picture 2" descr="D:\!_Василий\КАФЕДРА-ВСЕ СРАЗУ\ПРЕЗЕНТАЦИИ\ДРЕВНИЙ ВОСТОК\Лао цз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714884"/>
            <a:ext cx="2500330" cy="1607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357158" y="500042"/>
            <a:ext cx="84963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altLang="ru-RU" sz="2800" b="1" dirty="0">
                <a:latin typeface="Tahoma" pitchFamily="34" charset="0"/>
              </a:rPr>
              <a:t>Конфуцианство </a:t>
            </a:r>
            <a:r>
              <a:rPr lang="be-BY" altLang="ru-RU" sz="2800" dirty="0">
                <a:latin typeface="Tahoma" pitchFamily="34" charset="0"/>
              </a:rPr>
              <a:t>–</a:t>
            </a:r>
            <a:r>
              <a:rPr lang="ru-RU" altLang="ru-RU" sz="2800" dirty="0">
                <a:latin typeface="Tahoma" pitchFamily="34" charset="0"/>
              </a:rPr>
              <a:t> древнейшая философская школа, которая рассматривает человека прежде всего как участника социальной жизни. </a:t>
            </a:r>
          </a:p>
          <a:p>
            <a:r>
              <a:rPr lang="ru-RU" altLang="ru-RU" sz="2400" b="1" dirty="0">
                <a:latin typeface="Tahoma" pitchFamily="34" charset="0"/>
              </a:rPr>
              <a:t>Основоположник </a:t>
            </a:r>
            <a:r>
              <a:rPr lang="be-BY" altLang="ru-RU" sz="2400" b="1" dirty="0" smtClean="0">
                <a:latin typeface="Tahoma" pitchFamily="34" charset="0"/>
              </a:rPr>
              <a:t>–</a:t>
            </a:r>
            <a:r>
              <a:rPr lang="ru-RU" altLang="ru-RU" sz="2400" b="1" dirty="0" smtClean="0">
                <a:latin typeface="Tahoma" pitchFamily="34" charset="0"/>
              </a:rPr>
              <a:t> </a:t>
            </a:r>
            <a:r>
              <a:rPr lang="ru-RU" altLang="ru-RU" sz="2400" b="1" dirty="0">
                <a:latin typeface="Tahoma" pitchFamily="34" charset="0"/>
              </a:rPr>
              <a:t>Конфуций (</a:t>
            </a:r>
            <a:r>
              <a:rPr lang="ru-RU" altLang="ru-RU" sz="2400" b="1" dirty="0" err="1">
                <a:latin typeface="Tahoma" pitchFamily="34" charset="0"/>
              </a:rPr>
              <a:t>Кун-Фу-Цзы</a:t>
            </a:r>
            <a:r>
              <a:rPr lang="ru-RU" altLang="ru-RU" sz="2400" b="1" dirty="0" smtClean="0">
                <a:latin typeface="Tahoma" pitchFamily="34" charset="0"/>
              </a:rPr>
              <a:t>).</a:t>
            </a:r>
            <a:endParaRPr lang="ru-RU" altLang="ru-RU" sz="2800" dirty="0">
              <a:latin typeface="Tahoma" pitchFamily="34" charset="0"/>
            </a:endParaRPr>
          </a:p>
          <a:p>
            <a:pPr algn="ctr"/>
            <a:r>
              <a:rPr lang="ru-RU" altLang="ru-RU" sz="3600" b="1" dirty="0">
                <a:solidFill>
                  <a:srgbClr val="F9052E"/>
                </a:solidFill>
                <a:latin typeface="Tahoma" pitchFamily="34" charset="0"/>
              </a:rPr>
              <a:t>золотое </a:t>
            </a:r>
            <a:r>
              <a:rPr lang="ru-RU" altLang="ru-RU" sz="3600" b="1" dirty="0" smtClean="0">
                <a:solidFill>
                  <a:srgbClr val="F9052E"/>
                </a:solidFill>
                <a:latin typeface="Tahoma" pitchFamily="34" charset="0"/>
              </a:rPr>
              <a:t>правило:</a:t>
            </a:r>
            <a:r>
              <a:rPr lang="ru-RU" altLang="ru-RU" dirty="0" smtClean="0">
                <a:latin typeface="Tahoma" pitchFamily="34" charset="0"/>
              </a:rPr>
              <a:t> </a:t>
            </a:r>
            <a:endParaRPr lang="ru-RU" altLang="ru-RU" dirty="0">
              <a:latin typeface="Tahoma" pitchFamily="34" charset="0"/>
            </a:endParaRPr>
          </a:p>
          <a:p>
            <a:pPr algn="ctr"/>
            <a:r>
              <a:rPr lang="ru-RU" altLang="ru-RU" sz="3600" b="1" dirty="0" smtClean="0">
                <a:solidFill>
                  <a:schemeClr val="accent3"/>
                </a:solidFill>
                <a:latin typeface="Tahoma" pitchFamily="34" charset="0"/>
              </a:rPr>
              <a:t>Не </a:t>
            </a:r>
            <a:r>
              <a:rPr lang="ru-RU" altLang="ru-RU" sz="3600" b="1" dirty="0">
                <a:solidFill>
                  <a:schemeClr val="accent3"/>
                </a:solidFill>
                <a:latin typeface="Tahoma" pitchFamily="34" charset="0"/>
              </a:rPr>
              <a:t>делай другим того, </a:t>
            </a:r>
          </a:p>
          <a:p>
            <a:pPr algn="ctr"/>
            <a:r>
              <a:rPr lang="ru-RU" altLang="ru-RU" sz="3600" b="1" dirty="0">
                <a:solidFill>
                  <a:schemeClr val="accent3"/>
                </a:solidFill>
                <a:latin typeface="Tahoma" pitchFamily="34" charset="0"/>
              </a:rPr>
              <a:t>чего не желаешь себе </a:t>
            </a:r>
          </a:p>
        </p:txBody>
      </p:sp>
      <p:pic>
        <p:nvPicPr>
          <p:cNvPr id="2050" name="Picture 2" descr="D:\!_Василий\КАФЕДРА-ВСЕ СРАЗУ\ПРЕЗЕНТАЦИИ\ДРЕВНИЙ ВОСТОК\confuciu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071942"/>
            <a:ext cx="4327691" cy="2476504"/>
          </a:xfrm>
          <a:prstGeom prst="rect">
            <a:avLst/>
          </a:prstGeom>
          <a:noFill/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357818" y="4429132"/>
            <a:ext cx="321471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  <a:cs typeface="Arial" pitchFamily="34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  <a:cs typeface="Arial" pitchFamily="34" charset="0"/>
              </a:rPr>
              <a:t>Государство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  <a:cs typeface="Arial" pitchFamily="34" charset="0"/>
              </a:rPr>
              <a:t> – большая семья, в которой император отец и мать, а подданные его дети»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1407</TotalTime>
  <Words>2768</Words>
  <Application>Microsoft Office PowerPoint</Application>
  <PresentationFormat>Экран (4:3)</PresentationFormat>
  <Paragraphs>427</Paragraphs>
  <Slides>54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СОКРАТ (469/470-399 гг. до н. э.)</vt:lpstr>
      <vt:lpstr>Слайд 21</vt:lpstr>
      <vt:lpstr>Не золото надо завещать детям, а наибольшую совестливость (Платон)</vt:lpstr>
      <vt:lpstr>Человек – политическое животное… (Аристотель) 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Вопросы для самоконтроля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ЭТАПЫ РАЗВИТИЯ ФИЛОСОФСКОЙ МЫСЛИ</dc:title>
  <dc:creator>qwe</dc:creator>
  <cp:lastModifiedBy>homeuser</cp:lastModifiedBy>
  <cp:revision>222</cp:revision>
  <dcterms:created xsi:type="dcterms:W3CDTF">2016-02-08T06:19:31Z</dcterms:created>
  <dcterms:modified xsi:type="dcterms:W3CDTF">2018-09-03T08:28:56Z</dcterms:modified>
</cp:coreProperties>
</file>