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1"/>
  </p:notesMasterIdLst>
  <p:sldIdLst>
    <p:sldId id="270" r:id="rId2"/>
    <p:sldId id="257" r:id="rId3"/>
    <p:sldId id="299" r:id="rId4"/>
    <p:sldId id="300" r:id="rId5"/>
    <p:sldId id="269" r:id="rId6"/>
    <p:sldId id="287" r:id="rId7"/>
    <p:sldId id="301" r:id="rId8"/>
    <p:sldId id="316" r:id="rId9"/>
    <p:sldId id="303" r:id="rId10"/>
    <p:sldId id="261" r:id="rId11"/>
    <p:sldId id="262" r:id="rId12"/>
    <p:sldId id="263" r:id="rId13"/>
    <p:sldId id="264" r:id="rId14"/>
    <p:sldId id="265" r:id="rId15"/>
    <p:sldId id="304" r:id="rId16"/>
    <p:sldId id="267" r:id="rId17"/>
    <p:sldId id="279" r:id="rId18"/>
    <p:sldId id="285" r:id="rId19"/>
    <p:sldId id="308" r:id="rId20"/>
    <p:sldId id="280" r:id="rId21"/>
    <p:sldId id="283" r:id="rId22"/>
    <p:sldId id="281" r:id="rId23"/>
    <p:sldId id="284" r:id="rId24"/>
    <p:sldId id="286" r:id="rId25"/>
    <p:sldId id="282" r:id="rId26"/>
    <p:sldId id="309" r:id="rId27"/>
    <p:sldId id="311" r:id="rId28"/>
    <p:sldId id="312" r:id="rId29"/>
    <p:sldId id="313" r:id="rId30"/>
    <p:sldId id="305" r:id="rId31"/>
    <p:sldId id="314" r:id="rId32"/>
    <p:sldId id="302" r:id="rId33"/>
    <p:sldId id="315" r:id="rId34"/>
    <p:sldId id="268" r:id="rId35"/>
    <p:sldId id="295" r:id="rId36"/>
    <p:sldId id="296" r:id="rId37"/>
    <p:sldId id="298" r:id="rId38"/>
    <p:sldId id="272" r:id="rId39"/>
    <p:sldId id="273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28" autoAdjust="0"/>
  </p:normalViewPr>
  <p:slideViewPr>
    <p:cSldViewPr>
      <p:cViewPr>
        <p:scale>
          <a:sx n="120" d="100"/>
          <a:sy n="120" d="100"/>
        </p:scale>
        <p:origin x="-1290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FDA39E-2A67-4AC0-8618-E4CB103BBF8C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EDB4E2-E90A-438E-87FD-D710F1533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504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DB4E2-E90A-438E-87FD-D710F1533DD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DB4E2-E90A-438E-87FD-D710F1533DD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DB4E2-E90A-438E-87FD-D710F1533DD5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EDB4E2-E90A-438E-87FD-D710F1533DD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363F-C550-44E5-9988-6476E294F7EA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DEC6-4281-4E7B-A60D-79D44F14D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B389F-6FF0-4365-A489-1AFAA76DE470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A820-23CD-46AD-9CCC-2A8B3E3D9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E99EB-FFC2-45B7-AC84-D441A71E9962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BDBA-9182-4289-B5FF-93714C97C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5031-2792-4944-8435-140FAD95756D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F9A4-7DEC-4C97-A0E7-0EC509FDC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965D-DE24-4589-A631-8BAB03D9F596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A172-3971-4DFD-994F-D5065F779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4E91-9FC7-477C-BD2E-0040007EF41F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51D4-F8D5-49E4-9A51-1A90A1901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05CD-E4E9-41E2-89EF-D93F299F6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4061-77F7-49C8-B854-274DC658D97F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EB7B-1817-4671-B465-A850C4BD2417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600A-7C99-4390-B9B9-20CF0640B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2E63-E42C-4914-AC59-7A76B5D0CABB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5ECA-C5C0-48EB-A4F2-A183E4B46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7460-D511-49E5-842B-9CF76BF2A467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9F43-2C66-48DF-A00D-D172ED80F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28E6-DD84-4505-A2BE-D6DC9663D977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9D6F-F1DC-4607-9258-E63962D98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1AD6A7-8568-440B-984B-CB5C21391F3E}" type="datetimeFigureOut">
              <a:rPr lang="ru-RU"/>
              <a:pPr>
                <a:defRPr/>
              </a:pPr>
              <a:t>03.09.2018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6E0C9A-D6A3-4C0D-A31C-0BE421B94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7" r:id="rId3"/>
    <p:sldLayoutId id="2147483684" r:id="rId4"/>
    <p:sldLayoutId id="2147483688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14414" y="71415"/>
            <a:ext cx="664373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98850" algn="l"/>
              </a:tabLst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Тема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2. 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Философия как социокультурный феномен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29190" y="857232"/>
            <a:ext cx="475053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1472" y="3643314"/>
            <a:ext cx="81058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1. Понятие и структура мировоззрения. Исторические типы мировоззрения. Философия как рационально-теоретическое мировоззрение.</a:t>
            </a:r>
          </a:p>
          <a:p>
            <a:r>
              <a:rPr lang="ru-RU" sz="2000" dirty="0" smtClean="0"/>
              <a:t>2. Проблемное поле философии. Взаимосвязь онтологических, гносеологических, антропологических и аксиологических аспектов философии. </a:t>
            </a:r>
          </a:p>
          <a:p>
            <a:r>
              <a:rPr lang="ru-RU" sz="2000" dirty="0" smtClean="0"/>
              <a:t>3. </a:t>
            </a:r>
            <a:r>
              <a:rPr lang="ru-RU" sz="2000" dirty="0" err="1" smtClean="0"/>
              <a:t>Рефлексивность</a:t>
            </a:r>
            <a:r>
              <a:rPr lang="ru-RU" sz="2000" dirty="0" smtClean="0"/>
              <a:t>, критичность, творческий характер философского мышления. Функции философии в системе культуры.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57158" y="620713"/>
            <a:ext cx="781529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ИСТОРИЧЕСКИЕ ТИПЫ МИРОВОЗЗРЕНИЯ</a:t>
            </a:r>
            <a:endParaRPr lang="ru-RU" sz="4400" dirty="0" smtClean="0">
              <a:solidFill>
                <a:srgbClr val="C00000"/>
              </a:solidFill>
            </a:endParaRPr>
          </a:p>
          <a:p>
            <a:pPr algn="just"/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1071539" y="2571745"/>
            <a:ext cx="55721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4400" b="1" dirty="0" smtClean="0"/>
              <a:t>Мифологическое </a:t>
            </a:r>
            <a:endParaRPr lang="ru-RU" sz="4400" b="1" dirty="0"/>
          </a:p>
          <a:p>
            <a:pPr marL="285750" indent="-285750">
              <a:buFont typeface="Arial" charset="0"/>
              <a:buChar char="•"/>
            </a:pPr>
            <a:r>
              <a:rPr lang="ru-RU" sz="4400" b="1" dirty="0" smtClean="0"/>
              <a:t>Религиозное</a:t>
            </a:r>
            <a:endParaRPr lang="ru-RU" sz="4400" b="1" dirty="0"/>
          </a:p>
          <a:p>
            <a:pPr marL="285750" indent="-285750">
              <a:buFont typeface="Arial" charset="0"/>
              <a:buChar char="•"/>
            </a:pPr>
            <a:r>
              <a:rPr lang="ru-RU" sz="4400" b="1" dirty="0" smtClean="0"/>
              <a:t>Философское</a:t>
            </a:r>
            <a:endParaRPr lang="ru-RU" sz="4400" b="1" dirty="0"/>
          </a:p>
          <a:p>
            <a:pPr marL="285750" indent="-285750"/>
            <a:r>
              <a:rPr lang="ru-RU" sz="4400" b="1" dirty="0"/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250824" y="332656"/>
            <a:ext cx="875033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Мифология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– </a:t>
            </a:r>
            <a:r>
              <a:rPr lang="ru-RU" sz="2400" b="1" dirty="0">
                <a:solidFill>
                  <a:srgbClr val="FFFF00"/>
                </a:solidFill>
              </a:rPr>
              <a:t>фантастическое, основанное на воображении постижение действительности в виде чувственно-наглядных </a:t>
            </a:r>
            <a:r>
              <a:rPr lang="ru-RU" sz="2400" b="1" dirty="0" smtClean="0">
                <a:solidFill>
                  <a:srgbClr val="FFFF00"/>
                </a:solidFill>
              </a:rPr>
              <a:t>представлений.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Специфика  мифологического </a:t>
            </a:r>
            <a:r>
              <a:rPr lang="ru-RU" sz="2800" b="1" dirty="0" smtClean="0">
                <a:solidFill>
                  <a:srgbClr val="C00000"/>
                </a:solidFill>
              </a:rPr>
              <a:t>мировоззрения: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400" b="1" dirty="0" smtClean="0"/>
              <a:t>1. </a:t>
            </a:r>
            <a:r>
              <a:rPr lang="ru-RU" sz="2400" b="1" dirty="0"/>
              <a:t>Синкретизм – неразрывное единство </a:t>
            </a:r>
            <a:r>
              <a:rPr lang="ru-RU" sz="2400" b="1" dirty="0" smtClean="0"/>
              <a:t>объективного и субъективного, реального и вымышленного, земного и небесного, человека  </a:t>
            </a:r>
            <a:r>
              <a:rPr lang="ru-RU" sz="2400" b="1" dirty="0"/>
              <a:t>и  </a:t>
            </a:r>
            <a:r>
              <a:rPr lang="ru-RU" sz="2400" b="1" dirty="0" smtClean="0"/>
              <a:t>природы;</a:t>
            </a:r>
            <a:endParaRPr lang="ru-RU" sz="2400" b="1" dirty="0"/>
          </a:p>
          <a:p>
            <a:r>
              <a:rPr lang="ru-RU" sz="2400" b="1" dirty="0" smtClean="0"/>
              <a:t>2. </a:t>
            </a:r>
            <a:r>
              <a:rPr lang="ru-RU" sz="2400" b="1" dirty="0"/>
              <a:t>Антропоморфизм – перенесение человеческих качеств на </a:t>
            </a:r>
            <a:r>
              <a:rPr lang="ru-RU" sz="2400" b="1" dirty="0" smtClean="0"/>
              <a:t>мир неживой  </a:t>
            </a:r>
            <a:r>
              <a:rPr lang="ru-RU" sz="2400" b="1" dirty="0"/>
              <a:t>и  живой </a:t>
            </a:r>
            <a:r>
              <a:rPr lang="ru-RU" sz="2400" b="1" dirty="0" smtClean="0"/>
              <a:t>природы, т. е. очеловечение природы;</a:t>
            </a:r>
            <a:endParaRPr lang="ru-RU" sz="2400" b="1" dirty="0"/>
          </a:p>
          <a:p>
            <a:r>
              <a:rPr lang="ru-RU" sz="2400" b="1" dirty="0" smtClean="0"/>
              <a:t>3. </a:t>
            </a:r>
            <a:r>
              <a:rPr lang="ru-RU" sz="2400" b="1" dirty="0"/>
              <a:t>Вера во </a:t>
            </a:r>
            <a:r>
              <a:rPr lang="ru-RU" sz="2400" b="1" dirty="0" smtClean="0"/>
              <a:t>множество </a:t>
            </a:r>
            <a:r>
              <a:rPr lang="ru-RU" sz="2400" b="1" dirty="0"/>
              <a:t>сверхъестественных </a:t>
            </a:r>
            <a:r>
              <a:rPr lang="ru-RU" sz="2400" b="1" dirty="0" smtClean="0"/>
              <a:t>существ;</a:t>
            </a:r>
            <a:endParaRPr lang="ru-RU" sz="2400" b="1" dirty="0"/>
          </a:p>
          <a:p>
            <a:r>
              <a:rPr lang="ru-RU" sz="2400" b="1" dirty="0" smtClean="0"/>
              <a:t>4. </a:t>
            </a:r>
            <a:r>
              <a:rPr lang="ru-RU" sz="2400" b="1" dirty="0"/>
              <a:t>Доминирование чувственно-эмоционального восприятия </a:t>
            </a:r>
            <a:r>
              <a:rPr lang="ru-RU" sz="2400" b="1" dirty="0" smtClean="0"/>
              <a:t>мира </a:t>
            </a:r>
            <a:r>
              <a:rPr lang="ru-RU" sz="2400" b="1" dirty="0"/>
              <a:t>над рациональным </a:t>
            </a:r>
            <a:r>
              <a:rPr lang="ru-RU" sz="2400" b="1" dirty="0" smtClean="0"/>
              <a:t>познанием; </a:t>
            </a:r>
          </a:p>
          <a:p>
            <a:r>
              <a:rPr lang="ru-RU" sz="2400" b="1" dirty="0" smtClean="0"/>
              <a:t>5. Нечувствительность  к противоречиям.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643578"/>
            <a:ext cx="1675255" cy="101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14678" y="5857892"/>
            <a:ext cx="507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dirty="0" smtClean="0">
                <a:solidFill>
                  <a:schemeClr val="tx2"/>
                </a:solidFill>
                <a:latin typeface="Arial" pitchFamily="34" charset="0"/>
              </a:rPr>
              <a:t>Домовой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 (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</a:rPr>
              <a:t>славянская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</a:rPr>
              <a:t>мифология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)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</a:rPr>
              <a:t>дух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</a:rPr>
              <a:t>который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</a:rPr>
              <a:t>живёт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</a:rPr>
              <a:t>в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</a:rPr>
              <a:t>каждом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</a:rPr>
              <a:t>доме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17" y="1001936"/>
            <a:ext cx="8798620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</a:t>
            </a:r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мировоззрение и соответствующее ему поведение людей, в основании которого лежит вера в существование потустороннего мира, населенного сверхъестественными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силами.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2492375"/>
            <a:ext cx="8964612" cy="3878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 религиозного мировоззрения</a:t>
            </a:r>
            <a:r>
              <a:rPr lang="ru-RU" dirty="0"/>
              <a:t>: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Вера в существование  сверхъестественных сил;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Иррационализм;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Деление мира на реальный и </a:t>
            </a:r>
            <a:r>
              <a:rPr lang="ru-RU" sz="2800" b="1" i="1" dirty="0" err="1" smtClean="0">
                <a:latin typeface="Arial" pitchFamily="34" charset="0"/>
                <a:cs typeface="Arial" pitchFamily="34" charset="0"/>
              </a:rPr>
              <a:t>сверхъ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естественный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;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Объяснение существования мира и человека действием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внемирового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b="1" i="1" dirty="0" err="1">
                <a:latin typeface="Arial" pitchFamily="34" charset="0"/>
                <a:cs typeface="Arial" pitchFamily="34" charset="0"/>
              </a:rPr>
              <a:t>надмирового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Бога.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2"/>
          <p:cNvSpPr>
            <a:spLocks noChangeArrowheads="1"/>
          </p:cNvSpPr>
          <p:nvPr/>
        </p:nvSpPr>
        <p:spPr bwMode="auto">
          <a:xfrm>
            <a:off x="571472" y="332656"/>
            <a:ext cx="821537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ФИЛОСОФИЯ – ЛЮБОВЬ К МУДРОСТИ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Философия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 особая форма познания мира, вырабатывающая систему знаний о фундаментальных принципах и основах человеческого бытия, о наиболее общих сущностных характеристиках человеческого отношения к природе, обществу и духовной жизни во всех ее основных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проявлениях.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309799" y="404664"/>
            <a:ext cx="882015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ОСОБЕННОСТИ ФИЛОСОФСКОГО МИРОВОЗЗРЕНИЯ</a:t>
            </a:r>
          </a:p>
          <a:p>
            <a:endParaRPr lang="ru-RU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Основано на знании, а не на вере или вымысле;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рефлексивно, то есть содержит в себе размышления над собственными представлениями о мире  и о месте в нем человека;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опирается на четкие понятия и категории;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стремление </a:t>
            </a:r>
            <a:r>
              <a:rPr lang="ru-RU" sz="2400" b="1" dirty="0">
                <a:solidFill>
                  <a:schemeClr val="bg1"/>
                </a:solidFill>
              </a:rPr>
              <a:t>к систематической целостности знания о мире, человеке  и  характере их взаимоотношений;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логическая аргументация </a:t>
            </a:r>
            <a:r>
              <a:rPr lang="ru-RU" sz="2400" b="1" dirty="0">
                <a:solidFill>
                  <a:schemeClr val="bg1"/>
                </a:solidFill>
              </a:rPr>
              <a:t>выдвигаемых </a:t>
            </a:r>
            <a:r>
              <a:rPr lang="ru-RU" sz="2400" b="1" dirty="0" smtClean="0">
                <a:solidFill>
                  <a:schemeClr val="bg1"/>
                </a:solidFill>
              </a:rPr>
              <a:t>положений;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присущи свободомыслие и критичность, плюрализм.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7158" y="571480"/>
            <a:ext cx="8643998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Проблемное поле философии. Взаимосвязь онтологических, гносеологических, антропологических и аксиологических аспектов философии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928934"/>
            <a:ext cx="79296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Предмет философии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– наиболее общие принципы и закономерности устройства мира, познавательного, практического и ценностного отношения к нему человека. 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79388" y="404813"/>
            <a:ext cx="8569325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РАЗДЕЛЫ ФИЛОСОФСКОГО ЗНАНИЯ 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 онтология</a:t>
            </a:r>
            <a:r>
              <a:rPr lang="ru-RU" sz="2800" b="1" dirty="0" smtClean="0">
                <a:solidFill>
                  <a:srgbClr val="2D2901"/>
                </a:solidFill>
              </a:rPr>
              <a:t> </a:t>
            </a:r>
            <a:r>
              <a:rPr lang="ru-RU" sz="2800" b="1" dirty="0">
                <a:solidFill>
                  <a:srgbClr val="2D2901"/>
                </a:solidFill>
              </a:rPr>
              <a:t>(от греч. </a:t>
            </a:r>
            <a:r>
              <a:rPr lang="ru-RU" sz="2800" b="1" dirty="0" err="1">
                <a:solidFill>
                  <a:srgbClr val="2D2901"/>
                </a:solidFill>
              </a:rPr>
              <a:t>on</a:t>
            </a:r>
            <a:r>
              <a:rPr lang="ru-RU" sz="2800" b="1" dirty="0">
                <a:solidFill>
                  <a:srgbClr val="2D2901"/>
                </a:solidFill>
              </a:rPr>
              <a:t> (</a:t>
            </a:r>
            <a:r>
              <a:rPr lang="ru-RU" sz="2800" b="1" dirty="0" err="1">
                <a:solidFill>
                  <a:srgbClr val="2D2901"/>
                </a:solidFill>
              </a:rPr>
              <a:t>ontos</a:t>
            </a:r>
            <a:r>
              <a:rPr lang="ru-RU" sz="2800" b="1" dirty="0">
                <a:solidFill>
                  <a:srgbClr val="2D2901"/>
                </a:solidFill>
              </a:rPr>
              <a:t>) </a:t>
            </a:r>
            <a:r>
              <a:rPr lang="ru-RU" sz="2800" dirty="0" smtClean="0">
                <a:solidFill>
                  <a:schemeClr val="bg1"/>
                </a:solidFill>
              </a:rPr>
              <a:t>–</a:t>
            </a:r>
            <a:r>
              <a:rPr lang="ru-RU" sz="2800" b="1" dirty="0" smtClean="0">
                <a:solidFill>
                  <a:srgbClr val="2D2901"/>
                </a:solidFill>
              </a:rPr>
              <a:t> </a:t>
            </a:r>
            <a:r>
              <a:rPr lang="ru-RU" sz="2800" b="1" dirty="0">
                <a:solidFill>
                  <a:srgbClr val="2D2901"/>
                </a:solidFill>
              </a:rPr>
              <a:t>сущее и </a:t>
            </a:r>
            <a:r>
              <a:rPr lang="ru-RU" sz="2800" b="1" dirty="0" err="1">
                <a:solidFill>
                  <a:srgbClr val="2D2901"/>
                </a:solidFill>
              </a:rPr>
              <a:t>logos</a:t>
            </a:r>
            <a:r>
              <a:rPr lang="ru-RU" sz="2800" b="1" dirty="0">
                <a:solidFill>
                  <a:srgbClr val="2D2901"/>
                </a:solidFill>
              </a:rPr>
              <a:t> - слово, понятие, учение), т</a:t>
            </a:r>
            <a:r>
              <a:rPr lang="ru-RU" sz="2800" b="1" dirty="0" smtClean="0">
                <a:solidFill>
                  <a:srgbClr val="2D2901"/>
                </a:solidFill>
              </a:rPr>
              <a:t>. е</a:t>
            </a:r>
            <a:r>
              <a:rPr lang="ru-RU" sz="2800" b="1" dirty="0">
                <a:solidFill>
                  <a:srgbClr val="2D2901"/>
                </a:solidFill>
              </a:rPr>
              <a:t>.    </a:t>
            </a:r>
            <a:r>
              <a:rPr lang="ru-RU" sz="2800" b="1" dirty="0" smtClean="0">
                <a:solidFill>
                  <a:srgbClr val="2D2901"/>
                </a:solidFill>
              </a:rPr>
              <a:t>аргументированные рассуждения </a:t>
            </a:r>
            <a:r>
              <a:rPr lang="ru-RU" sz="2800" b="1" dirty="0">
                <a:solidFill>
                  <a:srgbClr val="2D2901"/>
                </a:solidFill>
              </a:rPr>
              <a:t>обо всем существующем;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 гносеология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2D2901"/>
                </a:solidFill>
              </a:rPr>
              <a:t>(теория познания);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 антропология</a:t>
            </a:r>
            <a:r>
              <a:rPr lang="ru-RU" sz="2800" b="1" dirty="0" smtClean="0">
                <a:solidFill>
                  <a:srgbClr val="2D290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</a:t>
            </a:r>
            <a:r>
              <a:rPr lang="ru-RU" sz="2800" b="1" dirty="0" smtClean="0">
                <a:solidFill>
                  <a:srgbClr val="2D2901"/>
                </a:solidFill>
              </a:rPr>
              <a:t> </a:t>
            </a:r>
            <a:r>
              <a:rPr lang="ru-RU" sz="2800" b="1" dirty="0">
                <a:solidFill>
                  <a:srgbClr val="2D2901"/>
                </a:solidFill>
              </a:rPr>
              <a:t>философское учение о человеке;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 аксиология</a:t>
            </a:r>
            <a:r>
              <a:rPr lang="ru-RU" sz="2800" b="1" dirty="0" smtClean="0">
                <a:solidFill>
                  <a:srgbClr val="2D290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</a:t>
            </a:r>
            <a:r>
              <a:rPr lang="ru-RU" sz="2800" b="1" dirty="0" smtClean="0">
                <a:solidFill>
                  <a:srgbClr val="2D2901"/>
                </a:solidFill>
              </a:rPr>
              <a:t> </a:t>
            </a:r>
            <a:r>
              <a:rPr lang="ru-RU" sz="2800" b="1" dirty="0">
                <a:solidFill>
                  <a:srgbClr val="2D2901"/>
                </a:solidFill>
              </a:rPr>
              <a:t>учение о  ценностях, смысле жизни;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 социальная </a:t>
            </a:r>
            <a:r>
              <a:rPr lang="ru-RU" sz="2800" b="1" dirty="0"/>
              <a:t>философия </a:t>
            </a:r>
            <a:r>
              <a:rPr lang="ru-RU" sz="2800" dirty="0" smtClean="0">
                <a:solidFill>
                  <a:schemeClr val="bg1"/>
                </a:solidFill>
              </a:rPr>
              <a:t>–</a:t>
            </a:r>
            <a:r>
              <a:rPr lang="ru-RU" sz="2800" b="1" dirty="0" smtClean="0">
                <a:solidFill>
                  <a:srgbClr val="2D2901"/>
                </a:solidFill>
              </a:rPr>
              <a:t> </a:t>
            </a:r>
            <a:r>
              <a:rPr lang="ru-RU" sz="2800" b="1" dirty="0">
                <a:solidFill>
                  <a:srgbClr val="2D2901"/>
                </a:solidFill>
              </a:rPr>
              <a:t>изучение общественной </a:t>
            </a:r>
            <a:r>
              <a:rPr lang="ru-RU" sz="2800" b="1" dirty="0" smtClean="0">
                <a:solidFill>
                  <a:srgbClr val="2D2901"/>
                </a:solidFill>
              </a:rPr>
              <a:t>жизни, общества как целостной системы;</a:t>
            </a:r>
            <a:endParaRPr lang="ru-RU" sz="2800" b="1" dirty="0">
              <a:solidFill>
                <a:srgbClr val="2D290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история </a:t>
            </a:r>
            <a:r>
              <a:rPr lang="ru-RU" sz="2800" b="1" dirty="0" smtClean="0"/>
              <a:t>философии.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4213" y="260350"/>
            <a:ext cx="8002587" cy="145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Разделы философского 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знания. Продолжение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28662" y="1643050"/>
            <a:ext cx="7858180" cy="4643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Этика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– учение о морали.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Эстетика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– учение о прекрасном и безобразном.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Логика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– учение о законах мышления.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Существуют также: философия науки, философия техники, философия права, философия политики, философия искусства, философия хозяйства и др.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214290"/>
            <a:ext cx="6286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Основной вопрос философии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928662" y="1000108"/>
            <a:ext cx="77153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 «Великий основной вопрос философии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писал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Ф. Энгельс, –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есть 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вопрос об отношении духа к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природе, сознания к материи, мышления к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бытию»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 Он имеет 2 стороны: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  1. Онтологическую. Что первично?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Изначально, вечно: природа или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дух, материальное или идеальное? Иная формулировка: дух,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сознание порождает материю, бытие или наоборот природа, материя,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бытие порождает дух, сознание?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В зависимости  от ответа на этот вопрос философов  относят к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600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материалистам либо к идеалистам (объективным или субъективным).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   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   2. Гносеологическую. Познаваем ли мир? </a:t>
            </a:r>
            <a:r>
              <a:rPr lang="ru-RU" dirty="0" smtClean="0"/>
              <a:t>В зависимости от ответа философы разделились на гносеологических оптимистов, агностиков и скептиков.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2714612" y="2714620"/>
            <a:ext cx="642937" cy="1785937"/>
          </a:xfrm>
          <a:prstGeom prst="downArrow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857884" y="2714620"/>
            <a:ext cx="642937" cy="1785937"/>
          </a:xfrm>
          <a:prstGeom prst="downArrow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572008"/>
            <a:ext cx="378621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Материализм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(материя)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4572008"/>
            <a:ext cx="3786188" cy="13239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Идеализм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(сознание)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Рисунок 9" descr="an00790_[1]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0DFE4"/>
              </a:clrFrom>
              <a:clrTo>
                <a:srgbClr val="E0DF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714488"/>
            <a:ext cx="1725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42976" y="214290"/>
            <a:ext cx="628654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Основной вопрос философии. Онтологическая сторона: что первично?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428596" y="1785926"/>
            <a:ext cx="824709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Мировоззрение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–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система представлений о мире  и  месте в  нем  человека, об отношении человека к окружающей действительности  и  самому себе, а также обусловленные этими взглядами основные жизненные позиции людей, их убеждения, идеалы, ценностные ориентации.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7158" y="71414"/>
            <a:ext cx="8643998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Понятие и структура мировоззрения. Исторические типы мировоззрения. Философия как рационально-теоретическое мировоззрение.</a:t>
            </a:r>
          </a:p>
        </p:txBody>
      </p:sp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256"/>
            <a:ext cx="247970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8662" y="214290"/>
            <a:ext cx="7772400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/>
            </a:r>
            <a:b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Материализм и его формы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14400" y="1142984"/>
            <a:ext cx="7872442" cy="542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600"/>
              </a:spcBef>
              <a:buFontTx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Материализм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это учение о первичности материи и вторичности сознания.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000000"/>
              </a:buClr>
              <a:buSzPts val="2200"/>
              <a:buFont typeface="Wingdings" pitchFamily="2" charset="2"/>
              <a:buChar char="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Стихийный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материализм Древнего мира </a:t>
            </a:r>
            <a:r>
              <a:rPr lang="ru-RU" sz="2400" dirty="0" smtClean="0">
                <a:latin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философы принимали за начало мира природную стихию (Фалес, Гераклит, Демокрит).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000000"/>
              </a:buClr>
              <a:buSzPts val="2200"/>
              <a:buFont typeface="Wingdings" pitchFamily="2" charset="2"/>
              <a:buChar char="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Механистический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материализм Нового времени </a:t>
            </a:r>
            <a:r>
              <a:rPr lang="ru-RU" sz="2400" dirty="0" smtClean="0">
                <a:latin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философы рассматривали мир с точки зрения законов механики (Т.Гоббс, Д. Локк, Б. Спиноза,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2200"/>
              <a:tabLst/>
            </a:pPr>
            <a:r>
              <a:rPr lang="ru-RU" sz="2400" dirty="0" smtClean="0">
                <a:latin typeface="Arial" pitchFamily="34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Д. Дидро).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000000"/>
              </a:buClr>
              <a:buSzPts val="2200"/>
              <a:buFont typeface="Wingdings" pitchFamily="2" charset="2"/>
              <a:buChar char="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Диалектический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материализм </a:t>
            </a:r>
            <a:r>
              <a:rPr lang="ru-RU" sz="2400" dirty="0" smtClean="0">
                <a:latin typeface="Arial" pitchFamily="34" charset="0"/>
              </a:rPr>
              <a:t>– с 40-х гг.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XIX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buClr>
                <a:srgbClr val="000000"/>
              </a:buClr>
              <a:buSzPts val="2200"/>
            </a:pPr>
            <a:r>
              <a:rPr lang="ru-RU" sz="2400" dirty="0" smtClean="0">
                <a:latin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Ф. Энгельс, К. Маркс). Базовый </a:t>
            </a:r>
            <a:r>
              <a:rPr lang="ru-RU" sz="2400" dirty="0" smtClean="0">
                <a:latin typeface="Arial" pitchFamily="34" charset="0"/>
              </a:rPr>
              <a:t>принцип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органическое единство материализма и диалектики.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2928958" cy="203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85992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429132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214686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14348" y="785794"/>
            <a:ext cx="7643866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</a:b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000100" y="1214422"/>
            <a:ext cx="7572428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70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</a:rPr>
              <a:t>Идеализм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</a:rPr>
              <a:t> – это учение о первичности сознания и вторичности материи.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Объективный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идеализм – это учение о первичности высшего духовного начала, которое является первоосновой мира и существует вне и независимо от человека (Платон, Лейбниц, Гегель, Шеллинг).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Субъективный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идеализм – это учение, отрицающее существование мира вне зависимости от сознания человека (Беркли, Юм).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8604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</a:rPr>
              <a:t>Идеализм и его формы</a:t>
            </a:r>
            <a:endParaRPr lang="ru-RU" sz="32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571900" cy="282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6" descr="gegel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00570"/>
            <a:ext cx="1538853" cy="195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00298" y="4857760"/>
            <a:ext cx="3714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Георг Вильгельм Фридрих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Гегель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/>
              <a:t>(</a:t>
            </a:r>
            <a:r>
              <a:rPr lang="ru-RU" sz="1400" b="1" dirty="0" smtClean="0"/>
              <a:t>1770-1831</a:t>
            </a:r>
            <a:r>
              <a:rPr lang="ru-RU" sz="1400" b="1" dirty="0" smtClean="0"/>
              <a:t>)</a:t>
            </a:r>
            <a:r>
              <a:rPr lang="en-US" sz="1400" b="1" dirty="0" smtClean="0"/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</a:rPr>
              <a:t>виднейший представитель немецкой классической  философии; создал систему объективного идеализма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ГНОСЕОЛОГИЧЕСКАЯ СТОРОНА ОСНОВНОГО ВОПРОСА ФИЛОСОФИИ: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FFC000"/>
                </a:solidFill>
                <a:latin typeface="Arial Narrow" pitchFamily="34" charset="0"/>
              </a:rPr>
              <a:t>Познавательный оптимизм</a:t>
            </a:r>
            <a:r>
              <a:rPr lang="ru-RU" sz="3200" b="1" i="1" dirty="0" smtClean="0">
                <a:latin typeface="Arial Narrow" pitchFamily="34" charset="0"/>
              </a:rPr>
              <a:t> </a:t>
            </a:r>
            <a:r>
              <a:rPr lang="ru-RU" sz="3200" dirty="0" smtClean="0">
                <a:latin typeface="Arial" pitchFamily="34" charset="0"/>
              </a:rPr>
              <a:t>– </a:t>
            </a:r>
            <a:r>
              <a:rPr lang="ru-RU" sz="3200" dirty="0" smtClean="0">
                <a:latin typeface="Arial Narrow" pitchFamily="34" charset="0"/>
              </a:rPr>
              <a:t>уверенность в том, что мир познаваем. </a:t>
            </a:r>
            <a:endParaRPr lang="ru-RU" sz="3200" b="1" i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FFC000"/>
                </a:solidFill>
                <a:latin typeface="Arial Narrow" pitchFamily="34" charset="0"/>
              </a:rPr>
              <a:t>Агностицизм</a:t>
            </a:r>
            <a:r>
              <a:rPr lang="ru-RU" sz="3200" b="1" i="1" dirty="0" smtClean="0">
                <a:latin typeface="Arial Narrow" pitchFamily="34" charset="0"/>
              </a:rPr>
              <a:t> </a:t>
            </a:r>
            <a:r>
              <a:rPr lang="ru-RU" sz="3200" dirty="0" smtClean="0">
                <a:latin typeface="Arial" pitchFamily="34" charset="0"/>
              </a:rPr>
              <a:t>–</a:t>
            </a:r>
            <a:r>
              <a:rPr lang="ru-RU" sz="3200" b="1" i="1" dirty="0" smtClean="0">
                <a:latin typeface="Arial Narrow" pitchFamily="34" charset="0"/>
              </a:rPr>
              <a:t> </a:t>
            </a:r>
            <a:r>
              <a:rPr lang="ru-RU" sz="3200" dirty="0" smtClean="0">
                <a:latin typeface="Arial Narrow" pitchFamily="34" charset="0"/>
              </a:rPr>
              <a:t>говорит о принципиальной непознаваемости мира.</a:t>
            </a:r>
            <a:endParaRPr lang="ru-RU" sz="3200" b="1" i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rgbClr val="FFC000"/>
                </a:solidFill>
                <a:latin typeface="Arial Narrow" pitchFamily="34" charset="0"/>
              </a:rPr>
              <a:t>Скептицизм</a:t>
            </a:r>
            <a:r>
              <a:rPr lang="ru-RU" sz="3200" b="1" i="1" dirty="0" smtClean="0">
                <a:latin typeface="Arial Narrow" pitchFamily="34" charset="0"/>
              </a:rPr>
              <a:t> </a:t>
            </a:r>
            <a:r>
              <a:rPr lang="ru-RU" sz="3200" dirty="0" smtClean="0">
                <a:latin typeface="Arial" pitchFamily="34" charset="0"/>
              </a:rPr>
              <a:t>–</a:t>
            </a:r>
            <a:r>
              <a:rPr lang="ru-RU" sz="3200" b="1" i="1" dirty="0" smtClean="0">
                <a:latin typeface="Arial Narrow" pitchFamily="34" charset="0"/>
              </a:rPr>
              <a:t> </a:t>
            </a:r>
            <a:r>
              <a:rPr lang="ru-RU" sz="3200" dirty="0" smtClean="0">
                <a:latin typeface="Arial Narrow" pitchFamily="34" charset="0"/>
              </a:rPr>
              <a:t>высказывает сомнение в познаваемости мира и подвергает сомнению утверждение о </a:t>
            </a:r>
            <a:r>
              <a:rPr lang="ru-RU" sz="3200" smtClean="0">
                <a:latin typeface="Arial Narrow" pitchFamily="34" charset="0"/>
              </a:rPr>
              <a:t>его непознаваемости.</a:t>
            </a:r>
            <a:endParaRPr lang="ru-RU" sz="32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00100" y="357166"/>
            <a:ext cx="7715304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Разновидности философских позиций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28662" y="1428736"/>
            <a:ext cx="7929618" cy="514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600"/>
              </a:spcBef>
              <a:buClr>
                <a:srgbClr val="000000"/>
              </a:buClr>
              <a:buSzPts val="2200"/>
              <a:buFont typeface="Wingdings" pitchFamily="2" charset="2"/>
              <a:buChar char="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Рационализм </a:t>
            </a:r>
            <a:r>
              <a:rPr lang="ru-RU" sz="2400" dirty="0" smtClean="0">
                <a:latin typeface="Arial" pitchFamily="34" charset="0"/>
              </a:rPr>
              <a:t>– основу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всего сущего и его познания составляет разум.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Wingdings" pitchFamily="2" charset="2"/>
              <a:buChar char="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Иррационализм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(от лат. неразумный, бессознательный) отрицает возможности разумного и логического познания действительности.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000000"/>
              </a:buClr>
              <a:buSzPts val="2200"/>
              <a:buFont typeface="Wingdings" pitchFamily="2" charset="2"/>
              <a:buChar char="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Монизм </a:t>
            </a:r>
            <a:r>
              <a:rPr lang="ru-RU" sz="2400" dirty="0" smtClean="0">
                <a:latin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концепция, согласно которой мир имеет одно начало </a:t>
            </a:r>
            <a:r>
              <a:rPr lang="ru-RU" sz="2400" dirty="0" smtClean="0">
                <a:latin typeface="Arial" pitchFamily="34" charset="0"/>
              </a:rPr>
              <a:t>– материальную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или духовную субстанцию.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000000"/>
              </a:buClr>
              <a:buSzPts val="2200"/>
              <a:buFont typeface="Wingdings" pitchFamily="2" charset="2"/>
              <a:buChar char="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Дуализм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учение, утверждающее равноправие двух первоначал: материи и сознания.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000000"/>
              </a:buClr>
              <a:buSzPts val="2200"/>
              <a:buFont typeface="Wingdings" pitchFamily="2" charset="2"/>
              <a:buChar char="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Плюрализм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учение, которое предполагает несколько исходных оснований мира.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3. </a:t>
            </a:r>
            <a:r>
              <a:rPr lang="ru-RU" sz="4000" dirty="0" err="1" smtClean="0"/>
              <a:t>Рефлексивность</a:t>
            </a:r>
            <a:r>
              <a:rPr lang="ru-RU" sz="4000" dirty="0" smtClean="0"/>
              <a:t>, критичность, творческий характер философского мышления. Функции философии в системе культуры.</a:t>
            </a:r>
            <a:endParaRPr lang="ru-RU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500042"/>
            <a:ext cx="8143932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Рефлексивность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философского мышления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596" y="1643050"/>
            <a:ext cx="8572560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Рефлексивность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мышления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означает развитую способность человека к самоанализу, объективной самооценке, самокритике.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 в философии </a:t>
            </a:r>
            <a:r>
              <a:rPr lang="ru-RU" sz="2400" dirty="0" smtClean="0"/>
              <a:t>– обращение познания на осмысление собственных форм и предпосылок, предметное рассмотрение самого знания, критический анализ его содержания и методов познания. Философия переосмысливает саму духовную деятельность, исследует и показывает, как изучаются процессы реальной действительности, являясь предельным основанием духовной культуры. </a:t>
            </a:r>
            <a:r>
              <a:rPr lang="ru-RU" sz="2400" dirty="0" err="1" smtClean="0"/>
              <a:t>Рефлексивность</a:t>
            </a:r>
            <a:r>
              <a:rPr lang="ru-RU" sz="2400" dirty="0" smtClean="0"/>
              <a:t> философии является необходимым условием ее исторической динамики.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500042"/>
            <a:ext cx="8143932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Критичность философского мышления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596" y="1643050"/>
            <a:ext cx="8572560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Философия критически переосмысливает весь накопленный человечеством опыт, основания доминирующей в культуре иерархии ценностей.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Развитие философских знаний осуществляется посредством имманентной критики принципов и методов философского исследования, содержания философских концепций и идей.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Будучи </a:t>
            </a:r>
            <a:r>
              <a:rPr lang="ru-RU" sz="2400" dirty="0" err="1" smtClean="0"/>
              <a:t>антидогматическим</a:t>
            </a:r>
            <a:r>
              <a:rPr lang="ru-RU" sz="2400" dirty="0" smtClean="0"/>
              <a:t> типом мировоззрения, критико-рефлексивной формой мышления, философия существует во множестве школ и направлений, внутренне предполагает плюрализм и альтернативность исследовательских позиций.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642918"/>
            <a:ext cx="8215370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Творческий характер  философского мышления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58" y="1428712"/>
            <a:ext cx="8643998" cy="542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Творческая и продуктивная природа философского мышления</a:t>
            </a:r>
            <a:r>
              <a:rPr lang="ru-RU" sz="2000" dirty="0" smtClean="0"/>
              <a:t> обнаруживается в процедурах осмысления будущего и обоснования потенциально возможных трансформаций культуры. Генерируя новые мировоззренческие идеи, она вырабатывает эскизы возможных миров человеческой жизнедеятельности, формирует отличные от прежних установки и ориентации людей.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Развитие философии вносит мутации в культуру, формируя потенциально возможные линии ее динамики. Выработанные философией идеи транслируются в культуре как «дрейфующие гены» (В. С. Степин). На их основе </a:t>
            </a:r>
            <a:r>
              <a:rPr lang="ru-RU" sz="2000" dirty="0" err="1" smtClean="0"/>
              <a:t>создаваются</a:t>
            </a:r>
            <a:r>
              <a:rPr lang="ru-RU" sz="2000" dirty="0" smtClean="0"/>
              <a:t> религиозные, этические, юридические, политические учения. Философские категории переплавляются в универсалии культуры, соединяясь с различными способами деятельности, поведения и общения. Люди, культивирующие сегодня ценности правового государства и гражданского общества, могут не связывать их с именами философов-просветителей (Т. Гоббс, Дж. Локк и др.), которые выдвинули и обосновали соответствующие идеи.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187451" y="333375"/>
            <a:ext cx="624207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 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</a:rPr>
              <a:t>Состав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</a:rPr>
              <a:t> мировоззрения</a:t>
            </a:r>
            <a:r>
              <a:rPr lang="ru-RU" dirty="0">
                <a:latin typeface="Times New Roman" pitchFamily="18" charset="0"/>
              </a:rPr>
              <a:t>   </a:t>
            </a: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642910" y="1428736"/>
            <a:ext cx="607223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3200" b="1" dirty="0">
                <a:latin typeface="Times New Roman" pitchFamily="18" charset="0"/>
              </a:rPr>
              <a:t>Знания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sz="3200" b="1" dirty="0" smtClean="0">
                <a:latin typeface="Times New Roman" pitchFamily="18" charset="0"/>
              </a:rPr>
              <a:t>Ценности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3200" b="1" dirty="0" smtClean="0">
                <a:latin typeface="Times New Roman" pitchFamily="18" charset="0"/>
              </a:rPr>
              <a:t>Идеалы, нормы и программы жизнедеятельности </a:t>
            </a:r>
            <a:endParaRPr lang="ru-RU" sz="3200" b="1" dirty="0">
              <a:latin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3200" b="1" dirty="0">
                <a:latin typeface="Times New Roman" pitchFamily="18" charset="0"/>
              </a:rPr>
              <a:t>Эмоции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3200" b="1" dirty="0">
                <a:latin typeface="Times New Roman" pitchFamily="18" charset="0"/>
              </a:rPr>
              <a:t>Воля</a:t>
            </a:r>
            <a:r>
              <a:rPr lang="ru-RU" sz="3200" dirty="0">
                <a:latin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3200" b="1" dirty="0">
                <a:latin typeface="Times New Roman" pitchFamily="18" charset="0"/>
              </a:rPr>
              <a:t>Убеждения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Вера</a:t>
            </a:r>
            <a:endParaRPr lang="ru-RU" sz="3200" dirty="0">
              <a:solidFill>
                <a:srgbClr val="FFFF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</a:rPr>
              <a:t>Сомнение</a:t>
            </a:r>
            <a:r>
              <a:rPr lang="ru-RU" sz="32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42976" y="357166"/>
            <a:ext cx="7572428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     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Философия и другие сферы культуры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0033"/>
                </a:solidFill>
                <a:effectLst/>
                <a:latin typeface="Arial" pitchFamily="34" charset="0"/>
              </a:rPr>
              <a:t>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0033"/>
                </a:solidFill>
                <a:effectLst/>
                <a:latin typeface="Arial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0033"/>
                </a:solidFill>
                <a:effectLst/>
                <a:latin typeface="Arial" pitchFamily="34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0033"/>
                </a:solidFill>
                <a:effectLst/>
                <a:latin typeface="Arial" pitchFamily="34" charset="0"/>
              </a:rPr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14400" y="1285860"/>
            <a:ext cx="7772400" cy="5026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Философия и наука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000000"/>
              </a:buClr>
              <a:buSzPts val="2200"/>
              <a:buFont typeface="Wingdings" pitchFamily="2" charset="2"/>
              <a:buChar char="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Сходство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изучают одни те же объекты (мир в целом, природу, человека); цель – 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выявление закономерностей,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достижение истины;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 логическая последовательность,  системность и обоснованность знания;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использование особого категориального аппарата, выход за пределы обыденной рациональности.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000000"/>
              </a:buClr>
              <a:buSzPts val="2200"/>
              <a:buFont typeface="Wingdings" pitchFamily="2" charset="2"/>
              <a:buChar char="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Различие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философия изучает наиболее общие, масштабные законы бытия; наука чаще стремится к истине ради самой истины; истина в науке – это всегда точный, подтвержденный многими данными факт, а и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стины философии чаще всего не подлежат опытной проверке, она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нацелена на интерпретацию и оценку фактов с позиции общечеловеческих ценностей. 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Философия видит мир из человека, а наука видит мир  вне человека.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000000"/>
              </a:buClr>
              <a:buSzPts val="2200"/>
              <a:buFont typeface="Wingdings" pitchFamily="2" charset="2"/>
              <a:buChar char=""/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142852"/>
            <a:ext cx="8001056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Философия и другие сферы культуры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58" y="1071546"/>
            <a:ext cx="8572560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</a:rPr>
              <a:t>Философия и религия</a:t>
            </a: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Сходство: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стремление прикоснуться к непознаваемому объекту, к тому что выше научного знания.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Они раскрывают общечеловеческие ценности. Ряд истин  философии, как и истины религии, не подлежат ни опытной проверке, ни опровержению.</a:t>
            </a:r>
          </a:p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Различие: </a:t>
            </a:r>
            <a:r>
              <a:rPr lang="ru-RU" sz="2400" dirty="0" smtClean="0">
                <a:solidFill>
                  <a:schemeClr val="bg1"/>
                </a:solidFill>
              </a:rPr>
              <a:t>религия базируется на догме, вере и эмоциях, а философия – на сомнениях, логике и разуме. Религия находит опору для человека в потустороннем мире, а философия предлагает программы самореализации в обществе, в процессе его </a:t>
            </a:r>
            <a:r>
              <a:rPr lang="ru-RU" sz="2400" dirty="0" err="1" smtClean="0">
                <a:solidFill>
                  <a:schemeClr val="bg1"/>
                </a:solidFill>
              </a:rPr>
              <a:t>гуманизации</a:t>
            </a:r>
            <a:r>
              <a:rPr lang="ru-RU" sz="2400" dirty="0" smtClean="0">
                <a:solidFill>
                  <a:schemeClr val="bg1"/>
                </a:solidFill>
              </a:rPr>
              <a:t> и переосмысления личных и общественных ценностей.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357166"/>
            <a:ext cx="8001056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Философия и другие сферы культуры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71472" y="1357298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</a:rPr>
              <a:t>Философия и искусство</a:t>
            </a:r>
          </a:p>
          <a:p>
            <a:pPr marL="342900" lvl="0" indent="-342900" algn="just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/>
              <a:t>Искусство</a:t>
            </a:r>
            <a:r>
              <a:rPr lang="ru-RU" sz="2400" dirty="0" smtClean="0"/>
              <a:t> – это духовно-практическая деятельность людей, основанная на художественном восприятии действительности и преобразовании мира на базе идеалов и представлений о прекрасном. </a:t>
            </a:r>
          </a:p>
          <a:p>
            <a:pPr marL="342900" lvl="0" indent="-342900" algn="just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Сходство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илософия близка искусству с</a:t>
            </a:r>
            <a:r>
              <a:rPr lang="ru-RU" sz="2400" dirty="0" smtClean="0"/>
              <a:t>воим вниманием к красоте и гармонии, рассмотрением волнующих человека вопросов,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 своей</a:t>
            </a:r>
            <a:r>
              <a:rPr lang="ru-RU" sz="2400" dirty="0" smtClean="0"/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эмоциональности.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Различие</a:t>
            </a:r>
            <a:r>
              <a:rPr lang="ru-RU" sz="2400" dirty="0" smtClean="0"/>
              <a:t>: искусство использует образное описание единичных и уникальных явлений, а философия проникает в сущность явления с помощью логических рассуждений о его всеобщих основах.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357166"/>
            <a:ext cx="8001056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Философия и другие сферы культуры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0034" y="1214422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hangingPunct="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</a:rPr>
              <a:t>Философия и мораль</a:t>
            </a:r>
          </a:p>
          <a:p>
            <a:pPr marL="342900" lvl="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i="1" dirty="0" smtClean="0"/>
              <a:t>Мораль</a:t>
            </a:r>
            <a:r>
              <a:rPr lang="ru-RU" sz="2400" dirty="0" smtClean="0"/>
              <a:t> – предписания и правила, которые существуют в виде негласных законов и выражают коллективные представления о добре и зле.</a:t>
            </a:r>
          </a:p>
          <a:p>
            <a:pPr marL="342900" lvl="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Сходство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ф</a:t>
            </a:r>
            <a:r>
              <a:rPr lang="ru-RU" sz="2400" dirty="0" smtClean="0"/>
              <a:t>илософия и мораль закладывают основы поведения и поступков людей с точки зрения добра и зла.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Различие</a:t>
            </a:r>
            <a:r>
              <a:rPr lang="ru-RU" sz="2400" dirty="0" smtClean="0"/>
              <a:t>: нравственно можно поступать по привычке, особо не задумываясь о причинах и предпосылках своих действий и дел. Философия же, рассуждая о морали, всегда ищет главный принцип, закон, по которому люди должны жить. Философия  разрабатывает </a:t>
            </a:r>
            <a:r>
              <a:rPr lang="ru-RU" sz="2400" b="1" dirty="0" smtClean="0"/>
              <a:t>этику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smtClean="0"/>
              <a:t>–</a:t>
            </a:r>
            <a:r>
              <a:rPr lang="ru-RU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теорию морали, ее сущности и воздействия на развитие общества и жизнь людей. 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684213" y="333375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ФУНКЦИИ   ФИЛОСОФИИ</a:t>
            </a:r>
          </a:p>
          <a:p>
            <a:pPr algn="ctr"/>
            <a:r>
              <a:rPr lang="ru-RU" sz="4000" b="1" dirty="0">
                <a:solidFill>
                  <a:srgbClr val="FFC000"/>
                </a:solidFill>
              </a:rPr>
              <a:t> </a:t>
            </a:r>
            <a:r>
              <a:rPr lang="ru-RU" sz="2000" b="1" dirty="0">
                <a:solidFill>
                  <a:srgbClr val="FFC000"/>
                </a:solidFill>
              </a:rPr>
              <a:t> 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0" y="1052513"/>
            <a:ext cx="87852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4000" b="1" i="1" dirty="0" smtClean="0"/>
              <a:t>Мировоззренческая</a:t>
            </a:r>
            <a:endParaRPr lang="ru-RU" sz="4000" i="1" dirty="0"/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4000" b="1" i="1" dirty="0" smtClean="0"/>
              <a:t>Гносеологическая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4000" b="1" i="1" dirty="0" smtClean="0"/>
              <a:t>Методологическая</a:t>
            </a:r>
            <a:endParaRPr lang="ru-RU" sz="4000" i="1" dirty="0"/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4000" b="1" i="1" dirty="0" smtClean="0"/>
              <a:t>Аксиологическая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4000" b="1" i="1" dirty="0" smtClean="0"/>
              <a:t>Критическая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4000" b="1" i="1" dirty="0" smtClean="0"/>
              <a:t>Гуманистическая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4000" b="1" i="1" dirty="0" smtClean="0"/>
              <a:t>Культурологическая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4000" b="1" i="1" dirty="0" smtClean="0"/>
              <a:t>Воспитательная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4000" b="1" i="1" dirty="0" smtClean="0"/>
              <a:t>Прогностическая</a:t>
            </a:r>
            <a:endParaRPr lang="ru-RU" sz="4000" b="1" i="1" dirty="0"/>
          </a:p>
        </p:txBody>
      </p:sp>
      <p:pic>
        <p:nvPicPr>
          <p:cNvPr id="40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142984"/>
            <a:ext cx="2571735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8572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</a:rPr>
              <a:t>Функции философии</a:t>
            </a:r>
            <a:endParaRPr lang="ru-RU" sz="40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14348" y="1142984"/>
            <a:ext cx="79296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500"/>
              </a:spcBef>
              <a:buClr>
                <a:schemeClr val="folHlink"/>
              </a:buClr>
              <a:buSzPts val="1800"/>
              <a:buFont typeface="Wingdings" pitchFamily="2" charset="2"/>
              <a:buChar char="n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Мировоззренческая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формирование аргументированной системы взглядов на мир и предназначение человека.</a:t>
            </a:r>
          </a:p>
          <a:p>
            <a:pPr marL="342900" lvl="0" indent="-342900" eaLnBrk="0" hangingPunct="0">
              <a:spcBef>
                <a:spcPts val="500"/>
              </a:spcBef>
              <a:buClr>
                <a:schemeClr val="folHlink"/>
              </a:buClr>
              <a:buSzPts val="1800"/>
              <a:buFont typeface="Wingdings" pitchFamily="2" charset="2"/>
              <a:buChar char="n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Гносеологическая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выявление закономерностей возникновения и развития познания.</a:t>
            </a:r>
          </a:p>
          <a:p>
            <a:pPr marL="342900" lvl="0" indent="-342900" eaLnBrk="0" hangingPunct="0">
              <a:spcBef>
                <a:spcPts val="500"/>
              </a:spcBef>
              <a:buClr>
                <a:schemeClr val="folHlink"/>
              </a:buClr>
              <a:buSzPts val="1800"/>
              <a:buFont typeface="Wingdings" pitchFamily="2" charset="2"/>
              <a:buChar char="n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Методологическая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выработка общего методологического  подхода к событиям действительности и познанию.</a:t>
            </a:r>
          </a:p>
          <a:p>
            <a:pPr marL="342900" lvl="0" indent="-342900" eaLnBrk="0" hangingPunct="0">
              <a:spcBef>
                <a:spcPts val="500"/>
              </a:spcBef>
              <a:buClr>
                <a:schemeClr val="folHlink"/>
              </a:buClr>
              <a:buSzPts val="1800"/>
              <a:buFont typeface="Wingdings" pitchFamily="2" charset="2"/>
              <a:buChar char="n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Аксиологическая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(ценностно-ориентирующая)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исследование явлений с точки зрения социальных, нравственных  ценностей. Разработанная шкала ценностей позволяет адаптироваться и самоутвердиться в обществе без «пробелов» в совести и ущерба для себя как человека. </a:t>
            </a:r>
          </a:p>
          <a:p>
            <a:pPr marL="342900" lvl="0" indent="-342900" eaLnBrk="0" hangingPunct="0">
              <a:spcBef>
                <a:spcPts val="500"/>
              </a:spcBef>
              <a:buClr>
                <a:schemeClr val="folHlink"/>
              </a:buClr>
              <a:buSzPts val="1800"/>
              <a:buFont typeface="Wingdings" pitchFamily="2" charset="2"/>
              <a:buChar char="n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Критическая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основывается на диалектическом отрицании и преодолении догматизма. </a:t>
            </a:r>
          </a:p>
          <a:p>
            <a:pPr marL="342900" lvl="0" indent="-342900" eaLnBrk="0" hangingPunct="0">
              <a:spcBef>
                <a:spcPts val="500"/>
              </a:spcBef>
              <a:buClr>
                <a:schemeClr val="folHlink"/>
              </a:buClr>
              <a:buSzPts val="1800"/>
              <a:buFont typeface="Wingdings" pitchFamily="2" charset="2"/>
              <a:buChar char="n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Прогностическая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формулирует общие тенденции развития объективного мира и сознания, опираясь на науку и достижения всей культуры.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914400" y="304800"/>
            <a:ext cx="7658128" cy="69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Воспитательная</a:t>
            </a:r>
            <a:r>
              <a:rPr kumimoji="0" lang="ru-RU" sz="3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kumimoji="0" lang="ru-RU" sz="3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функция</a:t>
            </a:r>
            <a:r>
              <a:rPr kumimoji="0" lang="ru-RU" sz="3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0" lang="ru-RU" sz="3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ts val="2500"/>
              <a:buFont typeface="Wingdings" pitchFamily="2" charset="2"/>
              <a:buChar char="n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Воспитательная функция философии вытекает из способности этой дисциплины оказывать, по мере освоения ее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знаниевого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багажа,  способов мышления  и аргументации,   формирующее воздействие на интеллект человека, его отношение к действительности, выбор ценностей, целей, жизненных программ и способов их осуществления.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914400" y="277813"/>
            <a:ext cx="7729566" cy="57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Заключение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71472" y="1214422"/>
            <a:ext cx="8401080" cy="548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Философия является способом самоопределения человека в истории, определения смысла и целей его  существования  через   решение    вопроса  об отношении  сознания   к бытию.  Философия – это язык-посредник в культуре, всеобщий эквивалент для   понимания.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Философ  –  переводчик  и интерпретатор: с помощью философии достижения в  различных  специальных   отраслях  культуры, имеющие общечеловеческое значение, делаются доступными для всех остальных. Таким образом происходит  обмен  культурными   достижениями, обогащение   совокупного   культурного   опыта человечества и формирование общечеловеческих ценностей.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038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"/>
            <a:ext cx="4038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white-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928670"/>
            <a:ext cx="1968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28662" y="2428868"/>
            <a:ext cx="54292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Вопросы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к лектору?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</a:rPr>
              <a:t>Задавайте!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Rot="1" noChangeArrowheads="1"/>
          </p:cNvSpPr>
          <p:nvPr/>
        </p:nvSpPr>
        <p:spPr bwMode="auto">
          <a:xfrm>
            <a:off x="914400" y="277813"/>
            <a:ext cx="78010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Вопросы</a:t>
            </a:r>
            <a:r>
              <a:rPr kumimoji="0" lang="be-BY" sz="4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kumimoji="0" lang="be-BY" sz="4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для</a:t>
            </a:r>
            <a:r>
              <a:rPr kumimoji="0" lang="be-BY" sz="4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kumimoji="0" lang="be-BY" sz="4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самоконтроля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348" y="1500174"/>
            <a:ext cx="81439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2800" b="1" dirty="0" smtClean="0"/>
              <a:t>. </a:t>
            </a:r>
            <a:r>
              <a:rPr lang="ru-RU" sz="2800" dirty="0" smtClean="0"/>
              <a:t>Что входит в структуру мировоззрения?</a:t>
            </a:r>
          </a:p>
          <a:p>
            <a:r>
              <a:rPr lang="ru-RU" sz="2800" dirty="0" smtClean="0"/>
              <a:t>2. Каковы исторические типы мировоззрения и в чем их особенности?</a:t>
            </a:r>
          </a:p>
          <a:p>
            <a:r>
              <a:rPr lang="ru-RU" sz="2800" dirty="0" smtClean="0"/>
              <a:t>3. Какова структура философского знания?</a:t>
            </a:r>
          </a:p>
          <a:p>
            <a:r>
              <a:rPr lang="ru-RU" sz="2800" dirty="0" smtClean="0"/>
              <a:t>4. Какой вопрос в философии называют основным?</a:t>
            </a:r>
          </a:p>
          <a:p>
            <a:r>
              <a:rPr lang="ru-RU" sz="2800" dirty="0" smtClean="0"/>
              <a:t>5. Какие функции в культуре выполняет философия?</a:t>
            </a: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79512" y="260648"/>
            <a:ext cx="8712968" cy="13637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Высшие человеческие ценности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85918" y="1714488"/>
            <a:ext cx="3624143" cy="1132544"/>
            <a:chOff x="87271" y="752471"/>
            <a:chExt cx="3624143" cy="113254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7271" y="752471"/>
              <a:ext cx="3624143" cy="113254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87271" y="752471"/>
              <a:ext cx="3624143" cy="113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7110" tIns="205740" rIns="205740" bIns="205740" numCol="1" spcCol="1270" anchor="ctr" anchorCtr="0">
              <a:noAutofit/>
            </a:bodyPr>
            <a:lstStyle/>
            <a:p>
              <a:pPr lvl="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Истина</a:t>
              </a:r>
              <a:r>
                <a:rPr lang="ru-RU" sz="5400" kern="1200" dirty="0" smtClean="0"/>
                <a:t> </a:t>
              </a:r>
              <a:endParaRPr lang="ru-RU" sz="5400" kern="1200" dirty="0"/>
            </a:p>
          </p:txBody>
        </p:sp>
      </p:grpSp>
      <p:pic>
        <p:nvPicPr>
          <p:cNvPr id="6" name="Picture 3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785926"/>
            <a:ext cx="1129967" cy="1375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143504" y="1714488"/>
            <a:ext cx="3624143" cy="1132544"/>
            <a:chOff x="4119000" y="741779"/>
            <a:chExt cx="3624143" cy="113254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000" y="741779"/>
              <a:ext cx="3624143" cy="113254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000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4119000" y="741779"/>
              <a:ext cx="3624143" cy="1132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7110" tIns="205740" rIns="205740" bIns="20574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Добро </a:t>
              </a:r>
              <a:endParaRPr lang="ru-RU" sz="4400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857489" y="4071942"/>
            <a:ext cx="3571900" cy="10001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7110" tIns="205740" rIns="205740" bIns="205740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400" kern="1200" dirty="0" smtClean="0"/>
              <a:t>Красота</a:t>
            </a:r>
            <a:r>
              <a:rPr lang="ru-RU" sz="5400" kern="1200" dirty="0" smtClean="0"/>
              <a:t> </a:t>
            </a:r>
            <a:endParaRPr lang="ru-RU" sz="5400" kern="1200" dirty="0"/>
          </a:p>
        </p:txBody>
      </p:sp>
      <p:pic>
        <p:nvPicPr>
          <p:cNvPr id="16" name="Picture 3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14488"/>
            <a:ext cx="1129967" cy="1375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929066"/>
            <a:ext cx="1129967" cy="1375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1500174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  <a:t>Обыденно-практическое</a:t>
            </a:r>
            <a:r>
              <a:rPr lang="en-US" sz="3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3200" dirty="0" smtClean="0"/>
              <a:t>(складывается стихийно на основе жизненного опыта; симбиоз знаний, верований, мифов, предрассудков).</a:t>
            </a:r>
            <a:endParaRPr lang="ru-RU" sz="3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180975" eaLnBrk="0" hangingPunct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  <a:t>Рационально-теоретическое (в науке и философии)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– </a:t>
            </a:r>
            <a:r>
              <a:rPr lang="ru-RU" sz="3200" dirty="0" smtClean="0"/>
              <a:t>опирается на достижения науки и передовой мысли во всех областях культуры.</a:t>
            </a:r>
            <a:endParaRPr lang="ru-RU" sz="3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180975" eaLnBrk="0" hangingPunct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  <a:t>Профессиональное (писатели, художники, ученые, политики…)  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331913" y="765175"/>
            <a:ext cx="6264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Уровни  мировоззрения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85828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71414"/>
            <a:ext cx="7730405" cy="11430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Приоритетные мировоззренческие  ориентации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857496"/>
            <a:ext cx="3134152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err="1" smtClean="0"/>
              <a:t>Природоцентризм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1285860"/>
            <a:ext cx="2736304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err="1" smtClean="0"/>
              <a:t>Теоцентризм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4572008"/>
            <a:ext cx="2978714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err="1" smtClean="0"/>
              <a:t>Знаниецентризм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4643446"/>
            <a:ext cx="2864083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err="1" smtClean="0"/>
              <a:t>Наукоцентризм</a:t>
            </a:r>
            <a:endParaRPr lang="ru-RU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6407696" y="4572008"/>
            <a:ext cx="2736304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err="1" smtClean="0"/>
              <a:t>Социоцентризм</a:t>
            </a:r>
            <a:endParaRPr lang="ru-RU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2857496"/>
            <a:ext cx="3168352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Антропоцентризм</a:t>
            </a:r>
            <a:endParaRPr lang="ru-RU" sz="2600" dirty="0"/>
          </a:p>
        </p:txBody>
      </p:sp>
      <p:pic>
        <p:nvPicPr>
          <p:cNvPr id="1026" name="Picture 2" descr="C:\Program Files\Microsoft Office\MEDIA\CAGCAT10\j0285360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80" t="32260" b="34501"/>
          <a:stretch/>
        </p:blipFill>
        <p:spPr bwMode="auto">
          <a:xfrm>
            <a:off x="3643306" y="2928934"/>
            <a:ext cx="1768647" cy="16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99125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253"/>
          <a:stretch/>
        </p:blipFill>
        <p:spPr bwMode="auto">
          <a:xfrm>
            <a:off x="714348" y="5214950"/>
            <a:ext cx="1677127" cy="10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429000"/>
            <a:ext cx="777297" cy="10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214950"/>
            <a:ext cx="1075975" cy="12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!_Василий\КАФЕДРА-ВСЕ СРАЗУ\ПРЕЗЕНТАЦИИ\Сцяг_Нацыянальнай_Акадэміі_навук_Беларусі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5217922"/>
            <a:ext cx="2000264" cy="1391850"/>
          </a:xfrm>
          <a:prstGeom prst="rect">
            <a:avLst/>
          </a:prstGeom>
          <a:noFill/>
        </p:spPr>
      </p:pic>
      <p:pic>
        <p:nvPicPr>
          <p:cNvPr id="15" name="Рисунок 14" descr="УДК 502.62  А.А.  Кидов, Г.И. Блохин, Л.В. Маловичко , Е.Д. Жукова, Д.А. Роганова,  И.А. Жигарев, В.И. Фертиков  ФАУНА МЛЕКОПИТАЮЩИХ ГОСУДАРСТВЕННОГО ПРИРОДНОГО ЗАКАЗНИКА «МАНЫЧ-ГУДИЛО»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3429000"/>
            <a:ext cx="1571636" cy="10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УДК  27: 316. 61 Л.И. Горемыкина  ПРАВОСЛАВНОЕ ДУХОВЕНСТВО КАК ПОНЯТИЕ И  СОЦИОКУЛЬТУРНОЕ ЯВЛЕНИЕ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1857364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72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714349" y="571480"/>
            <a:ext cx="8215369" cy="72138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Роль мировоззрения в</a:t>
            </a:r>
            <a:r>
              <a:rPr kumimoji="0" lang="en-US" sz="4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жизни людей</a:t>
            </a:r>
            <a:endParaRPr kumimoji="0" lang="ru-RU" sz="4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642910" y="1571612"/>
            <a:ext cx="7745505" cy="38778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Дает ориентиры и цели в практической и теоретической деятельности.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Позволяет выбрать лучший путь для их достижения.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Помогает различать ценности истинные и мнимые.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3249" name="Group 1"/>
          <p:cNvGrpSpPr>
            <a:grpSpLocks noChangeAspect="1"/>
          </p:cNvGrpSpPr>
          <p:nvPr/>
        </p:nvGrpSpPr>
        <p:grpSpPr bwMode="auto">
          <a:xfrm>
            <a:off x="214282" y="928670"/>
            <a:ext cx="8715436" cy="5572125"/>
            <a:chOff x="541" y="-42"/>
            <a:chExt cx="7200" cy="10530"/>
          </a:xfrm>
        </p:grpSpPr>
        <p:sp>
          <p:nvSpPr>
            <p:cNvPr id="53266" name="Rectangle 18"/>
            <p:cNvSpPr>
              <a:spLocks noChangeArrowheads="1"/>
            </p:cNvSpPr>
            <p:nvPr/>
          </p:nvSpPr>
          <p:spPr bwMode="auto">
            <a:xfrm>
              <a:off x="600" y="633"/>
              <a:ext cx="3305" cy="3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indent="269875" algn="just"/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 всегда осознаваемая совокупность представлений и теоретических взглядов человека о себе и о мире, ценностных установок, а также </a:t>
              </a:r>
              <a:r>
                <a:rPr lang="ru-RU" sz="1200" dirty="0" smtClean="0">
                  <a:solidFill>
                    <a:schemeClr val="bg1"/>
                  </a:solidFill>
                </a:rPr>
                <a:t>Не всегда осознаваемая совокупность представлений и теоретических взглядов человека о себе и о мире, ценностных установок, а также программ поведения и деятельности, обеспечивающих ему возможность ориентироваться в мире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программ поведения и деятельности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>
              <a:off x="600" y="-42"/>
              <a:ext cx="3305" cy="6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Мировоззрение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4790" y="-42"/>
              <a:ext cx="2892" cy="6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Философия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63" name="Rectangle 15"/>
            <p:cNvSpPr>
              <a:spLocks noChangeArrowheads="1"/>
            </p:cNvSpPr>
            <p:nvPr/>
          </p:nvSpPr>
          <p:spPr bwMode="auto">
            <a:xfrm>
              <a:off x="4731" y="768"/>
              <a:ext cx="2892" cy="25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698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Исторический тип мировоззрения и особый вид духовно-практической деятельности, в которой формируется система знаний о наиболее общих законах бытия и познания, об отношении человека к миру и его месте в этом мире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2698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62" name="Rectangle 14"/>
            <p:cNvSpPr>
              <a:spLocks noChangeArrowheads="1"/>
            </p:cNvSpPr>
            <p:nvPr/>
          </p:nvSpPr>
          <p:spPr bwMode="auto">
            <a:xfrm>
              <a:off x="2666" y="4278"/>
              <a:ext cx="2964" cy="6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Общее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61" name="Rectangle 13"/>
            <p:cNvSpPr>
              <a:spLocks noChangeArrowheads="1"/>
            </p:cNvSpPr>
            <p:nvPr/>
          </p:nvSpPr>
          <p:spPr bwMode="auto">
            <a:xfrm>
              <a:off x="1603" y="5223"/>
              <a:ext cx="4870" cy="28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Поиск ответов на вопросы: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 Что представляет собою природа, окружающий мир?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 Каково место человека в этом мире?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 Способен ли человек познать окружающий мир?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 Способен ли человек влиять на ход исторического   развития общества?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 Что такое истина, добро, красота, справедливость?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 В чем смысл жизни?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541" y="8220"/>
              <a:ext cx="2329" cy="17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 Появляется задолго до возникновения философии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 Шире по объему, чем понятие «философия»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5412" y="8220"/>
              <a:ext cx="2329" cy="22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 Не является достоянием широких масс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  Реализует мировоззренческую функцию на основе теоретического отношения к действительности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3506" y="8652"/>
              <a:ext cx="1270" cy="10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Различие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>
              <a:off x="753" y="3900"/>
              <a:ext cx="1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>
              <a:off x="7505" y="3333"/>
              <a:ext cx="38" cy="48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>
              <a:off x="4776" y="8868"/>
              <a:ext cx="6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 flipH="1">
              <a:off x="2870" y="8868"/>
              <a:ext cx="6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>
              <a:off x="777" y="4548"/>
              <a:ext cx="19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52" name="Line 4"/>
            <p:cNvSpPr>
              <a:spLocks noChangeShapeType="1"/>
            </p:cNvSpPr>
            <p:nvPr/>
          </p:nvSpPr>
          <p:spPr bwMode="auto">
            <a:xfrm>
              <a:off x="1603" y="3873"/>
              <a:ext cx="0" cy="6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51" name="Line 3"/>
            <p:cNvSpPr>
              <a:spLocks noChangeShapeType="1"/>
            </p:cNvSpPr>
            <p:nvPr/>
          </p:nvSpPr>
          <p:spPr bwMode="auto">
            <a:xfrm flipH="1">
              <a:off x="5616" y="4683"/>
              <a:ext cx="19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6856" y="3333"/>
              <a:ext cx="38" cy="1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857224" y="214290"/>
            <a:ext cx="7786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МИРОВОЗЗРЕНИЕ И ФИЛОСОФИЯ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1867</TotalTime>
  <Words>2147</Words>
  <Application>Microsoft Office PowerPoint</Application>
  <PresentationFormat>Экран (4:3)</PresentationFormat>
  <Paragraphs>208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Приоритетные мировоззренческие  ориентации</vt:lpstr>
      <vt:lpstr>Слайд 8</vt:lpstr>
      <vt:lpstr>Слайд 9</vt:lpstr>
      <vt:lpstr>Слайд 10</vt:lpstr>
      <vt:lpstr>Слайд 11</vt:lpstr>
      <vt:lpstr>Религия – это мировоззрение и соответствующее ему поведение людей, в основании которого лежит вера в существование потустороннего мира, населенного сверхъестественными силами.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ФИЛОСОФИЯ КАК СОЦИОКУЛЬТУРНЫЙ ФЕНОМЕН</dc:title>
  <dc:creator>Гость</dc:creator>
  <cp:lastModifiedBy>homeuser</cp:lastModifiedBy>
  <cp:revision>261</cp:revision>
  <dcterms:created xsi:type="dcterms:W3CDTF">2015-08-31T19:02:33Z</dcterms:created>
  <dcterms:modified xsi:type="dcterms:W3CDTF">2018-09-03T08:30:07Z</dcterms:modified>
</cp:coreProperties>
</file>