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83" r:id="rId5"/>
    <p:sldId id="260" r:id="rId6"/>
    <p:sldId id="284" r:id="rId7"/>
    <p:sldId id="285" r:id="rId8"/>
    <p:sldId id="286" r:id="rId9"/>
    <p:sldId id="287" r:id="rId10"/>
    <p:sldId id="288" r:id="rId11"/>
    <p:sldId id="262" r:id="rId12"/>
    <p:sldId id="264" r:id="rId13"/>
    <p:sldId id="265" r:id="rId14"/>
    <p:sldId id="263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9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5477B1C-2EAC-4783-9AF4-2C8523F5404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C138154-9EC7-4B61-9480-8F81141CB32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916832"/>
            <a:ext cx="7992888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/>
              <a:t>РАБОЧИЕ ПРОЕКТЫ </a:t>
            </a:r>
            <a:endParaRPr lang="ru-RU" sz="4000" b="1" dirty="0" smtClean="0"/>
          </a:p>
          <a:p>
            <a:pPr algn="ctr"/>
            <a:endParaRPr lang="ru-RU" sz="1100" b="1" dirty="0" smtClean="0"/>
          </a:p>
          <a:p>
            <a:pPr algn="ctr"/>
            <a:r>
              <a:rPr lang="ru-RU" sz="4000" b="1" dirty="0" smtClean="0"/>
              <a:t>В </a:t>
            </a:r>
            <a:r>
              <a:rPr lang="ru-RU" sz="4000" b="1" dirty="0"/>
              <a:t>ЗЕМЛЕУСТРОЙСТВЕ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56805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340768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Составляют рабочий чертеж и переносят проект на местность. </a:t>
            </a:r>
          </a:p>
          <a:p>
            <a:pPr marL="457200" indent="-457200" algn="ctr">
              <a:buFont typeface="Wingdings" pitchFamily="2" charset="2"/>
              <a:buChar char="Ø"/>
            </a:pPr>
            <a:endParaRPr lang="ru-RU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Готовят копию проектного плана, размножают документы. </a:t>
            </a:r>
          </a:p>
          <a:p>
            <a:pPr marL="457200" indent="-457200" algn="ctr">
              <a:buFont typeface="Wingdings" pitchFamily="2" charset="2"/>
              <a:buChar char="Ø"/>
            </a:pPr>
            <a:endParaRPr lang="ru-RU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Брошюруют дела и сдают их заказчику.</a:t>
            </a:r>
            <a:endParaRPr lang="ru-RU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918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99859"/>
            <a:ext cx="6174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u="sng" dirty="0"/>
              <a:t>Проект культуртехнических мероприятий.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764704"/>
            <a:ext cx="90364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/>
              <a:t>Подготовительные камеральные работы включают: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800" dirty="0"/>
              <a:t>подбор и изучение материалов землеустройства, качественной оценки земель, почвенных, геоботанических, агрохимических и других обследований</a:t>
            </a:r>
            <a:r>
              <a:rPr lang="ru-RU" sz="2800" dirty="0" smtClean="0"/>
              <a:t>;</a:t>
            </a:r>
          </a:p>
          <a:p>
            <a:pPr marL="457200" lvl="0" indent="-457200">
              <a:buFont typeface="Wingdings" pitchFamily="2" charset="2"/>
              <a:buChar char="ü"/>
            </a:pPr>
            <a:endParaRPr lang="ru-RU" sz="2800" dirty="0"/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800" dirty="0"/>
              <a:t>установление соответствия границ выделенных участков проекту внутрихозяйственного землеустройства</a:t>
            </a:r>
            <a:r>
              <a:rPr lang="ru-RU" sz="2800" dirty="0" smtClean="0"/>
              <a:t>;</a:t>
            </a:r>
          </a:p>
          <a:p>
            <a:pPr marL="457200" lvl="0" indent="-457200">
              <a:buFont typeface="Wingdings" pitchFamily="2" charset="2"/>
              <a:buChar char="ü"/>
            </a:pPr>
            <a:endParaRPr lang="ru-RU" sz="2800" dirty="0"/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800" dirty="0"/>
              <a:t>изготовление плана или части плана </a:t>
            </a:r>
            <a:r>
              <a:rPr lang="ru-RU" sz="2800" dirty="0" smtClean="0"/>
              <a:t>земельного участка </a:t>
            </a:r>
            <a:r>
              <a:rPr lang="ru-RU" sz="2800" dirty="0"/>
              <a:t>в масштабе 1:10000 для проведения полевого обследования.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10817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ru-RU" sz="2800" dirty="0"/>
              <a:t>Оформляется акт выбора земельных </a:t>
            </a:r>
            <a:r>
              <a:rPr lang="ru-RU" sz="2800" dirty="0" smtClean="0"/>
              <a:t>участков</a:t>
            </a:r>
          </a:p>
          <a:p>
            <a:pPr algn="ctr"/>
            <a:endParaRPr lang="ru-RU" sz="2800" dirty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dirty="0" smtClean="0"/>
              <a:t> Составляется </a:t>
            </a:r>
            <a:r>
              <a:rPr lang="ru-RU" sz="2800" dirty="0"/>
              <a:t>задание на </a:t>
            </a:r>
            <a:r>
              <a:rPr lang="ru-RU" sz="2800" dirty="0" smtClean="0"/>
              <a:t>проектирование 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05127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ru-RU" sz="2800" dirty="0"/>
              <a:t>Полевое обследование выделенных участков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828836"/>
            <a:ext cx="86409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ru-RU" sz="2800" dirty="0"/>
              <a:t>Результаты полевого обследования отражают на чертеже принятыми условными знаками и в специальной </a:t>
            </a:r>
            <a:r>
              <a:rPr lang="ru-RU" sz="2800" dirty="0" smtClean="0"/>
              <a:t>ведомости</a:t>
            </a:r>
          </a:p>
          <a:p>
            <a:pPr algn="ctr"/>
            <a:endParaRPr lang="ru-RU" sz="2800" dirty="0"/>
          </a:p>
          <a:p>
            <a:pPr algn="ctr"/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4581128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ru-RU" sz="2800" dirty="0"/>
              <a:t>Р</a:t>
            </a:r>
            <a:r>
              <a:rPr lang="ru-RU" sz="2800" dirty="0" smtClean="0"/>
              <a:t>азрабатывают </a:t>
            </a:r>
            <a:r>
              <a:rPr lang="ru-RU" sz="2800" dirty="0"/>
              <a:t>технологию выполнения культуртехнических работ и мероприятий по первичному окультуриванию земель на каждом </a:t>
            </a:r>
            <a:r>
              <a:rPr lang="ru-RU" sz="2800" dirty="0" smtClean="0"/>
              <a:t>участке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696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8877" y="332656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ru-RU" sz="2800" dirty="0"/>
              <a:t>Составляют ведомость культуртехнических работ, рассчитывают потребность в извести, удобрениях, семенах трав для каждого </a:t>
            </a:r>
            <a:r>
              <a:rPr lang="ru-RU" sz="2800" dirty="0" smtClean="0"/>
              <a:t>участка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8877" y="2322900"/>
            <a:ext cx="85689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ru-RU" sz="2800" u="sng" dirty="0"/>
              <a:t>С</a:t>
            </a:r>
            <a:r>
              <a:rPr lang="ru-RU" sz="2800" u="sng" dirty="0" smtClean="0"/>
              <a:t>оставляют </a:t>
            </a:r>
            <a:r>
              <a:rPr lang="ru-RU" sz="2800" u="sng" dirty="0"/>
              <a:t>четыре локальные и сводную </a:t>
            </a:r>
            <a:r>
              <a:rPr lang="ru-RU" sz="2800" u="sng" dirty="0" smtClean="0"/>
              <a:t>сметы </a:t>
            </a:r>
          </a:p>
          <a:p>
            <a:pPr algn="ctr"/>
            <a:endParaRPr lang="ru-RU" sz="2800" dirty="0"/>
          </a:p>
          <a:p>
            <a:pPr algn="ctr"/>
            <a:endParaRPr lang="ru-RU" sz="2800" dirty="0" smtClean="0"/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При </a:t>
            </a:r>
            <a:r>
              <a:rPr lang="ru-RU" sz="2800" dirty="0"/>
              <a:t>этом используют полученные объемы работ, расценки, прейскуранты цен, постановления, указания и другие документы, утвержденные в установленном порядке.</a:t>
            </a:r>
          </a:p>
        </p:txBody>
      </p:sp>
    </p:spTree>
    <p:extLst>
      <p:ext uri="{BB962C8B-B14F-4D97-AF65-F5344CB8AC3E}">
        <p14:creationId xmlns:p14="http://schemas.microsoft.com/office/powerpoint/2010/main" val="90773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dirty="0"/>
              <a:t>Локальная смета №1 составляется на производство </a:t>
            </a:r>
            <a:r>
              <a:rPr lang="ru-RU" sz="2800" dirty="0" smtClean="0"/>
              <a:t>            культуртехнических работ </a:t>
            </a:r>
          </a:p>
          <a:p>
            <a:endParaRPr lang="ru-RU" sz="2800" dirty="0"/>
          </a:p>
          <a:p>
            <a:r>
              <a:rPr lang="ru-RU" sz="2800" dirty="0" smtClean="0"/>
              <a:t>№</a:t>
            </a:r>
            <a:r>
              <a:rPr lang="ru-RU" sz="2800" dirty="0"/>
              <a:t>2 – на доставку, внесение и стоимость </a:t>
            </a:r>
            <a:r>
              <a:rPr lang="ru-RU" sz="2800" dirty="0" smtClean="0"/>
              <a:t>извести</a:t>
            </a:r>
            <a:endParaRPr lang="ru-RU" sz="2800" dirty="0"/>
          </a:p>
          <a:p>
            <a:endParaRPr lang="ru-RU" sz="2800" dirty="0" smtClean="0"/>
          </a:p>
          <a:p>
            <a:r>
              <a:rPr lang="ru-RU" sz="2800" dirty="0" smtClean="0"/>
              <a:t>№ </a:t>
            </a:r>
            <a:r>
              <a:rPr lang="ru-RU" sz="2800" dirty="0"/>
              <a:t>3 – на доставку, внесение и стоимость удобрений </a:t>
            </a:r>
          </a:p>
          <a:p>
            <a:endParaRPr lang="ru-RU" sz="2800" dirty="0" smtClean="0"/>
          </a:p>
          <a:p>
            <a:r>
              <a:rPr lang="ru-RU" sz="2800" dirty="0" smtClean="0"/>
              <a:t>№</a:t>
            </a:r>
            <a:r>
              <a:rPr lang="ru-RU" sz="2800" dirty="0"/>
              <a:t>4 – предпосевную обработку почву, посев и стоимость семян </a:t>
            </a:r>
            <a:r>
              <a:rPr lang="ru-RU" sz="2800" dirty="0" smtClean="0"/>
              <a:t>трав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950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сводной смете заполняют главу 2, </a:t>
            </a:r>
            <a:endParaRPr lang="ru-RU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которая </a:t>
            </a:r>
            <a:r>
              <a:rPr lang="ru-RU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включает объекты основного производственного назначения. </a:t>
            </a:r>
            <a:endParaRPr lang="ru-RU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ru-RU" sz="2800" dirty="0" smtClean="0"/>
              <a:t>В </a:t>
            </a:r>
            <a:r>
              <a:rPr lang="ru-RU" sz="2800" dirty="0"/>
              <a:t>главе 9 отражают прочие работы и </a:t>
            </a:r>
            <a:r>
              <a:rPr lang="ru-RU" sz="2800" dirty="0" smtClean="0"/>
              <a:t>затраты</a:t>
            </a:r>
            <a:r>
              <a:rPr lang="ru-RU" sz="2800" dirty="0"/>
              <a:t>;</a:t>
            </a:r>
            <a:endParaRPr lang="ru-RU" sz="2800" dirty="0" smtClean="0"/>
          </a:p>
          <a:p>
            <a:endParaRPr lang="ru-RU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ru-RU" sz="2800" dirty="0" smtClean="0"/>
              <a:t>в </a:t>
            </a:r>
            <a:r>
              <a:rPr lang="ru-RU" sz="2800" dirty="0"/>
              <a:t>главу 10заносят затраты на технический </a:t>
            </a:r>
            <a:r>
              <a:rPr lang="ru-RU" sz="2800" dirty="0" smtClean="0"/>
              <a:t>надзор;</a:t>
            </a:r>
          </a:p>
          <a:p>
            <a:endParaRPr lang="ru-RU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ru-RU" sz="2800" dirty="0" smtClean="0"/>
              <a:t>в </a:t>
            </a:r>
            <a:r>
              <a:rPr lang="ru-RU" sz="2800" dirty="0"/>
              <a:t>главу 12 – затраты на проектно-изыскательские работы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pPr algn="ctr"/>
            <a:r>
              <a:rPr lang="ru-RU" sz="2800" dirty="0"/>
              <a:t>Проект и сметы согласовывают и утверждают в установленном порядке.</a:t>
            </a:r>
          </a:p>
          <a:p>
            <a:pPr algn="ctr"/>
            <a:r>
              <a:rPr lang="ru-RU" sz="2800" dirty="0"/>
              <a:t>Изготавливают документы </a:t>
            </a:r>
            <a:r>
              <a:rPr lang="ru-RU" sz="2800" dirty="0" smtClean="0"/>
              <a:t>и выдают </a:t>
            </a:r>
            <a:r>
              <a:rPr lang="ru-RU" sz="2800" dirty="0"/>
              <a:t>заказчику.</a:t>
            </a:r>
          </a:p>
        </p:txBody>
      </p:sp>
    </p:spTree>
    <p:extLst>
      <p:ext uri="{BB962C8B-B14F-4D97-AF65-F5344CB8AC3E}">
        <p14:creationId xmlns:p14="http://schemas.microsoft.com/office/powerpoint/2010/main" val="168393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u="sng" dirty="0"/>
              <a:t>Проект устройства территории многолетних насаждений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8298" y="588750"/>
            <a:ext cx="87129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При камеральных подготовительных работах собирают и анализируют имеющиеся на территории объекта планово-картографические, проектные и обследовательские материалы.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8298" y="2887682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Комиссия в составе представителя хозяйства, автора проекта, агронома-</a:t>
            </a:r>
            <a:r>
              <a:rPr lang="ru-RU" sz="2800" dirty="0" err="1"/>
              <a:t>плодоовощевода</a:t>
            </a:r>
            <a:r>
              <a:rPr lang="ru-RU" sz="2800" dirty="0"/>
              <a:t>, почвоведа, гидротехника и других специалистов уточняет границы участка под многолетние насаждения, выбирает участки под производственную и жилую зону, предварительно намечает расположение магистральных дорог, пород, садозащитных насаждений, </a:t>
            </a:r>
            <a:r>
              <a:rPr lang="ru-RU" sz="2800" dirty="0" smtClean="0"/>
              <a:t>водоемов</a:t>
            </a:r>
            <a:r>
              <a:rPr lang="ru-RU" sz="2800" dirty="0"/>
              <a:t>, </a:t>
            </a:r>
            <a:r>
              <a:rPr lang="ru-RU" sz="2800" dirty="0" err="1" smtClean="0"/>
              <a:t>др.элементов</a:t>
            </a:r>
            <a:r>
              <a:rPr lang="ru-RU" sz="2800" dirty="0"/>
              <a:t>. 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608004" y="2443230"/>
            <a:ext cx="396044" cy="4163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02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268760"/>
            <a:ext cx="87849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Составляют акт выбора и обследования участков для закладки многолетних насаждений и под промышленную </a:t>
            </a:r>
            <a:r>
              <a:rPr lang="ru-RU" sz="3200" dirty="0" smtClean="0"/>
              <a:t>зону</a:t>
            </a:r>
          </a:p>
          <a:p>
            <a:pPr algn="ctr"/>
            <a:endParaRPr lang="ru-RU" sz="3200" dirty="0"/>
          </a:p>
          <a:p>
            <a:pPr algn="ctr"/>
            <a:r>
              <a:rPr lang="ru-RU" sz="3200" dirty="0" smtClean="0"/>
              <a:t> </a:t>
            </a:r>
            <a:r>
              <a:rPr lang="ru-RU" sz="3200" dirty="0"/>
              <a:t>готовят задание на составление </a:t>
            </a:r>
            <a:r>
              <a:rPr lang="ru-RU" sz="3200" dirty="0" smtClean="0"/>
              <a:t>проекта</a:t>
            </a:r>
            <a:endParaRPr lang="ru-RU" sz="32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572000" y="2933036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49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692696"/>
            <a:ext cx="925252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детальном полевом обследовании проводят необходимые съемочные и обследовательские изыскания.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Плановый материал готовят обычно в масштабе 1:5000 или 1:2000 с изображением рельефа в горизонталях через 1-2 м и отражением различных объектов оборудования территории.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Готовят почвенные карты и картограммы, необходимое количество копий плана.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93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849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Составление проекта и </a:t>
            </a: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смет</a:t>
            </a:r>
          </a:p>
          <a:p>
            <a:pPr algn="ctr"/>
            <a:r>
              <a:rPr lang="ru-RU" sz="2800" dirty="0" smtClean="0"/>
              <a:t> </a:t>
            </a:r>
            <a:r>
              <a:rPr lang="ru-RU" sz="2800" dirty="0"/>
              <a:t>ведут пользуясь собранными при подготовительных работах материалами, действующими указаниями, рекомендациями и нормативами.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645024"/>
            <a:ext cx="8640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Размещают на плане все элементы устройства территории: </a:t>
            </a:r>
            <a:endParaRPr lang="ru-RU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dirty="0" smtClean="0"/>
              <a:t>производственную </a:t>
            </a:r>
            <a:r>
              <a:rPr lang="ru-RU" sz="2800" dirty="0"/>
              <a:t>зону, породы, и сорта, кварталы, участки отделений, бригад, защитные лесополосы, дороги, оросительную сеть, водоисточники и другие.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572000" y="2435409"/>
            <a:ext cx="432048" cy="3455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8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/>
              <a:t>1. Виды </a:t>
            </a:r>
            <a:r>
              <a:rPr lang="ru-RU" sz="3200" dirty="0"/>
              <a:t>и содержание рабочих проектов</a:t>
            </a:r>
            <a:r>
              <a:rPr lang="ru-RU" sz="3200" b="1" dirty="0"/>
              <a:t> </a:t>
            </a:r>
            <a:endParaRPr lang="ru-RU" sz="3200" dirty="0"/>
          </a:p>
          <a:p>
            <a:pPr lvl="0"/>
            <a:r>
              <a:rPr lang="ru-RU" sz="3200" dirty="0" smtClean="0"/>
              <a:t>2. Порядок </a:t>
            </a:r>
            <a:r>
              <a:rPr lang="ru-RU" sz="3200" dirty="0"/>
              <a:t>составления и обоснования рабочих проектов.</a:t>
            </a:r>
          </a:p>
          <a:p>
            <a:pPr lvl="0"/>
            <a:r>
              <a:rPr lang="ru-RU" sz="3200" dirty="0" smtClean="0"/>
              <a:t>3. Методика </a:t>
            </a:r>
            <a:r>
              <a:rPr lang="ru-RU" sz="3200" dirty="0"/>
              <a:t>составления и обоснования рабочих проектов:</a:t>
            </a:r>
          </a:p>
          <a:p>
            <a:r>
              <a:rPr lang="ru-RU" sz="3200" dirty="0"/>
              <a:t>       3.1.Проект культуртехнических мероприятий.</a:t>
            </a:r>
          </a:p>
          <a:p>
            <a:r>
              <a:rPr lang="ru-RU" sz="3200" dirty="0"/>
              <a:t>       3.2.Проект устройства территории многолетних насаждений.</a:t>
            </a:r>
          </a:p>
          <a:p>
            <a:r>
              <a:rPr lang="ru-RU" sz="3200" dirty="0"/>
              <a:t>       3.3. Проект создания и устройства территории орошаемых </a:t>
            </a:r>
            <a:r>
              <a:rPr lang="ru-RU" sz="3200" dirty="0" smtClean="0"/>
              <a:t>луговых земель для выпаса скота.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334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87849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Анализируют принятые проектные решения по основным техническим </a:t>
            </a:r>
            <a:r>
              <a:rPr lang="ru-RU" sz="2800" dirty="0" smtClean="0"/>
              <a:t>показателям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2124" y="2378389"/>
            <a:ext cx="87849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В случае необходимости разрабатывают второй вариант, производят анализ и оценку вариантов, в результате которых обосновывают лучшее проектное решение. </a:t>
            </a:r>
            <a:endParaRPr lang="ru-RU" sz="2800" dirty="0" smtClean="0"/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В </a:t>
            </a:r>
            <a:r>
              <a:rPr lang="ru-RU" sz="2800" dirty="0"/>
              <a:t>принятом варианте проводят внутриквартальное устройство (размещают ряды, клетки, транспортные просветы и т.д.).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427984" y="1790819"/>
            <a:ext cx="432048" cy="2700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584612" y="4148104"/>
            <a:ext cx="419436" cy="289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3128" y="0"/>
            <a:ext cx="907300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Совместно с научно-исследовательскими учреждениями и хозяйством </a:t>
            </a:r>
            <a:endParaRPr lang="ru-RU" sz="2800" dirty="0" smtClean="0"/>
          </a:p>
          <a:p>
            <a:pPr algn="ctr"/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разрабатывают </a:t>
            </a:r>
            <a:r>
              <a:rPr lang="ru-RU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технологию закладки и ухода за молодыми и плодоносящими насаждениями</a:t>
            </a:r>
            <a:r>
              <a:rPr lang="ru-RU" sz="2800" dirty="0"/>
              <a:t>, систему удобрений, борьбы с сорняками, вредителями и </a:t>
            </a:r>
            <a:r>
              <a:rPr lang="ru-RU" sz="2800" dirty="0" smtClean="0"/>
              <a:t>болезнями</a:t>
            </a:r>
          </a:p>
          <a:p>
            <a:pPr algn="ctr"/>
            <a:r>
              <a:rPr lang="ru-RU" sz="2800" dirty="0" smtClean="0"/>
              <a:t> </a:t>
            </a:r>
            <a:endParaRPr lang="ru-RU" sz="2800" dirty="0"/>
          </a:p>
          <a:p>
            <a:pPr algn="ctr"/>
            <a:r>
              <a:rPr lang="ru-RU" sz="2800" dirty="0"/>
              <a:t>Устанавливают урожайность, валовые сборы, себестоимость и стоимость товарной продукции</a:t>
            </a:r>
            <a:r>
              <a:rPr lang="ru-RU" sz="2800" dirty="0" smtClean="0"/>
              <a:t>.</a:t>
            </a:r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 </a:t>
            </a:r>
            <a:r>
              <a:rPr lang="ru-RU" sz="2800" dirty="0"/>
              <a:t>Определяют необходимое количество саженцев.</a:t>
            </a:r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рассчитывают </a:t>
            </a:r>
            <a:r>
              <a:rPr lang="ru-RU" sz="2800" dirty="0"/>
              <a:t>объемы работ и потребность в </a:t>
            </a:r>
            <a:r>
              <a:rPr lang="ru-RU" sz="2800" dirty="0" smtClean="0"/>
              <a:t>материалах</a:t>
            </a:r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Определяют </a:t>
            </a:r>
            <a:r>
              <a:rPr lang="ru-RU" sz="2800" dirty="0"/>
              <a:t>потребность в технике, рабочей силе.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427984" y="2636912"/>
            <a:ext cx="504056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572000" y="3933056"/>
            <a:ext cx="4584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610634" y="4811478"/>
            <a:ext cx="4188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4680012" y="5999217"/>
            <a:ext cx="40001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1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Составляют локальные, объектные и сводную сметы</a:t>
            </a:r>
            <a:r>
              <a:rPr lang="ru-RU" sz="2800" dirty="0" smtClean="0"/>
              <a:t>.</a:t>
            </a:r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Проект </a:t>
            </a:r>
            <a:r>
              <a:rPr lang="ru-RU" sz="2800" dirty="0"/>
              <a:t>и сметы согласовывают и утверждают  в установленном порядке. </a:t>
            </a:r>
            <a:endParaRPr lang="ru-RU" sz="2800" dirty="0" smtClean="0"/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Окончательно </a:t>
            </a:r>
            <a:r>
              <a:rPr lang="ru-RU" sz="2800" dirty="0"/>
              <a:t>оформляют пояснительную записку и документацию дела. 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355976" y="1052736"/>
            <a:ext cx="43204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355976" y="2276872"/>
            <a:ext cx="43204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12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9485" y="188640"/>
            <a:ext cx="903649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На местность </a:t>
            </a:r>
            <a:r>
              <a:rPr lang="ru-RU" sz="3200" dirty="0"/>
              <a:t>переносят проект на площадь, предусмотренную к </a:t>
            </a:r>
            <a:r>
              <a:rPr lang="ru-RU" sz="3200"/>
              <a:t>освоению </a:t>
            </a:r>
            <a:endParaRPr lang="ru-RU" sz="3200" smtClean="0"/>
          </a:p>
          <a:p>
            <a:pPr algn="ctr"/>
            <a:r>
              <a:rPr lang="ru-RU" sz="3200" smtClean="0"/>
              <a:t>в </a:t>
            </a:r>
            <a:r>
              <a:rPr lang="ru-RU" sz="3200" dirty="0"/>
              <a:t>ближайшие год – два. </a:t>
            </a:r>
            <a:endParaRPr lang="ru-RU" sz="3200" dirty="0" smtClean="0"/>
          </a:p>
          <a:p>
            <a:pPr algn="ctr"/>
            <a:endParaRPr lang="ru-RU" sz="3200" dirty="0"/>
          </a:p>
          <a:p>
            <a:pPr algn="ctr"/>
            <a:r>
              <a:rPr lang="ru-RU" sz="3200" dirty="0" smtClean="0"/>
              <a:t>Для </a:t>
            </a:r>
            <a:r>
              <a:rPr lang="ru-RU" sz="3200" dirty="0"/>
              <a:t>этого составляют рабочий чертеж, где выписывают необходимые  данные  по всем элементам</a:t>
            </a:r>
            <a:r>
              <a:rPr lang="ru-RU" sz="3200" dirty="0" smtClean="0"/>
              <a:t>.</a:t>
            </a:r>
          </a:p>
          <a:p>
            <a:pPr algn="ctr"/>
            <a:endParaRPr lang="ru-RU" sz="3200" dirty="0"/>
          </a:p>
          <a:p>
            <a:pPr algn="ctr"/>
            <a:r>
              <a:rPr lang="ru-RU" sz="3200" dirty="0"/>
              <a:t>Готовят необходимое количество копий плана со всеми существующими данными и элементами проекта, размножают текстовые и табличные  </a:t>
            </a:r>
            <a:r>
              <a:rPr lang="ru-RU" sz="3200" dirty="0" smtClean="0"/>
              <a:t>материалы, </a:t>
            </a:r>
            <a:r>
              <a:rPr lang="ru-RU" sz="3200" dirty="0"/>
              <a:t>брошюруют дело и сдают заказчику.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355976" y="1772816"/>
            <a:ext cx="360040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360361" y="3717032"/>
            <a:ext cx="351269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57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u="sng" dirty="0"/>
              <a:t>Проект создания и устройства территории орошаемых </a:t>
            </a:r>
            <a:r>
              <a:rPr lang="ru-RU" i="1" u="sng" dirty="0" smtClean="0"/>
              <a:t>луговых земель для выпаса сельскохозяйственных животных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482749"/>
            <a:ext cx="94330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 содержание проекта входят</a:t>
            </a:r>
            <a:r>
              <a:rPr lang="ru-RU" sz="2800" dirty="0" smtClean="0"/>
              <a:t>:</a:t>
            </a:r>
          </a:p>
          <a:p>
            <a:r>
              <a:rPr lang="ru-RU" sz="2800" dirty="0" smtClean="0"/>
              <a:t>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2800" dirty="0" smtClean="0"/>
              <a:t>подготовительные работы</a:t>
            </a:r>
          </a:p>
          <a:p>
            <a:endParaRPr lang="ru-RU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ru-RU" sz="2800" dirty="0" smtClean="0"/>
              <a:t>составление </a:t>
            </a:r>
            <a:r>
              <a:rPr lang="ru-RU" sz="2800" dirty="0"/>
              <a:t>проектно-сметной документации и ее </a:t>
            </a:r>
            <a:r>
              <a:rPr lang="ru-RU" sz="2800" dirty="0" smtClean="0"/>
              <a:t>утверждение</a:t>
            </a:r>
          </a:p>
          <a:p>
            <a:endParaRPr lang="ru-RU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ru-RU" sz="2800" dirty="0" smtClean="0"/>
              <a:t>перенесение </a:t>
            </a:r>
            <a:r>
              <a:rPr lang="ru-RU" sz="2800" dirty="0"/>
              <a:t>проекта </a:t>
            </a:r>
            <a:r>
              <a:rPr lang="ru-RU" sz="2800" dirty="0" smtClean="0"/>
              <a:t>на местность (после залужения)</a:t>
            </a:r>
          </a:p>
          <a:p>
            <a:endParaRPr lang="ru-RU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ru-RU" sz="2800" dirty="0" smtClean="0"/>
              <a:t>изготовление </a:t>
            </a:r>
            <a:r>
              <a:rPr lang="ru-RU" sz="2800" dirty="0"/>
              <a:t>документов.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44175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32656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/>
              <a:t>Комиссия  </a:t>
            </a:r>
            <a:r>
              <a:rPr lang="ru-RU" sz="3000" dirty="0" smtClean="0"/>
              <a:t>выбирает </a:t>
            </a:r>
            <a:r>
              <a:rPr lang="ru-RU" sz="3000" dirty="0"/>
              <a:t>и обследует участки и отражает результаты в </a:t>
            </a:r>
            <a:r>
              <a:rPr lang="ru-RU" sz="3000" dirty="0" smtClean="0"/>
              <a:t>акте</a:t>
            </a:r>
          </a:p>
          <a:p>
            <a:pPr algn="ctr"/>
            <a:endParaRPr lang="ru-RU" sz="3000" dirty="0"/>
          </a:p>
          <a:p>
            <a:pPr algn="ctr"/>
            <a:r>
              <a:rPr lang="ru-RU" sz="3000" dirty="0" smtClean="0"/>
              <a:t>Заказчик </a:t>
            </a:r>
            <a:r>
              <a:rPr lang="ru-RU" sz="3000" dirty="0"/>
              <a:t>(хозяйство) при участии специалистов проектного института разрабатывает задание на </a:t>
            </a:r>
            <a:r>
              <a:rPr lang="ru-RU" sz="3000" dirty="0" smtClean="0"/>
              <a:t>проектирование</a:t>
            </a:r>
            <a:endParaRPr lang="ru-RU" sz="30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427984" y="1412776"/>
            <a:ext cx="43204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3933056"/>
            <a:ext cx="87129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При составлении проекта пользуются материалами подготовительных работ, типовыми технологическими схемами, калькуляциями к ним и рекомендуемыми нормативами.</a:t>
            </a:r>
            <a:endParaRPr lang="ru-RU" sz="28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535996" y="3284984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0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129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Определяют </a:t>
            </a:r>
            <a:r>
              <a:rPr lang="ru-RU" sz="2800" dirty="0"/>
              <a:t>потребность в извести, удобрениях, подбирают состав травосмесей, учитывая виды и группы скота, </a:t>
            </a:r>
            <a:r>
              <a:rPr lang="ru-RU" sz="2800" dirty="0" smtClean="0"/>
              <a:t>определяют </a:t>
            </a:r>
            <a:r>
              <a:rPr lang="ru-RU" sz="2800" dirty="0"/>
              <a:t>потребность в семенах</a:t>
            </a:r>
            <a:r>
              <a:rPr lang="ru-RU" sz="2800" dirty="0" smtClean="0"/>
              <a:t>.</a:t>
            </a:r>
          </a:p>
          <a:p>
            <a:pPr algn="ctr"/>
            <a:endParaRPr lang="ru-RU" sz="2800" dirty="0"/>
          </a:p>
          <a:p>
            <a:pPr algn="ctr"/>
            <a:r>
              <a:rPr lang="ru-RU" sz="2800" dirty="0"/>
              <a:t>Устанавливают источники водозабора, режимы орошения участков, поливные нормы, потребность в воде и виды оросительных систем. </a:t>
            </a:r>
            <a:endParaRPr lang="ru-RU" sz="2800" dirty="0" smtClean="0"/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Подбирают </a:t>
            </a:r>
            <a:r>
              <a:rPr lang="ru-RU" sz="2800" dirty="0"/>
              <a:t>дождевальные установки, насосные станции, магистральные и распределительные трубопроводы. </a:t>
            </a:r>
            <a:endParaRPr lang="ru-RU" sz="2800" dirty="0" smtClean="0"/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Размещают </a:t>
            </a:r>
            <a:r>
              <a:rPr lang="ru-RU" sz="2800" dirty="0"/>
              <a:t>оросительную сеть, с которой согласовывают все элементы устройства территории </a:t>
            </a:r>
            <a:r>
              <a:rPr lang="ru-RU" sz="2800" dirty="0" smtClean="0"/>
              <a:t>луговых земель для выпаса.</a:t>
            </a:r>
            <a:endParaRPr lang="ru-RU" sz="28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355976" y="1484784"/>
            <a:ext cx="5040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366959" y="3250436"/>
            <a:ext cx="5040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521634" y="4941168"/>
            <a:ext cx="5040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18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144" y="620688"/>
            <a:ext cx="87129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Если возникают варианты проектных решений </a:t>
            </a:r>
            <a:endParaRPr lang="ru-RU" sz="2800" dirty="0" smtClean="0"/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оценивают </a:t>
            </a:r>
            <a:r>
              <a:rPr lang="ru-RU" sz="2800" dirty="0"/>
              <a:t>по технико-экономическим показателям и выбирают </a:t>
            </a:r>
            <a:r>
              <a:rPr lang="ru-RU" sz="2800" dirty="0" smtClean="0"/>
              <a:t>лучший</a:t>
            </a:r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По </a:t>
            </a:r>
            <a:r>
              <a:rPr lang="ru-RU" sz="2800" dirty="0"/>
              <a:t>лучшему варианту рассчитывают необходимые материалы для ограждения </a:t>
            </a:r>
            <a:r>
              <a:rPr lang="ru-RU" sz="2800" dirty="0" smtClean="0"/>
              <a:t>луговых земель для выпаса</a:t>
            </a:r>
            <a:endParaRPr lang="ru-RU" sz="28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477895" y="1151558"/>
            <a:ext cx="5040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378267" y="2420888"/>
            <a:ext cx="5040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4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Сметная документация включает обычно </a:t>
            </a:r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четыре локальных и сводную сметы</a:t>
            </a:r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ru-RU" sz="3200" dirty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/>
              <a:t>Затраты на известкование почв отражают в локальной смете № 1. </a:t>
            </a:r>
            <a:endParaRPr lang="ru-RU" sz="3200" dirty="0" smtClean="0"/>
          </a:p>
          <a:p>
            <a:pPr algn="ctr"/>
            <a:r>
              <a:rPr lang="ru-RU" sz="3200" dirty="0" smtClean="0"/>
              <a:t> </a:t>
            </a:r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На </a:t>
            </a:r>
            <a:r>
              <a:rPr lang="ru-RU" sz="3200" dirty="0"/>
              <a:t>внесение удобрений и залужение составляют локальную смету № 2. </a:t>
            </a:r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Локальную </a:t>
            </a:r>
            <a:r>
              <a:rPr lang="ru-RU" sz="3200" dirty="0"/>
              <a:t>смету № 3 составляют на приобретение и монтаж поливного оборудования. </a:t>
            </a:r>
          </a:p>
        </p:txBody>
      </p:sp>
    </p:spTree>
    <p:extLst>
      <p:ext uri="{BB962C8B-B14F-4D97-AF65-F5344CB8AC3E}">
        <p14:creationId xmlns:p14="http://schemas.microsoft.com/office/powerpoint/2010/main" val="115367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71" y="28636"/>
            <a:ext cx="9289032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На основе локальных смет, </a:t>
            </a:r>
            <a:endParaRPr lang="ru-RU" sz="2800" dirty="0" smtClean="0"/>
          </a:p>
          <a:p>
            <a:pPr algn="ctr"/>
            <a:r>
              <a:rPr lang="ru-RU" sz="2800" dirty="0" smtClean="0"/>
              <a:t>действующих </a:t>
            </a:r>
            <a:r>
              <a:rPr lang="ru-RU" sz="2800" dirty="0"/>
              <a:t>прейскурантов, расценок и других официальных  документов </a:t>
            </a:r>
            <a:endParaRPr lang="ru-RU" sz="2800" dirty="0" smtClean="0"/>
          </a:p>
          <a:p>
            <a:pPr algn="ctr"/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составляют </a:t>
            </a:r>
            <a:r>
              <a:rPr lang="ru-RU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сводную смету. </a:t>
            </a:r>
          </a:p>
          <a:p>
            <a:pPr algn="ctr"/>
            <a:endParaRPr lang="ru-RU" sz="28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dirty="0" smtClean="0"/>
              <a:t>В </a:t>
            </a:r>
            <a:r>
              <a:rPr lang="ru-RU" sz="2800" dirty="0"/>
              <a:t>главе 2 обобщают стоимость объектов основного производственного </a:t>
            </a:r>
            <a:r>
              <a:rPr lang="ru-RU" sz="2800" dirty="0" smtClean="0"/>
              <a:t>назначения</a:t>
            </a:r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dirty="0" smtClean="0"/>
              <a:t>В </a:t>
            </a:r>
            <a:r>
              <a:rPr lang="ru-RU" sz="2800" dirty="0"/>
              <a:t>главе 7 рассчитывают стоимость временных зданий и </a:t>
            </a:r>
            <a:r>
              <a:rPr lang="ru-RU" sz="2800" dirty="0" smtClean="0"/>
              <a:t>сооружений</a:t>
            </a:r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dirty="0" smtClean="0"/>
              <a:t>В </a:t>
            </a:r>
            <a:r>
              <a:rPr lang="ru-RU" sz="2800" dirty="0"/>
              <a:t>главе 9 отражают прочие работы и </a:t>
            </a:r>
            <a:r>
              <a:rPr lang="ru-RU" sz="2800" dirty="0" smtClean="0"/>
              <a:t>затраты</a:t>
            </a:r>
          </a:p>
          <a:p>
            <a:pPr algn="ctr"/>
            <a:endParaRPr lang="ru-RU" sz="2800" dirty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dirty="0" smtClean="0"/>
              <a:t>Глава </a:t>
            </a:r>
            <a:r>
              <a:rPr lang="ru-RU" sz="2800" dirty="0"/>
              <a:t>10 включает затраты на содержание дирекции строящего предприятия, технический и авторский </a:t>
            </a:r>
            <a:r>
              <a:rPr lang="ru-RU" sz="2800" dirty="0" smtClean="0"/>
              <a:t>надзор</a:t>
            </a:r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dirty="0" smtClean="0"/>
              <a:t>В </a:t>
            </a:r>
            <a:r>
              <a:rPr lang="ru-RU" sz="2800" dirty="0"/>
              <a:t>главе 12 приводят затраты на проектно-изыскательские работы.</a:t>
            </a:r>
          </a:p>
        </p:txBody>
      </p:sp>
    </p:spTree>
    <p:extLst>
      <p:ext uri="{BB962C8B-B14F-4D97-AF65-F5344CB8AC3E}">
        <p14:creationId xmlns:p14="http://schemas.microsoft.com/office/powerpoint/2010/main" val="335208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333" y="91951"/>
            <a:ext cx="48702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0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и содержание рабочих проектов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672788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Рабочие проекты можно подразделить на следующие основные виды: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/>
              <a:t>упорядочения приусадебных земель и установления черты населенных пунктов;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/>
              <a:t>строительства </a:t>
            </a:r>
            <a:r>
              <a:rPr lang="ru-RU" sz="3200" dirty="0" smtClean="0"/>
              <a:t>дорог;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/>
              <a:t>строительства </a:t>
            </a:r>
            <a:r>
              <a:rPr lang="ru-RU" sz="3200" dirty="0"/>
              <a:t>прудов и </a:t>
            </a:r>
            <a:r>
              <a:rPr lang="ru-RU" sz="3200" dirty="0" smtClean="0"/>
              <a:t>водоемов;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/>
              <a:t>орошение </a:t>
            </a:r>
            <a:r>
              <a:rPr lang="ru-RU" sz="3200" dirty="0"/>
              <a:t>и осушение земель;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/>
              <a:t>рекультивации земель и улучшения малопродуктивных земель снятым плодородным слоем</a:t>
            </a:r>
            <a:r>
              <a:rPr lang="ru-RU" sz="3200" dirty="0" smtClean="0"/>
              <a:t>;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0923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32656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Рассчитывают единовременные затраты и ежегодные издержки, определяют </a:t>
            </a:r>
            <a:r>
              <a:rPr lang="ru-RU" sz="2800" dirty="0" smtClean="0"/>
              <a:t>срок </a:t>
            </a:r>
            <a:r>
              <a:rPr lang="ru-RU" sz="2800" dirty="0"/>
              <a:t>окупаемости капитальных </a:t>
            </a:r>
            <a:r>
              <a:rPr lang="ru-RU" sz="2800" dirty="0" smtClean="0"/>
              <a:t>вложений</a:t>
            </a:r>
          </a:p>
          <a:p>
            <a:pPr algn="ctr"/>
            <a:endParaRPr lang="ru-RU" sz="2800" dirty="0"/>
          </a:p>
          <a:p>
            <a:pPr algn="ctr"/>
            <a:r>
              <a:rPr lang="ru-RU" sz="2800" dirty="0"/>
              <a:t>Обобщают технико-экономические показатели проекта, оформляют пояснительную записку и документацию  </a:t>
            </a:r>
            <a:r>
              <a:rPr lang="ru-RU" sz="2800" dirty="0" smtClean="0"/>
              <a:t>дела </a:t>
            </a:r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Проект </a:t>
            </a:r>
            <a:r>
              <a:rPr lang="ru-RU" sz="2800" dirty="0"/>
              <a:t>согласовывают со строительной организацией, хозяйством, другими заинтересованными организациями и учреждениями и утверждают в РАПО (или в другой организации в зависимости от подчиненности).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355976" y="1772816"/>
            <a:ext cx="5040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355976" y="3356992"/>
            <a:ext cx="50405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34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577" y="908720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Для перенесения проекта в </a:t>
            </a:r>
            <a:r>
              <a:rPr lang="ru-RU" sz="2800" dirty="0" smtClean="0"/>
              <a:t>на местность </a:t>
            </a:r>
            <a:r>
              <a:rPr lang="ru-RU" sz="2800" dirty="0"/>
              <a:t>составляют рабочий чертеж, на котором показывают все элементы устройства территории </a:t>
            </a:r>
            <a:r>
              <a:rPr lang="ru-RU" sz="2800" dirty="0" smtClean="0"/>
              <a:t>луговых земель для выпаса </a:t>
            </a:r>
            <a:r>
              <a:rPr lang="ru-RU" sz="2800" dirty="0"/>
              <a:t>с геодезическими данными для определения их положения на </a:t>
            </a:r>
            <a:r>
              <a:rPr lang="ru-RU" sz="2800" dirty="0" smtClean="0"/>
              <a:t>местности</a:t>
            </a:r>
          </a:p>
          <a:p>
            <a:pPr algn="ctr"/>
            <a:endParaRPr lang="ru-RU" sz="2800" dirty="0"/>
          </a:p>
          <a:p>
            <a:pPr algn="ctr"/>
            <a:endParaRPr lang="ru-RU" sz="2800" dirty="0"/>
          </a:p>
          <a:p>
            <a:pPr algn="ctr"/>
            <a:r>
              <a:rPr lang="ru-RU" sz="2800" dirty="0"/>
              <a:t>Изготавливают копии проекта, пояснительной записки и вручают заказчику.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194025" y="3645024"/>
            <a:ext cx="72008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17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183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836" y="404664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/>
              <a:t>культуртехнических мероприятий;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/>
              <a:t>облесения песков, оврагов и других земель, непригодных для сельскохозяйственного использования;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/>
              <a:t>создание полезащитных лесных полос;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/>
              <a:t>устройства территории многолетних насаждений;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/>
              <a:t>создания и устройства территории орошаемых луговых земель;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/>
              <a:t>планировки коллективных садов и огородов.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0298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составления и обоснования рабочих проектов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80528" y="1196752"/>
            <a:ext cx="93245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Рабочие проекты разрабатываются на </a:t>
            </a:r>
            <a:r>
              <a:rPr lang="ru-RU" sz="3200" dirty="0" smtClean="0"/>
              <a:t>основе:</a:t>
            </a:r>
          </a:p>
          <a:p>
            <a:pPr algn="ctr"/>
            <a:endParaRPr lang="ru-RU" sz="3200" dirty="0"/>
          </a:p>
          <a:p>
            <a:pPr marL="457200" indent="-457200" algn="ctr">
              <a:buFont typeface="Wingdings" pitchFamily="2" charset="2"/>
              <a:buChar char="q"/>
            </a:pPr>
            <a:r>
              <a:rPr lang="ru-RU" sz="3200" dirty="0" smtClean="0"/>
              <a:t> </a:t>
            </a:r>
            <a:r>
              <a:rPr lang="ru-RU" sz="3200" dirty="0"/>
              <a:t>заявок (заказов) заинтересованных </a:t>
            </a:r>
            <a:r>
              <a:rPr lang="ru-RU" sz="3200" dirty="0" smtClean="0"/>
              <a:t>хозяйств</a:t>
            </a:r>
          </a:p>
          <a:p>
            <a:pPr algn="ctr"/>
            <a:r>
              <a:rPr lang="ru-RU" sz="3200" dirty="0" smtClean="0"/>
              <a:t> </a:t>
            </a:r>
          </a:p>
          <a:p>
            <a:pPr marL="457200" indent="-457200" algn="ctr">
              <a:buFont typeface="Wingdings" pitchFamily="2" charset="2"/>
              <a:buChar char="q"/>
            </a:pPr>
            <a:r>
              <a:rPr lang="ru-RU" sz="3200" dirty="0" smtClean="0"/>
              <a:t>актов </a:t>
            </a:r>
            <a:r>
              <a:rPr lang="ru-RU" sz="3200" dirty="0"/>
              <a:t>выбора и обследования объектов комиссией в определенном составе </a:t>
            </a:r>
          </a:p>
          <a:p>
            <a:pPr algn="ctr"/>
            <a:endParaRPr lang="ru-RU" sz="3200" dirty="0" smtClean="0"/>
          </a:p>
          <a:p>
            <a:pPr marL="457200" indent="-457200" algn="ctr">
              <a:buFont typeface="Wingdings" pitchFamily="2" charset="2"/>
              <a:buChar char="q"/>
            </a:pPr>
            <a:r>
              <a:rPr lang="ru-RU" sz="3200" dirty="0" smtClean="0"/>
              <a:t>задания </a:t>
            </a:r>
            <a:r>
              <a:rPr lang="ru-RU" sz="3200" dirty="0"/>
              <a:t>на проектирование, которое составляется заказчиком совместно с проектной организацией</a:t>
            </a:r>
          </a:p>
        </p:txBody>
      </p:sp>
    </p:spTree>
    <p:extLst>
      <p:ext uri="{BB962C8B-B14F-4D97-AF65-F5344CB8AC3E}">
        <p14:creationId xmlns:p14="http://schemas.microsoft.com/office/powerpoint/2010/main" val="402836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68" y="332656"/>
            <a:ext cx="9001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Камеральные и полевые подготовительные работы:</a:t>
            </a:r>
          </a:p>
          <a:p>
            <a:endParaRPr lang="ru-RU" sz="28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800" dirty="0" smtClean="0"/>
              <a:t>В порядке камеральных работ </a:t>
            </a:r>
            <a:r>
              <a:rPr lang="ru-RU" sz="2800" u="sng" dirty="0" smtClean="0"/>
              <a:t>собирают на проектируемый объект прежде всего имеющиеся разработки в схемах и проектах землеустройства</a:t>
            </a:r>
            <a:r>
              <a:rPr lang="ru-RU" sz="2800" dirty="0" smtClean="0"/>
              <a:t>, а также схемы и проекты, разработанные другими организациями. Обобщают также данные имеющихся обследований и изысканий.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28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800" dirty="0" smtClean="0"/>
              <a:t>На основе анализа собранных материалов </a:t>
            </a:r>
            <a:r>
              <a:rPr lang="ru-RU" sz="2800" u="sng" dirty="0" smtClean="0"/>
              <a:t>определяют содержание полевых подготовительных работ. </a:t>
            </a:r>
            <a:r>
              <a:rPr lang="ru-RU" sz="2800" dirty="0" smtClean="0"/>
              <a:t>При необходимости производят крупномасштабную съемку, почвенные, геоботанические и другие изыскания.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5013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974" y="404664"/>
            <a:ext cx="885698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составления проекта </a:t>
            </a:r>
          </a:p>
          <a:p>
            <a:pPr algn="ctr"/>
            <a:r>
              <a:rPr lang="ru-RU" sz="2800" dirty="0" smtClean="0"/>
              <a:t>пользуются собранными при подготовительных работах материалами документами, специальной литературой, действующими строительными нормами и правилами (СНиП), а также техническими указаниями, инструкциями и другими нормативными документами</a:t>
            </a:r>
          </a:p>
          <a:p>
            <a:pPr algn="ctr"/>
            <a:endParaRPr lang="ru-RU" sz="28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Размещают на плане элементы проекта</a:t>
            </a:r>
          </a:p>
          <a:p>
            <a:pPr algn="ctr"/>
            <a:r>
              <a:rPr lang="ru-RU" sz="2800" dirty="0" smtClean="0"/>
              <a:t> </a:t>
            </a:r>
          </a:p>
          <a:p>
            <a:pPr algn="ctr"/>
            <a:endParaRPr lang="ru-RU" sz="28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отражают полученные данные в пояснительной записке и другой документации дела</a:t>
            </a:r>
            <a:endParaRPr lang="ru-RU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454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310" y="404664"/>
            <a:ext cx="87129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Определяют объемы работ, </a:t>
            </a:r>
          </a:p>
          <a:p>
            <a:pPr algn="ctr"/>
            <a:r>
              <a:rPr lang="ru-RU" sz="2800" dirty="0" smtClean="0"/>
              <a:t>потребность в рабочей силе, материальных ресурсах, планируемую урожайность продукции, ее валовые сборы, себестоимость, стоимость товарной продукции, затраты труда, эффективность и срок окупаемости капитальных вложений. </a:t>
            </a:r>
          </a:p>
          <a:p>
            <a:pPr algn="ctr"/>
            <a:endParaRPr lang="ru-RU" sz="28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Оформляют графические документы и данные для составления смет. </a:t>
            </a:r>
            <a:endParaRPr lang="ru-RU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091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73024" y="1124744"/>
            <a:ext cx="92170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Составляют локальные, объектные и сводную сметы. </a:t>
            </a:r>
          </a:p>
          <a:p>
            <a:pPr algn="ctr"/>
            <a:endParaRPr lang="ru-RU" sz="2800" dirty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и сметы согласовывают и утверждают в установленном порядке. </a:t>
            </a:r>
          </a:p>
          <a:p>
            <a:pPr algn="ctr"/>
            <a:endParaRPr lang="ru-RU" sz="2800" dirty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Окончательно оформляют пояснительную записку и другую документацию дела.</a:t>
            </a:r>
          </a:p>
          <a:p>
            <a:pPr algn="ctr"/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1638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81</TotalTime>
  <Words>1381</Words>
  <Application>Microsoft Office PowerPoint</Application>
  <PresentationFormat>Экран (4:3)</PresentationFormat>
  <Paragraphs>186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Юра</dc:creator>
  <cp:lastModifiedBy>Юра</cp:lastModifiedBy>
  <cp:revision>10</cp:revision>
  <dcterms:created xsi:type="dcterms:W3CDTF">2019-10-18T18:52:40Z</dcterms:created>
  <dcterms:modified xsi:type="dcterms:W3CDTF">2019-10-18T20:16:11Z</dcterms:modified>
</cp:coreProperties>
</file>