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6" r:id="rId5"/>
    <p:sldId id="260" r:id="rId6"/>
    <p:sldId id="277" r:id="rId7"/>
    <p:sldId id="278" r:id="rId8"/>
    <p:sldId id="261" r:id="rId9"/>
    <p:sldId id="279" r:id="rId10"/>
    <p:sldId id="262" r:id="rId11"/>
    <p:sldId id="263" r:id="rId12"/>
    <p:sldId id="264" r:id="rId13"/>
    <p:sldId id="265" r:id="rId14"/>
    <p:sldId id="280" r:id="rId15"/>
    <p:sldId id="266" r:id="rId16"/>
    <p:sldId id="267" r:id="rId17"/>
    <p:sldId id="281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D34348E-48DC-4CB6-8135-520B4F1E8D9E}" type="datetimeFigureOut">
              <a:rPr lang="ru-RU" smtClean="0"/>
              <a:t>13.10.2019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48E1995-F10B-4E88-A12F-95741ECC1D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5297" y="177281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ОСУЩЕСТВЛЕНИЕ ПРОЕКТОВ</a:t>
            </a:r>
          </a:p>
          <a:p>
            <a:pPr algn="ctr"/>
            <a:r>
              <a:rPr lang="ru-RU" sz="4000" b="1" dirty="0"/>
              <a:t>ВНУТРИХОЗЯЙСТВЕННОГО ЗЕМЛЕУСТРОЙСТВА</a:t>
            </a:r>
          </a:p>
        </p:txBody>
      </p:sp>
    </p:spTree>
    <p:extLst>
      <p:ext uri="{BB962C8B-B14F-4D97-AF65-F5344CB8AC3E}">
        <p14:creationId xmlns:p14="http://schemas.microsoft.com/office/powerpoint/2010/main" val="32048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735" y="404664"/>
            <a:ext cx="856895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/>
              <a:t>В плане </a:t>
            </a:r>
            <a:r>
              <a:rPr lang="ru-RU" sz="3600" u="sng" dirty="0" smtClean="0"/>
              <a:t>освоения, улучшения </a:t>
            </a:r>
            <a:r>
              <a:rPr lang="ru-RU" sz="3600" u="sng" dirty="0"/>
              <a:t>и охраны земель </a:t>
            </a:r>
            <a:endParaRPr lang="ru-RU" sz="3600" u="sng" dirty="0" smtClean="0"/>
          </a:p>
          <a:p>
            <a:pPr algn="ctr"/>
            <a:r>
              <a:rPr lang="ru-RU" sz="2800" u="sng" dirty="0" smtClean="0"/>
              <a:t>отражают </a:t>
            </a:r>
            <a:r>
              <a:rPr lang="ru-RU" sz="2800" u="sng" dirty="0"/>
              <a:t>следующие основные работы</a:t>
            </a:r>
            <a:r>
              <a:rPr lang="ru-RU" sz="2800" u="sng" dirty="0" smtClean="0"/>
              <a:t>:</a:t>
            </a:r>
          </a:p>
          <a:p>
            <a:pPr algn="ctr"/>
            <a:endParaRPr lang="ru-RU" sz="2800" u="sng" dirty="0"/>
          </a:p>
          <a:p>
            <a:pPr marL="571500" lvl="0" indent="-571500">
              <a:buFont typeface="Wingdings" pitchFamily="2" charset="2"/>
              <a:buChar char="q"/>
            </a:pPr>
            <a:r>
              <a:rPr lang="ru-RU" sz="3600" dirty="0"/>
              <a:t>расширение и улучшение пахотных земель;</a:t>
            </a:r>
          </a:p>
          <a:p>
            <a:pPr marL="571500" lvl="0" indent="-571500">
              <a:buFont typeface="Wingdings" pitchFamily="2" charset="2"/>
              <a:buChar char="q"/>
            </a:pPr>
            <a:r>
              <a:rPr lang="ru-RU" sz="3600" dirty="0"/>
              <a:t>создание улучшенных луговых земель;</a:t>
            </a:r>
          </a:p>
          <a:p>
            <a:pPr marL="571500" lvl="0" indent="-571500">
              <a:buFont typeface="Wingdings" pitchFamily="2" charset="2"/>
              <a:buChar char="q"/>
            </a:pPr>
            <a:r>
              <a:rPr lang="ru-RU" sz="3600" dirty="0"/>
              <a:t>закладка многолетних насаждений;</a:t>
            </a:r>
          </a:p>
          <a:p>
            <a:pPr marL="571500" lvl="0" indent="-571500">
              <a:buFont typeface="Wingdings" pitchFamily="2" charset="2"/>
              <a:buChar char="q"/>
            </a:pPr>
            <a:r>
              <a:rPr lang="ru-RU" sz="3600" dirty="0"/>
              <a:t>противоэрозионные 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416443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055" y="404664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В плане строительства построек и сооружений предусматривают: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жилищное строительство;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культурно-бытовое строительство;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строительство животноводческих ферм и комплексов;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строительство складских помещений;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строительство инженерных сетей, благоустройство сел и производственных центров;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строительство других объектов инженерного оборудования территории.</a:t>
            </a:r>
          </a:p>
        </p:txBody>
      </p:sp>
    </p:spTree>
    <p:extLst>
      <p:ext uri="{BB962C8B-B14F-4D97-AF65-F5344CB8AC3E}">
        <p14:creationId xmlns:p14="http://schemas.microsoft.com/office/powerpoint/2010/main" val="299361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9512" y="260648"/>
            <a:ext cx="8820472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мероприятия с учетом их важности и экономических возможностей распределяют на: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первоочередные (ближайшие 5-7 лет) </a:t>
            </a: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планируемые на более далекую перспективу.</a:t>
            </a: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Расчеты стоимости работ ведут по укрупненным показателям: на 1 га, жителя, кв. м. жилья, место в здании, стоимость, км трассы и т.д.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4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5846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/>
              <a:t>Планы составления севооборотов </a:t>
            </a:r>
            <a:endParaRPr lang="ru-RU" sz="2800" u="sng" dirty="0" smtClean="0"/>
          </a:p>
          <a:p>
            <a:pPr algn="ctr"/>
            <a:r>
              <a:rPr lang="ru-RU" sz="2800" dirty="0" smtClean="0"/>
              <a:t>составляют </a:t>
            </a:r>
            <a:r>
              <a:rPr lang="ru-RU" sz="2800" dirty="0"/>
              <a:t>совместно со специалистами хозяйства отдельно для каждого севооборота. </a:t>
            </a:r>
            <a:endParaRPr lang="ru-RU" sz="2800" dirty="0" smtClean="0"/>
          </a:p>
          <a:p>
            <a:endParaRPr lang="ru-RU" sz="3200" dirty="0"/>
          </a:p>
          <a:p>
            <a:pPr algn="ctr"/>
            <a:r>
              <a:rPr lang="ru-RU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ru-RU" sz="3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этом учитывают следующие требования</a:t>
            </a:r>
            <a:r>
              <a:rPr lang="ru-RU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ru-RU" sz="3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3200" dirty="0"/>
              <a:t>повышение интенсивности использования включенных в севообороты земель с учетом принятой структуры посевов и планируемой валовой продукции растениеводства</a:t>
            </a:r>
            <a:r>
              <a:rPr lang="ru-RU" sz="3200" dirty="0" smtClean="0"/>
              <a:t>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0481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229" y="188640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Ø"/>
            </a:pPr>
            <a:r>
              <a:rPr lang="ru-RU" sz="3200" dirty="0" smtClean="0"/>
              <a:t>внедрение рациональной почвозащитной системы земледелия путем обеспечения агротехнически правильного чередования культур в границах полей с учетом состояния почв, предшественников, сокращения сроков перехода к севооборотам;</a:t>
            </a:r>
          </a:p>
          <a:p>
            <a:pPr marL="457200" lvl="0" indent="-457200">
              <a:buFont typeface="Wingdings" pitchFamily="2" charset="2"/>
              <a:buChar char="Ø"/>
            </a:pPr>
            <a:endParaRPr lang="ru-RU" sz="3200" dirty="0" smtClean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3200" dirty="0" smtClean="0"/>
              <a:t>создание удобных условий для внедрения коллективного подряда, перевозки грузов, использования машинотракторных агрегатов и кормовых культур.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9117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332656"/>
            <a:ext cx="9361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u="sng" dirty="0" smtClean="0"/>
              <a:t>3. Авторский </a:t>
            </a:r>
            <a:r>
              <a:rPr lang="ru-RU" sz="2000" i="1" u="sng" dirty="0"/>
              <a:t>надзор и техническая помощь в осуществлении проектов.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5516" y="1196752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Авторский надзор </a:t>
            </a:r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dirty="0" smtClean="0"/>
              <a:t>заключается </a:t>
            </a:r>
            <a:r>
              <a:rPr lang="ru-RU" sz="3600" dirty="0"/>
              <a:t>в периодической проверке сохранности перенесенных </a:t>
            </a:r>
            <a:r>
              <a:rPr lang="ru-RU" sz="3600" dirty="0" smtClean="0"/>
              <a:t>на местность </a:t>
            </a:r>
            <a:r>
              <a:rPr lang="ru-RU" sz="3600" dirty="0"/>
              <a:t>элементов проекта, полноты и точности выполнения планов его осуществления и оказания практической помощи хозяйству.</a:t>
            </a:r>
          </a:p>
        </p:txBody>
      </p:sp>
    </p:spTree>
    <p:extLst>
      <p:ext uri="{BB962C8B-B14F-4D97-AF65-F5344CB8AC3E}">
        <p14:creationId xmlns:p14="http://schemas.microsoft.com/office/powerpoint/2010/main" val="321710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содержание авторского надзора входят</a:t>
            </a:r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ru-RU" sz="3200" dirty="0"/>
              <a:t>проверка хода предусмотренного проектом освоения и улучшения земель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q"/>
            </a:pPr>
            <a:endParaRPr lang="ru-RU" sz="3200" dirty="0"/>
          </a:p>
          <a:p>
            <a:pPr marL="457200" lvl="0" indent="-457200">
              <a:buFont typeface="Wingdings" pitchFamily="2" charset="2"/>
              <a:buChar char="q"/>
            </a:pPr>
            <a:r>
              <a:rPr lang="ru-RU" sz="3200" dirty="0"/>
              <a:t>проверка правильности размещения в соответствии с проектом зданий и сооружений внутрихозяйственного назначения;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ru-RU" sz="3200" dirty="0"/>
              <a:t>проверка освоенности севооборотов садо- </a:t>
            </a:r>
            <a:r>
              <a:rPr lang="ru-RU" sz="3200" dirty="0" err="1"/>
              <a:t>сенокосо</a:t>
            </a:r>
            <a:r>
              <a:rPr lang="ru-RU" sz="3200" dirty="0"/>
              <a:t>- и </a:t>
            </a:r>
            <a:r>
              <a:rPr lang="ru-RU" sz="3200" dirty="0" err="1"/>
              <a:t>пастбищеоборотов</a:t>
            </a:r>
            <a:r>
              <a:rPr lang="ru-RU" sz="3200" dirty="0"/>
              <a:t>;</a:t>
            </a:r>
          </a:p>
          <a:p>
            <a:pPr lvl="0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07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3996"/>
            <a:ext cx="8712968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ru-RU" sz="3200" dirty="0" smtClean="0"/>
              <a:t>выявление эффективности проекта, положительных сторон и недостатков в его осуществлении, а при необходимости и подготовка предложений по уточнению и корректировке разработанных ранее проектных решений;</a:t>
            </a:r>
          </a:p>
          <a:p>
            <a:pPr marL="457200" lvl="0" indent="-457200">
              <a:buFont typeface="Wingdings" pitchFamily="2" charset="2"/>
              <a:buChar char="q"/>
            </a:pPr>
            <a:endParaRPr lang="ru-RU" sz="3200" dirty="0" smtClean="0"/>
          </a:p>
          <a:p>
            <a:pPr marL="457200" lvl="0" indent="-457200">
              <a:buFont typeface="Wingdings" pitchFamily="2" charset="2"/>
              <a:buChar char="q"/>
            </a:pPr>
            <a:r>
              <a:rPr lang="ru-RU" sz="3200" dirty="0" smtClean="0"/>
              <a:t>оказание практической помощи хозяйству в осуществлении проекта: </a:t>
            </a:r>
            <a:r>
              <a:rPr lang="ru-RU" sz="3000" dirty="0" smtClean="0"/>
              <a:t>подготовка предложений по установлению выявленных недостатков, проведение консультаций руководителей и специалистов хозяйств по осуществлению землеустроительных мероприятий и т.д.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22856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/>
              <a:t>В работах по надзору </a:t>
            </a:r>
            <a:r>
              <a:rPr lang="ru-RU" sz="3200" u="sng" dirty="0" smtClean="0"/>
              <a:t>должны </a:t>
            </a:r>
            <a:r>
              <a:rPr lang="ru-RU" sz="3200" u="sng" dirty="0"/>
              <a:t>участвовать </a:t>
            </a:r>
            <a:endParaRPr lang="ru-RU" sz="3200" u="sng" dirty="0" smtClean="0"/>
          </a:p>
          <a:p>
            <a:pPr algn="ctr"/>
            <a:endParaRPr lang="ru-RU" sz="3200" u="sng" dirty="0" smtClean="0"/>
          </a:p>
          <a:p>
            <a:pPr marL="571500" indent="-571500" algn="ctr">
              <a:buFont typeface="Wingdings" pitchFamily="2" charset="2"/>
              <a:buChar char="ü"/>
            </a:pPr>
            <a:r>
              <a:rPr lang="ru-RU" sz="3600" dirty="0" smtClean="0"/>
              <a:t>авторы </a:t>
            </a:r>
            <a:r>
              <a:rPr lang="ru-RU" sz="3600" dirty="0"/>
              <a:t>проекта – землеустроитель,  агроном, экономист, </a:t>
            </a:r>
            <a:r>
              <a:rPr lang="ru-RU" sz="3600" dirty="0" smtClean="0"/>
              <a:t>лесомелиоратор</a:t>
            </a:r>
          </a:p>
          <a:p>
            <a:pPr marL="571500" indent="-571500" algn="ctr">
              <a:buFont typeface="Wingdings" pitchFamily="2" charset="2"/>
              <a:buChar char="ü"/>
            </a:pPr>
            <a:endParaRPr lang="ru-RU" sz="3600" dirty="0"/>
          </a:p>
          <a:p>
            <a:pPr marL="571500" indent="-571500" algn="ctr">
              <a:buFont typeface="Wingdings" pitchFamily="2" charset="2"/>
              <a:buChar char="ü"/>
            </a:pPr>
            <a:r>
              <a:rPr lang="ru-RU" sz="3600" dirty="0" smtClean="0"/>
              <a:t>представителей </a:t>
            </a:r>
            <a:r>
              <a:rPr lang="ru-RU" sz="3600" dirty="0"/>
              <a:t>хозяйства и подрядных </a:t>
            </a:r>
            <a:r>
              <a:rPr lang="ru-RU" sz="3600" dirty="0" smtClean="0"/>
              <a:t>организаций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7822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330" y="260648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/>
              <a:t>В технологическом плане </a:t>
            </a:r>
            <a:endParaRPr lang="ru-RU" sz="3600" u="sng" dirty="0" smtClean="0"/>
          </a:p>
          <a:p>
            <a:pPr algn="ctr"/>
            <a:r>
              <a:rPr lang="ru-RU" sz="3600" u="sng" dirty="0" smtClean="0"/>
              <a:t>авторский </a:t>
            </a:r>
            <a:r>
              <a:rPr lang="ru-RU" sz="3600" u="sng" dirty="0"/>
              <a:t>надзор имеет следующее содержание: </a:t>
            </a:r>
            <a:endParaRPr lang="ru-RU" sz="3600" u="sng" dirty="0" smtClean="0"/>
          </a:p>
          <a:p>
            <a:pPr algn="ctr"/>
            <a:endParaRPr lang="ru-RU" sz="3600" u="sng" dirty="0" smtClean="0"/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подготовительные работы</a:t>
            </a:r>
          </a:p>
          <a:p>
            <a:pPr marL="571500" indent="-571500" algn="ctr">
              <a:buFont typeface="Wingdings" pitchFamily="2" charset="2"/>
              <a:buChar char="Ø"/>
            </a:pPr>
            <a:endParaRPr lang="ru-RU" sz="3600" dirty="0" smtClean="0"/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сбор </a:t>
            </a:r>
            <a:r>
              <a:rPr lang="ru-RU" sz="3600" dirty="0"/>
              <a:t>и оценка сведений по </a:t>
            </a:r>
            <a:r>
              <a:rPr lang="ru-RU" sz="3600" dirty="0" smtClean="0"/>
              <a:t>хозяйствам</a:t>
            </a:r>
          </a:p>
          <a:p>
            <a:pPr marL="571500" indent="-571500" algn="ctr">
              <a:buFont typeface="Wingdings" pitchFamily="2" charset="2"/>
              <a:buChar char="Ø"/>
            </a:pPr>
            <a:endParaRPr lang="ru-RU" sz="3600" dirty="0" smtClean="0"/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рассмотрение </a:t>
            </a:r>
            <a:r>
              <a:rPr lang="ru-RU" sz="3600" dirty="0"/>
              <a:t>и утверждение полученных </a:t>
            </a:r>
            <a:r>
              <a:rPr lang="ru-RU" sz="3600" dirty="0" smtClean="0"/>
              <a:t>результатов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8575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AutoNum type="arabicPeriod"/>
            </a:pPr>
            <a:r>
              <a:rPr lang="ru-RU" sz="3600" dirty="0" smtClean="0"/>
              <a:t>Содержание </a:t>
            </a:r>
            <a:r>
              <a:rPr lang="ru-RU" sz="3600" dirty="0"/>
              <a:t>и задачи осуществления проектов</a:t>
            </a:r>
            <a:r>
              <a:rPr lang="ru-RU" sz="3600" dirty="0" smtClean="0"/>
              <a:t>.</a:t>
            </a:r>
          </a:p>
          <a:p>
            <a:pPr lvl="0"/>
            <a:endParaRPr lang="ru-RU" sz="3600" dirty="0"/>
          </a:p>
          <a:p>
            <a:pPr lvl="0"/>
            <a:r>
              <a:rPr lang="ru-RU" sz="3600" dirty="0" smtClean="0"/>
              <a:t>2. План </a:t>
            </a:r>
            <a:r>
              <a:rPr lang="ru-RU" sz="3600" dirty="0"/>
              <a:t>осуществления проекта, его содержание и методика составления</a:t>
            </a:r>
            <a:r>
              <a:rPr lang="ru-RU" sz="3600" dirty="0" smtClean="0"/>
              <a:t>.</a:t>
            </a:r>
          </a:p>
          <a:p>
            <a:pPr lvl="0"/>
            <a:endParaRPr lang="ru-RU" sz="3600" dirty="0"/>
          </a:p>
          <a:p>
            <a:pPr lvl="0"/>
            <a:r>
              <a:rPr lang="ru-RU" sz="3600" dirty="0" smtClean="0"/>
              <a:t>3. Авторский </a:t>
            </a:r>
            <a:r>
              <a:rPr lang="ru-RU" sz="3600" dirty="0"/>
              <a:t>надзор и техническая помощь в осуществлении проектов.</a:t>
            </a:r>
          </a:p>
        </p:txBody>
      </p:sp>
    </p:spTree>
    <p:extLst>
      <p:ext uri="{BB962C8B-B14F-4D97-AF65-F5344CB8AC3E}">
        <p14:creationId xmlns:p14="http://schemas.microsoft.com/office/powerpoint/2010/main" val="221013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2431" y="260648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подготовительных работах </a:t>
            </a:r>
            <a:endParaRPr lang="ru-RU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2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уточняют </a:t>
            </a:r>
            <a:r>
              <a:rPr lang="ru-RU" sz="3200" dirty="0"/>
              <a:t>перечень хозяйств в районе для проведения </a:t>
            </a:r>
            <a:r>
              <a:rPr lang="ru-RU" sz="3200" dirty="0" smtClean="0"/>
              <a:t>надзора</a:t>
            </a:r>
          </a:p>
          <a:p>
            <a:pPr marL="457200" indent="-457200">
              <a:buFont typeface="Wingdings" pitchFamily="2" charset="2"/>
              <a:buChar char="§"/>
            </a:pPr>
            <a:endParaRPr lang="ru-RU" sz="32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изучают </a:t>
            </a:r>
            <a:r>
              <a:rPr lang="ru-RU" sz="3200" dirty="0"/>
              <a:t>наличие документации, ее состояние, содержание </a:t>
            </a:r>
            <a:r>
              <a:rPr lang="ru-RU" sz="3200" dirty="0" smtClean="0"/>
              <a:t>проекта</a:t>
            </a:r>
          </a:p>
          <a:p>
            <a:pPr marL="457200" indent="-457200">
              <a:buFont typeface="Wingdings" pitchFamily="2" charset="2"/>
              <a:buChar char="§"/>
            </a:pPr>
            <a:endParaRPr lang="ru-RU" sz="3200" dirty="0"/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/>
              <a:t>готовят </a:t>
            </a:r>
            <a:r>
              <a:rPr lang="ru-RU" sz="3200" dirty="0"/>
              <a:t>плановую основу для графического отображения результатов надзора и другие документы</a:t>
            </a:r>
            <a:r>
              <a:rPr lang="ru-RU" sz="3200" dirty="0" smtClean="0"/>
              <a:t>.</a:t>
            </a:r>
          </a:p>
          <a:p>
            <a:pPr marL="457200" indent="-457200" algn="ctr">
              <a:buFont typeface="Wingdings" pitchFamily="2" charset="2"/>
              <a:buChar char="§"/>
            </a:pPr>
            <a:endParaRPr lang="ru-RU" sz="32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427984" y="5733256"/>
            <a:ext cx="2880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2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937" y="404664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В</a:t>
            </a:r>
            <a:r>
              <a:rPr lang="ru-RU" sz="3600" dirty="0" smtClean="0"/>
              <a:t> </a:t>
            </a:r>
            <a:r>
              <a:rPr lang="ru-RU" sz="3600" dirty="0"/>
              <a:t>районном управлении сельского хозяйства и выделенных для надзора хозяйствах </a:t>
            </a:r>
            <a:endParaRPr lang="ru-RU" sz="3600" dirty="0" smtClean="0"/>
          </a:p>
          <a:p>
            <a:endParaRPr lang="ru-RU" sz="3600" dirty="0"/>
          </a:p>
          <a:p>
            <a:pPr algn="ctr"/>
            <a:r>
              <a:rPr lang="ru-RU" sz="3600" dirty="0" smtClean="0"/>
              <a:t>собирают </a:t>
            </a:r>
            <a:r>
              <a:rPr lang="ru-RU" sz="3600" dirty="0"/>
              <a:t>сведения о ходе осуществления проекта в целом и по отдельным </a:t>
            </a:r>
            <a:r>
              <a:rPr lang="ru-RU" sz="3600" dirty="0" smtClean="0"/>
              <a:t>мероприятиям</a:t>
            </a:r>
          </a:p>
          <a:p>
            <a:pPr algn="ctr"/>
            <a:endParaRPr lang="ru-RU" sz="36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283968" y="2132856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24393" y="4365104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21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324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На основании анализа собранных сведений </a:t>
            </a:r>
            <a:endParaRPr lang="ru-RU" sz="3600" dirty="0" smtClean="0"/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выявляют </a:t>
            </a:r>
            <a:r>
              <a:rPr lang="ru-RU" sz="3600" dirty="0"/>
              <a:t>содержание проведенных в хозяйстве работ, их соответствие проектным решениям и причины, сдерживающие их практическое претворение.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455368" y="1700808"/>
            <a:ext cx="41379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68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/>
              <a:t>Собранные сведения и разработанные </a:t>
            </a:r>
            <a:r>
              <a:rPr lang="ru-RU" sz="3600" u="sng" dirty="0" smtClean="0"/>
              <a:t>предложения </a:t>
            </a:r>
          </a:p>
          <a:p>
            <a:pPr algn="ctr"/>
            <a:endParaRPr lang="ru-RU" sz="3600" dirty="0"/>
          </a:p>
          <a:p>
            <a:pPr marL="571500" indent="-571500">
              <a:buFont typeface="Wingdings" pitchFamily="2" charset="2"/>
              <a:buChar char="ü"/>
            </a:pPr>
            <a:r>
              <a:rPr lang="ru-RU" sz="3600" dirty="0" smtClean="0"/>
              <a:t>обобщают </a:t>
            </a:r>
            <a:r>
              <a:rPr lang="ru-RU" sz="3600" dirty="0"/>
              <a:t>в журнале (ведомости) результатов изучения хода осуществления проекта </a:t>
            </a:r>
            <a:endParaRPr lang="ru-RU" sz="3600" dirty="0" smtClean="0"/>
          </a:p>
          <a:p>
            <a:pPr marL="571500" indent="-571500">
              <a:buFont typeface="Wingdings" pitchFamily="2" charset="2"/>
              <a:buChar char="ü"/>
            </a:pPr>
            <a:endParaRPr lang="ru-RU" sz="3600" dirty="0"/>
          </a:p>
          <a:p>
            <a:pPr marL="571500" indent="-571500">
              <a:buFont typeface="Wingdings" pitchFamily="2" charset="2"/>
              <a:buChar char="ü"/>
            </a:pPr>
            <a:r>
              <a:rPr lang="ru-RU" sz="3600" dirty="0" smtClean="0"/>
              <a:t>изображают </a:t>
            </a:r>
            <a:r>
              <a:rPr lang="ru-RU" sz="3600" dirty="0"/>
              <a:t>на графическом проекте внутрихозяйственного землеустройства.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55976" y="1844824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74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Данные авторского надзора отображаются </a:t>
            </a:r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600" dirty="0"/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в </a:t>
            </a:r>
            <a:r>
              <a:rPr lang="ru-RU" sz="3600" dirty="0"/>
              <a:t>сводной ведомости по хозяйствам </a:t>
            </a:r>
            <a:r>
              <a:rPr lang="ru-RU" sz="3600" dirty="0" smtClean="0"/>
              <a:t>района</a:t>
            </a:r>
          </a:p>
          <a:p>
            <a:pPr algn="ctr"/>
            <a:endParaRPr lang="ru-RU" sz="3600" dirty="0"/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рассматриваются </a:t>
            </a:r>
            <a:r>
              <a:rPr lang="ru-RU" sz="3600" dirty="0"/>
              <a:t>и утверждаются в установленном порядке.</a:t>
            </a:r>
          </a:p>
        </p:txBody>
      </p:sp>
    </p:spTree>
    <p:extLst>
      <p:ext uri="{BB962C8B-B14F-4D97-AF65-F5344CB8AC3E}">
        <p14:creationId xmlns:p14="http://schemas.microsoft.com/office/powerpoint/2010/main" val="369513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72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u="sng" dirty="0" smtClean="0"/>
              <a:t>1. Содержание </a:t>
            </a:r>
            <a:r>
              <a:rPr lang="ru-RU" sz="2000" i="1" u="sng" dirty="0"/>
              <a:t>и задачи осуществления проектов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660758"/>
            <a:ext cx="856895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</a:t>
            </a:r>
            <a:r>
              <a:rPr lang="ru-RU" sz="2800" dirty="0" smtClean="0"/>
              <a:t>одержание </a:t>
            </a:r>
            <a:r>
              <a:rPr lang="ru-RU" sz="2800" dirty="0"/>
              <a:t>основных работ по осуществлению проектов внутрихозяйственного </a:t>
            </a:r>
            <a:r>
              <a:rPr lang="ru-RU" sz="2800" dirty="0" smtClean="0"/>
              <a:t>землеустройства:</a:t>
            </a:r>
          </a:p>
          <a:p>
            <a:endParaRPr lang="ru-RU" sz="2800" dirty="0"/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3600" dirty="0" smtClean="0"/>
              <a:t>составление </a:t>
            </a:r>
            <a:r>
              <a:rPr lang="ru-RU" sz="3600" dirty="0"/>
              <a:t>планов освоения, улучшения и охраны земель</a:t>
            </a:r>
            <a:r>
              <a:rPr lang="ru-RU" sz="3600" dirty="0" smtClean="0"/>
              <a:t>;</a:t>
            </a:r>
          </a:p>
          <a:p>
            <a:pPr marL="457200" lvl="0" indent="-457200">
              <a:buFont typeface="Wingdings" pitchFamily="2" charset="2"/>
              <a:buChar char="§"/>
            </a:pPr>
            <a:endParaRPr lang="ru-RU" sz="3600" dirty="0"/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3600" dirty="0"/>
              <a:t>составление планов строительства построек и сооружений</a:t>
            </a:r>
            <a:r>
              <a:rPr lang="ru-RU" sz="3600" dirty="0" smtClean="0"/>
              <a:t>;</a:t>
            </a:r>
          </a:p>
          <a:p>
            <a:pPr lvl="0"/>
            <a:endParaRPr lang="ru-RU" sz="3600" dirty="0"/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3600" dirty="0"/>
              <a:t>составление и уточнение планов освоения севооборотов</a:t>
            </a:r>
            <a:r>
              <a:rPr lang="ru-RU" sz="3600" dirty="0" smtClean="0"/>
              <a:t>;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188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 smtClean="0"/>
              <a:t>выдача и обновление в хозяйстве документации по осуществление проектов;</a:t>
            </a:r>
          </a:p>
          <a:p>
            <a:pPr marL="571500" lvl="0" indent="-571500">
              <a:buFont typeface="Wingdings" pitchFamily="2" charset="2"/>
              <a:buChar char="§"/>
            </a:pPr>
            <a:endParaRPr lang="ru-RU" sz="3600" dirty="0" smtClean="0"/>
          </a:p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 smtClean="0"/>
              <a:t>авторский надзор за осуществлением проектов;</a:t>
            </a:r>
          </a:p>
          <a:p>
            <a:pPr lvl="0"/>
            <a:endParaRPr lang="ru-RU" sz="3600" dirty="0" smtClean="0"/>
          </a:p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 smtClean="0"/>
              <a:t>техническая помощь хозяйствам в осуществлении проектов.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099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6409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Основными документами для реализации </a:t>
            </a:r>
            <a:r>
              <a:rPr lang="ru-RU" sz="2800" dirty="0" smtClean="0"/>
              <a:t>работ </a:t>
            </a:r>
          </a:p>
          <a:p>
            <a:pPr algn="ctr"/>
            <a:r>
              <a:rPr lang="ru-RU" sz="2800" dirty="0" smtClean="0"/>
              <a:t>по осуществлению проектов</a:t>
            </a:r>
          </a:p>
          <a:p>
            <a:pPr algn="ctr"/>
            <a:r>
              <a:rPr lang="ru-RU" sz="2800" dirty="0" smtClean="0"/>
              <a:t> внутрихозяйственного землеустройства служат:</a:t>
            </a:r>
          </a:p>
          <a:p>
            <a:pPr algn="ctr"/>
            <a:endParaRPr lang="ru-RU" sz="32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 </a:t>
            </a:r>
            <a:r>
              <a:rPr lang="ru-RU" sz="3200" dirty="0"/>
              <a:t>рабочие чертежи по перенесению проекта </a:t>
            </a:r>
            <a:r>
              <a:rPr lang="ru-RU" sz="3200" dirty="0" smtClean="0"/>
              <a:t>на местность 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3200" dirty="0"/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/>
              <a:t>планы </a:t>
            </a:r>
            <a:r>
              <a:rPr lang="ru-RU" sz="3200" dirty="0"/>
              <a:t>перехода к севооборотам</a:t>
            </a:r>
            <a:r>
              <a:rPr lang="ru-RU" sz="3200" dirty="0" smtClean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2800" dirty="0"/>
          </a:p>
          <a:p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56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3253" y="428178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/>
              <a:t>Проект </a:t>
            </a:r>
          </a:p>
          <a:p>
            <a:pPr algn="ctr"/>
            <a:r>
              <a:rPr lang="ru-RU" sz="3200" u="sng" dirty="0" smtClean="0"/>
              <a:t>считается полностью осуществленным </a:t>
            </a:r>
          </a:p>
          <a:p>
            <a:pPr algn="ctr"/>
            <a:r>
              <a:rPr lang="ru-RU" sz="3200" dirty="0" smtClean="0"/>
              <a:t>при условии претворения в жизнь входящих в его содержание мероприятий и достижение планируемых показателей развития производства.</a:t>
            </a:r>
          </a:p>
          <a:p>
            <a:pPr algn="ctr"/>
            <a:endParaRPr lang="ru-RU" sz="3200" dirty="0" smtClean="0"/>
          </a:p>
          <a:p>
            <a:pPr algn="ctr"/>
            <a:r>
              <a:rPr lang="ru-RU" sz="3200" u="sng" dirty="0" smtClean="0"/>
              <a:t>Работы по осуществлению проектов </a:t>
            </a:r>
            <a:r>
              <a:rPr lang="ru-RU" sz="3200" dirty="0" smtClean="0"/>
              <a:t>организуют руководители и специалисты сельскохозяйственных организаций.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4169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/>
              <a:t>Контроль и помощь </a:t>
            </a:r>
          </a:p>
          <a:p>
            <a:pPr algn="ctr"/>
            <a:r>
              <a:rPr lang="ru-RU" sz="3600" dirty="0" smtClean="0"/>
              <a:t>осуществляют сельскохозяйственные органы. </a:t>
            </a:r>
          </a:p>
          <a:p>
            <a:pPr algn="ctr"/>
            <a:endParaRPr lang="ru-RU" sz="3600" dirty="0"/>
          </a:p>
          <a:p>
            <a:pPr algn="ctr"/>
            <a:r>
              <a:rPr lang="ru-RU" sz="3600" dirty="0" smtClean="0"/>
              <a:t>Проектные институты </a:t>
            </a:r>
          </a:p>
          <a:p>
            <a:pPr algn="ctr"/>
            <a:r>
              <a:rPr lang="ru-RU" sz="3600" u="sng" dirty="0" smtClean="0"/>
              <a:t>ведут авторский надзор и техническую помощь в осуществлении проектов.</a:t>
            </a:r>
            <a:endParaRPr lang="ru-RU" sz="3600" u="sng" dirty="0"/>
          </a:p>
        </p:txBody>
      </p:sp>
    </p:spTree>
    <p:extLst>
      <p:ext uri="{BB962C8B-B14F-4D97-AF65-F5344CB8AC3E}">
        <p14:creationId xmlns:p14="http://schemas.microsoft.com/office/powerpoint/2010/main" val="176202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u="sng" dirty="0" smtClean="0"/>
              <a:t>2. План </a:t>
            </a:r>
            <a:r>
              <a:rPr lang="ru-RU" sz="2000" i="1" u="sng" dirty="0"/>
              <a:t>осуществления проекта, его содержание и методика составления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96526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При разработке всех разделов плана наряду с общими принципами землеустройства </a:t>
            </a:r>
            <a:r>
              <a:rPr lang="ru-RU" sz="2800" u="sng" dirty="0"/>
              <a:t>руководствуются следующими основными требованиями</a:t>
            </a:r>
            <a:r>
              <a:rPr lang="ru-RU" sz="2800" u="sng" dirty="0" smtClean="0"/>
              <a:t>:</a:t>
            </a:r>
          </a:p>
          <a:p>
            <a:pPr algn="ctr"/>
            <a:endParaRPr lang="ru-RU" sz="2800" u="sng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3200" dirty="0"/>
              <a:t>обеспечение интенсивного использования и охраны каждого земельного участка, удобных организационно-производственных и территориальных основ для получения планируемой продукции в более короткие сроки;</a:t>
            </a:r>
          </a:p>
          <a:p>
            <a:pPr lvl="0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4343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66299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Ø"/>
            </a:pPr>
            <a:r>
              <a:rPr lang="ru-RU" sz="3200" dirty="0" smtClean="0"/>
              <a:t>создание благоприятных социально-производственных условий для жизни и производительного труда населения как в переходные годы, так и в течение всего проектного периода;</a:t>
            </a:r>
          </a:p>
          <a:p>
            <a:pPr marL="457200" lvl="0" indent="-457200">
              <a:buFont typeface="Wingdings" pitchFamily="2" charset="2"/>
              <a:buChar char="Ø"/>
            </a:pPr>
            <a:endParaRPr lang="ru-RU" sz="3200" dirty="0" smtClean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3200" dirty="0" smtClean="0"/>
              <a:t>снижение единовременных затрат и ежегодных издержек на осуществление мероприятий и достижение их быстрейшей окупаемости.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8765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61</TotalTime>
  <Words>759</Words>
  <Application>Microsoft Office PowerPoint</Application>
  <PresentationFormat>Экран (4:3)</PresentationFormat>
  <Paragraphs>126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Юра</dc:creator>
  <cp:lastModifiedBy>Юра</cp:lastModifiedBy>
  <cp:revision>6</cp:revision>
  <dcterms:created xsi:type="dcterms:W3CDTF">2019-10-13T20:03:35Z</dcterms:created>
  <dcterms:modified xsi:type="dcterms:W3CDTF">2019-10-13T21:05:08Z</dcterms:modified>
</cp:coreProperties>
</file>