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9301-ACD9-4191-B1DF-2C6234A053DE}" type="datetimeFigureOut">
              <a:rPr lang="ru-RU" smtClean="0"/>
              <a:t>11.10.2019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75FF-1559-4A79-BAD2-D8C88E3B01BC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9301-ACD9-4191-B1DF-2C6234A053DE}" type="datetimeFigureOut">
              <a:rPr lang="ru-RU" smtClean="0"/>
              <a:t>11.10.2019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75FF-1559-4A79-BAD2-D8C88E3B01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9301-ACD9-4191-B1DF-2C6234A053DE}" type="datetimeFigureOut">
              <a:rPr lang="ru-RU" smtClean="0"/>
              <a:t>11.10.2019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75FF-1559-4A79-BAD2-D8C88E3B01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9301-ACD9-4191-B1DF-2C6234A053DE}" type="datetimeFigureOut">
              <a:rPr lang="ru-RU" smtClean="0"/>
              <a:t>11.10.2019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75FF-1559-4A79-BAD2-D8C88E3B01B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9301-ACD9-4191-B1DF-2C6234A053DE}" type="datetimeFigureOut">
              <a:rPr lang="ru-RU" smtClean="0"/>
              <a:t>11.10.2019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75FF-1559-4A79-BAD2-D8C88E3B01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9301-ACD9-4191-B1DF-2C6234A053DE}" type="datetimeFigureOut">
              <a:rPr lang="ru-RU" smtClean="0"/>
              <a:t>11.10.2019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75FF-1559-4A79-BAD2-D8C88E3B01B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9301-ACD9-4191-B1DF-2C6234A053DE}" type="datetimeFigureOut">
              <a:rPr lang="ru-RU" smtClean="0"/>
              <a:t>11.10.2019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75FF-1559-4A79-BAD2-D8C88E3B01B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9301-ACD9-4191-B1DF-2C6234A053DE}" type="datetimeFigureOut">
              <a:rPr lang="ru-RU" smtClean="0"/>
              <a:t>11.10.2019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75FF-1559-4A79-BAD2-D8C88E3B01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9301-ACD9-4191-B1DF-2C6234A053DE}" type="datetimeFigureOut">
              <a:rPr lang="ru-RU" smtClean="0"/>
              <a:t>11.10.2019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75FF-1559-4A79-BAD2-D8C88E3B01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9301-ACD9-4191-B1DF-2C6234A053DE}" type="datetimeFigureOut">
              <a:rPr lang="ru-RU" smtClean="0"/>
              <a:t>11.10.2019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75FF-1559-4A79-BAD2-D8C88E3B01B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9301-ACD9-4191-B1DF-2C6234A053DE}" type="datetimeFigureOut">
              <a:rPr lang="ru-RU" smtClean="0"/>
              <a:t>11.10.2019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75FF-1559-4A79-BAD2-D8C88E3B01BC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579301-ACD9-4191-B1DF-2C6234A053DE}" type="datetimeFigureOut">
              <a:rPr lang="ru-RU" smtClean="0"/>
              <a:t>11.10.2019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0775FF-1559-4A79-BAD2-D8C88E3B01B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772816"/>
            <a:ext cx="806489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/>
              <a:t>ЭФФЕКТИВНОСТЬ ВНУТРИХОЗЯЙСТВЕННОГО ЗЕМЛЕУСТРОЙСТВА</a:t>
            </a:r>
          </a:p>
        </p:txBody>
      </p:sp>
    </p:spTree>
    <p:extLst>
      <p:ext uri="{BB962C8B-B14F-4D97-AF65-F5344CB8AC3E}">
        <p14:creationId xmlns:p14="http://schemas.microsoft.com/office/powerpoint/2010/main" val="2042947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5821" y="116632"/>
            <a:ext cx="914501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Экономическая эффективность </a:t>
            </a:r>
            <a:r>
              <a:rPr lang="ru-RU" sz="3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виде дополнительного чистого </a:t>
            </a:r>
            <a:r>
              <a:rPr lang="ru-RU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дохода</a:t>
            </a:r>
          </a:p>
          <a:p>
            <a:pPr algn="ctr"/>
            <a:endParaRPr lang="ru-RU" sz="36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ctr">
              <a:buFont typeface="Wingdings" pitchFamily="2" charset="2"/>
              <a:buChar char="q"/>
            </a:pPr>
            <a:r>
              <a:rPr lang="ru-RU" sz="3600" dirty="0" smtClean="0"/>
              <a:t>единовременные затраты; </a:t>
            </a:r>
          </a:p>
          <a:p>
            <a:pPr marL="571500" indent="-571500" algn="ctr">
              <a:buFont typeface="Wingdings" pitchFamily="2" charset="2"/>
              <a:buChar char="q"/>
            </a:pPr>
            <a:endParaRPr lang="ru-RU" sz="3600" dirty="0" smtClean="0"/>
          </a:p>
          <a:p>
            <a:pPr marL="571500" indent="-571500" algn="ctr">
              <a:buFont typeface="Wingdings" pitchFamily="2" charset="2"/>
              <a:buChar char="q"/>
            </a:pPr>
            <a:r>
              <a:rPr lang="ru-RU" sz="3600" dirty="0" smtClean="0"/>
              <a:t>ежегодные </a:t>
            </a:r>
            <a:r>
              <a:rPr lang="ru-RU" sz="3600" dirty="0"/>
              <a:t>издержки </a:t>
            </a:r>
            <a:r>
              <a:rPr lang="ru-RU" sz="3600" dirty="0" smtClean="0"/>
              <a:t>производства;</a:t>
            </a:r>
          </a:p>
          <a:p>
            <a:pPr algn="ctr"/>
            <a:r>
              <a:rPr lang="ru-RU" sz="3600" dirty="0" smtClean="0"/>
              <a:t> </a:t>
            </a:r>
          </a:p>
          <a:p>
            <a:pPr marL="571500" indent="-571500" algn="ctr">
              <a:buFont typeface="Wingdings" pitchFamily="2" charset="2"/>
              <a:buChar char="q"/>
            </a:pPr>
            <a:r>
              <a:rPr lang="ru-RU" sz="3600" dirty="0" smtClean="0"/>
              <a:t>стоимость </a:t>
            </a:r>
            <a:r>
              <a:rPr lang="ru-RU" sz="3600" dirty="0"/>
              <a:t>ежегодного прироста продукции, </a:t>
            </a:r>
            <a:r>
              <a:rPr lang="ru-RU" sz="3600" dirty="0" smtClean="0"/>
              <a:t>доходов;</a:t>
            </a:r>
          </a:p>
          <a:p>
            <a:pPr algn="ctr"/>
            <a:endParaRPr lang="ru-RU" sz="3600" dirty="0" smtClean="0"/>
          </a:p>
          <a:p>
            <a:pPr marL="571500" indent="-571500" algn="ctr">
              <a:buFont typeface="Wingdings" pitchFamily="2" charset="2"/>
              <a:buChar char="q"/>
            </a:pPr>
            <a:r>
              <a:rPr lang="ru-RU" sz="3600" dirty="0" smtClean="0"/>
              <a:t>экономию </a:t>
            </a:r>
            <a:r>
              <a:rPr lang="ru-RU" sz="3600" dirty="0"/>
              <a:t>затрат.</a:t>
            </a:r>
          </a:p>
        </p:txBody>
      </p:sp>
      <p:sp>
        <p:nvSpPr>
          <p:cNvPr id="3" name="Стрелка вниз 2"/>
          <p:cNvSpPr/>
          <p:nvPr/>
        </p:nvSpPr>
        <p:spPr>
          <a:xfrm>
            <a:off x="4398348" y="1376772"/>
            <a:ext cx="720080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0195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8334" y="692696"/>
            <a:ext cx="82809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Единовременные затраты </a:t>
            </a:r>
            <a:endParaRPr lang="ru-RU" sz="36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3600" dirty="0" smtClean="0"/>
              <a:t>включают </a:t>
            </a:r>
            <a:r>
              <a:rPr lang="ru-RU" sz="3600" dirty="0"/>
              <a:t>затраты на</a:t>
            </a:r>
            <a:r>
              <a:rPr lang="ru-RU" sz="3600" dirty="0" smtClean="0"/>
              <a:t>:</a:t>
            </a:r>
          </a:p>
          <a:p>
            <a:pPr algn="ctr"/>
            <a:endParaRPr lang="ru-RU" sz="3600" dirty="0"/>
          </a:p>
          <a:p>
            <a:pPr marL="571500" lvl="0" indent="-571500">
              <a:buFont typeface="Wingdings" pitchFamily="2" charset="2"/>
              <a:buChar char="§"/>
            </a:pPr>
            <a:r>
              <a:rPr lang="ru-RU" sz="3600" dirty="0"/>
              <a:t>освоение и улучшение земель;</a:t>
            </a:r>
          </a:p>
          <a:p>
            <a:pPr marL="571500" lvl="0" indent="-571500">
              <a:buFont typeface="Wingdings" pitchFamily="2" charset="2"/>
              <a:buChar char="§"/>
            </a:pPr>
            <a:r>
              <a:rPr lang="ru-RU" sz="3600" dirty="0"/>
              <a:t>противоэрозионные мероприятия;</a:t>
            </a:r>
          </a:p>
          <a:p>
            <a:pPr marL="571500" lvl="0" indent="-571500">
              <a:buFont typeface="Wingdings" pitchFamily="2" charset="2"/>
              <a:buChar char="§"/>
            </a:pPr>
            <a:r>
              <a:rPr lang="ru-RU" sz="3600" dirty="0"/>
              <a:t>инженерное оборудование территории;</a:t>
            </a:r>
          </a:p>
          <a:p>
            <a:pPr marL="571500" lvl="0" indent="-571500">
              <a:buFont typeface="Wingdings" pitchFamily="2" charset="2"/>
              <a:buChar char="§"/>
            </a:pPr>
            <a:r>
              <a:rPr lang="ru-RU" sz="3600" dirty="0"/>
              <a:t>проектно-изыскательские работы.</a:t>
            </a:r>
          </a:p>
        </p:txBody>
      </p:sp>
    </p:spTree>
    <p:extLst>
      <p:ext uri="{BB962C8B-B14F-4D97-AF65-F5344CB8AC3E}">
        <p14:creationId xmlns:p14="http://schemas.microsoft.com/office/powerpoint/2010/main" val="315383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64096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Ежегодные издержки производства: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ru-RU" sz="3000" dirty="0"/>
              <a:t>амортизационные отчисления;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ru-RU" sz="3000" dirty="0"/>
              <a:t>эксплуатационные расходы;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ru-RU" sz="3000" dirty="0"/>
              <a:t>производственные затраты на дополнительную </a:t>
            </a:r>
            <a:r>
              <a:rPr lang="ru-RU" sz="3000" dirty="0" smtClean="0"/>
              <a:t>продукцию;</a:t>
            </a:r>
            <a:endParaRPr lang="ru-RU" sz="3000" dirty="0"/>
          </a:p>
          <a:p>
            <a:pPr marL="457200" lvl="0" indent="-457200">
              <a:buFont typeface="Arial" pitchFamily="34" charset="0"/>
              <a:buChar char="•"/>
            </a:pPr>
            <a:r>
              <a:rPr lang="ru-RU" sz="3000" dirty="0"/>
              <a:t>затраты на перевозку дополнительной продукции;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ru-RU" sz="3000" dirty="0"/>
              <a:t>утраченный доход или потеря стоимости ранее производимой </a:t>
            </a:r>
            <a:r>
              <a:rPr lang="ru-RU" sz="3000" dirty="0" smtClean="0"/>
              <a:t>продукции;</a:t>
            </a:r>
            <a:endParaRPr lang="ru-RU" sz="3000" dirty="0"/>
          </a:p>
          <a:p>
            <a:pPr marL="457200" lvl="0" indent="-457200">
              <a:buFont typeface="Arial" pitchFamily="34" charset="0"/>
              <a:buChar char="•"/>
            </a:pPr>
            <a:r>
              <a:rPr lang="ru-RU" sz="3000" dirty="0"/>
              <a:t>удорожание полевых механизированных работ с учетом ухудшения условий их проведения после размещения лесополос и внедрения контурной обработки рабочих участков.</a:t>
            </a:r>
          </a:p>
        </p:txBody>
      </p:sp>
    </p:spTree>
    <p:extLst>
      <p:ext uri="{BB962C8B-B14F-4D97-AF65-F5344CB8AC3E}">
        <p14:creationId xmlns:p14="http://schemas.microsoft.com/office/powerpoint/2010/main" val="2728363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600" y="224434"/>
            <a:ext cx="9013737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Стоимость ежегодного прироста продукции, </a:t>
            </a:r>
            <a:endParaRPr lang="ru-RU" sz="28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доходов </a:t>
            </a:r>
            <a:r>
              <a:rPr lang="ru-RU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экономии затрат</a:t>
            </a:r>
            <a:r>
              <a:rPr lang="ru-RU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algn="ctr"/>
            <a:endParaRPr lang="ru-RU" sz="28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lvl="0" indent="-457200">
              <a:buFont typeface="Wingdings" pitchFamily="2" charset="2"/>
              <a:buChar char="§"/>
            </a:pPr>
            <a:r>
              <a:rPr lang="ru-RU" sz="2800" dirty="0"/>
              <a:t>стоимость дополнительной продукции за счет освоения земель, улучшение сельхозземель и противоэрозионных мероприятий;</a:t>
            </a:r>
          </a:p>
          <a:p>
            <a:pPr marL="457200" lvl="0" indent="-457200">
              <a:buFont typeface="Wingdings" pitchFamily="2" charset="2"/>
              <a:buChar char="§"/>
            </a:pPr>
            <a:r>
              <a:rPr lang="ru-RU" sz="2800" dirty="0"/>
              <a:t>эффективность от сокращения средних расстояний и улучшения транспортных условий перевозки грузов, людей и перегонов техники;</a:t>
            </a:r>
          </a:p>
          <a:p>
            <a:pPr marL="457200" lvl="0" indent="-457200">
              <a:buFont typeface="Wingdings" pitchFamily="2" charset="2"/>
              <a:buChar char="§"/>
            </a:pPr>
            <a:r>
              <a:rPr lang="ru-RU" sz="2800" dirty="0"/>
              <a:t>годовые сокращения затрат на механизированную обработку полей</a:t>
            </a:r>
          </a:p>
          <a:p>
            <a:pPr lvl="0"/>
            <a:r>
              <a:rPr lang="ru-RU" sz="2800" dirty="0"/>
              <a:t>противоэрозионный эффект дифференцированного размещения культур  по севооборотам;</a:t>
            </a:r>
          </a:p>
        </p:txBody>
      </p:sp>
    </p:spTree>
    <p:extLst>
      <p:ext uri="{BB962C8B-B14F-4D97-AF65-F5344CB8AC3E}">
        <p14:creationId xmlns:p14="http://schemas.microsoft.com/office/powerpoint/2010/main" val="3431200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7144" y="404664"/>
            <a:ext cx="86409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itchFamily="2" charset="2"/>
              <a:buChar char="§"/>
            </a:pPr>
            <a:r>
              <a:rPr lang="ru-RU" sz="3000" dirty="0"/>
              <a:t>эффект от правильного размещения культур и севооборотов по отношению к почвам</a:t>
            </a:r>
            <a:r>
              <a:rPr lang="ru-RU" sz="3000" dirty="0" smtClean="0"/>
              <a:t>;</a:t>
            </a:r>
          </a:p>
          <a:p>
            <a:pPr marL="457200" lvl="0" indent="-457200">
              <a:buFont typeface="Wingdings" pitchFamily="2" charset="2"/>
              <a:buChar char="§"/>
            </a:pPr>
            <a:endParaRPr lang="ru-RU" sz="3000" dirty="0"/>
          </a:p>
          <a:p>
            <a:pPr marL="457200" lvl="0" indent="-457200">
              <a:buFont typeface="Wingdings" pitchFamily="2" charset="2"/>
              <a:buChar char="§"/>
            </a:pPr>
            <a:r>
              <a:rPr lang="ru-RU" sz="3000" dirty="0"/>
              <a:t>эффект от размещения полей и рабочих участков с учетом рельефа</a:t>
            </a:r>
            <a:r>
              <a:rPr lang="ru-RU" sz="3000" dirty="0" smtClean="0"/>
              <a:t>;</a:t>
            </a:r>
          </a:p>
          <a:p>
            <a:pPr marL="457200" lvl="0" indent="-457200">
              <a:buFont typeface="Wingdings" pitchFamily="2" charset="2"/>
              <a:buChar char="§"/>
            </a:pPr>
            <a:endParaRPr lang="ru-RU" sz="3000" dirty="0"/>
          </a:p>
          <a:p>
            <a:pPr marL="457200" lvl="0" indent="-457200">
              <a:buFont typeface="Wingdings" pitchFamily="2" charset="2"/>
              <a:buChar char="§"/>
            </a:pPr>
            <a:r>
              <a:rPr lang="ru-RU" sz="3000" dirty="0"/>
              <a:t>экономия годовых издержек от хозяйственной деятельности</a:t>
            </a:r>
            <a:r>
              <a:rPr lang="ru-RU" sz="3000" dirty="0" smtClean="0"/>
              <a:t>;</a:t>
            </a:r>
          </a:p>
          <a:p>
            <a:pPr marL="457200" lvl="0" indent="-457200">
              <a:buFont typeface="Wingdings" pitchFamily="2" charset="2"/>
              <a:buChar char="§"/>
            </a:pPr>
            <a:endParaRPr lang="ru-RU" sz="3000" dirty="0"/>
          </a:p>
          <a:p>
            <a:pPr marL="457200" lvl="0" indent="-457200">
              <a:buFont typeface="Wingdings" pitchFamily="2" charset="2"/>
              <a:buChar char="§"/>
            </a:pPr>
            <a:r>
              <a:rPr lang="ru-RU" sz="3000" dirty="0"/>
              <a:t>экономический эффект рационального размещения </a:t>
            </a:r>
            <a:r>
              <a:rPr lang="ru-RU" sz="3000" dirty="0" smtClean="0"/>
              <a:t>луговых земель для выпаса </a:t>
            </a:r>
            <a:r>
              <a:rPr lang="ru-RU" sz="3000" dirty="0"/>
              <a:t>относительно животноводческих ферм.</a:t>
            </a:r>
          </a:p>
        </p:txBody>
      </p:sp>
    </p:spTree>
    <p:extLst>
      <p:ext uri="{BB962C8B-B14F-4D97-AF65-F5344CB8AC3E}">
        <p14:creationId xmlns:p14="http://schemas.microsoft.com/office/powerpoint/2010/main" val="3619421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6079" y="620688"/>
            <a:ext cx="87129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Экономическая эффективность проектов </a:t>
            </a:r>
            <a:r>
              <a:rPr lang="ru-RU" sz="3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землеустройства </a:t>
            </a:r>
            <a:endParaRPr lang="ru-RU" sz="36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sz="3600" dirty="0"/>
          </a:p>
          <a:p>
            <a:pPr algn="ctr"/>
            <a:r>
              <a:rPr lang="ru-RU" sz="3600" u="sng" dirty="0" smtClean="0"/>
              <a:t>прирост </a:t>
            </a:r>
            <a:r>
              <a:rPr lang="ru-RU" sz="3600" u="sng" dirty="0"/>
              <a:t>чистого </a:t>
            </a:r>
            <a:r>
              <a:rPr lang="ru-RU" sz="3600" u="sng" dirty="0" smtClean="0"/>
              <a:t>дохода</a:t>
            </a:r>
          </a:p>
          <a:p>
            <a:pPr algn="ctr"/>
            <a:endParaRPr lang="ru-RU" sz="3600" dirty="0"/>
          </a:p>
          <a:p>
            <a:pPr algn="ctr"/>
            <a:r>
              <a:rPr lang="ru-RU" sz="3600" u="sng" dirty="0" smtClean="0"/>
              <a:t>срок </a:t>
            </a:r>
            <a:r>
              <a:rPr lang="ru-RU" sz="3600" u="sng" dirty="0"/>
              <a:t>окупаемости капитальных </a:t>
            </a:r>
            <a:r>
              <a:rPr lang="ru-RU" sz="3600" u="sng" dirty="0" smtClean="0"/>
              <a:t>затрат</a:t>
            </a:r>
            <a:endParaRPr lang="ru-RU" sz="3600" u="sng" dirty="0"/>
          </a:p>
        </p:txBody>
      </p:sp>
      <p:sp>
        <p:nvSpPr>
          <p:cNvPr id="3" name="Стрелка вниз 2"/>
          <p:cNvSpPr/>
          <p:nvPr/>
        </p:nvSpPr>
        <p:spPr>
          <a:xfrm>
            <a:off x="4355976" y="1916832"/>
            <a:ext cx="576064" cy="41201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низ 3"/>
          <p:cNvSpPr/>
          <p:nvPr/>
        </p:nvSpPr>
        <p:spPr>
          <a:xfrm>
            <a:off x="4355976" y="2996952"/>
            <a:ext cx="576064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5305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11056" y="404664"/>
            <a:ext cx="435728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000" i="1" u="sng" dirty="0" smtClean="0"/>
              <a:t>4. Экологическая </a:t>
            </a:r>
            <a:r>
              <a:rPr lang="ru-RU" sz="2000" i="1" u="sng" dirty="0"/>
              <a:t>эффективность</a:t>
            </a:r>
            <a:endParaRPr lang="ru-RU" sz="2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9852" y="810402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u="sng" dirty="0"/>
              <a:t>В качестве основных характеристик экологического состояния территории можно применить следующие коэффициенты и показатели: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29852" y="2010731"/>
            <a:ext cx="84969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itchFamily="2" charset="2"/>
              <a:buChar char="v"/>
            </a:pPr>
            <a:r>
              <a:rPr lang="ru-RU" sz="3200" dirty="0"/>
              <a:t>коэффициенты лесистости, освоенности, распаханности, обводненности, залуженности</a:t>
            </a:r>
            <a:r>
              <a:rPr lang="ru-RU" sz="3200" dirty="0" smtClean="0"/>
              <a:t>;</a:t>
            </a:r>
          </a:p>
          <a:p>
            <a:pPr marL="457200" lvl="0" indent="-457200">
              <a:buFont typeface="Wingdings" pitchFamily="2" charset="2"/>
              <a:buChar char="v"/>
            </a:pPr>
            <a:endParaRPr lang="ru-RU" sz="3200" dirty="0"/>
          </a:p>
          <a:p>
            <a:pPr marL="457200" lvl="0" indent="-457200">
              <a:buFont typeface="Wingdings" pitchFamily="2" charset="2"/>
              <a:buChar char="v"/>
            </a:pPr>
            <a:r>
              <a:rPr lang="ru-RU" sz="3200" dirty="0"/>
              <a:t>показатели контурности земель, контурности почвенных разновидностей</a:t>
            </a:r>
            <a:r>
              <a:rPr lang="ru-RU" sz="3200" dirty="0" smtClean="0"/>
              <a:t>;</a:t>
            </a:r>
          </a:p>
          <a:p>
            <a:pPr marL="457200" lvl="0" indent="-457200">
              <a:buFont typeface="Wingdings" pitchFamily="2" charset="2"/>
              <a:buChar char="v"/>
            </a:pPr>
            <a:endParaRPr lang="ru-RU" sz="3200" dirty="0"/>
          </a:p>
          <a:p>
            <a:pPr marL="457200" lvl="0" indent="-457200">
              <a:buFont typeface="Wingdings" pitchFamily="2" charset="2"/>
              <a:buChar char="v"/>
            </a:pPr>
            <a:r>
              <a:rPr lang="ru-RU" sz="3200" dirty="0"/>
              <a:t>коэффициент эрозийной расчлененности рельефа;</a:t>
            </a:r>
          </a:p>
        </p:txBody>
      </p:sp>
    </p:spTree>
    <p:extLst>
      <p:ext uri="{BB962C8B-B14F-4D97-AF65-F5344CB8AC3E}">
        <p14:creationId xmlns:p14="http://schemas.microsoft.com/office/powerpoint/2010/main" val="925917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88640"/>
            <a:ext cx="849694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itchFamily="2" charset="2"/>
              <a:buChar char="v"/>
            </a:pPr>
            <a:r>
              <a:rPr lang="ru-RU" sz="3200" dirty="0"/>
              <a:t>коэффициенты противоэрозионной защищенности и эрозионной уязвимости территории</a:t>
            </a:r>
            <a:r>
              <a:rPr lang="ru-RU" sz="3200" dirty="0" smtClean="0"/>
              <a:t>;</a:t>
            </a:r>
          </a:p>
          <a:p>
            <a:pPr marL="457200" lvl="0" indent="-457200">
              <a:buFont typeface="Wingdings" pitchFamily="2" charset="2"/>
              <a:buChar char="v"/>
            </a:pPr>
            <a:endParaRPr lang="ru-RU" sz="3200" dirty="0"/>
          </a:p>
          <a:p>
            <a:pPr marL="457200" lvl="0" indent="-457200">
              <a:buFont typeface="Wingdings" pitchFamily="2" charset="2"/>
              <a:buChar char="v"/>
            </a:pPr>
            <a:r>
              <a:rPr lang="ru-RU" sz="3200" dirty="0"/>
              <a:t>коэффициент экологической уязвимости территории</a:t>
            </a:r>
            <a:r>
              <a:rPr lang="ru-RU" sz="3200" dirty="0" smtClean="0"/>
              <a:t>;</a:t>
            </a:r>
          </a:p>
          <a:p>
            <a:pPr marL="457200" lvl="0" indent="-457200">
              <a:buFont typeface="Wingdings" pitchFamily="2" charset="2"/>
              <a:buChar char="v"/>
            </a:pPr>
            <a:endParaRPr lang="ru-RU" sz="3200" dirty="0"/>
          </a:p>
          <a:p>
            <a:pPr marL="457200" lvl="0" indent="-457200">
              <a:buFont typeface="Wingdings" pitchFamily="2" charset="2"/>
              <a:buChar char="v"/>
            </a:pPr>
            <a:r>
              <a:rPr lang="ru-RU" sz="3200" dirty="0"/>
              <a:t>коэффициент антропогенной напряженности территории</a:t>
            </a:r>
            <a:r>
              <a:rPr lang="ru-RU" sz="3200" dirty="0" smtClean="0"/>
              <a:t>;</a:t>
            </a:r>
          </a:p>
          <a:p>
            <a:pPr marL="457200" lvl="0" indent="-457200">
              <a:buFont typeface="Wingdings" pitchFamily="2" charset="2"/>
              <a:buChar char="v"/>
            </a:pPr>
            <a:endParaRPr lang="ru-RU" sz="3200" dirty="0"/>
          </a:p>
          <a:p>
            <a:pPr marL="457200" lvl="0" indent="-457200">
              <a:buFont typeface="Wingdings" pitchFamily="2" charset="2"/>
              <a:buChar char="v"/>
            </a:pPr>
            <a:r>
              <a:rPr lang="ru-RU" sz="3200" dirty="0"/>
              <a:t>коэффициент, отражающий уплотнение обрабатываемых земель;</a:t>
            </a:r>
          </a:p>
        </p:txBody>
      </p:sp>
    </p:spTree>
    <p:extLst>
      <p:ext uri="{BB962C8B-B14F-4D97-AF65-F5344CB8AC3E}">
        <p14:creationId xmlns:p14="http://schemas.microsoft.com/office/powerpoint/2010/main" val="87913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45032" y="116632"/>
            <a:ext cx="928903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itchFamily="2" charset="2"/>
              <a:buChar char="v"/>
            </a:pPr>
            <a:r>
              <a:rPr lang="ru-RU" sz="3200" dirty="0"/>
              <a:t>показатель протяженности границ природных объектов, приходящихся на 1 км</a:t>
            </a:r>
            <a:r>
              <a:rPr lang="ru-RU" sz="3200" baseline="30000" dirty="0"/>
              <a:t>2 </a:t>
            </a:r>
            <a:r>
              <a:rPr lang="ru-RU" sz="3200" dirty="0"/>
              <a:t>территории</a:t>
            </a:r>
            <a:r>
              <a:rPr lang="ru-RU" sz="3200" dirty="0" smtClean="0"/>
              <a:t>;</a:t>
            </a:r>
          </a:p>
          <a:p>
            <a:pPr marL="457200" lvl="0" indent="-457200">
              <a:buFont typeface="Wingdings" pitchFamily="2" charset="2"/>
              <a:buChar char="v"/>
            </a:pPr>
            <a:endParaRPr lang="ru-RU" sz="1100" dirty="0"/>
          </a:p>
          <a:p>
            <a:pPr marL="457200" lvl="0" indent="-457200">
              <a:buFont typeface="Wingdings" pitchFamily="2" charset="2"/>
              <a:buChar char="v"/>
            </a:pPr>
            <a:r>
              <a:rPr lang="ru-RU" sz="3200" dirty="0"/>
              <a:t>показатель протяженности границ техногенных объектов, приходящихся на км</a:t>
            </a:r>
            <a:r>
              <a:rPr lang="ru-RU" sz="3200" baseline="30000" dirty="0"/>
              <a:t>2</a:t>
            </a:r>
            <a:r>
              <a:rPr lang="ru-RU" sz="3200" dirty="0"/>
              <a:t> территории</a:t>
            </a:r>
            <a:r>
              <a:rPr lang="ru-RU" sz="3200" dirty="0" smtClean="0"/>
              <a:t>;</a:t>
            </a:r>
          </a:p>
          <a:p>
            <a:pPr marL="457200" lvl="0" indent="-457200">
              <a:buFont typeface="Wingdings" pitchFamily="2" charset="2"/>
              <a:buChar char="v"/>
            </a:pPr>
            <a:endParaRPr lang="ru-RU" sz="1100" dirty="0"/>
          </a:p>
          <a:p>
            <a:pPr marL="457200" lvl="0" indent="-457200">
              <a:buFont typeface="Wingdings" pitchFamily="2" charset="2"/>
              <a:buChar char="v"/>
            </a:pPr>
            <a:r>
              <a:rPr lang="ru-RU" sz="3200" dirty="0"/>
              <a:t>показатель, отражающий разнообразие рельефа местности</a:t>
            </a:r>
            <a:r>
              <a:rPr lang="ru-RU" sz="3200" dirty="0" smtClean="0"/>
              <a:t>;</a:t>
            </a:r>
          </a:p>
          <a:p>
            <a:pPr marL="457200" lvl="0" indent="-457200">
              <a:buFont typeface="Wingdings" pitchFamily="2" charset="2"/>
              <a:buChar char="v"/>
            </a:pPr>
            <a:endParaRPr lang="ru-RU" sz="1100" dirty="0"/>
          </a:p>
          <a:p>
            <a:pPr marL="457200" lvl="0" indent="-457200">
              <a:buFont typeface="Wingdings" pitchFamily="2" charset="2"/>
              <a:buChar char="v"/>
            </a:pPr>
            <a:r>
              <a:rPr lang="ru-RU" sz="3200" dirty="0"/>
              <a:t>показатель экологического разнообразия ландшафта</a:t>
            </a:r>
            <a:r>
              <a:rPr lang="ru-RU" sz="3200" dirty="0" smtClean="0"/>
              <a:t>;</a:t>
            </a:r>
          </a:p>
          <a:p>
            <a:pPr marL="457200" lvl="0" indent="-457200">
              <a:buFont typeface="Wingdings" pitchFamily="2" charset="2"/>
              <a:buChar char="v"/>
            </a:pPr>
            <a:endParaRPr lang="ru-RU" sz="1100" dirty="0"/>
          </a:p>
          <a:p>
            <a:pPr marL="457200" lvl="0" indent="-457200">
              <a:buFont typeface="Wingdings" pitchFamily="2" charset="2"/>
              <a:buChar char="v"/>
            </a:pPr>
            <a:r>
              <a:rPr lang="ru-RU" sz="3200" dirty="0"/>
              <a:t>баланс гумуса.</a:t>
            </a:r>
          </a:p>
        </p:txBody>
      </p:sp>
    </p:spTree>
    <p:extLst>
      <p:ext uri="{BB962C8B-B14F-4D97-AF65-F5344CB8AC3E}">
        <p14:creationId xmlns:p14="http://schemas.microsoft.com/office/powerpoint/2010/main" val="2068029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55776" y="59701"/>
            <a:ext cx="401263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000" i="1" u="sng" dirty="0" smtClean="0"/>
              <a:t>5. Социальная </a:t>
            </a:r>
            <a:r>
              <a:rPr lang="ru-RU" sz="2000" i="1" u="sng" dirty="0"/>
              <a:t>эффективность</a:t>
            </a:r>
            <a:endParaRPr lang="ru-RU" sz="2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496541"/>
            <a:ext cx="874846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Социальная эффективность землеустройства: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3200" dirty="0" smtClean="0"/>
              <a:t>сокращение </a:t>
            </a:r>
            <a:r>
              <a:rPr lang="ru-RU" sz="3200" dirty="0"/>
              <a:t>времени, затрачиваемого на обслуживание </a:t>
            </a:r>
            <a:r>
              <a:rPr lang="ru-RU" sz="3200" dirty="0" smtClean="0"/>
              <a:t>территории</a:t>
            </a:r>
            <a:r>
              <a:rPr lang="ru-RU" sz="3200" dirty="0"/>
              <a:t>;</a:t>
            </a:r>
            <a:endParaRPr lang="ru-RU" sz="3200" dirty="0" smtClean="0"/>
          </a:p>
          <a:p>
            <a:pPr marL="457200" indent="-457200">
              <a:buFont typeface="Wingdings" pitchFamily="2" charset="2"/>
              <a:buChar char="q"/>
            </a:pPr>
            <a:r>
              <a:rPr lang="ru-RU" sz="3200" dirty="0" smtClean="0"/>
              <a:t>улучшение </a:t>
            </a:r>
            <a:r>
              <a:rPr lang="ru-RU" sz="3200" dirty="0"/>
              <a:t>условий </a:t>
            </a:r>
            <a:r>
              <a:rPr lang="ru-RU" sz="3200" dirty="0" smtClean="0"/>
              <a:t>труда;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3200" dirty="0" smtClean="0"/>
              <a:t>рост производительности труда </a:t>
            </a:r>
            <a:r>
              <a:rPr lang="ru-RU" sz="3200" dirty="0"/>
              <a:t>в растениеводстве и </a:t>
            </a:r>
            <a:r>
              <a:rPr lang="ru-RU" sz="3200" dirty="0" smtClean="0"/>
              <a:t>животноводстве;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3200" dirty="0" smtClean="0"/>
              <a:t>повышение уровня производства;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ru-RU" sz="3200" dirty="0"/>
              <a:t>п</a:t>
            </a:r>
            <a:r>
              <a:rPr lang="ru-RU" sz="3200" dirty="0" smtClean="0"/>
              <a:t>овышение уровня </a:t>
            </a:r>
            <a:r>
              <a:rPr lang="ru-RU" sz="3200" dirty="0"/>
              <a:t>культурно-бытового обслуживания и жизни сельского населения.</a:t>
            </a:r>
          </a:p>
        </p:txBody>
      </p:sp>
    </p:spTree>
    <p:extLst>
      <p:ext uri="{BB962C8B-B14F-4D97-AF65-F5344CB8AC3E}">
        <p14:creationId xmlns:p14="http://schemas.microsoft.com/office/powerpoint/2010/main" val="647650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836711"/>
            <a:ext cx="83529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dirty="0" smtClean="0"/>
              <a:t>1. Понятие </a:t>
            </a:r>
            <a:r>
              <a:rPr lang="ru-RU" sz="3600" dirty="0"/>
              <a:t>и виды эффективности  внутрихозяйственного землеустройства.</a:t>
            </a:r>
          </a:p>
          <a:p>
            <a:pPr lvl="0"/>
            <a:r>
              <a:rPr lang="ru-RU" sz="3600" dirty="0" smtClean="0"/>
              <a:t>2. Организационно-хозяйственная </a:t>
            </a:r>
            <a:r>
              <a:rPr lang="ru-RU" sz="3600" dirty="0"/>
              <a:t>и техническая эффективность.</a:t>
            </a:r>
          </a:p>
          <a:p>
            <a:pPr lvl="0"/>
            <a:r>
              <a:rPr lang="ru-RU" sz="3600" dirty="0" smtClean="0"/>
              <a:t>3. Экономическая </a:t>
            </a:r>
            <a:r>
              <a:rPr lang="ru-RU" sz="3600" dirty="0"/>
              <a:t>эффективность.</a:t>
            </a:r>
          </a:p>
          <a:p>
            <a:pPr lvl="0"/>
            <a:r>
              <a:rPr lang="ru-RU" sz="3600" dirty="0" smtClean="0"/>
              <a:t>4. Экологическая </a:t>
            </a:r>
            <a:r>
              <a:rPr lang="ru-RU" sz="3600" dirty="0"/>
              <a:t>эффективность.</a:t>
            </a:r>
          </a:p>
          <a:p>
            <a:pPr lvl="0"/>
            <a:r>
              <a:rPr lang="ru-RU" sz="3600" dirty="0" smtClean="0"/>
              <a:t>5. Социальная </a:t>
            </a:r>
            <a:r>
              <a:rPr lang="ru-RU" sz="3600" dirty="0"/>
              <a:t>эффективность.</a:t>
            </a:r>
          </a:p>
        </p:txBody>
      </p:sp>
    </p:spTree>
    <p:extLst>
      <p:ext uri="{BB962C8B-B14F-4D97-AF65-F5344CB8AC3E}">
        <p14:creationId xmlns:p14="http://schemas.microsoft.com/office/powerpoint/2010/main" val="1387849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3800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8998" y="260648"/>
            <a:ext cx="85689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i="1" u="sng" dirty="0" smtClean="0"/>
              <a:t>1. Понятие </a:t>
            </a:r>
            <a:r>
              <a:rPr lang="ru-RU" sz="2000" i="1" u="sng" dirty="0"/>
              <a:t>и виды эффективности внутрихозяйственного землеустройства</a:t>
            </a:r>
            <a:endParaRPr lang="ru-RU" sz="2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214735"/>
            <a:ext cx="806489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Эффективность </a:t>
            </a:r>
            <a:r>
              <a:rPr lang="ru-RU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землеустройства:</a:t>
            </a:r>
          </a:p>
          <a:p>
            <a:pPr algn="ctr"/>
            <a:endParaRPr lang="ru-RU" sz="36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ctr">
              <a:buFont typeface="Wingdings" pitchFamily="2" charset="2"/>
              <a:buChar char="Ø"/>
            </a:pPr>
            <a:r>
              <a:rPr lang="ru-RU" sz="3600" dirty="0" smtClean="0"/>
              <a:t>организационно </a:t>
            </a:r>
            <a:r>
              <a:rPr lang="ru-RU" sz="3600" dirty="0"/>
              <a:t>– </a:t>
            </a:r>
            <a:r>
              <a:rPr lang="ru-RU" sz="3600" dirty="0" smtClean="0"/>
              <a:t>хозяйственная </a:t>
            </a:r>
          </a:p>
          <a:p>
            <a:pPr marL="571500" indent="-571500" algn="ctr">
              <a:buFont typeface="Wingdings" pitchFamily="2" charset="2"/>
              <a:buChar char="Ø"/>
            </a:pPr>
            <a:r>
              <a:rPr lang="ru-RU" sz="3600" dirty="0" smtClean="0"/>
              <a:t>техническая</a:t>
            </a:r>
          </a:p>
          <a:p>
            <a:pPr marL="571500" indent="-571500" algn="ctr">
              <a:buFont typeface="Wingdings" pitchFamily="2" charset="2"/>
              <a:buChar char="Ø"/>
            </a:pPr>
            <a:r>
              <a:rPr lang="ru-RU" sz="3600" dirty="0"/>
              <a:t>э</a:t>
            </a:r>
            <a:r>
              <a:rPr lang="ru-RU" sz="3600" dirty="0" smtClean="0"/>
              <a:t>кономическая</a:t>
            </a:r>
          </a:p>
          <a:p>
            <a:pPr marL="571500" indent="-571500" algn="ctr">
              <a:buFont typeface="Wingdings" pitchFamily="2" charset="2"/>
              <a:buChar char="Ø"/>
            </a:pPr>
            <a:r>
              <a:rPr lang="ru-RU" sz="3600" dirty="0" smtClean="0"/>
              <a:t> экологическая</a:t>
            </a:r>
          </a:p>
          <a:p>
            <a:pPr marL="571500" indent="-571500" algn="ctr">
              <a:buFont typeface="Wingdings" pitchFamily="2" charset="2"/>
              <a:buChar char="Ø"/>
            </a:pPr>
            <a:r>
              <a:rPr lang="ru-RU" sz="3600" dirty="0" smtClean="0"/>
              <a:t> социальная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515200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76672"/>
            <a:ext cx="84249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i="1" u="sng" dirty="0" smtClean="0"/>
              <a:t>2. Организационно-хозяйственная </a:t>
            </a:r>
            <a:r>
              <a:rPr lang="ru-RU" sz="2000" i="1" u="sng" dirty="0"/>
              <a:t>и техническая эффективность</a:t>
            </a:r>
            <a:endParaRPr lang="ru-RU" sz="2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628800"/>
            <a:ext cx="842493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/>
              <a:t>Организационно-хозяйственная эффективность обуславливается улучшением структуры и территориальной организации производства, условий управления, хозяйствования, внедрения прогрессивных технологий. </a:t>
            </a:r>
          </a:p>
        </p:txBody>
      </p:sp>
    </p:spTree>
    <p:extLst>
      <p:ext uri="{BB962C8B-B14F-4D97-AF65-F5344CB8AC3E}">
        <p14:creationId xmlns:p14="http://schemas.microsoft.com/office/powerpoint/2010/main" val="261247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66300"/>
            <a:ext cx="874846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Техническая эффективность землеустройства выражается в улучшении технических параметров землепользования и условий хозяйствования на </a:t>
            </a:r>
            <a:r>
              <a:rPr lang="ru-RU" sz="2400" dirty="0" smtClean="0"/>
              <a:t>нем</a:t>
            </a:r>
          </a:p>
          <a:p>
            <a:pPr algn="ctr"/>
            <a:endParaRPr lang="ru-RU" sz="2400" dirty="0"/>
          </a:p>
          <a:p>
            <a:pPr algn="ctr"/>
            <a:r>
              <a:rPr lang="ru-RU" sz="3200" dirty="0" smtClean="0"/>
              <a:t>достигается </a:t>
            </a:r>
            <a:r>
              <a:rPr lang="ru-RU" sz="3200" dirty="0"/>
              <a:t>путем устранения недостатков </a:t>
            </a:r>
            <a:r>
              <a:rPr lang="ru-RU" sz="3200" dirty="0" smtClean="0"/>
              <a:t>земельных участков, </a:t>
            </a:r>
            <a:r>
              <a:rPr lang="ru-RU" sz="3200" dirty="0"/>
              <a:t>укрупнения контуров сельхозземель и полей севооборотов, увеличения длины гона, повышения компактности пахотных массивов, сокращения средних расстояний до обслуживаемых земель, перегонов скота между фермами и </a:t>
            </a:r>
            <a:r>
              <a:rPr lang="ru-RU" sz="3200" dirty="0" smtClean="0"/>
              <a:t>луговыми землями и </a:t>
            </a:r>
            <a:r>
              <a:rPr lang="ru-RU" sz="3200" dirty="0"/>
              <a:t>др.</a:t>
            </a:r>
          </a:p>
        </p:txBody>
      </p:sp>
      <p:sp>
        <p:nvSpPr>
          <p:cNvPr id="4" name="Стрелка вниз 3"/>
          <p:cNvSpPr/>
          <p:nvPr/>
        </p:nvSpPr>
        <p:spPr>
          <a:xfrm>
            <a:off x="4499992" y="1628800"/>
            <a:ext cx="86409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3787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6690" y="548680"/>
            <a:ext cx="8424936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Показатели технической эффективности:</a:t>
            </a:r>
          </a:p>
          <a:p>
            <a:pPr marL="571500" indent="-571500">
              <a:buFont typeface="Wingdings" pitchFamily="2" charset="2"/>
              <a:buChar char="§"/>
            </a:pPr>
            <a:r>
              <a:rPr lang="ru-RU" sz="3600" dirty="0" smtClean="0"/>
              <a:t>сельскохозяйственная </a:t>
            </a:r>
            <a:r>
              <a:rPr lang="ru-RU" sz="3600" dirty="0"/>
              <a:t>освоенность территории, качественное состояние земель; </a:t>
            </a:r>
            <a:endParaRPr lang="ru-RU" sz="3600" dirty="0" smtClean="0"/>
          </a:p>
          <a:p>
            <a:pPr marL="571500" indent="-571500">
              <a:buFont typeface="Wingdings" pitchFamily="2" charset="2"/>
              <a:buChar char="§"/>
            </a:pPr>
            <a:r>
              <a:rPr lang="ru-RU" sz="3600" dirty="0" smtClean="0"/>
              <a:t>количество </a:t>
            </a:r>
            <a:r>
              <a:rPr lang="ru-RU" sz="3600" dirty="0"/>
              <a:t>и размеры производственных подразделений, компактность их земельных массивов; </a:t>
            </a:r>
            <a:endParaRPr lang="ru-RU" sz="3600" dirty="0" smtClean="0"/>
          </a:p>
          <a:p>
            <a:pPr marL="571500" indent="-571500">
              <a:buFont typeface="Wingdings" pitchFamily="2" charset="2"/>
              <a:buChar char="§"/>
            </a:pPr>
            <a:r>
              <a:rPr lang="ru-RU" sz="3600" dirty="0" smtClean="0"/>
              <a:t>средняя </a:t>
            </a:r>
            <a:r>
              <a:rPr lang="ru-RU" sz="3600" dirty="0"/>
              <a:t>удаленность земельных массивов от хозцентров; </a:t>
            </a:r>
          </a:p>
        </p:txBody>
      </p:sp>
    </p:spTree>
    <p:extLst>
      <p:ext uri="{BB962C8B-B14F-4D97-AF65-F5344CB8AC3E}">
        <p14:creationId xmlns:p14="http://schemas.microsoft.com/office/powerpoint/2010/main" val="3257738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10790" y="548680"/>
            <a:ext cx="8941730" cy="507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71500" marR="0" lvl="0" indent="-5715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расстояние перегонов скота между фермами и луговыми землями для выпаса;</a:t>
            </a:r>
          </a:p>
          <a:p>
            <a:pPr marL="571500" marR="0" lvl="0" indent="-5715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протяженность дорог на 100 га сельскохозяйственных земель и на 100 га общей площади хозяйства;</a:t>
            </a:r>
          </a:p>
          <a:p>
            <a:pPr marL="571500" marR="0" lvl="0" indent="-5715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количество и площади севооборотов; </a:t>
            </a:r>
          </a:p>
          <a:p>
            <a:pPr marL="571500" marR="0" lvl="0" indent="-5715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средний размер поля по севообороту;</a:t>
            </a:r>
          </a:p>
          <a:p>
            <a:pPr marL="571500" marR="0" lvl="0" indent="-5715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длина гона по севообороту и др.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175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1006" y="1412776"/>
            <a:ext cx="849694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/>
              <a:t>Технические </a:t>
            </a:r>
            <a:r>
              <a:rPr lang="ru-RU" sz="3200" dirty="0"/>
              <a:t>показатели </a:t>
            </a:r>
            <a:r>
              <a:rPr lang="ru-RU" sz="3200" dirty="0" smtClean="0"/>
              <a:t>определяются:</a:t>
            </a:r>
          </a:p>
          <a:p>
            <a:pPr algn="ctr"/>
            <a:endParaRPr lang="ru-RU" sz="3200" dirty="0" smtClean="0"/>
          </a:p>
          <a:p>
            <a:pPr marL="457200" indent="-457200" algn="ctr">
              <a:buFont typeface="Wingdings" pitchFamily="2" charset="2"/>
              <a:buChar char="Ø"/>
            </a:pPr>
            <a:r>
              <a:rPr lang="ru-RU" sz="3200" dirty="0" smtClean="0"/>
              <a:t>по </a:t>
            </a:r>
            <a:r>
              <a:rPr lang="ru-RU" sz="3200" dirty="0"/>
              <a:t>информационным и графическим материалам </a:t>
            </a:r>
            <a:r>
              <a:rPr lang="ru-RU" sz="3200" dirty="0" smtClean="0"/>
              <a:t>проекта;</a:t>
            </a:r>
          </a:p>
          <a:p>
            <a:pPr marL="457200" indent="-457200" algn="ctr">
              <a:buFont typeface="Wingdings" pitchFamily="2" charset="2"/>
              <a:buChar char="Ø"/>
            </a:pPr>
            <a:endParaRPr lang="ru-RU" sz="3200" dirty="0"/>
          </a:p>
          <a:p>
            <a:pPr marL="457200" indent="-457200" algn="ctr">
              <a:buFont typeface="Wingdings" pitchFamily="2" charset="2"/>
              <a:buChar char="Ø"/>
            </a:pPr>
            <a:r>
              <a:rPr lang="ru-RU" sz="3200" dirty="0" smtClean="0"/>
              <a:t>путем </a:t>
            </a:r>
            <a:r>
              <a:rPr lang="ru-RU" sz="3200" dirty="0"/>
              <a:t>выполнения соответствующих расчетов.</a:t>
            </a:r>
          </a:p>
        </p:txBody>
      </p:sp>
    </p:spTree>
    <p:extLst>
      <p:ext uri="{BB962C8B-B14F-4D97-AF65-F5344CB8AC3E}">
        <p14:creationId xmlns:p14="http://schemas.microsoft.com/office/powerpoint/2010/main" val="3067616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76672"/>
            <a:ext cx="835292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i="1" u="sng" dirty="0" smtClean="0"/>
              <a:t>3. Экономическая </a:t>
            </a:r>
            <a:r>
              <a:rPr lang="ru-RU" sz="2000" i="1" u="sng" dirty="0"/>
              <a:t>эффективность</a:t>
            </a:r>
            <a:endParaRPr lang="ru-RU" sz="2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86962" y="876782"/>
            <a:ext cx="849694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Без затрат можно получить экономический эффект за счет следующих мероприятий:</a:t>
            </a:r>
          </a:p>
          <a:p>
            <a:pPr marL="457200" lvl="0" indent="-457200">
              <a:buFont typeface="Wingdings" pitchFamily="2" charset="2"/>
              <a:buChar char="ü"/>
            </a:pPr>
            <a:r>
              <a:rPr lang="ru-RU" sz="2800" dirty="0"/>
              <a:t>совершенствования специализации производства и структуры управления;</a:t>
            </a:r>
          </a:p>
          <a:p>
            <a:pPr marL="457200" lvl="0" indent="-457200">
              <a:buFont typeface="Wingdings" pitchFamily="2" charset="2"/>
              <a:buChar char="ü"/>
            </a:pPr>
            <a:r>
              <a:rPr lang="ru-RU" sz="2800" dirty="0"/>
              <a:t>экономия сельхозземель под объекты внутрихозяйственного строительства;</a:t>
            </a:r>
          </a:p>
          <a:p>
            <a:pPr marL="457200" lvl="0" indent="-457200">
              <a:buFont typeface="Wingdings" pitchFamily="2" charset="2"/>
              <a:buChar char="ü"/>
            </a:pPr>
            <a:r>
              <a:rPr lang="ru-RU" sz="2800" dirty="0"/>
              <a:t>совершенствования состава, конфигурации, размещения земель;</a:t>
            </a:r>
          </a:p>
          <a:p>
            <a:pPr marL="457200" lvl="0" indent="-457200">
              <a:buFont typeface="Wingdings" pitchFamily="2" charset="2"/>
              <a:buChar char="ü"/>
            </a:pPr>
            <a:r>
              <a:rPr lang="ru-RU" sz="2800" dirty="0"/>
              <a:t>совершенствования системы севооборотов;</a:t>
            </a:r>
          </a:p>
          <a:p>
            <a:pPr marL="457200" lvl="0" indent="-457200">
              <a:buFont typeface="Wingdings" pitchFamily="2" charset="2"/>
              <a:buChar char="ü"/>
            </a:pPr>
            <a:r>
              <a:rPr lang="ru-RU" sz="2800" dirty="0"/>
              <a:t>рационального устройства территории севооборотов;</a:t>
            </a:r>
          </a:p>
          <a:p>
            <a:pPr marL="457200" lvl="0" indent="-457200">
              <a:buFont typeface="Wingdings" pitchFamily="2" charset="2"/>
              <a:buChar char="ü"/>
            </a:pPr>
            <a:r>
              <a:rPr lang="ru-RU" sz="2800" dirty="0"/>
              <a:t>внедрения сенокосо- и пастбищеоборотов.</a:t>
            </a:r>
          </a:p>
        </p:txBody>
      </p:sp>
    </p:spTree>
    <p:extLst>
      <p:ext uri="{BB962C8B-B14F-4D97-AF65-F5344CB8AC3E}">
        <p14:creationId xmlns:p14="http://schemas.microsoft.com/office/powerpoint/2010/main" val="208291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</TotalTime>
  <Words>628</Words>
  <Application>Microsoft Office PowerPoint</Application>
  <PresentationFormat>Экран (4:3)</PresentationFormat>
  <Paragraphs>113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Юра</dc:creator>
  <cp:lastModifiedBy>Юра</cp:lastModifiedBy>
  <cp:revision>7</cp:revision>
  <dcterms:created xsi:type="dcterms:W3CDTF">2019-10-11T19:56:28Z</dcterms:created>
  <dcterms:modified xsi:type="dcterms:W3CDTF">2019-10-11T20:53:55Z</dcterms:modified>
</cp:coreProperties>
</file>