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9" r:id="rId5"/>
    <p:sldId id="260" r:id="rId6"/>
    <p:sldId id="270" r:id="rId7"/>
    <p:sldId id="261" r:id="rId8"/>
    <p:sldId id="262" r:id="rId9"/>
    <p:sldId id="279" r:id="rId10"/>
    <p:sldId id="278" r:id="rId11"/>
    <p:sldId id="271" r:id="rId12"/>
    <p:sldId id="263" r:id="rId13"/>
    <p:sldId id="264" r:id="rId14"/>
    <p:sldId id="266" r:id="rId15"/>
    <p:sldId id="267" r:id="rId16"/>
    <p:sldId id="280" r:id="rId17"/>
    <p:sldId id="281" r:id="rId18"/>
    <p:sldId id="268" r:id="rId19"/>
    <p:sldId id="272" r:id="rId20"/>
    <p:sldId id="282" r:id="rId21"/>
    <p:sldId id="283" r:id="rId22"/>
    <p:sldId id="284" r:id="rId23"/>
    <p:sldId id="285" r:id="rId24"/>
    <p:sldId id="286" r:id="rId25"/>
    <p:sldId id="287" r:id="rId26"/>
    <p:sldId id="273" r:id="rId27"/>
    <p:sldId id="274" r:id="rId28"/>
    <p:sldId id="275" r:id="rId29"/>
    <p:sldId id="276" r:id="rId30"/>
    <p:sldId id="27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4E4899A-0768-45FD-ABDB-BF4913B0082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4B2802-9320-4254-9722-DB539F7545F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926124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УСТРОЙСТВО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ТЕРРИТОРИИ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ЛУГОВЫХ  ЗЕМЕЛЬ </a:t>
            </a:r>
          </a:p>
          <a:p>
            <a:pPr algn="ctr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СЕНОКОШЕНИЯ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117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2949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закреплении луговых земель для сенокошения за производственными подразделениями учитывают:</a:t>
            </a:r>
          </a:p>
          <a:p>
            <a:pPr algn="ctr"/>
            <a:endParaRPr lang="ru-RU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arenR"/>
            </a:pPr>
            <a:r>
              <a:rPr lang="ru-RU" sz="3200" dirty="0"/>
              <a:t>размещение населенных пунктов, количество трудоспособных;</a:t>
            </a:r>
          </a:p>
          <a:p>
            <a:endParaRPr lang="ru-RU" sz="3200" dirty="0"/>
          </a:p>
          <a:p>
            <a:r>
              <a:rPr lang="ru-RU" sz="3200" dirty="0"/>
              <a:t>2) проектируемое размещение ферм и потребность их в кормах;</a:t>
            </a:r>
          </a:p>
        </p:txBody>
      </p:sp>
    </p:spTree>
    <p:extLst>
      <p:ext uri="{BB962C8B-B14F-4D97-AF65-F5344CB8AC3E}">
        <p14:creationId xmlns:p14="http://schemas.microsoft.com/office/powerpoint/2010/main" val="1125104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3) площадь луговых земель для сенокошения, их расположение, компактность массивов, состояние, объем работ по улучшению и возможность механизации сеноуборки;</a:t>
            </a:r>
          </a:p>
          <a:p>
            <a:endParaRPr lang="ru-RU" sz="3600" dirty="0" smtClean="0"/>
          </a:p>
          <a:p>
            <a:r>
              <a:rPr lang="ru-RU" sz="3600" dirty="0" smtClean="0"/>
              <a:t>4) расположение пахотных и других земель, закрепляемых за подразделением.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28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326" y="412552"/>
            <a:ext cx="849694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закреплении </a:t>
            </a:r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луговых земель для сенокошения 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sz="2800" dirty="0" smtClean="0"/>
              <a:t>равномерность загрузки </a:t>
            </a:r>
            <a:r>
              <a:rPr lang="ru-RU" sz="2800" dirty="0"/>
              <a:t>подразделений по объемам работ по улучшению и уборке </a:t>
            </a:r>
            <a:r>
              <a:rPr lang="ru-RU" sz="2800" dirty="0" smtClean="0"/>
              <a:t>сена</a:t>
            </a:r>
          </a:p>
          <a:p>
            <a:pPr algn="ctr"/>
            <a:endParaRPr lang="ru-RU" sz="2800" dirty="0"/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равноудаленность </a:t>
            </a:r>
            <a:r>
              <a:rPr lang="ru-RU" sz="2800" dirty="0"/>
              <a:t>и компактность расположения </a:t>
            </a:r>
            <a:r>
              <a:rPr lang="ru-RU" sz="2800" dirty="0" smtClean="0"/>
              <a:t>массивов</a:t>
            </a:r>
          </a:p>
          <a:p>
            <a:pPr algn="ctr"/>
            <a:endParaRPr lang="ru-RU" sz="2800" dirty="0"/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обеспеченность </a:t>
            </a:r>
            <a:r>
              <a:rPr lang="ru-RU" sz="2800" dirty="0"/>
              <a:t>скота кормами с этих </a:t>
            </a:r>
            <a:r>
              <a:rPr lang="ru-RU" sz="2800" dirty="0" smtClean="0"/>
              <a:t>земель</a:t>
            </a:r>
            <a:endParaRPr lang="ru-RU" sz="28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572000" y="1556792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572000" y="3305651"/>
            <a:ext cx="360040" cy="4833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535930" y="4941168"/>
            <a:ext cx="360040" cy="4833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84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u="sng" dirty="0"/>
              <a:t>3. Размещение сенокосооборотных массивов и </a:t>
            </a:r>
            <a:r>
              <a:rPr lang="ru-RU" sz="2000" i="1" u="sng" dirty="0" smtClean="0"/>
              <a:t>участков</a:t>
            </a:r>
          </a:p>
          <a:p>
            <a:pPr algn="ctr"/>
            <a:endParaRPr lang="ru-RU" sz="2000" i="1" u="sng" dirty="0"/>
          </a:p>
          <a:p>
            <a:pPr algn="ctr"/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84784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Сенокосооборот </a:t>
            </a:r>
          </a:p>
          <a:p>
            <a:pPr algn="ctr"/>
            <a:r>
              <a:rPr lang="ru-RU" sz="3600" dirty="0" smtClean="0"/>
              <a:t>система мероприятий по использованию луговых земель для сенокошения и уходу за ними с чередованием сроков сеноуборки, выпаса скота, использования отавы и работ по улучшению </a:t>
            </a:r>
          </a:p>
          <a:p>
            <a:pPr algn="ctr"/>
            <a:r>
              <a:rPr lang="ru-RU" sz="3600" u="sng" dirty="0" smtClean="0"/>
              <a:t>по годам и участкам.</a:t>
            </a:r>
            <a:endParaRPr lang="ru-RU" sz="3600" u="sng" dirty="0"/>
          </a:p>
        </p:txBody>
      </p:sp>
    </p:spTree>
    <p:extLst>
      <p:ext uri="{BB962C8B-B14F-4D97-AF65-F5344CB8AC3E}">
        <p14:creationId xmlns:p14="http://schemas.microsoft.com/office/powerpoint/2010/main" val="73920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35292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/>
              <a:t>На количество сенокосооборотов </a:t>
            </a:r>
            <a:endParaRPr lang="ru-RU" sz="3200" u="sng" dirty="0" smtClean="0"/>
          </a:p>
          <a:p>
            <a:pPr algn="ctr"/>
            <a:r>
              <a:rPr lang="ru-RU" sz="3200" u="sng" dirty="0" smtClean="0"/>
              <a:t>и </a:t>
            </a:r>
            <a:r>
              <a:rPr lang="ru-RU" sz="3200" u="sng" dirty="0"/>
              <a:t>их площади </a:t>
            </a:r>
            <a:r>
              <a:rPr lang="ru-RU" sz="3200" u="sng" dirty="0" smtClean="0"/>
              <a:t>влияют</a:t>
            </a:r>
            <a:r>
              <a:rPr lang="ru-RU" sz="3200" u="sng" dirty="0" smtClean="0"/>
              <a:t>:</a:t>
            </a:r>
          </a:p>
          <a:p>
            <a:pPr algn="ctr"/>
            <a:endParaRPr lang="ru-RU" sz="3200" u="sng" dirty="0"/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500" dirty="0" smtClean="0"/>
              <a:t>площади </a:t>
            </a:r>
            <a:r>
              <a:rPr lang="ru-RU" sz="3500" dirty="0"/>
              <a:t>массивов </a:t>
            </a:r>
            <a:r>
              <a:rPr lang="ru-RU" sz="3500" dirty="0" smtClean="0"/>
              <a:t>луговых земель для сенокошения в подразделении</a:t>
            </a:r>
            <a:r>
              <a:rPr lang="ru-RU" sz="3500" dirty="0"/>
              <a:t>;</a:t>
            </a:r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500" dirty="0" smtClean="0"/>
              <a:t>типы луговых земель для сенокошения, </a:t>
            </a:r>
            <a:r>
              <a:rPr lang="ru-RU" sz="3500" dirty="0"/>
              <a:t>характер травостоя, размеры участков и их расположение;</a:t>
            </a:r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500" dirty="0" smtClean="0"/>
              <a:t>условия </a:t>
            </a:r>
            <a:r>
              <a:rPr lang="ru-RU" sz="3500" dirty="0"/>
              <a:t>использования техники и организации труда.</a:t>
            </a:r>
          </a:p>
        </p:txBody>
      </p:sp>
    </p:spTree>
    <p:extLst>
      <p:ext uri="{BB962C8B-B14F-4D97-AF65-F5344CB8AC3E}">
        <p14:creationId xmlns:p14="http://schemas.microsoft.com/office/powerpoint/2010/main" val="148564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64096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Определив количество, площади сенокосооборотов, их схемы и границы, производят размещение сенокосооборотных участков, </a:t>
            </a:r>
            <a:r>
              <a:rPr lang="ru-RU" sz="2400" dirty="0" smtClean="0"/>
              <a:t>т.е.</a:t>
            </a:r>
          </a:p>
          <a:p>
            <a:pPr algn="ctr"/>
            <a:r>
              <a:rPr lang="ru-RU" sz="2400" dirty="0" smtClean="0"/>
              <a:t> </a:t>
            </a:r>
            <a:r>
              <a:rPr lang="ru-RU" sz="2400" b="1" u="sng" dirty="0"/>
              <a:t>производят их внутреннее устройство</a:t>
            </a:r>
            <a:r>
              <a:rPr lang="ru-RU" sz="2400" b="1" u="sng" dirty="0" smtClean="0"/>
              <a:t>.</a:t>
            </a:r>
          </a:p>
          <a:p>
            <a:pPr algn="ctr"/>
            <a:endParaRPr lang="ru-RU" sz="2400" dirty="0"/>
          </a:p>
          <a:p>
            <a:pPr algn="ctr"/>
            <a:r>
              <a:rPr lang="ru-RU" sz="3200" u="sng" dirty="0"/>
              <a:t>На количество сенокосооборотных участков (полей) влияют: </a:t>
            </a:r>
            <a:endParaRPr lang="ru-RU" sz="3200" u="sng" dirty="0" smtClean="0"/>
          </a:p>
          <a:p>
            <a:pPr algn="ctr"/>
            <a:r>
              <a:rPr lang="ru-RU" sz="3200" dirty="0" smtClean="0"/>
              <a:t>площадь сенокосооборота </a:t>
            </a:r>
            <a:r>
              <a:rPr lang="ru-RU" sz="3200" dirty="0"/>
              <a:t>в производственном подразделении, количество, площади и расположение отдельных сенокосных участков, вошедших в данный сенокосооборот, их состояние.</a:t>
            </a:r>
          </a:p>
        </p:txBody>
      </p:sp>
    </p:spTree>
    <p:extLst>
      <p:ext uri="{BB962C8B-B14F-4D97-AF65-F5344CB8AC3E}">
        <p14:creationId xmlns:p14="http://schemas.microsoft.com/office/powerpoint/2010/main" val="284857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/>
              <a:t>Сенокосооборотные</a:t>
            </a:r>
            <a:r>
              <a:rPr lang="ru-RU" sz="3600" dirty="0"/>
              <a:t> массивы по площади должны быть такими, чтобы на них можно было разместить не менее трех </a:t>
            </a:r>
            <a:r>
              <a:rPr lang="ru-RU" sz="3600" dirty="0" err="1"/>
              <a:t>сенокосооборотных</a:t>
            </a:r>
            <a:r>
              <a:rPr lang="ru-RU" sz="3600" dirty="0"/>
              <a:t> участков (полей) </a:t>
            </a:r>
            <a:endParaRPr lang="ru-RU" sz="3600" dirty="0" smtClean="0"/>
          </a:p>
          <a:p>
            <a:pPr algn="ctr"/>
            <a:r>
              <a:rPr lang="ru-RU" sz="3600" dirty="0" smtClean="0"/>
              <a:t>с </a:t>
            </a:r>
            <a:r>
              <a:rPr lang="ru-RU" sz="3600" i="1" u="sng" dirty="0" smtClean="0"/>
              <a:t>минимальной </a:t>
            </a:r>
            <a:r>
              <a:rPr lang="ru-RU" sz="3600" i="1" u="sng" dirty="0"/>
              <a:t>площадью их 8–12 га.</a:t>
            </a:r>
          </a:p>
        </p:txBody>
      </p:sp>
    </p:spTree>
    <p:extLst>
      <p:ext uri="{BB962C8B-B14F-4D97-AF65-F5344CB8AC3E}">
        <p14:creationId xmlns:p14="http://schemas.microsoft.com/office/powerpoint/2010/main" val="4161577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В случае закрепления за бригадой </a:t>
            </a:r>
            <a:r>
              <a:rPr lang="ru-RU" sz="3200" u="sng" dirty="0"/>
              <a:t>незначительной площади луговых земель </a:t>
            </a:r>
            <a:r>
              <a:rPr lang="ru-RU" sz="3200" dirty="0"/>
              <a:t>для сенокошения чередование использования и ухода (сроков сенокошения, выпаса по отаве, мероприятий по улучшению) </a:t>
            </a:r>
            <a:r>
              <a:rPr lang="ru-RU" sz="3200" u="sng" dirty="0"/>
              <a:t>осуществляется только во времени </a:t>
            </a:r>
            <a:endParaRPr lang="ru-RU" sz="3200" u="sng" dirty="0" smtClean="0"/>
          </a:p>
          <a:p>
            <a:pPr algn="ctr"/>
            <a:r>
              <a:rPr lang="ru-RU" sz="3200" u="sng" dirty="0" smtClean="0"/>
              <a:t>(</a:t>
            </a:r>
            <a:r>
              <a:rPr lang="ru-RU" sz="3200" u="sng" dirty="0"/>
              <a:t>по годам) и </a:t>
            </a:r>
            <a:r>
              <a:rPr lang="ru-RU" sz="3200" u="sng" dirty="0" err="1"/>
              <a:t>сенокосооборот</a:t>
            </a:r>
            <a:r>
              <a:rPr lang="ru-RU" sz="3200" u="sng" dirty="0"/>
              <a:t> не проектируют</a:t>
            </a:r>
            <a:r>
              <a:rPr lang="ru-RU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1439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188" y="404664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Сенокосооборотные </a:t>
            </a:r>
            <a:r>
              <a:rPr lang="ru-RU" sz="3200" dirty="0"/>
              <a:t>участки </a:t>
            </a:r>
            <a:endParaRPr lang="ru-RU" sz="3200" dirty="0" smtClean="0"/>
          </a:p>
          <a:p>
            <a:pPr algn="ctr"/>
            <a:r>
              <a:rPr lang="ru-RU" sz="3200" dirty="0" smtClean="0"/>
              <a:t>должны </a:t>
            </a:r>
            <a:r>
              <a:rPr lang="ru-RU" sz="3200" dirty="0"/>
              <a:t>быть однородными по характеру травостоя, по возможности </a:t>
            </a:r>
            <a:endParaRPr lang="ru-RU" sz="3200" dirty="0" smtClean="0"/>
          </a:p>
          <a:p>
            <a:pPr algn="ctr"/>
            <a:r>
              <a:rPr lang="ru-RU" sz="3200" u="sng" dirty="0" smtClean="0"/>
              <a:t>компактными </a:t>
            </a:r>
            <a:r>
              <a:rPr lang="ru-RU" sz="3200" u="sng" dirty="0"/>
              <a:t>и равновеликими. </a:t>
            </a:r>
            <a:endParaRPr lang="ru-RU" sz="3200" u="sng" dirty="0" smtClean="0"/>
          </a:p>
          <a:p>
            <a:pPr algn="ctr"/>
            <a:endParaRPr lang="ru-RU" sz="3200" dirty="0"/>
          </a:p>
          <a:p>
            <a:pPr algn="ctr"/>
            <a:r>
              <a:rPr lang="ru-RU" sz="3200" u="sng" dirty="0" smtClean="0"/>
              <a:t>По </a:t>
            </a:r>
            <a:r>
              <a:rPr lang="ru-RU" sz="3200" u="sng" dirty="0"/>
              <a:t>площади и конфигурации </a:t>
            </a:r>
            <a:endParaRPr lang="ru-RU" sz="3200" u="sng" dirty="0" smtClean="0"/>
          </a:p>
          <a:p>
            <a:pPr algn="ctr"/>
            <a:r>
              <a:rPr lang="ru-RU" sz="3200" dirty="0" smtClean="0"/>
              <a:t>они </a:t>
            </a:r>
            <a:r>
              <a:rPr lang="ru-RU" sz="3200" dirty="0"/>
              <a:t>должны быть удобными для проведения механизированных работ по уходу за сенокосами и сеноуборки. </a:t>
            </a:r>
          </a:p>
        </p:txBody>
      </p:sp>
    </p:spTree>
    <p:extLst>
      <p:ext uri="{BB962C8B-B14F-4D97-AF65-F5344CB8AC3E}">
        <p14:creationId xmlns:p14="http://schemas.microsoft.com/office/powerpoint/2010/main" val="10071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723747"/>
            <a:ext cx="84249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/>
              <a:t>Границы сенокосооборотных участков </a:t>
            </a:r>
            <a:r>
              <a:rPr lang="ru-RU" sz="3200" dirty="0" smtClean="0"/>
              <a:t>совмещают с естественными контурами, </a:t>
            </a:r>
          </a:p>
          <a:p>
            <a:pPr algn="ctr"/>
            <a:r>
              <a:rPr lang="ru-RU" sz="3200" dirty="0" smtClean="0"/>
              <a:t>а в случае деления массивов </a:t>
            </a:r>
          </a:p>
          <a:p>
            <a:pPr algn="ctr"/>
            <a:r>
              <a:rPr lang="ru-RU" sz="3200" u="sng" dirty="0" smtClean="0"/>
              <a:t>проектируют прямолинейными.</a:t>
            </a:r>
            <a:endParaRPr lang="ru-RU" sz="3200" u="sng" dirty="0"/>
          </a:p>
        </p:txBody>
      </p:sp>
    </p:spTree>
    <p:extLst>
      <p:ext uri="{BB962C8B-B14F-4D97-AF65-F5344CB8AC3E}">
        <p14:creationId xmlns:p14="http://schemas.microsoft.com/office/powerpoint/2010/main" val="64854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1. Задачи и содержание устройства </a:t>
            </a:r>
            <a:r>
              <a:rPr lang="ru-RU" sz="3200" dirty="0" smtClean="0"/>
              <a:t>луговых земель для сенокошения.</a:t>
            </a:r>
            <a:endParaRPr lang="ru-RU" sz="3200" dirty="0"/>
          </a:p>
          <a:p>
            <a:r>
              <a:rPr lang="ru-RU" sz="3200" dirty="0"/>
              <a:t>2. Закрепление </a:t>
            </a:r>
            <a:r>
              <a:rPr lang="ru-RU" sz="3200" dirty="0" smtClean="0"/>
              <a:t>луговых земель для сенокошения </a:t>
            </a:r>
            <a:r>
              <a:rPr lang="ru-RU" sz="3200" dirty="0"/>
              <a:t>за производственными подразделениями.</a:t>
            </a:r>
          </a:p>
          <a:p>
            <a:r>
              <a:rPr lang="ru-RU" sz="3200" dirty="0"/>
              <a:t>3. Размещение сенокосооборотных массивов и участков.</a:t>
            </a:r>
          </a:p>
          <a:p>
            <a:r>
              <a:rPr lang="ru-RU" sz="3200" dirty="0"/>
              <a:t>4. Размещение дорог, водных источников и сезонных станов.</a:t>
            </a:r>
          </a:p>
          <a:p>
            <a:r>
              <a:rPr lang="ru-RU" sz="3200" dirty="0"/>
              <a:t>5.Анализ и оценка устройства территории </a:t>
            </a:r>
            <a:r>
              <a:rPr lang="ru-RU" sz="3200" dirty="0" smtClean="0"/>
              <a:t>луговых земель для сенокошения.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5283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768" y="1268760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/>
              <a:t>При компактном расположении </a:t>
            </a:r>
            <a:r>
              <a:rPr lang="ru-RU" sz="3200" u="sng" dirty="0" err="1"/>
              <a:t>сенокосооборотного</a:t>
            </a:r>
            <a:r>
              <a:rPr lang="ru-RU" sz="3200" u="sng" dirty="0"/>
              <a:t> массива</a:t>
            </a:r>
            <a:r>
              <a:rPr lang="ru-RU" sz="3200" dirty="0"/>
              <a:t> </a:t>
            </a:r>
            <a:endParaRPr lang="ru-RU" sz="3200" dirty="0" smtClean="0"/>
          </a:p>
          <a:p>
            <a:pPr algn="ctr"/>
            <a:r>
              <a:rPr lang="ru-RU" sz="3200" dirty="0" smtClean="0"/>
              <a:t>(</a:t>
            </a:r>
            <a:r>
              <a:rPr lang="ru-RU" sz="3200" dirty="0"/>
              <a:t>одним массивом) количество </a:t>
            </a:r>
            <a:r>
              <a:rPr lang="ru-RU" sz="3200" dirty="0" err="1"/>
              <a:t>сенокосооборотных</a:t>
            </a:r>
            <a:r>
              <a:rPr lang="ru-RU" sz="3200" dirty="0"/>
              <a:t> участков полностью </a:t>
            </a:r>
            <a:r>
              <a:rPr lang="ru-RU" sz="3200" u="sng" dirty="0"/>
              <a:t>зависит от площади массива. </a:t>
            </a:r>
            <a:endParaRPr lang="ru-RU" sz="3200" u="sng" dirty="0" smtClean="0"/>
          </a:p>
          <a:p>
            <a:pPr algn="ctr"/>
            <a:endParaRPr lang="ru-RU" sz="3200" dirty="0"/>
          </a:p>
          <a:p>
            <a:pPr algn="ctr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24818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1008"/>
            <a:ext cx="835292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В случае разобщенного расположения </a:t>
            </a:r>
            <a:r>
              <a:rPr lang="ru-RU" sz="3200" dirty="0" err="1"/>
              <a:t>сенокосооборота</a:t>
            </a:r>
            <a:r>
              <a:rPr lang="ru-RU" sz="3200" dirty="0"/>
              <a:t> количество </a:t>
            </a:r>
            <a:r>
              <a:rPr lang="ru-RU" sz="3200" dirty="0" err="1"/>
              <a:t>сенокосооборотных</a:t>
            </a:r>
            <a:r>
              <a:rPr lang="ru-RU" sz="3200" dirty="0"/>
              <a:t> участков (полей) может равняться, быть больше или меньше количества участков луговых земель для сенокошения, вошедших в этот </a:t>
            </a:r>
            <a:r>
              <a:rPr lang="ru-RU" sz="3200" dirty="0" err="1"/>
              <a:t>сенокосооборот</a:t>
            </a:r>
            <a:r>
              <a:rPr lang="ru-RU" sz="3200" dirty="0"/>
              <a:t>. </a:t>
            </a:r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Это </a:t>
            </a:r>
            <a:r>
              <a:rPr lang="ru-RU" sz="3200" dirty="0"/>
              <a:t>зависит от площади отдельных участков луговых земель для сенокошения. </a:t>
            </a:r>
            <a:endParaRPr lang="ru-RU" sz="3200" dirty="0" smtClean="0"/>
          </a:p>
          <a:p>
            <a:pPr algn="ctr"/>
            <a:r>
              <a:rPr lang="ru-RU" sz="32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Обычно </a:t>
            </a:r>
            <a:r>
              <a:rPr lang="ru-RU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32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сенокосообороте</a:t>
            </a:r>
            <a:r>
              <a:rPr lang="ru-RU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проектируют от 3 до 6 полей.</a:t>
            </a:r>
          </a:p>
        </p:txBody>
      </p:sp>
    </p:spTree>
    <p:extLst>
      <p:ext uri="{BB962C8B-B14F-4D97-AF65-F5344CB8AC3E}">
        <p14:creationId xmlns:p14="http://schemas.microsoft.com/office/powerpoint/2010/main" val="638565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4969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Если </a:t>
            </a:r>
            <a:r>
              <a:rPr lang="ru-RU" sz="3200" dirty="0" err="1"/>
              <a:t>сенокосооборотные</a:t>
            </a:r>
            <a:r>
              <a:rPr lang="ru-RU" sz="3200" dirty="0"/>
              <a:t> участки размещают на крупном массиве, то их </a:t>
            </a:r>
            <a:r>
              <a:rPr lang="ru-RU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длинные стороны должны быть строго параллельны. </a:t>
            </a:r>
            <a:endParaRPr lang="ru-RU" sz="32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На </a:t>
            </a:r>
            <a:r>
              <a:rPr lang="ru-RU" sz="3200" dirty="0"/>
              <a:t>склонах участки (поля) размещают </a:t>
            </a:r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длинной стороной поперек склона</a:t>
            </a:r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ru-RU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dirty="0" smtClean="0"/>
              <a:t>Желательно</a:t>
            </a:r>
            <a:r>
              <a:rPr lang="ru-RU" sz="2800" dirty="0"/>
              <a:t>, чтобы </a:t>
            </a:r>
            <a:r>
              <a:rPr lang="ru-RU" sz="2800" dirty="0" err="1"/>
              <a:t>сенокосооборотный</a:t>
            </a:r>
            <a:r>
              <a:rPr lang="ru-RU" sz="2800" dirty="0"/>
              <a:t> участок располагался на одной почвенной разновидности, экспозиции склона, имел однотипную растительность, требовал одинаковых мероприятий по улучшению и уходу.</a:t>
            </a:r>
          </a:p>
        </p:txBody>
      </p:sp>
    </p:spTree>
    <p:extLst>
      <p:ext uri="{BB962C8B-B14F-4D97-AF65-F5344CB8AC3E}">
        <p14:creationId xmlns:p14="http://schemas.microsoft.com/office/powerpoint/2010/main" val="2441606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1006" y="404664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/>
              <a:t>Сенокосооборотные</a:t>
            </a:r>
            <a:r>
              <a:rPr lang="ru-RU" sz="3200" dirty="0"/>
              <a:t> участки должны быть достаточно велики по площади, компактны и удобны по размерам сторон и конфигурации. </a:t>
            </a:r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Желательно</a:t>
            </a:r>
            <a:r>
              <a:rPr lang="ru-RU" sz="3200" dirty="0"/>
              <a:t>, чтобы эти участки были </a:t>
            </a:r>
            <a:r>
              <a:rPr lang="ru-RU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равновеликими по площади. </a:t>
            </a:r>
            <a:endParaRPr lang="ru-RU" sz="32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На </a:t>
            </a:r>
            <a:r>
              <a:rPr lang="ru-RU" sz="3200" dirty="0"/>
              <a:t>луговых землях для сенокошения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допускается отклонение площадей </a:t>
            </a:r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сенокосооборотных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участков от их средней площади до 30 %.</a:t>
            </a:r>
          </a:p>
        </p:txBody>
      </p:sp>
    </p:spTree>
    <p:extLst>
      <p:ext uri="{BB962C8B-B14F-4D97-AF65-F5344CB8AC3E}">
        <p14:creationId xmlns:p14="http://schemas.microsoft.com/office/powerpoint/2010/main" val="20323104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889" y="1556792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i="1" u="sng" dirty="0"/>
              <a:t>На каждом </a:t>
            </a:r>
            <a:r>
              <a:rPr lang="ru-RU" sz="3200" i="1" u="sng" dirty="0" err="1"/>
              <a:t>сенокосооборотном</a:t>
            </a:r>
            <a:r>
              <a:rPr lang="ru-RU" sz="3200" i="1" u="sng" dirty="0"/>
              <a:t> участке</a:t>
            </a:r>
            <a:r>
              <a:rPr lang="ru-RU" sz="3200" dirty="0"/>
              <a:t>, на которые делится </a:t>
            </a:r>
            <a:r>
              <a:rPr lang="ru-RU" sz="3200" dirty="0" err="1"/>
              <a:t>сенокосооборотный</a:t>
            </a:r>
            <a:r>
              <a:rPr lang="ru-RU" sz="3200" dirty="0"/>
              <a:t> массив, </a:t>
            </a:r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годам устанавливается время первого укоса, использование отавы и мероприятия по уходу за луговыми землями для сенокошения. </a:t>
            </a:r>
            <a:endParaRPr lang="ru-RU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72914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290" y="548680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укос в разные годы может осуществляться в фазах: </a:t>
            </a:r>
            <a:endParaRPr lang="ru-RU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ctr">
              <a:buFont typeface="Wingdings" pitchFamily="2" charset="2"/>
              <a:buChar char="§"/>
            </a:pPr>
            <a:r>
              <a:rPr lang="ru-RU" sz="3600" dirty="0" smtClean="0"/>
              <a:t>начала </a:t>
            </a:r>
            <a:r>
              <a:rPr lang="ru-RU" sz="3600" dirty="0"/>
              <a:t>колошения злаковых и </a:t>
            </a:r>
            <a:r>
              <a:rPr lang="ru-RU" sz="3600" dirty="0" err="1"/>
              <a:t>бутонизации</a:t>
            </a:r>
            <a:r>
              <a:rPr lang="ru-RU" sz="3600" dirty="0"/>
              <a:t> бобовых трав; </a:t>
            </a:r>
            <a:endParaRPr lang="ru-RU" sz="3600" dirty="0" smtClean="0"/>
          </a:p>
          <a:p>
            <a:pPr marL="571500" indent="-571500" algn="ctr">
              <a:buFont typeface="Wingdings" pitchFamily="2" charset="2"/>
              <a:buChar char="§"/>
            </a:pPr>
            <a:endParaRPr lang="ru-RU" sz="800" dirty="0" smtClean="0"/>
          </a:p>
          <a:p>
            <a:pPr marL="571500" indent="-571500" algn="ctr">
              <a:buFont typeface="Wingdings" pitchFamily="2" charset="2"/>
              <a:buChar char="§"/>
            </a:pPr>
            <a:r>
              <a:rPr lang="ru-RU" sz="3600" dirty="0" smtClean="0"/>
              <a:t>колошения </a:t>
            </a:r>
            <a:r>
              <a:rPr lang="ru-RU" sz="3600" dirty="0"/>
              <a:t>злаковых и начала цветения бобовых; </a:t>
            </a:r>
            <a:endParaRPr lang="ru-RU" sz="3600" dirty="0" smtClean="0"/>
          </a:p>
          <a:p>
            <a:pPr marL="571500" indent="-571500" algn="ctr">
              <a:buFont typeface="Wingdings" pitchFamily="2" charset="2"/>
              <a:buChar char="§"/>
            </a:pPr>
            <a:endParaRPr lang="ru-RU" sz="800" dirty="0" smtClean="0"/>
          </a:p>
          <a:p>
            <a:pPr marL="571500" indent="-571500" algn="ctr">
              <a:buFont typeface="Wingdings" pitchFamily="2" charset="2"/>
              <a:buChar char="§"/>
            </a:pPr>
            <a:r>
              <a:rPr lang="ru-RU" sz="3600" dirty="0" smtClean="0"/>
              <a:t>начала </a:t>
            </a:r>
            <a:r>
              <a:rPr lang="ru-RU" sz="3600" dirty="0"/>
              <a:t>цветения злаковых; </a:t>
            </a:r>
            <a:endParaRPr lang="ru-RU" sz="3600" dirty="0" smtClean="0"/>
          </a:p>
          <a:p>
            <a:pPr marL="571500" indent="-571500" algn="ctr">
              <a:buFont typeface="Wingdings" pitchFamily="2" charset="2"/>
              <a:buChar char="§"/>
            </a:pPr>
            <a:endParaRPr lang="ru-RU" sz="800" dirty="0" smtClean="0"/>
          </a:p>
          <a:p>
            <a:pPr marL="571500" indent="-571500" algn="ctr">
              <a:buFont typeface="Wingdings" pitchFamily="2" charset="2"/>
              <a:buChar char="§"/>
            </a:pPr>
            <a:r>
              <a:rPr lang="ru-RU" sz="3600" dirty="0" smtClean="0"/>
              <a:t>полного </a:t>
            </a:r>
            <a:r>
              <a:rPr lang="ru-RU" sz="3600" dirty="0"/>
              <a:t>цветения злаковых; </a:t>
            </a:r>
            <a:endParaRPr lang="ru-RU" sz="3600" dirty="0" smtClean="0"/>
          </a:p>
          <a:p>
            <a:pPr marL="571500" indent="-571500" algn="ctr">
              <a:buFont typeface="Wingdings" pitchFamily="2" charset="2"/>
              <a:buChar char="§"/>
            </a:pPr>
            <a:endParaRPr lang="ru-RU" sz="800" dirty="0"/>
          </a:p>
          <a:p>
            <a:pPr marL="571500" indent="-571500" algn="ctr">
              <a:buFont typeface="Wingdings" pitchFamily="2" charset="2"/>
              <a:buChar char="§"/>
            </a:pPr>
            <a:r>
              <a:rPr lang="ru-RU" sz="3600" dirty="0" smtClean="0"/>
              <a:t>созревания </a:t>
            </a:r>
            <a:r>
              <a:rPr lang="ru-RU" sz="3600" dirty="0"/>
              <a:t>семян наиболее ценных видов трав.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681119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2493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u="sng" dirty="0"/>
              <a:t>4. Размещение дорог, водных источников и сезонных станов</a:t>
            </a:r>
            <a:r>
              <a:rPr lang="ru-RU" sz="2000" dirty="0"/>
              <a:t> </a:t>
            </a:r>
          </a:p>
          <a:p>
            <a:pPr algn="ctr"/>
            <a:endParaRPr lang="ru-RU" sz="3200" dirty="0" smtClean="0"/>
          </a:p>
          <a:p>
            <a:pPr algn="ctr"/>
            <a:r>
              <a:rPr lang="ru-RU" sz="3200" dirty="0" smtClean="0"/>
              <a:t>Дороги </a:t>
            </a:r>
            <a:r>
              <a:rPr lang="ru-RU" sz="3200" dirty="0"/>
              <a:t>для подъезда к полям сенокосооборотов проектируют </a:t>
            </a:r>
            <a:endParaRPr lang="ru-RU" sz="3200" dirty="0" smtClean="0"/>
          </a:p>
          <a:p>
            <a:pPr algn="ctr"/>
            <a:r>
              <a:rPr lang="ru-RU" sz="3200" dirty="0" smtClean="0"/>
              <a:t>в </a:t>
            </a:r>
            <a:r>
              <a:rPr lang="ru-RU" sz="3200" dirty="0"/>
              <a:t>увязке с имеющимися и запроектированными дорогами </a:t>
            </a:r>
            <a:endParaRPr lang="ru-RU" sz="3200" dirty="0" smtClean="0"/>
          </a:p>
          <a:p>
            <a:pPr algn="ctr"/>
            <a:r>
              <a:rPr lang="ru-RU" sz="3200" dirty="0" smtClean="0"/>
              <a:t>на </a:t>
            </a:r>
            <a:r>
              <a:rPr lang="ru-RU" sz="3200" dirty="0"/>
              <a:t>других землях. </a:t>
            </a:r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endParaRPr lang="ru-RU" sz="3200" dirty="0" smtClean="0"/>
          </a:p>
          <a:p>
            <a:pPr algn="ctr"/>
            <a:r>
              <a:rPr lang="ru-RU" sz="3200" dirty="0" smtClean="0"/>
              <a:t>При </a:t>
            </a:r>
            <a:r>
              <a:rPr lang="ru-RU" sz="3200" dirty="0"/>
              <a:t>необходимости проводят улучшение дорог и устройство переездных сооружений.</a:t>
            </a:r>
          </a:p>
        </p:txBody>
      </p:sp>
    </p:spTree>
    <p:extLst>
      <p:ext uri="{BB962C8B-B14F-4D97-AF65-F5344CB8AC3E}">
        <p14:creationId xmlns:p14="http://schemas.microsoft.com/office/powerpoint/2010/main" val="235316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Для бытовых нужд, заправки машин и особенно для водопоя скота </a:t>
            </a:r>
            <a:endParaRPr lang="ru-RU" sz="3200" dirty="0" smtClean="0"/>
          </a:p>
          <a:p>
            <a:pPr algn="ctr"/>
            <a:r>
              <a:rPr lang="ru-RU" sz="3200" dirty="0" smtClean="0"/>
              <a:t>при </a:t>
            </a:r>
            <a:r>
              <a:rPr lang="ru-RU" sz="3200" dirty="0"/>
              <a:t>использовании отавы </a:t>
            </a:r>
            <a:r>
              <a:rPr lang="ru-RU" sz="3200" dirty="0" smtClean="0"/>
              <a:t>сенокосов</a:t>
            </a:r>
          </a:p>
          <a:p>
            <a:pPr algn="ctr"/>
            <a:r>
              <a:rPr lang="ru-RU" sz="3200" dirty="0" smtClean="0"/>
              <a:t>для </a:t>
            </a:r>
            <a:r>
              <a:rPr lang="ru-RU" sz="3200" dirty="0"/>
              <a:t>выпаса </a:t>
            </a:r>
            <a:endParaRPr lang="ru-RU" sz="3200" dirty="0" smtClean="0"/>
          </a:p>
          <a:p>
            <a:pPr algn="ctr"/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проектируются </a:t>
            </a:r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водные источники</a:t>
            </a:r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ru-RU" sz="3200" dirty="0"/>
          </a:p>
          <a:p>
            <a:pPr algn="ctr"/>
            <a:endParaRPr lang="ru-RU" sz="3200" dirty="0"/>
          </a:p>
          <a:p>
            <a:pPr algn="ctr"/>
            <a:r>
              <a:rPr lang="ru-RU" sz="3200" dirty="0"/>
              <a:t>При большой удаленности </a:t>
            </a:r>
            <a:r>
              <a:rPr lang="ru-RU" sz="3200" dirty="0" smtClean="0"/>
              <a:t>луговых земель для сенокошения </a:t>
            </a:r>
            <a:r>
              <a:rPr lang="ru-RU" sz="3200" dirty="0"/>
              <a:t>(запольные участки) может быть </a:t>
            </a:r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предусмотрен сезонный стан.</a:t>
            </a:r>
          </a:p>
        </p:txBody>
      </p:sp>
    </p:spTree>
    <p:extLst>
      <p:ext uri="{BB962C8B-B14F-4D97-AF65-F5344CB8AC3E}">
        <p14:creationId xmlns:p14="http://schemas.microsoft.com/office/powerpoint/2010/main" val="90983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7129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u="sng" dirty="0"/>
              <a:t>5.Анализ и оценка устройства территории </a:t>
            </a:r>
            <a:endParaRPr lang="ru-RU" sz="2000" i="1" u="sng" dirty="0" smtClean="0"/>
          </a:p>
          <a:p>
            <a:pPr algn="ctr"/>
            <a:r>
              <a:rPr lang="ru-RU" sz="2000" i="1" u="sng" dirty="0" smtClean="0"/>
              <a:t>луговых земель для сенокошения.</a:t>
            </a:r>
          </a:p>
          <a:p>
            <a:pPr algn="ctr"/>
            <a:endParaRPr lang="ru-RU" sz="2000" dirty="0"/>
          </a:p>
          <a:p>
            <a:pPr algn="ctr"/>
            <a:r>
              <a:rPr lang="ru-RU" sz="2400" u="sng" dirty="0"/>
              <a:t>Т</a:t>
            </a:r>
            <a:r>
              <a:rPr lang="ru-RU" sz="2400" u="sng" dirty="0" smtClean="0"/>
              <a:t>ехнические показатели:</a:t>
            </a:r>
            <a:endParaRPr lang="ru-RU" sz="2400" u="sng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988840"/>
            <a:ext cx="87129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3000" dirty="0" smtClean="0"/>
              <a:t>число и площади массивов бригад, сенокосооборотов, полей;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000" dirty="0" smtClean="0"/>
              <a:t>уклоны в рабочем направлении;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000" dirty="0" smtClean="0"/>
              <a:t>формы массивов и участков, средние размеры сторон;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000" dirty="0" smtClean="0"/>
              <a:t>условная рабочая длина гона, отклонения от средних размеров;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000" dirty="0" smtClean="0"/>
              <a:t>длина и площади дорог и других инженерных сооружений;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4258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9001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/>
              <a:t>Экономические показатели:</a:t>
            </a:r>
          </a:p>
          <a:p>
            <a:pPr algn="ctr"/>
            <a:endParaRPr lang="ru-RU" sz="3200" u="sng" dirty="0"/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/>
              <a:t>прирост </a:t>
            </a:r>
            <a:r>
              <a:rPr lang="ru-RU" sz="3200" dirty="0"/>
              <a:t>продукции;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/>
              <a:t>единовременные </a:t>
            </a:r>
            <a:r>
              <a:rPr lang="ru-RU" sz="3200" dirty="0"/>
              <a:t>затраты;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/>
              <a:t>ежегодные </a:t>
            </a:r>
            <a:r>
              <a:rPr lang="ru-RU" sz="3200" dirty="0"/>
              <a:t>издержки производства;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/>
              <a:t>приведенные </a:t>
            </a:r>
            <a:r>
              <a:rPr lang="ru-RU" sz="3200" dirty="0"/>
              <a:t>затраты, чистый </a:t>
            </a:r>
            <a:r>
              <a:rPr lang="ru-RU" sz="3200" dirty="0" smtClean="0"/>
              <a:t>доход</a:t>
            </a:r>
            <a:r>
              <a:rPr lang="ru-RU" sz="3200" dirty="0"/>
              <a:t>;</a:t>
            </a:r>
            <a:endParaRPr lang="ru-RU" sz="32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/>
              <a:t>срок </a:t>
            </a:r>
            <a:r>
              <a:rPr lang="ru-RU" sz="3200" dirty="0"/>
              <a:t>окупаемости капитальных вложений.</a:t>
            </a:r>
          </a:p>
        </p:txBody>
      </p:sp>
    </p:spTree>
    <p:extLst>
      <p:ext uri="{BB962C8B-B14F-4D97-AF65-F5344CB8AC3E}">
        <p14:creationId xmlns:p14="http://schemas.microsoft.com/office/powerpoint/2010/main" val="82706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969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AutoNum type="arabicPeriod"/>
            </a:pPr>
            <a:r>
              <a:rPr lang="ru-RU" sz="2000" i="1" u="sng" dirty="0" smtClean="0"/>
              <a:t>Задачи </a:t>
            </a:r>
            <a:r>
              <a:rPr lang="ru-RU" sz="2000" i="1" u="sng" dirty="0"/>
              <a:t>и содержание устройства  </a:t>
            </a:r>
            <a:r>
              <a:rPr lang="ru-RU" sz="2000" i="1" u="sng" dirty="0" smtClean="0"/>
              <a:t>луговых земель </a:t>
            </a:r>
          </a:p>
          <a:p>
            <a:pPr algn="ctr"/>
            <a:r>
              <a:rPr lang="ru-RU" sz="2000" i="1" u="sng" dirty="0" smtClean="0"/>
              <a:t>для сенокошения</a:t>
            </a:r>
          </a:p>
          <a:p>
            <a:pPr algn="ctr"/>
            <a:endParaRPr lang="ru-RU" sz="2000" dirty="0"/>
          </a:p>
          <a:p>
            <a:pPr algn="ctr"/>
            <a:r>
              <a:rPr lang="ru-RU" sz="2800" b="1" u="sng" dirty="0"/>
              <a:t>Основными задачами устройства территории </a:t>
            </a:r>
            <a:r>
              <a:rPr lang="ru-RU" sz="2800" b="1" u="sng" dirty="0" smtClean="0"/>
              <a:t>луговых земель для сенокошения </a:t>
            </a:r>
            <a:r>
              <a:rPr lang="ru-RU" sz="2800" b="1" u="sng" dirty="0"/>
              <a:t>являются: </a:t>
            </a:r>
            <a:endParaRPr lang="ru-RU" sz="2800" b="1" u="sng" dirty="0" smtClean="0"/>
          </a:p>
          <a:p>
            <a:endParaRPr lang="ru-RU" sz="2800" dirty="0"/>
          </a:p>
          <a:p>
            <a:r>
              <a:rPr lang="ru-RU" sz="3200" dirty="0" smtClean="0"/>
              <a:t>1) обеспечение </a:t>
            </a:r>
            <a:r>
              <a:rPr lang="ru-RU" sz="3200" dirty="0"/>
              <a:t>животных грубыми </a:t>
            </a:r>
            <a:r>
              <a:rPr lang="ru-RU" sz="3200" dirty="0" smtClean="0"/>
              <a:t>кормами</a:t>
            </a:r>
            <a:r>
              <a:rPr lang="ru-RU" sz="3200" dirty="0"/>
              <a:t>;</a:t>
            </a:r>
            <a:endParaRPr lang="ru-RU" sz="3200" dirty="0" smtClean="0"/>
          </a:p>
          <a:p>
            <a:r>
              <a:rPr lang="ru-RU" sz="3200" dirty="0" smtClean="0"/>
              <a:t>2) создание </a:t>
            </a:r>
            <a:r>
              <a:rPr lang="ru-RU" sz="3200" dirty="0"/>
              <a:t>одинаковых условий использования и ухода за </a:t>
            </a:r>
            <a:r>
              <a:rPr lang="ru-RU" sz="3200" dirty="0" smtClean="0"/>
              <a:t>луговыми землями </a:t>
            </a:r>
            <a:r>
              <a:rPr lang="ru-RU" sz="3200" dirty="0"/>
              <a:t>по производственным подразделениям с целью повышения продуктивности </a:t>
            </a:r>
            <a:r>
              <a:rPr lang="ru-RU" sz="3200" dirty="0" smtClean="0"/>
              <a:t>луговых земель для сенокошения;</a:t>
            </a:r>
          </a:p>
        </p:txBody>
      </p:sp>
    </p:spTree>
    <p:extLst>
      <p:ext uri="{BB962C8B-B14F-4D97-AF65-F5344CB8AC3E}">
        <p14:creationId xmlns:p14="http://schemas.microsoft.com/office/powerpoint/2010/main" val="46479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32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700808"/>
            <a:ext cx="7848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3) укрупнение массивов луговых земель для сенокошения и придание им правильной конфигурации, удобной для проведения работ по уходу за луговыми землями для сенокошения и механизации сеноуборки.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5317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97346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Необходимые материалы:</a:t>
            </a:r>
          </a:p>
          <a:p>
            <a:pPr algn="ctr"/>
            <a:r>
              <a:rPr lang="ru-RU" sz="2800" dirty="0" smtClean="0"/>
              <a:t> </a:t>
            </a:r>
            <a:r>
              <a:rPr lang="ru-RU" sz="2800" dirty="0"/>
              <a:t>плановый материал, земельно-учетные данные, материалы различных </a:t>
            </a:r>
            <a:endParaRPr lang="ru-RU" sz="2800" dirty="0" smtClean="0"/>
          </a:p>
          <a:p>
            <a:pPr algn="ctr"/>
            <a:r>
              <a:rPr lang="ru-RU" sz="2800" dirty="0" smtClean="0"/>
              <a:t>обследований </a:t>
            </a:r>
            <a:r>
              <a:rPr lang="ru-RU" sz="2800" dirty="0"/>
              <a:t>и изысканий. </a:t>
            </a:r>
            <a:endParaRPr lang="ru-RU" sz="2800" dirty="0" smtClean="0"/>
          </a:p>
          <a:p>
            <a:pPr algn="ctr"/>
            <a:endParaRPr lang="ru-RU" sz="2800" dirty="0" smtClean="0"/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решают </a:t>
            </a:r>
            <a:r>
              <a:rPr lang="ru-RU" sz="2800" dirty="0"/>
              <a:t>вопрос об объеме и характере работ по обследованию луговых </a:t>
            </a:r>
            <a:r>
              <a:rPr lang="ru-RU" sz="2800" dirty="0" smtClean="0"/>
              <a:t>земель</a:t>
            </a:r>
            <a:r>
              <a:rPr lang="ru-RU" sz="2800" dirty="0"/>
              <a:t> </a:t>
            </a:r>
            <a:r>
              <a:rPr lang="ru-RU" sz="2800" dirty="0" smtClean="0"/>
              <a:t>для сенокошения</a:t>
            </a:r>
          </a:p>
          <a:p>
            <a:pPr algn="ctr"/>
            <a:endParaRPr lang="ru-RU" sz="2800" dirty="0"/>
          </a:p>
          <a:p>
            <a:pPr algn="ctr"/>
            <a:endParaRPr lang="ru-RU" sz="28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283968" y="2828835"/>
            <a:ext cx="504056" cy="6001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51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28178"/>
            <a:ext cx="82809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smtClean="0"/>
              <a:t>При обследовании устанавливают: </a:t>
            </a:r>
          </a:p>
          <a:p>
            <a:pPr algn="ctr"/>
            <a:r>
              <a:rPr lang="ru-RU" sz="3200" dirty="0" smtClean="0"/>
              <a:t>- тип луговых земель для сенокошения;</a:t>
            </a:r>
          </a:p>
          <a:p>
            <a:pPr algn="ctr"/>
            <a:r>
              <a:rPr lang="ru-RU" sz="3200" dirty="0" smtClean="0"/>
              <a:t>- рельеф;</a:t>
            </a:r>
          </a:p>
          <a:p>
            <a:pPr algn="ctr"/>
            <a:r>
              <a:rPr lang="ru-RU" sz="3200" dirty="0" smtClean="0"/>
              <a:t>- почвы;</a:t>
            </a:r>
          </a:p>
          <a:p>
            <a:pPr algn="ctr"/>
            <a:r>
              <a:rPr lang="ru-RU" sz="3200" dirty="0" smtClean="0"/>
              <a:t>- характер увлажнения;</a:t>
            </a:r>
          </a:p>
          <a:p>
            <a:pPr algn="ctr"/>
            <a:r>
              <a:rPr lang="ru-RU" sz="3200" dirty="0" smtClean="0"/>
              <a:t>- растительность, ее состояние и кормовые достоинства;</a:t>
            </a:r>
          </a:p>
          <a:p>
            <a:pPr algn="ctr"/>
            <a:r>
              <a:rPr lang="ru-RU" sz="3200" dirty="0" smtClean="0"/>
              <a:t>- культуртехническое и хозяйственное состояние;</a:t>
            </a:r>
          </a:p>
          <a:p>
            <a:pPr algn="ctr"/>
            <a:r>
              <a:rPr lang="ru-RU" sz="3200" dirty="0" smtClean="0"/>
              <a:t>- современное и планируемое использование и необходимые культуртехнические мероприятия.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114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3617" y="404664"/>
            <a:ext cx="864096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содержание </a:t>
            </a:r>
            <a:endParaRPr lang="ru-RU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устройства </a:t>
            </a:r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территории </a:t>
            </a:r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луговых земель для сенокошения </a:t>
            </a:r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входит</a:t>
            </a:r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ru-RU" dirty="0"/>
          </a:p>
          <a:p>
            <a:pPr marL="571500" indent="-571500" algn="ctr">
              <a:buFont typeface="Wingdings" pitchFamily="2" charset="2"/>
              <a:buChar char="v"/>
            </a:pPr>
            <a:r>
              <a:rPr lang="ru-RU" sz="3600" dirty="0" smtClean="0"/>
              <a:t>закрепление луговых земель для сенокошения </a:t>
            </a:r>
            <a:r>
              <a:rPr lang="ru-RU" sz="3600" dirty="0"/>
              <a:t>за производственными подразделениями</a:t>
            </a:r>
            <a:r>
              <a:rPr lang="ru-RU" sz="3600" dirty="0" smtClean="0"/>
              <a:t>;</a:t>
            </a:r>
          </a:p>
          <a:p>
            <a:pPr marL="571500" indent="-571500" algn="ctr">
              <a:buFont typeface="Wingdings" pitchFamily="2" charset="2"/>
              <a:buChar char="v"/>
            </a:pPr>
            <a:endParaRPr lang="ru-RU" sz="800" dirty="0"/>
          </a:p>
          <a:p>
            <a:pPr marL="571500" indent="-571500" algn="ctr">
              <a:buFont typeface="Wingdings" pitchFamily="2" charset="2"/>
              <a:buChar char="v"/>
            </a:pPr>
            <a:r>
              <a:rPr lang="ru-RU" sz="3600" dirty="0" smtClean="0"/>
              <a:t>размещение </a:t>
            </a:r>
            <a:r>
              <a:rPr lang="ru-RU" sz="3600" dirty="0"/>
              <a:t>сенокосооборотных массивов и участков</a:t>
            </a:r>
            <a:r>
              <a:rPr lang="ru-RU" sz="3600" dirty="0" smtClean="0"/>
              <a:t>;</a:t>
            </a:r>
          </a:p>
          <a:p>
            <a:pPr algn="ctr"/>
            <a:endParaRPr lang="ru-RU" sz="2000" dirty="0"/>
          </a:p>
          <a:p>
            <a:pPr marL="571500" indent="-571500" algn="ctr">
              <a:buFont typeface="Wingdings" pitchFamily="2" charset="2"/>
              <a:buChar char="v"/>
            </a:pPr>
            <a:r>
              <a:rPr lang="ru-RU" sz="3600" dirty="0" smtClean="0"/>
              <a:t>размещение </a:t>
            </a:r>
            <a:r>
              <a:rPr lang="ru-RU" sz="3600" dirty="0"/>
              <a:t>дорог, водных источников и сезонных станов.</a:t>
            </a:r>
          </a:p>
        </p:txBody>
      </p:sp>
    </p:spTree>
    <p:extLst>
      <p:ext uri="{BB962C8B-B14F-4D97-AF65-F5344CB8AC3E}">
        <p14:creationId xmlns:p14="http://schemas.microsoft.com/office/powerpoint/2010/main" val="63014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u="sng" dirty="0"/>
              <a:t>2. Закрепление </a:t>
            </a:r>
            <a:r>
              <a:rPr lang="ru-RU" sz="2000" i="1" u="sng" dirty="0" smtClean="0"/>
              <a:t>луговых земель для сенокошения </a:t>
            </a:r>
            <a:r>
              <a:rPr lang="ru-RU" sz="2000" i="1" u="sng" dirty="0"/>
              <a:t>за производственными </a:t>
            </a:r>
            <a:r>
              <a:rPr lang="ru-RU" sz="2000" i="1" u="sng" dirty="0" smtClean="0"/>
              <a:t>подразделениями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96752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Форма бригадных участков луговых земель для сенокошения и размеры их сторон должны обеспечивать рациональное использование сенокосоуборочных машин и высокое качество работ. </a:t>
            </a:r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Поэтому </a:t>
            </a:r>
            <a:r>
              <a:rPr lang="ru-RU" sz="3200" dirty="0"/>
              <a:t>их нужно проектировать по возможности в виде прямоугольников с рациональным соотношением </a:t>
            </a:r>
            <a:r>
              <a:rPr lang="ru-RU" sz="3200" dirty="0" smtClean="0"/>
              <a:t>сторон</a:t>
            </a:r>
          </a:p>
          <a:p>
            <a:pPr algn="ctr"/>
            <a:r>
              <a:rPr lang="ru-RU" sz="3200" dirty="0" smtClean="0"/>
              <a:t> </a:t>
            </a:r>
            <a:r>
              <a:rPr lang="ru-RU" sz="3200" dirty="0"/>
              <a:t>(1:2, 1:3).</a:t>
            </a:r>
          </a:p>
        </p:txBody>
      </p:sp>
    </p:spTree>
    <p:extLst>
      <p:ext uri="{BB962C8B-B14F-4D97-AF65-F5344CB8AC3E}">
        <p14:creationId xmlns:p14="http://schemas.microsoft.com/office/powerpoint/2010/main" val="97519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5751" y="1268760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У</a:t>
            </a:r>
            <a:r>
              <a:rPr lang="ru-RU" sz="3200" dirty="0" smtClean="0"/>
              <a:t>читывают </a:t>
            </a:r>
            <a:r>
              <a:rPr lang="ru-RU" sz="3200" dirty="0"/>
              <a:t>потребность скота в грубых кормах и нагрузку луговых земель для сенокошения на одного трудоспособного по бригадам.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9085482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1054</Words>
  <Application>Microsoft Office PowerPoint</Application>
  <PresentationFormat>Экран (4:3)</PresentationFormat>
  <Paragraphs>151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Юра</dc:creator>
  <cp:lastModifiedBy>Юра</cp:lastModifiedBy>
  <cp:revision>10</cp:revision>
  <dcterms:created xsi:type="dcterms:W3CDTF">2019-10-11T18:57:34Z</dcterms:created>
  <dcterms:modified xsi:type="dcterms:W3CDTF">2020-04-02T17:55:22Z</dcterms:modified>
</cp:coreProperties>
</file>