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80" r:id="rId13"/>
    <p:sldId id="297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8" r:id="rId24"/>
    <p:sldId id="290" r:id="rId25"/>
    <p:sldId id="266" r:id="rId26"/>
    <p:sldId id="267" r:id="rId27"/>
    <p:sldId id="269" r:id="rId28"/>
    <p:sldId id="268" r:id="rId29"/>
    <p:sldId id="292" r:id="rId30"/>
    <p:sldId id="293" r:id="rId31"/>
    <p:sldId id="294" r:id="rId32"/>
    <p:sldId id="295" r:id="rId33"/>
    <p:sldId id="296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FF1-5063-4096-81DF-473D7E9C2EA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C959-E251-472F-97B2-9CA93F3AE5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FF1-5063-4096-81DF-473D7E9C2EA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C959-E251-472F-97B2-9CA93F3AE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FF1-5063-4096-81DF-473D7E9C2EA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C959-E251-472F-97B2-9CA93F3AE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FF1-5063-4096-81DF-473D7E9C2EA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C959-E251-472F-97B2-9CA93F3AE5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FF1-5063-4096-81DF-473D7E9C2EA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C959-E251-472F-97B2-9CA93F3AE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FF1-5063-4096-81DF-473D7E9C2EA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C959-E251-472F-97B2-9CA93F3AE5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FF1-5063-4096-81DF-473D7E9C2EA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C959-E251-472F-97B2-9CA93F3AE5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FF1-5063-4096-81DF-473D7E9C2EA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C959-E251-472F-97B2-9CA93F3AE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FF1-5063-4096-81DF-473D7E9C2EA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C959-E251-472F-97B2-9CA93F3AE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FF1-5063-4096-81DF-473D7E9C2EA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C959-E251-472F-97B2-9CA93F3AE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FF1-5063-4096-81DF-473D7E9C2EA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C959-E251-472F-97B2-9CA93F3AE5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748FF1-5063-4096-81DF-473D7E9C2EA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B0C959-E251-472F-97B2-9CA93F3AE5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63284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</a:p>
          <a:p>
            <a:pPr algn="ctr"/>
            <a:r>
              <a:rPr lang="ru-RU" sz="3600" b="1" dirty="0" smtClean="0"/>
              <a:t>ОСОБЕННОСТИ </a:t>
            </a:r>
            <a:r>
              <a:rPr lang="ru-RU" sz="3600" b="1" dirty="0"/>
              <a:t>РАЗМЕЩЕНИЯ И УСТРОЙСТВА</a:t>
            </a:r>
          </a:p>
          <a:p>
            <a:pPr algn="ctr"/>
            <a:r>
              <a:rPr lang="ru-RU" sz="3600" b="1" dirty="0"/>
              <a:t>ТЕРРИТОРИИ ОРОШАЕМЫХ ЛУГОВЫХ ЗЕМЕЛЬ ДЛЯ ВЫПАСА СКОТА</a:t>
            </a:r>
          </a:p>
        </p:txBody>
      </p:sp>
    </p:spTree>
    <p:extLst>
      <p:ext uri="{BB962C8B-B14F-4D97-AF65-F5344CB8AC3E}">
        <p14:creationId xmlns:p14="http://schemas.microsoft.com/office/powerpoint/2010/main" val="42577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Дождевальные установки подбирают с учетом площади полива, конфигурации </a:t>
            </a:r>
            <a:r>
              <a:rPr lang="ru-RU" sz="3200" dirty="0" smtClean="0"/>
              <a:t>луговых земель для выпаса, </a:t>
            </a:r>
            <a:r>
              <a:rPr lang="ru-RU" sz="3200" dirty="0"/>
              <a:t>длины и ширины </a:t>
            </a:r>
            <a:r>
              <a:rPr lang="ru-RU" sz="3200" dirty="0" smtClean="0"/>
              <a:t>участка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дальнеструйные, среднеструйные </a:t>
            </a:r>
            <a:r>
              <a:rPr lang="ru-RU" sz="3200" dirty="0"/>
              <a:t>и </a:t>
            </a:r>
            <a:r>
              <a:rPr lang="ru-RU" sz="3200" dirty="0" smtClean="0"/>
              <a:t>короткоструйные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По </a:t>
            </a:r>
            <a:r>
              <a:rPr lang="ru-RU" sz="3200" dirty="0"/>
              <a:t>способу передвижения – поступательными (вперед-назад), </a:t>
            </a:r>
            <a:endParaRPr lang="ru-RU" sz="3200" dirty="0" smtClean="0"/>
          </a:p>
          <a:p>
            <a:pPr algn="ctr"/>
            <a:r>
              <a:rPr lang="ru-RU" sz="3200" dirty="0" smtClean="0"/>
              <a:t>по кругу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346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В практике дождевания </a:t>
            </a:r>
            <a:endParaRPr lang="ru-RU" sz="3600" dirty="0" smtClean="0"/>
          </a:p>
          <a:p>
            <a:pPr algn="ctr"/>
            <a:r>
              <a:rPr lang="ru-RU" sz="3600" dirty="0" smtClean="0"/>
              <a:t>луговых </a:t>
            </a:r>
            <a:r>
              <a:rPr lang="ru-RU" sz="3600" dirty="0"/>
              <a:t>земель наибольшее распространение получили </a:t>
            </a:r>
            <a:endParaRPr lang="ru-RU" sz="3600" dirty="0" smtClean="0"/>
          </a:p>
          <a:p>
            <a:pPr algn="ctr"/>
            <a:endParaRPr lang="ru-RU" sz="3600" dirty="0" smtClean="0"/>
          </a:p>
          <a:p>
            <a:pPr marL="571500" indent="-571500" algn="ctr">
              <a:buFont typeface="Wingdings" pitchFamily="2" charset="2"/>
              <a:buChar char="q"/>
            </a:pPr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струйные</a:t>
            </a:r>
            <a:r>
              <a:rPr lang="ru-RU" sz="3600" dirty="0" smtClean="0"/>
              <a:t> </a:t>
            </a:r>
            <a:r>
              <a:rPr lang="ru-RU" sz="3600" dirty="0"/>
              <a:t>(средне- и дальнеструйные) аппараты различного радиуса действия </a:t>
            </a:r>
            <a:r>
              <a:rPr lang="ru-RU" sz="3600" dirty="0" smtClean="0"/>
              <a:t> </a:t>
            </a:r>
          </a:p>
          <a:p>
            <a:pPr marL="571500" indent="-571500" algn="ctr">
              <a:buFont typeface="Wingdings" pitchFamily="2" charset="2"/>
              <a:buChar char="q"/>
            </a:pPr>
            <a:endParaRPr lang="ru-RU" sz="3600" dirty="0"/>
          </a:p>
          <a:p>
            <a:pPr marL="571500" indent="-571500" algn="ctr">
              <a:buFont typeface="Wingdings" pitchFamily="2" charset="2"/>
              <a:buChar char="q"/>
            </a:pPr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короткоструйные </a:t>
            </a:r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дефлекторные насадки</a:t>
            </a:r>
            <a:r>
              <a:rPr lang="ru-RU" sz="3600" dirty="0"/>
              <a:t>, которыми оборудованы различные марки дождевальных машин.</a:t>
            </a:r>
          </a:p>
        </p:txBody>
      </p:sp>
    </p:spTree>
    <p:extLst>
      <p:ext uri="{BB962C8B-B14F-4D97-AF65-F5344CB8AC3E}">
        <p14:creationId xmlns:p14="http://schemas.microsoft.com/office/powerpoint/2010/main" val="27786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476" y="116632"/>
            <a:ext cx="86409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техники для орошения </a:t>
            </a:r>
            <a:endParaRPr lang="ru-RU" sz="32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/>
              <a:t>луговых </a:t>
            </a:r>
            <a:r>
              <a:rPr lang="ru-RU" sz="3200" dirty="0"/>
              <a:t>земель для выпаса скота </a:t>
            </a:r>
            <a:r>
              <a:rPr lang="ru-RU" sz="3200" i="1" u="sng" dirty="0"/>
              <a:t>производят с </a:t>
            </a:r>
            <a:r>
              <a:rPr lang="ru-RU" sz="3200" i="1" u="sng" dirty="0" smtClean="0"/>
              <a:t>учетом:</a:t>
            </a:r>
          </a:p>
          <a:p>
            <a:pPr algn="ctr"/>
            <a:endParaRPr lang="ru-RU" sz="3200" i="1" u="sng" dirty="0" smtClean="0"/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3200" dirty="0" smtClean="0"/>
              <a:t> </a:t>
            </a:r>
            <a:r>
              <a:rPr lang="ru-RU" sz="3200" dirty="0"/>
              <a:t>технических характеристик дождевальных </a:t>
            </a:r>
            <a:r>
              <a:rPr lang="ru-RU" sz="3200" dirty="0" smtClean="0"/>
              <a:t>машин</a:t>
            </a:r>
          </a:p>
          <a:p>
            <a:pPr marL="457200" indent="-457200" algn="ctr">
              <a:buFont typeface="Wingdings" pitchFamily="2" charset="2"/>
              <a:buChar char="ü"/>
            </a:pPr>
            <a:endParaRPr lang="ru-RU" sz="3200" dirty="0" smtClean="0"/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3200" dirty="0" smtClean="0"/>
              <a:t>площади</a:t>
            </a:r>
            <a:r>
              <a:rPr lang="ru-RU" sz="3200" dirty="0"/>
              <a:t>, конфигурации </a:t>
            </a:r>
            <a:r>
              <a:rPr lang="ru-RU" sz="3200" dirty="0" smtClean="0"/>
              <a:t>участка</a:t>
            </a:r>
          </a:p>
          <a:p>
            <a:pPr marL="457200" indent="-457200" algn="ctr">
              <a:buFont typeface="Wingdings" pitchFamily="2" charset="2"/>
              <a:buChar char="ü"/>
            </a:pPr>
            <a:endParaRPr lang="ru-RU" sz="3200" dirty="0" smtClean="0"/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3200" dirty="0" smtClean="0"/>
              <a:t> </a:t>
            </a:r>
            <a:r>
              <a:rPr lang="ru-RU" sz="3200" dirty="0"/>
              <a:t>рельефа, максимального уклона местности, высотного расположения участка по отношению к водному </a:t>
            </a:r>
            <a:r>
              <a:rPr lang="ru-RU" sz="3200" dirty="0" smtClean="0"/>
              <a:t>источнику</a:t>
            </a:r>
          </a:p>
          <a:p>
            <a:pPr marL="457200" indent="-457200" algn="ctr">
              <a:buFont typeface="Wingdings" pitchFamily="2" charset="2"/>
              <a:buChar char="ü"/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41240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776" y="2492896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3200" dirty="0"/>
              <a:t>уровня залегания грунтовых </a:t>
            </a:r>
            <a:r>
              <a:rPr lang="ru-RU" sz="3200" dirty="0" smtClean="0"/>
              <a:t>вод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3200" dirty="0"/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3200" dirty="0" smtClean="0"/>
              <a:t> </a:t>
            </a:r>
            <a:r>
              <a:rPr lang="ru-RU" sz="3200" dirty="0"/>
              <a:t>системы подачи воды и физических свойств почвы на увлажняемом массиве.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8554" y="141277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3200" dirty="0"/>
              <a:t>почв, их гранулометрического </a:t>
            </a:r>
            <a:r>
              <a:rPr lang="ru-RU" sz="3200" dirty="0" smtClean="0"/>
              <a:t>состава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763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Наибольшее распространение </a:t>
            </a:r>
            <a:endParaRPr lang="ru-RU" sz="3600" dirty="0" smtClean="0"/>
          </a:p>
          <a:p>
            <a:pPr algn="ctr"/>
            <a:r>
              <a:rPr lang="ru-RU" sz="3600" dirty="0" smtClean="0"/>
              <a:t>для </a:t>
            </a:r>
            <a:r>
              <a:rPr lang="ru-RU" sz="3600" dirty="0"/>
              <a:t>орошения луговых земель для выпаса скота получили дождевальные машины и установки типа «Фрегат», ДКШ-64 «Волжанка», ДДН-70. </a:t>
            </a:r>
          </a:p>
        </p:txBody>
      </p:sp>
    </p:spTree>
    <p:extLst>
      <p:ext uri="{BB962C8B-B14F-4D97-AF65-F5344CB8AC3E}">
        <p14:creationId xmlns:p14="http://schemas.microsoft.com/office/powerpoint/2010/main" val="4075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5" t="28357" r="27099" b="13247"/>
          <a:stretch/>
        </p:blipFill>
        <p:spPr bwMode="auto">
          <a:xfrm>
            <a:off x="2555776" y="1"/>
            <a:ext cx="4380932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2" r="41791" b="58955"/>
          <a:stretch/>
        </p:blipFill>
        <p:spPr bwMode="auto">
          <a:xfrm>
            <a:off x="323528" y="3861048"/>
            <a:ext cx="8208912" cy="261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9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10075" r="1072" b="18843"/>
          <a:stretch/>
        </p:blipFill>
        <p:spPr bwMode="auto">
          <a:xfrm>
            <a:off x="136479" y="3743313"/>
            <a:ext cx="5371625" cy="293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6" t="21455" r="25560" b="10261"/>
          <a:stretch/>
        </p:blipFill>
        <p:spPr bwMode="auto">
          <a:xfrm>
            <a:off x="4234182" y="32405"/>
            <a:ext cx="4514282" cy="433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8769" r="41511" b="52052"/>
          <a:stretch/>
        </p:blipFill>
        <p:spPr bwMode="auto">
          <a:xfrm>
            <a:off x="174955" y="3717032"/>
            <a:ext cx="5540991" cy="286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4" t="27239" r="30597" b="10447"/>
          <a:stretch/>
        </p:blipFill>
        <p:spPr bwMode="auto">
          <a:xfrm>
            <a:off x="5076056" y="28636"/>
            <a:ext cx="3725839" cy="455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3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809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u="sng" dirty="0"/>
              <a:t>Наиболее перспективный вид мобильных дождевальных устройств</a:t>
            </a:r>
            <a:r>
              <a:rPr lang="ru-RU" sz="3200" dirty="0"/>
              <a:t> – </a:t>
            </a:r>
            <a:endParaRPr lang="ru-RU" sz="3200" dirty="0" smtClean="0"/>
          </a:p>
          <a:p>
            <a:pPr algn="ctr"/>
            <a:r>
              <a:rPr lang="ru-RU" sz="3200" b="1" dirty="0" smtClean="0"/>
              <a:t>барабанно-шланговые </a:t>
            </a:r>
            <a:r>
              <a:rPr lang="ru-RU" sz="3200" b="1" dirty="0"/>
              <a:t>дождевальные установки (БШДУ).</a:t>
            </a:r>
            <a:r>
              <a:rPr lang="ru-RU" sz="3200" dirty="0"/>
              <a:t> </a:t>
            </a:r>
            <a:endParaRPr lang="ru-RU" sz="3200" dirty="0" smtClean="0"/>
          </a:p>
          <a:p>
            <a:pPr algn="ctr"/>
            <a:endParaRPr lang="ru-RU" sz="800" dirty="0"/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общем случае БШДУ состоит из пневмошасси, рамы, барабана с гидравлическим (механическим) приводом, системы автоматики, гибкого трубопровода, намотанного на барабан, и прицепного устройства – тележки (салазок), на которой устанавливается дождевальный аппарат.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" r="41931" b="56156"/>
          <a:stretch/>
        </p:blipFill>
        <p:spPr bwMode="auto">
          <a:xfrm>
            <a:off x="1907704" y="4005064"/>
            <a:ext cx="5663821" cy="256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4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39"/>
            <a:ext cx="3096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Эти установки выполняются по двум схемам. </a:t>
            </a:r>
            <a:endParaRPr lang="ru-RU" sz="20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первом случае барабан перемещается по участку в процессе орошения.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 r="22621" b="16605"/>
          <a:stretch/>
        </p:blipFill>
        <p:spPr bwMode="auto">
          <a:xfrm>
            <a:off x="3275856" y="205058"/>
            <a:ext cx="6065078" cy="437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725144"/>
            <a:ext cx="8829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Во втором, нашедшем наибольшее распространение, барабан устанавливается на позиции, а вода распределяется при передвижении только рабочего органа – тележки с дождевальным аппаратом (ДА) или шланга с разбрызгивающими насадками (форсунками) или 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63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686" y="764704"/>
            <a:ext cx="83557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1.Размещение массивов орошаемых </a:t>
            </a:r>
            <a:r>
              <a:rPr lang="ru-RU" sz="2800" dirty="0" smtClean="0"/>
              <a:t>луговых земель для выпаса скота.</a:t>
            </a:r>
            <a:endParaRPr lang="ru-RU" sz="2800" dirty="0"/>
          </a:p>
          <a:p>
            <a:r>
              <a:rPr lang="ru-RU" sz="2800" dirty="0"/>
              <a:t>2.Подбор водных источников и дождевальной техники.</a:t>
            </a:r>
          </a:p>
          <a:p>
            <a:r>
              <a:rPr lang="ru-RU" sz="2800" dirty="0"/>
              <a:t>3.Размещение гуртовых участков и пастбищеоборотов.</a:t>
            </a:r>
          </a:p>
          <a:p>
            <a:r>
              <a:rPr lang="ru-RU" sz="2800" dirty="0"/>
              <a:t>4.Размещение загонов очередного стравливания.</a:t>
            </a:r>
          </a:p>
          <a:p>
            <a:r>
              <a:rPr lang="ru-RU" sz="2800" dirty="0"/>
              <a:t>5.Размещение скотопрогонов, летних лагерей, водных источников, водопойных площадок.</a:t>
            </a:r>
          </a:p>
          <a:p>
            <a:r>
              <a:rPr lang="ru-RU" sz="2800" dirty="0"/>
              <a:t>6.Анализ и оценка устройства территории луговых земель, используемых для выпаса скота.</a:t>
            </a:r>
          </a:p>
        </p:txBody>
      </p:sp>
    </p:spTree>
    <p:extLst>
      <p:ext uri="{BB962C8B-B14F-4D97-AF65-F5344CB8AC3E}">
        <p14:creationId xmlns:p14="http://schemas.microsoft.com/office/powerpoint/2010/main" val="31003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91" y="188640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 сторон земельных массивов </a:t>
            </a:r>
            <a:r>
              <a:rPr lang="ru-RU" sz="3200" dirty="0"/>
              <a:t>должны быть кратными ширине захвата (радиусу действия) дождевальных установок (</a:t>
            </a:r>
            <a:r>
              <a:rPr lang="ru-RU" sz="3200" dirty="0" smtClean="0"/>
              <a:t>машин)</a:t>
            </a:r>
          </a:p>
          <a:p>
            <a:pPr algn="ctr"/>
            <a:endParaRPr lang="ru-RU" sz="3200" dirty="0"/>
          </a:p>
          <a:p>
            <a:pPr algn="ctr"/>
            <a:r>
              <a:rPr lang="ru-R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лощадь </a:t>
            </a:r>
            <a:r>
              <a:rPr lang="ru-R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орошаемого участка </a:t>
            </a:r>
            <a:endParaRPr lang="ru-RU" sz="32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u="sng" dirty="0" smtClean="0"/>
              <a:t>должна </a:t>
            </a:r>
            <a:r>
              <a:rPr lang="ru-RU" sz="3200" u="sng" dirty="0"/>
              <a:t>равняться или быть кратной сезонной производительности дождевальных машин при определенном режиме их работы</a:t>
            </a:r>
            <a:r>
              <a:rPr lang="ru-RU" sz="3200" dirty="0"/>
              <a:t> (круглосуточно, при одной или двух сменах) и режиме полива луговых земель (нормы, количество и сроки поливов).</a:t>
            </a:r>
          </a:p>
        </p:txBody>
      </p:sp>
    </p:spTree>
    <p:extLst>
      <p:ext uri="{BB962C8B-B14F-4D97-AF65-F5344CB8AC3E}">
        <p14:creationId xmlns:p14="http://schemas.microsoft.com/office/powerpoint/2010/main" val="25046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4584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Стационарная сеть </a:t>
            </a:r>
            <a:endParaRPr lang="ru-RU" sz="28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/>
              <a:t>представляет </a:t>
            </a:r>
            <a:r>
              <a:rPr lang="ru-RU" sz="2800" dirty="0"/>
              <a:t>собой систему труб, уложенных в землю (0,6 м от поверхности). </a:t>
            </a:r>
            <a:endParaRPr lang="ru-RU" sz="2800" dirty="0" smtClean="0"/>
          </a:p>
          <a:p>
            <a:pPr algn="ctr"/>
            <a:r>
              <a:rPr lang="ru-RU" sz="2800" u="sng" dirty="0" smtClean="0"/>
              <a:t>Полив </a:t>
            </a:r>
            <a:r>
              <a:rPr lang="ru-RU" sz="2800" u="sng" dirty="0"/>
              <a:t>производится от постоянных гидрантов. </a:t>
            </a:r>
            <a:endParaRPr lang="ru-RU" sz="2800" u="sng" dirty="0" smtClean="0"/>
          </a:p>
          <a:p>
            <a:pPr algn="ctr"/>
            <a:endParaRPr lang="ru-RU" sz="2800" u="sng" dirty="0"/>
          </a:p>
          <a:p>
            <a:pPr algn="ctr"/>
            <a:r>
              <a:rPr lang="ru-RU" sz="2800" dirty="0" smtClean="0"/>
              <a:t>Трубопроводы </a:t>
            </a:r>
            <a:r>
              <a:rPr lang="ru-RU" sz="2800" dirty="0"/>
              <a:t>по возможности проектируют прямолинейными.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r="49808" b="51492"/>
          <a:stretch/>
        </p:blipFill>
        <p:spPr bwMode="auto">
          <a:xfrm>
            <a:off x="183157" y="3284342"/>
            <a:ext cx="563111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5608" y="3549722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 трубопроводе необходимо предусмотреть установку задвижек, вантузов, колонок, заглушек для опорожнения сети в зимнее время. </a:t>
            </a:r>
          </a:p>
        </p:txBody>
      </p:sp>
    </p:spTree>
    <p:extLst>
      <p:ext uri="{BB962C8B-B14F-4D97-AF65-F5344CB8AC3E}">
        <p14:creationId xmlns:p14="http://schemas.microsoft.com/office/powerpoint/2010/main" val="32827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068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Передвижная оросительная сеть </a:t>
            </a:r>
            <a:endParaRPr lang="ru-RU" sz="32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/>
              <a:t>состоит </a:t>
            </a:r>
            <a:r>
              <a:rPr lang="ru-RU" sz="3200" dirty="0"/>
              <a:t>из системы трубопроводов с быстроразъемными соединениями. </a:t>
            </a:r>
            <a:endParaRPr lang="ru-RU" sz="3200" dirty="0" smtClean="0"/>
          </a:p>
          <a:p>
            <a:pPr algn="ctr"/>
            <a:r>
              <a:rPr lang="ru-RU" sz="3200" u="sng" dirty="0" smtClean="0"/>
              <a:t>Она </a:t>
            </a:r>
            <a:r>
              <a:rPr lang="ru-RU" sz="3200" u="sng" dirty="0"/>
              <a:t>монтируется на поверхности земли</a:t>
            </a:r>
            <a:r>
              <a:rPr lang="ru-RU" sz="3200" u="sng" dirty="0" smtClean="0"/>
              <a:t>.</a:t>
            </a:r>
            <a:endParaRPr lang="ru-RU" sz="3200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2" r="24020" b="25001"/>
          <a:stretch/>
        </p:blipFill>
        <p:spPr bwMode="auto">
          <a:xfrm>
            <a:off x="680523" y="2564904"/>
            <a:ext cx="7704856" cy="36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9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полустационарной оросительной сети </a:t>
            </a:r>
            <a:r>
              <a:rPr lang="ru-RU" sz="3200" dirty="0"/>
              <a:t>магистральные трубопроводы проектируют стационарными, а распределительные – передвижными или разборными 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307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Вода на увлажняемые участки подается по системе трубопроводов с помощью </a:t>
            </a:r>
            <a:r>
              <a:rPr lang="ru-R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насосных станций</a:t>
            </a:r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/>
              <a:t>Насосную станцию располагают так, чтобы к ней были удобные подъездные пути и минимальное расстояние до границ орошаемого массива.</a:t>
            </a:r>
          </a:p>
        </p:txBody>
      </p:sp>
    </p:spTree>
    <p:extLst>
      <p:ext uri="{BB962C8B-B14F-4D97-AF65-F5344CB8AC3E}">
        <p14:creationId xmlns:p14="http://schemas.microsoft.com/office/powerpoint/2010/main" val="10811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3956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u="sng" dirty="0" smtClean="0"/>
              <a:t>3.Размещение гуртовых участков и пастбищеоборотов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577" y="620688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Особенность </a:t>
            </a:r>
            <a:r>
              <a:rPr lang="ru-R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проектирования загонов </a:t>
            </a:r>
            <a:endParaRPr lang="ru-RU" sz="32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орошаемых луговых землях для выпаса скота </a:t>
            </a:r>
            <a:endParaRPr lang="ru-RU" sz="32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/>
              <a:t>на </a:t>
            </a:r>
            <a:r>
              <a:rPr lang="ru-RU" sz="3200" dirty="0"/>
              <a:t>требования, предъявляемые к определению их количества и размеров, установлению формы, </a:t>
            </a:r>
            <a:r>
              <a:rPr lang="ru-RU" sz="3200" dirty="0" smtClean="0"/>
              <a:t>размещению</a:t>
            </a:r>
          </a:p>
          <a:p>
            <a:pPr algn="ctr"/>
            <a:endParaRPr lang="ru-RU" sz="3200" dirty="0"/>
          </a:p>
          <a:p>
            <a:pPr algn="ctr"/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влияют </a:t>
            </a:r>
            <a:r>
              <a:rPr lang="ru-R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орошения: </a:t>
            </a:r>
            <a:endParaRPr lang="ru-RU" sz="32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u="sng" dirty="0" smtClean="0"/>
              <a:t>вид </a:t>
            </a:r>
            <a:r>
              <a:rPr lang="ru-RU" sz="3200" u="sng" dirty="0"/>
              <a:t>оросительной системы, тип дождевальной машины и схема размещения оросительной сети.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499992" y="220486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4463707" y="4149080"/>
            <a:ext cx="396325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Размеры сторон гуртовых участков принимают равными или кратными захвату дождевальных машин и </a:t>
            </a:r>
            <a:r>
              <a:rPr lang="ru-RU" sz="3600" dirty="0" smtClean="0"/>
              <a:t>установок </a:t>
            </a:r>
          </a:p>
          <a:p>
            <a:pPr algn="ctr"/>
            <a:endParaRPr lang="ru-RU" sz="3600" dirty="0"/>
          </a:p>
          <a:p>
            <a:pPr algn="ctr"/>
            <a:r>
              <a:rPr lang="ru-RU" sz="3600" u="sng" dirty="0" smtClean="0"/>
              <a:t>Форма </a:t>
            </a:r>
            <a:r>
              <a:rPr lang="ru-RU" sz="3600" u="sng" dirty="0"/>
              <a:t>участков </a:t>
            </a:r>
            <a:r>
              <a:rPr lang="ru-RU" sz="3600" dirty="0"/>
              <a:t>желательна </a:t>
            </a:r>
            <a:r>
              <a:rPr lang="ru-RU" sz="3600" u="sng" dirty="0" smtClean="0"/>
              <a:t>прямоугольная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31793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82013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Форма </a:t>
            </a:r>
            <a:r>
              <a:rPr lang="ru-RU" sz="3600" b="1" dirty="0" smtClean="0"/>
              <a:t>загонов должна </a:t>
            </a:r>
            <a:r>
              <a:rPr lang="ru-RU" sz="3600" b="1" dirty="0"/>
              <a:t>обеспечить </a:t>
            </a:r>
            <a:endParaRPr lang="ru-RU" sz="3600" b="1" dirty="0" smtClean="0"/>
          </a:p>
          <a:p>
            <a:pPr algn="ctr"/>
            <a:endParaRPr lang="ru-RU" sz="3600" dirty="0"/>
          </a:p>
          <a:p>
            <a:pPr marL="571500" indent="-571500" algn="ctr">
              <a:buFont typeface="Wingdings" pitchFamily="2" charset="2"/>
              <a:buChar char="§"/>
            </a:pPr>
            <a:r>
              <a:rPr lang="ru-RU" sz="3600" dirty="0" smtClean="0"/>
              <a:t>производительное </a:t>
            </a:r>
            <a:r>
              <a:rPr lang="ru-RU" sz="3600" dirty="0"/>
              <a:t>использование поливной </a:t>
            </a:r>
            <a:r>
              <a:rPr lang="ru-RU" sz="3600" dirty="0" smtClean="0"/>
              <a:t>техники;</a:t>
            </a:r>
          </a:p>
          <a:p>
            <a:pPr marL="571500" indent="-571500" algn="ctr">
              <a:buFont typeface="Wingdings" pitchFamily="2" charset="2"/>
              <a:buChar char="§"/>
            </a:pPr>
            <a:r>
              <a:rPr lang="ru-RU" sz="3600" dirty="0" smtClean="0"/>
              <a:t>рациональную </a:t>
            </a:r>
            <a:r>
              <a:rPr lang="ru-RU" sz="3600" dirty="0"/>
              <a:t>организацию </a:t>
            </a:r>
            <a:r>
              <a:rPr lang="ru-RU" sz="3600" dirty="0" smtClean="0"/>
              <a:t>пастьбы;</a:t>
            </a:r>
          </a:p>
          <a:p>
            <a:pPr marL="571500" indent="-571500" algn="ctr">
              <a:buFont typeface="Wingdings" pitchFamily="2" charset="2"/>
              <a:buChar char="§"/>
            </a:pPr>
            <a:r>
              <a:rPr lang="ru-RU" sz="3600" dirty="0" smtClean="0"/>
              <a:t>минимальный </a:t>
            </a:r>
            <a:r>
              <a:rPr lang="ru-RU" sz="3600" dirty="0"/>
              <a:t>периметр </a:t>
            </a:r>
            <a:r>
              <a:rPr lang="ru-RU" sz="3600" dirty="0" smtClean="0"/>
              <a:t>загонов;</a:t>
            </a:r>
          </a:p>
          <a:p>
            <a:pPr marL="571500" indent="-571500" algn="ctr">
              <a:buFont typeface="Wingdings" pitchFamily="2" charset="2"/>
              <a:buChar char="§"/>
            </a:pPr>
            <a:endParaRPr lang="ru-RU" sz="3600" dirty="0"/>
          </a:p>
          <a:p>
            <a:pPr marL="571500" indent="-571500" algn="ctr">
              <a:buFont typeface="Wingdings" pitchFamily="2" charset="2"/>
              <a:buChar char="§"/>
            </a:pPr>
            <a:r>
              <a:rPr lang="ru-RU" sz="3600" dirty="0" smtClean="0"/>
              <a:t>возможность </a:t>
            </a:r>
            <a:r>
              <a:rPr lang="ru-RU" sz="3600" dirty="0"/>
              <a:t>независимого полива каждого из них и другие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4857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Пастбищеобороты </a:t>
            </a:r>
            <a:endParaRPr lang="ru-RU" sz="4000" b="1" dirty="0" smtClean="0"/>
          </a:p>
          <a:p>
            <a:pPr algn="ctr"/>
            <a:r>
              <a:rPr lang="ru-RU" sz="4000" dirty="0" smtClean="0"/>
              <a:t>на </a:t>
            </a:r>
            <a:r>
              <a:rPr lang="ru-RU" sz="4000" dirty="0"/>
              <a:t>орошаемых </a:t>
            </a:r>
            <a:r>
              <a:rPr lang="ru-RU" sz="4000" dirty="0" smtClean="0"/>
              <a:t>луговых землях для выпаса скота вводят </a:t>
            </a:r>
          </a:p>
          <a:p>
            <a:pPr algn="ctr"/>
            <a:r>
              <a:rPr lang="ru-RU" sz="4000" b="1" u="sng" dirty="0" smtClean="0"/>
              <a:t>для </a:t>
            </a:r>
            <a:r>
              <a:rPr lang="ru-RU" sz="4000" b="1" u="sng" dirty="0"/>
              <a:t>каждого гуртового </a:t>
            </a:r>
            <a:r>
              <a:rPr lang="ru-RU" sz="4000" b="1" u="sng" dirty="0" smtClean="0"/>
              <a:t>участка</a:t>
            </a:r>
          </a:p>
          <a:p>
            <a:pPr algn="ctr"/>
            <a:endParaRPr lang="ru-RU" sz="4000" b="1" u="sng" dirty="0" smtClean="0"/>
          </a:p>
          <a:p>
            <a:pPr algn="ctr"/>
            <a:r>
              <a:rPr lang="ru-RU" sz="4000" dirty="0" smtClean="0"/>
              <a:t> </a:t>
            </a:r>
            <a:r>
              <a:rPr lang="ru-RU" sz="4000" dirty="0"/>
              <a:t>Поля (участки) пастбищеоборотов согласовывают с </a:t>
            </a:r>
            <a:r>
              <a:rPr lang="ru-RU" sz="4000" dirty="0" smtClean="0"/>
              <a:t>загонами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303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719" y="260648"/>
            <a:ext cx="83529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u="sng" dirty="0"/>
              <a:t>4. Размещение загонов очередного стравливания</a:t>
            </a:r>
            <a:endParaRPr lang="ru-RU" sz="2000" dirty="0"/>
          </a:p>
          <a:p>
            <a:pPr algn="ctr"/>
            <a:r>
              <a:rPr lang="ru-RU" sz="3200" i="1" dirty="0"/>
              <a:t> </a:t>
            </a:r>
            <a:endParaRPr lang="ru-RU" sz="3200" dirty="0"/>
          </a:p>
          <a:p>
            <a:pPr algn="ctr"/>
            <a:r>
              <a:rPr lang="ru-RU" sz="3200" i="1" u="sng" dirty="0"/>
              <a:t>При размещении загонов очередного </a:t>
            </a:r>
            <a:r>
              <a:rPr lang="ru-RU" sz="3200" dirty="0"/>
              <a:t>стравливания на орошаемых </a:t>
            </a:r>
            <a:r>
              <a:rPr lang="ru-RU" sz="3200" dirty="0" smtClean="0"/>
              <a:t>луговых землях для выпаса </a:t>
            </a:r>
          </a:p>
          <a:p>
            <a:pPr algn="ctr"/>
            <a:r>
              <a:rPr lang="ru-RU" sz="3200" u="sng" dirty="0" smtClean="0"/>
              <a:t>дополнительно </a:t>
            </a:r>
            <a:r>
              <a:rPr lang="ru-RU" sz="3200" u="sng" dirty="0"/>
              <a:t>учитывают </a:t>
            </a:r>
            <a:endParaRPr lang="ru-RU" sz="3200" u="sng" dirty="0" smtClean="0"/>
          </a:p>
          <a:p>
            <a:pPr algn="ctr"/>
            <a:endParaRPr lang="ru-RU" sz="3200" dirty="0"/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3200" dirty="0" smtClean="0"/>
              <a:t>виды </a:t>
            </a:r>
            <a:r>
              <a:rPr lang="ru-RU" sz="3200" dirty="0"/>
              <a:t>оросительных </a:t>
            </a:r>
            <a:r>
              <a:rPr lang="ru-RU" sz="3200" dirty="0" smtClean="0"/>
              <a:t>систем</a:t>
            </a:r>
          </a:p>
          <a:p>
            <a:pPr marL="457200" indent="-457200" algn="ctr">
              <a:buFont typeface="Wingdings" pitchFamily="2" charset="2"/>
              <a:buChar char="Ø"/>
            </a:pPr>
            <a:endParaRPr lang="ru-RU" sz="3200" dirty="0" smtClean="0"/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3200" dirty="0" smtClean="0"/>
              <a:t>принятые </a:t>
            </a:r>
            <a:r>
              <a:rPr lang="ru-RU" sz="3200" dirty="0"/>
              <a:t>схемы их размещения </a:t>
            </a:r>
            <a:endParaRPr lang="ru-RU" sz="3200" dirty="0"/>
          </a:p>
          <a:p>
            <a:pPr algn="ctr"/>
            <a:endParaRPr lang="ru-RU" sz="3200" dirty="0" smtClean="0"/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3200" dirty="0" smtClean="0"/>
              <a:t>типы </a:t>
            </a:r>
            <a:r>
              <a:rPr lang="ru-RU" sz="3200" dirty="0"/>
              <a:t>дождевальных машин.</a:t>
            </a:r>
          </a:p>
        </p:txBody>
      </p:sp>
    </p:spTree>
    <p:extLst>
      <p:ext uri="{BB962C8B-B14F-4D97-AF65-F5344CB8AC3E}">
        <p14:creationId xmlns:p14="http://schemas.microsoft.com/office/powerpoint/2010/main" val="20182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/>
              <a:t>1.Размещение массивов </a:t>
            </a:r>
            <a:r>
              <a:rPr lang="ru-RU" sz="2800" i="1" u="sng" dirty="0" smtClean="0"/>
              <a:t>орошаемых луговых земель для выпаса скота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74838"/>
            <a:ext cx="82089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/>
              <a:t>Преимущества орошаемых </a:t>
            </a:r>
            <a:r>
              <a:rPr lang="ru-RU" sz="2800" u="sng" dirty="0" smtClean="0"/>
              <a:t>луговых земель 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000" dirty="0" smtClean="0"/>
              <a:t>устраняется </a:t>
            </a:r>
            <a:r>
              <a:rPr lang="ru-RU" sz="3000" dirty="0"/>
              <a:t>отрицательное влияние неблагоприятных климатических </a:t>
            </a:r>
            <a:r>
              <a:rPr lang="ru-RU" sz="3000" dirty="0" smtClean="0"/>
              <a:t>условий;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000" dirty="0" smtClean="0"/>
              <a:t>обеспечивается </a:t>
            </a:r>
            <a:r>
              <a:rPr lang="ru-RU" sz="3000" dirty="0"/>
              <a:t>значительное повышение продуктивности </a:t>
            </a:r>
            <a:r>
              <a:rPr lang="ru-RU" sz="3000" dirty="0" smtClean="0"/>
              <a:t>земель;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000" dirty="0" smtClean="0"/>
              <a:t>стабильно </a:t>
            </a:r>
            <a:r>
              <a:rPr lang="ru-RU" sz="3000" dirty="0"/>
              <a:t>поступают высококачественные зеленые корма.</a:t>
            </a:r>
          </a:p>
        </p:txBody>
      </p:sp>
    </p:spTree>
    <p:extLst>
      <p:ext uri="{BB962C8B-B14F-4D97-AF65-F5344CB8AC3E}">
        <p14:creationId xmlns:p14="http://schemas.microsoft.com/office/powerpoint/2010/main" val="27669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7693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u="sng" dirty="0"/>
              <a:t>Форма загонов, их длина и ширина должны обеспечить </a:t>
            </a:r>
            <a:endParaRPr lang="ru-RU" sz="3600" i="1" u="sng" dirty="0" smtClean="0"/>
          </a:p>
          <a:p>
            <a:pPr algn="ctr"/>
            <a:endParaRPr lang="ru-RU" sz="3600" dirty="0"/>
          </a:p>
          <a:p>
            <a:pPr marL="571500" indent="-571500" algn="ctr">
              <a:buFont typeface="Wingdings" pitchFamily="2" charset="2"/>
              <a:buChar char="§"/>
            </a:pPr>
            <a:r>
              <a:rPr lang="ru-RU" sz="3600" dirty="0" smtClean="0"/>
              <a:t>производительное </a:t>
            </a:r>
            <a:r>
              <a:rPr lang="ru-RU" sz="3600" dirty="0"/>
              <a:t>использование поливной </a:t>
            </a:r>
            <a:r>
              <a:rPr lang="ru-RU" sz="3600" dirty="0" smtClean="0"/>
              <a:t>техники</a:t>
            </a:r>
          </a:p>
          <a:p>
            <a:pPr algn="ctr"/>
            <a:r>
              <a:rPr lang="ru-RU" sz="3600" dirty="0" smtClean="0"/>
              <a:t> </a:t>
            </a:r>
          </a:p>
          <a:p>
            <a:pPr marL="571500" indent="-571500" algn="ctr">
              <a:buFont typeface="Wingdings" pitchFamily="2" charset="2"/>
              <a:buChar char="§"/>
            </a:pPr>
            <a:r>
              <a:rPr lang="ru-RU" sz="3600" dirty="0" smtClean="0"/>
              <a:t>рациональную </a:t>
            </a:r>
            <a:r>
              <a:rPr lang="ru-RU" sz="3600" dirty="0"/>
              <a:t>организацию </a:t>
            </a:r>
            <a:r>
              <a:rPr lang="ru-RU" sz="3600" dirty="0" smtClean="0"/>
              <a:t>пастьбы</a:t>
            </a:r>
            <a:endParaRPr lang="ru-RU" sz="3600" dirty="0"/>
          </a:p>
          <a:p>
            <a:pPr algn="ctr"/>
            <a:endParaRPr lang="ru-RU" sz="3600" dirty="0" smtClean="0"/>
          </a:p>
          <a:p>
            <a:pPr marL="571500" indent="-571500" algn="ctr">
              <a:buFont typeface="Wingdings" pitchFamily="2" charset="2"/>
              <a:buChar char="§"/>
            </a:pPr>
            <a:r>
              <a:rPr lang="ru-RU" sz="3600" dirty="0" smtClean="0"/>
              <a:t>минимальный </a:t>
            </a:r>
            <a:r>
              <a:rPr lang="ru-RU" sz="3600" dirty="0"/>
              <a:t>периметр загонов, </a:t>
            </a:r>
            <a:endParaRPr lang="ru-RU" sz="3600" dirty="0" smtClean="0"/>
          </a:p>
          <a:p>
            <a:pPr marL="571500" indent="-571500" algn="ctr">
              <a:buFont typeface="Wingdings" pitchFamily="2" charset="2"/>
              <a:buChar char="§"/>
            </a:pPr>
            <a:endParaRPr lang="ru-RU" sz="3600" dirty="0"/>
          </a:p>
          <a:p>
            <a:pPr marL="571500" indent="-571500" algn="ctr">
              <a:buFont typeface="Wingdings" pitchFamily="2" charset="2"/>
              <a:buChar char="§"/>
            </a:pPr>
            <a:r>
              <a:rPr lang="ru-RU" sz="3600" dirty="0" smtClean="0"/>
              <a:t>возможность </a:t>
            </a:r>
            <a:r>
              <a:rPr lang="ru-RU" sz="3600" dirty="0"/>
              <a:t>независимого полива каждого из них и другие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15912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и ширина </a:t>
            </a:r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загонов</a:t>
            </a:r>
          </a:p>
          <a:p>
            <a:pPr algn="ctr"/>
            <a:r>
              <a:rPr lang="ru-RU" sz="3200" dirty="0" smtClean="0"/>
              <a:t>при </a:t>
            </a:r>
            <a:r>
              <a:rPr lang="ru-RU" sz="3200" dirty="0"/>
              <a:t>орошении луговых земель для выпаса скота должны </a:t>
            </a:r>
            <a:r>
              <a:rPr lang="ru-RU" sz="3200" dirty="0" smtClean="0"/>
              <a:t>быть:</a:t>
            </a:r>
          </a:p>
          <a:p>
            <a:pPr algn="ctr"/>
            <a:endParaRPr lang="ru-RU" sz="3200" dirty="0"/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3200" dirty="0" smtClean="0"/>
              <a:t> </a:t>
            </a:r>
            <a:r>
              <a:rPr lang="ru-RU" sz="3200" dirty="0"/>
              <a:t>равны или кратны ширине захвата дождевальных крыльев</a:t>
            </a:r>
            <a:r>
              <a:rPr lang="ru-RU" sz="3200" dirty="0" smtClean="0"/>
              <a:t>,</a:t>
            </a:r>
          </a:p>
          <a:p>
            <a:pPr algn="ctr"/>
            <a:endParaRPr lang="ru-RU" sz="3200" dirty="0"/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3200" dirty="0" smtClean="0"/>
              <a:t> </a:t>
            </a:r>
            <a:r>
              <a:rPr lang="ru-RU" sz="3200" dirty="0"/>
              <a:t>расстоянию между гидрантами, </a:t>
            </a:r>
            <a:endParaRPr lang="ru-RU" sz="3200" dirty="0" smtClean="0"/>
          </a:p>
          <a:p>
            <a:pPr algn="ctr"/>
            <a:endParaRPr lang="ru-RU" sz="3200" dirty="0"/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3200" dirty="0" smtClean="0"/>
              <a:t>длине </a:t>
            </a:r>
            <a:r>
              <a:rPr lang="ru-RU" sz="3200" dirty="0"/>
              <a:t>поливного трубопровода.</a:t>
            </a:r>
          </a:p>
        </p:txBody>
      </p:sp>
    </p:spTree>
    <p:extLst>
      <p:ext uri="{BB962C8B-B14F-4D97-AF65-F5344CB8AC3E}">
        <p14:creationId xmlns:p14="http://schemas.microsoft.com/office/powerpoint/2010/main" val="34971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Загоны необходимо размещать с учетом</a:t>
            </a:r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ru-R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/>
              <a:t>– высокопроизводительного использования поливной техники</a:t>
            </a:r>
            <a:r>
              <a:rPr lang="ru-RU" sz="3200" dirty="0" smtClean="0"/>
              <a:t>;</a:t>
            </a:r>
          </a:p>
          <a:p>
            <a:endParaRPr lang="ru-RU" sz="800" dirty="0"/>
          </a:p>
          <a:p>
            <a:r>
              <a:rPr lang="ru-RU" sz="3200" dirty="0"/>
              <a:t>– минимальной протяженности оросительной сети, скотопрогонов и периметра загонов</a:t>
            </a:r>
            <a:r>
              <a:rPr lang="ru-RU" sz="3200" dirty="0" smtClean="0"/>
              <a:t>;</a:t>
            </a:r>
          </a:p>
          <a:p>
            <a:endParaRPr lang="ru-RU" sz="1100" dirty="0"/>
          </a:p>
          <a:p>
            <a:r>
              <a:rPr lang="ru-RU" sz="3200" dirty="0"/>
              <a:t>– независимого полива каждого загона</a:t>
            </a:r>
            <a:r>
              <a:rPr lang="ru-RU" sz="3200" dirty="0" smtClean="0"/>
              <a:t>;</a:t>
            </a:r>
          </a:p>
          <a:p>
            <a:endParaRPr lang="ru-RU" sz="1000" dirty="0"/>
          </a:p>
          <a:p>
            <a:r>
              <a:rPr lang="ru-RU" sz="3200" dirty="0"/>
              <a:t>– рельефа и сторон света</a:t>
            </a:r>
            <a:r>
              <a:rPr lang="ru-RU" sz="3200" dirty="0" smtClean="0"/>
              <a:t>;</a:t>
            </a:r>
          </a:p>
          <a:p>
            <a:endParaRPr lang="ru-RU" sz="1000" dirty="0"/>
          </a:p>
          <a:p>
            <a:r>
              <a:rPr lang="ru-RU" sz="3200" dirty="0"/>
              <a:t>– кратчайшего доступа к ферме (лагерю) и водному источнику.</a:t>
            </a:r>
          </a:p>
        </p:txBody>
      </p:sp>
    </p:spTree>
    <p:extLst>
      <p:ext uri="{BB962C8B-B14F-4D97-AF65-F5344CB8AC3E}">
        <p14:creationId xmlns:p14="http://schemas.microsoft.com/office/powerpoint/2010/main" val="3438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881" y="332656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u="sng" dirty="0"/>
              <a:t>Согласованное со схемой расположения оросительной сети размещение загонов обеспечивает </a:t>
            </a:r>
            <a:r>
              <a:rPr lang="ru-RU" sz="3200" i="1" u="sng" dirty="0" smtClean="0"/>
              <a:t>:</a:t>
            </a:r>
          </a:p>
          <a:p>
            <a:pPr algn="ctr"/>
            <a:endParaRPr lang="ru-RU" sz="3200" dirty="0"/>
          </a:p>
          <a:p>
            <a:pPr marL="457200" indent="-457200" algn="ctr">
              <a:buFont typeface="Wingdings" pitchFamily="2" charset="2"/>
              <a:buChar char="q"/>
            </a:pPr>
            <a:r>
              <a:rPr lang="ru-RU" sz="3200" dirty="0" smtClean="0"/>
              <a:t>более </a:t>
            </a:r>
            <a:r>
              <a:rPr lang="ru-RU" sz="3200" dirty="0"/>
              <a:t>высокую производительность использования поливной техники</a:t>
            </a:r>
            <a:r>
              <a:rPr lang="ru-RU" sz="3200" dirty="0" smtClean="0"/>
              <a:t>,</a:t>
            </a:r>
          </a:p>
          <a:p>
            <a:pPr algn="ctr"/>
            <a:endParaRPr lang="ru-RU" sz="3200" dirty="0"/>
          </a:p>
          <a:p>
            <a:pPr marL="457200" indent="-457200" algn="ctr">
              <a:buFont typeface="Wingdings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dirty="0"/>
              <a:t>независимость полива каждого загона</a:t>
            </a:r>
            <a:r>
              <a:rPr lang="ru-RU" sz="3200" dirty="0" smtClean="0"/>
              <a:t>,</a:t>
            </a:r>
          </a:p>
          <a:p>
            <a:pPr algn="ctr"/>
            <a:endParaRPr lang="ru-RU" sz="3200" dirty="0"/>
          </a:p>
          <a:p>
            <a:pPr marL="457200" indent="-457200" algn="ctr">
              <a:buFont typeface="Wingdings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dirty="0"/>
              <a:t>удобство стравливания травостоя и ухода за </a:t>
            </a:r>
            <a:r>
              <a:rPr lang="ru-RU" sz="3200" dirty="0" smtClean="0"/>
              <a:t>выпасным участком.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86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u="sng" dirty="0"/>
              <a:t>5.Размещение скотопрогонов, летних лагерей, водных источников, водопойных площадок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88840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проектировании скотопрогонов </a:t>
            </a:r>
            <a:endParaRPr lang="ru-RU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согласовывают </a:t>
            </a:r>
            <a:endParaRPr lang="ru-RU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 smtClean="0"/>
              <a:t>с </a:t>
            </a:r>
            <a:r>
              <a:rPr lang="ru-RU" sz="3600" dirty="0"/>
              <a:t>оросительной сетью и параметрами принятых дождевальных машин и </a:t>
            </a:r>
            <a:r>
              <a:rPr lang="ru-RU" sz="3600" dirty="0" smtClean="0"/>
              <a:t>установок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345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При комбинированной и передвижной оросительной сети </a:t>
            </a:r>
            <a:endParaRPr lang="ru-RU" sz="3200" dirty="0" smtClean="0"/>
          </a:p>
          <a:p>
            <a:pPr algn="ctr"/>
            <a:r>
              <a:rPr lang="ru-RU" sz="3200" dirty="0" smtClean="0"/>
              <a:t>скотопрогоны </a:t>
            </a:r>
            <a:r>
              <a:rPr lang="ru-RU" sz="3200" dirty="0"/>
              <a:t>проектируют </a:t>
            </a:r>
            <a:endParaRPr lang="ru-RU" sz="3200" dirty="0" smtClean="0"/>
          </a:p>
          <a:p>
            <a:pPr algn="ctr"/>
            <a:r>
              <a:rPr lang="ru-RU" sz="3200" b="1" u="sng" dirty="0" smtClean="0"/>
              <a:t>по </a:t>
            </a:r>
            <a:r>
              <a:rPr lang="ru-RU" sz="3200" b="1" u="sng" dirty="0"/>
              <a:t>границам гуртовых </a:t>
            </a:r>
            <a:r>
              <a:rPr lang="ru-RU" sz="3200" b="1" u="sng" dirty="0" smtClean="0"/>
              <a:t>участков</a:t>
            </a:r>
            <a:endParaRPr lang="ru-RU" sz="32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71703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Л</a:t>
            </a:r>
            <a:r>
              <a:rPr lang="ru-RU" sz="3600" dirty="0" smtClean="0"/>
              <a:t>етние </a:t>
            </a:r>
            <a:r>
              <a:rPr lang="ru-RU" sz="3600" dirty="0"/>
              <a:t>лагеря на орошаемых </a:t>
            </a:r>
            <a:r>
              <a:rPr lang="ru-RU" sz="3600" dirty="0" smtClean="0"/>
              <a:t>луговых землях </a:t>
            </a:r>
          </a:p>
          <a:p>
            <a:pPr algn="ctr"/>
            <a:r>
              <a:rPr lang="ru-RU" sz="3600" dirty="0" smtClean="0"/>
              <a:t>размещают </a:t>
            </a:r>
          </a:p>
          <a:p>
            <a:pPr algn="ctr"/>
            <a:r>
              <a:rPr lang="ru-RU" sz="3600" b="1" u="sng" dirty="0" smtClean="0"/>
              <a:t>за </a:t>
            </a:r>
            <a:r>
              <a:rPr lang="ru-RU" sz="3600" b="1" u="sng" dirty="0"/>
              <a:t>пределами гуртовых </a:t>
            </a:r>
            <a:r>
              <a:rPr lang="ru-RU" sz="3600" b="1" u="sng" dirty="0" smtClean="0"/>
              <a:t>участков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val="32017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Вдоль скотопрогонов и вокруг гуртовых участков устанавливают </a:t>
            </a:r>
            <a:r>
              <a:rPr lang="ru-RU" sz="3600" u="sng" dirty="0"/>
              <a:t>постоянную </a:t>
            </a:r>
            <a:r>
              <a:rPr lang="ru-RU" sz="3600" u="sng" dirty="0" smtClean="0"/>
              <a:t>изгородь </a:t>
            </a:r>
          </a:p>
          <a:p>
            <a:pPr algn="ctr"/>
            <a:endParaRPr lang="ru-RU" sz="3600" dirty="0"/>
          </a:p>
          <a:p>
            <a:pPr algn="ctr"/>
            <a:r>
              <a:rPr lang="ru-RU" sz="3600" dirty="0" smtClean="0"/>
              <a:t>Для </a:t>
            </a:r>
            <a:r>
              <a:rPr lang="ru-RU" sz="3600" dirty="0"/>
              <a:t>ограждения загонов и участков порционного использования </a:t>
            </a:r>
            <a:r>
              <a:rPr lang="ru-RU" sz="3600" dirty="0" smtClean="0"/>
              <a:t>применяют</a:t>
            </a:r>
          </a:p>
          <a:p>
            <a:pPr algn="ctr"/>
            <a:r>
              <a:rPr lang="ru-RU" sz="3600" b="1" u="sng" dirty="0" smtClean="0"/>
              <a:t>электропастухи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val="24072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Для водопоя скота используют открытые водные источники, при которых оборудуют </a:t>
            </a:r>
            <a:endParaRPr lang="ru-RU" sz="3600" dirty="0" smtClean="0"/>
          </a:p>
          <a:p>
            <a:pPr algn="ctr"/>
            <a:r>
              <a:rPr lang="ru-RU" sz="3600" u="sng" dirty="0" smtClean="0"/>
              <a:t>водопойные площадки </a:t>
            </a:r>
            <a:endParaRPr lang="ru-RU" sz="36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105835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На орошаемых </a:t>
            </a:r>
            <a:r>
              <a:rPr lang="ru-RU" sz="3600" dirty="0" smtClean="0"/>
              <a:t>луговых землях для выпаса скота </a:t>
            </a:r>
            <a:r>
              <a:rPr lang="ru-RU" sz="3600" dirty="0"/>
              <a:t>составляют </a:t>
            </a:r>
            <a:endParaRPr lang="ru-RU" sz="3600" dirty="0" smtClean="0"/>
          </a:p>
          <a:p>
            <a:pPr algn="ctr"/>
            <a:r>
              <a:rPr lang="ru-RU" sz="3600" dirty="0" smtClean="0"/>
              <a:t>график </a:t>
            </a:r>
            <a:r>
              <a:rPr lang="ru-RU" sz="3600" dirty="0"/>
              <a:t>поливов и стравливания </a:t>
            </a:r>
            <a:r>
              <a:rPr lang="ru-RU" sz="3600" dirty="0" smtClean="0"/>
              <a:t>загонов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802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u="sng" dirty="0"/>
              <a:t>6.Анализ и оценка устройства территории луговых земель, используемых для выпаса скота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Проектные решения по устройству территории </a:t>
            </a:r>
            <a:r>
              <a:rPr lang="ru-RU" sz="3600" dirty="0" smtClean="0"/>
              <a:t>луговых земель для выпаса скота </a:t>
            </a:r>
            <a:r>
              <a:rPr lang="ru-RU" sz="3600" dirty="0"/>
              <a:t>анализируют и оценивают по ряду </a:t>
            </a:r>
            <a:endParaRPr lang="ru-RU" sz="3600" dirty="0" smtClean="0"/>
          </a:p>
          <a:p>
            <a:pPr algn="ctr"/>
            <a:r>
              <a:rPr lang="ru-RU" sz="3600" b="1" i="1" u="sng" dirty="0" smtClean="0"/>
              <a:t>технико-экономических </a:t>
            </a:r>
            <a:r>
              <a:rPr lang="ru-RU" sz="3600" b="1" i="1" u="sng" dirty="0"/>
              <a:t>и экономических </a:t>
            </a:r>
            <a:r>
              <a:rPr lang="ru-RU" sz="3600" b="1" i="1" u="sng" dirty="0" smtClean="0"/>
              <a:t>показателей</a:t>
            </a:r>
            <a:endParaRPr lang="ru-RU" sz="3600" b="1" i="1" u="sng" dirty="0"/>
          </a:p>
        </p:txBody>
      </p:sp>
    </p:spTree>
    <p:extLst>
      <p:ext uri="{BB962C8B-B14F-4D97-AF65-F5344CB8AC3E}">
        <p14:creationId xmlns:p14="http://schemas.microsoft.com/office/powerpoint/2010/main" val="23021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342" y="332656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/>
              <a:t>Технико-экономические показатели:</a:t>
            </a:r>
          </a:p>
          <a:p>
            <a:pPr algn="ctr"/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dirty="0" smtClean="0"/>
              <a:t>площадь луговых земель, </a:t>
            </a:r>
            <a:r>
              <a:rPr lang="ru-RU" sz="3200" dirty="0"/>
              <a:t>объектов оборудования</a:t>
            </a:r>
            <a:r>
              <a:rPr lang="ru-RU" sz="3200" dirty="0" smtClean="0"/>
              <a:t>;</a:t>
            </a:r>
          </a:p>
          <a:p>
            <a:pPr marL="457200" indent="-457200">
              <a:buFontTx/>
              <a:buChar char="-"/>
            </a:pPr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dirty="0" smtClean="0"/>
              <a:t>продуктивность луговых земель для выпаса;</a:t>
            </a:r>
          </a:p>
          <a:p>
            <a:pPr marL="457200" indent="-457200">
              <a:buFontTx/>
              <a:buChar char="-"/>
            </a:pPr>
            <a:endParaRPr lang="ru-RU" sz="3200" dirty="0"/>
          </a:p>
          <a:p>
            <a:r>
              <a:rPr lang="ru-RU" sz="3200" dirty="0"/>
              <a:t>- количество, средние площади, длина, ширина гуртовых участков и загонов очередного стравливания</a:t>
            </a:r>
            <a:r>
              <a:rPr lang="ru-RU" sz="3200" dirty="0" smtClean="0"/>
              <a:t>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379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249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Размещение и устройство территории орошаемых </a:t>
            </a:r>
            <a:r>
              <a:rPr lang="ru-RU" sz="2800" dirty="0" smtClean="0"/>
              <a:t>луговых земель для выпаса </a:t>
            </a:r>
          </a:p>
          <a:p>
            <a:pPr algn="ctr"/>
            <a:r>
              <a:rPr lang="ru-RU" sz="2800" u="sng" dirty="0" smtClean="0"/>
              <a:t>имеет </a:t>
            </a:r>
            <a:r>
              <a:rPr lang="ru-RU" sz="2800" u="sng" dirty="0"/>
              <a:t>ряд специфических особенностей: </a:t>
            </a:r>
            <a:endParaRPr lang="ru-RU" sz="2800" u="sng" dirty="0" smtClean="0"/>
          </a:p>
          <a:p>
            <a:pPr algn="ctr"/>
            <a:endParaRPr lang="ru-RU" sz="2800" u="sng" dirty="0"/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800" dirty="0" smtClean="0"/>
              <a:t>необходимо </a:t>
            </a:r>
            <a:r>
              <a:rPr lang="ru-RU" sz="2800" dirty="0"/>
              <a:t>более тщательно подходить к определению площадей и выделению </a:t>
            </a:r>
            <a:r>
              <a:rPr lang="ru-RU" sz="2800" dirty="0" smtClean="0"/>
              <a:t>массивов;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800" dirty="0" smtClean="0"/>
              <a:t>обосновывать </a:t>
            </a:r>
            <a:r>
              <a:rPr lang="ru-RU" sz="2800" dirty="0"/>
              <a:t>выбор источников для </a:t>
            </a:r>
            <a:r>
              <a:rPr lang="ru-RU" sz="2800" dirty="0" smtClean="0"/>
              <a:t>орошения;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800" dirty="0" smtClean="0"/>
              <a:t>подбирать </a:t>
            </a:r>
            <a:r>
              <a:rPr lang="ru-RU" sz="2800" dirty="0"/>
              <a:t>дождевальные машины, установки и насосные </a:t>
            </a:r>
            <a:r>
              <a:rPr lang="ru-RU" sz="2800" dirty="0" smtClean="0"/>
              <a:t>станции;</a:t>
            </a:r>
          </a:p>
        </p:txBody>
      </p:sp>
    </p:spTree>
    <p:extLst>
      <p:ext uri="{BB962C8B-B14F-4D97-AF65-F5344CB8AC3E}">
        <p14:creationId xmlns:p14="http://schemas.microsoft.com/office/powerpoint/2010/main" val="10620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ru-RU" sz="3600" dirty="0" smtClean="0"/>
              <a:t>протяженность </a:t>
            </a:r>
            <a:r>
              <a:rPr lang="ru-RU" sz="3600" dirty="0"/>
              <a:t>и площади скотопрогонов, ограждений</a:t>
            </a:r>
            <a:r>
              <a:rPr lang="ru-RU" sz="3600" dirty="0" smtClean="0"/>
              <a:t>;</a:t>
            </a:r>
          </a:p>
          <a:p>
            <a:pPr marL="571500" indent="-571500" algn="ctr">
              <a:buFontTx/>
              <a:buChar char="-"/>
            </a:pPr>
            <a:endParaRPr lang="ru-RU" sz="3600" dirty="0"/>
          </a:p>
          <a:p>
            <a:pPr marL="571500" indent="-571500" algn="ctr">
              <a:buFontTx/>
              <a:buChar char="-"/>
            </a:pPr>
            <a:r>
              <a:rPr lang="ru-RU" sz="3600" dirty="0" smtClean="0"/>
              <a:t>потребность </a:t>
            </a:r>
            <a:r>
              <a:rPr lang="ru-RU" sz="3600" dirty="0"/>
              <a:t>в воде для полива и водопоя</a:t>
            </a:r>
            <a:r>
              <a:rPr lang="ru-RU" sz="3600" dirty="0" smtClean="0"/>
              <a:t>;</a:t>
            </a:r>
          </a:p>
          <a:p>
            <a:pPr marL="571500" indent="-571500" algn="ctr">
              <a:buFontTx/>
              <a:buChar char="-"/>
            </a:pPr>
            <a:endParaRPr lang="ru-RU" sz="3600" dirty="0"/>
          </a:p>
          <a:p>
            <a:pPr algn="ctr"/>
            <a:r>
              <a:rPr lang="ru-RU" sz="3600" dirty="0"/>
              <a:t>- необходимая техника для полива;</a:t>
            </a:r>
          </a:p>
          <a:p>
            <a:pPr algn="ctr"/>
            <a:r>
              <a:rPr lang="ru-RU" sz="3600" dirty="0"/>
              <a:t>- потребность в строительных материалах и т.д.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/>
              <a:t>Технико-экономические показатели: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2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Основные показатели </a:t>
            </a:r>
            <a:r>
              <a:rPr lang="ru-RU" sz="4000" b="1" i="1" u="sng" dirty="0"/>
              <a:t>экономической оценки</a:t>
            </a:r>
            <a:r>
              <a:rPr lang="ru-RU" sz="4000" b="1" i="1" u="sng" dirty="0" smtClean="0"/>
              <a:t>:</a:t>
            </a:r>
          </a:p>
          <a:p>
            <a:pPr algn="ctr"/>
            <a:endParaRPr lang="ru-RU" sz="4000" b="1" i="1" u="sng" dirty="0"/>
          </a:p>
          <a:p>
            <a:pPr marL="571500" indent="-571500" algn="ctr">
              <a:buFontTx/>
              <a:buChar char="-"/>
            </a:pPr>
            <a:r>
              <a:rPr lang="ru-RU" sz="4000" dirty="0" smtClean="0"/>
              <a:t>прирост </a:t>
            </a:r>
            <a:r>
              <a:rPr lang="ru-RU" sz="4000" dirty="0"/>
              <a:t>продукции</a:t>
            </a:r>
            <a:r>
              <a:rPr lang="ru-RU" sz="4000" dirty="0" smtClean="0"/>
              <a:t>;</a:t>
            </a:r>
          </a:p>
          <a:p>
            <a:pPr marL="571500" indent="-571500" algn="ctr">
              <a:buFontTx/>
              <a:buChar char="-"/>
            </a:pPr>
            <a:endParaRPr lang="ru-RU" sz="4000" dirty="0"/>
          </a:p>
          <a:p>
            <a:pPr algn="ctr"/>
            <a:r>
              <a:rPr lang="ru-RU" sz="4000" dirty="0"/>
              <a:t>- эффективность капитальных вложений.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24293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089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/>
              <a:t>Для определения эффективности </a:t>
            </a:r>
            <a:r>
              <a:rPr lang="ru-RU" sz="3200" dirty="0" smtClean="0"/>
              <a:t>устройства территории луговых земель для выпаса </a:t>
            </a:r>
            <a:r>
              <a:rPr lang="ru-RU" sz="3200" smtClean="0"/>
              <a:t>скота </a:t>
            </a:r>
          </a:p>
          <a:p>
            <a:pPr algn="ctr"/>
            <a:r>
              <a:rPr lang="ru-RU" sz="3600" u="sng" smtClean="0"/>
              <a:t>рассчитывают </a:t>
            </a:r>
            <a:endParaRPr lang="ru-RU" sz="3600" u="sng" dirty="0" smtClean="0"/>
          </a:p>
          <a:p>
            <a:pPr marL="571500" indent="-571500" algn="ctr">
              <a:buFont typeface="Wingdings" pitchFamily="2" charset="2"/>
              <a:buChar char="ü"/>
            </a:pPr>
            <a:r>
              <a:rPr lang="ru-RU" sz="3600" dirty="0" smtClean="0"/>
              <a:t>единовременные затраты;</a:t>
            </a:r>
          </a:p>
          <a:p>
            <a:pPr marL="571500" indent="-571500" algn="ctr">
              <a:buFont typeface="Wingdings" pitchFamily="2" charset="2"/>
              <a:buChar char="ü"/>
            </a:pPr>
            <a:r>
              <a:rPr lang="ru-RU" sz="3600" dirty="0" smtClean="0"/>
              <a:t>ежегодные издержки;</a:t>
            </a:r>
          </a:p>
          <a:p>
            <a:pPr marL="571500" indent="-571500" algn="ctr">
              <a:buFont typeface="Wingdings" pitchFamily="2" charset="2"/>
              <a:buChar char="ü"/>
            </a:pPr>
            <a:r>
              <a:rPr lang="ru-RU" sz="3600" dirty="0" smtClean="0"/>
              <a:t>срок окупаемости;</a:t>
            </a:r>
          </a:p>
          <a:p>
            <a:pPr marL="571500" indent="-571500" algn="ctr">
              <a:buFont typeface="Wingdings" pitchFamily="2" charset="2"/>
              <a:buChar char="ü"/>
            </a:pPr>
            <a:r>
              <a:rPr lang="ru-RU" sz="3600" dirty="0" smtClean="0"/>
              <a:t>эффективность </a:t>
            </a:r>
            <a:r>
              <a:rPr lang="ru-RU" sz="3600" dirty="0"/>
              <a:t>капитальных вложений.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39459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ru-RU" sz="3200" dirty="0" smtClean="0"/>
              <a:t>взаимосогласовывать размещение оросительной сети и элементов устройства территории луговых земель для выпаса скота с параметрами дождевальных машин и установок;</a:t>
            </a:r>
          </a:p>
          <a:p>
            <a:pPr marL="457200" indent="-457200" algn="ctr">
              <a:buFont typeface="Wingdings" pitchFamily="2" charset="2"/>
              <a:buChar char="Ø"/>
            </a:pPr>
            <a:endParaRPr lang="ru-RU" sz="3200" dirty="0" smtClean="0"/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3200" dirty="0" smtClean="0"/>
              <a:t>разработать порядок создания луговых земель для выпаса, их использования и ухода за ними.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498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79104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/>
              <a:t>При выборе участков </a:t>
            </a:r>
            <a:r>
              <a:rPr lang="ru-RU" sz="3200" u="sng" dirty="0" smtClean="0"/>
              <a:t>необходимо </a:t>
            </a:r>
            <a:r>
              <a:rPr lang="ru-RU" sz="3200" dirty="0"/>
              <a:t>приблизить их к соответствующим фермам и водным источникам, используемым для полива </a:t>
            </a:r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r>
              <a:rPr lang="ru-RU" sz="3200" u="sng" dirty="0" smtClean="0"/>
              <a:t>Массивы должны </a:t>
            </a:r>
            <a:r>
              <a:rPr lang="ru-RU" sz="3200" u="sng" dirty="0"/>
              <a:t>быть </a:t>
            </a:r>
            <a:endParaRPr lang="ru-RU" sz="3200" u="sng" dirty="0" smtClean="0"/>
          </a:p>
          <a:p>
            <a:pPr algn="ctr"/>
            <a:r>
              <a:rPr lang="ru-RU" sz="3200" dirty="0" smtClean="0"/>
              <a:t>компактными</a:t>
            </a:r>
            <a:r>
              <a:rPr lang="ru-RU" sz="3200" dirty="0"/>
              <a:t>, иметь прямоугольную форму и прямолинейные </a:t>
            </a:r>
            <a:r>
              <a:rPr lang="ru-RU" sz="3200" dirty="0" smtClean="0"/>
              <a:t>границы;</a:t>
            </a:r>
          </a:p>
          <a:p>
            <a:pPr algn="ctr"/>
            <a:r>
              <a:rPr lang="ru-RU" sz="3200" u="sng" dirty="0" smtClean="0"/>
              <a:t>согласованы </a:t>
            </a:r>
            <a:r>
              <a:rPr lang="ru-RU" sz="3200" u="sng" dirty="0"/>
              <a:t>со схемами орошения используемых дождевальных машин и </a:t>
            </a:r>
            <a:r>
              <a:rPr lang="ru-RU" sz="3200" u="sng" dirty="0" smtClean="0"/>
              <a:t>установок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42835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u="sng" dirty="0"/>
              <a:t>2. Подбор водных источников и дождевальной техники. 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80528" y="1484784"/>
            <a:ext cx="9324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/>
              <a:t>В качестве водных источников могут использоваться реки, озера, пруды, водохранилища, подземные воды и сточные воды</a:t>
            </a:r>
            <a:r>
              <a:rPr lang="ru-RU" sz="3000" dirty="0" smtClean="0"/>
              <a:t>.</a:t>
            </a:r>
          </a:p>
          <a:p>
            <a:pPr algn="ctr"/>
            <a:endParaRPr lang="ru-RU" sz="3000" dirty="0"/>
          </a:p>
          <a:p>
            <a:pPr algn="ctr"/>
            <a:r>
              <a:rPr lang="ru-RU" sz="3000" dirty="0" smtClean="0"/>
              <a:t>При проектировании </a:t>
            </a:r>
            <a:r>
              <a:rPr lang="ru-RU" sz="3000" dirty="0"/>
              <a:t>искусственных источников, рассчитывают потребность в воде на орошение.</a:t>
            </a:r>
          </a:p>
        </p:txBody>
      </p:sp>
    </p:spTree>
    <p:extLst>
      <p:ext uri="{BB962C8B-B14F-4D97-AF65-F5344CB8AC3E}">
        <p14:creationId xmlns:p14="http://schemas.microsoft.com/office/powerpoint/2010/main" val="37702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 сеть воду можно подавать с помощью </a:t>
            </a:r>
            <a:r>
              <a:rPr lang="ru-RU" sz="3200" u="sng" dirty="0"/>
              <a:t>стационарных, передвижных и плавучих насосных </a:t>
            </a:r>
            <a:r>
              <a:rPr lang="ru-RU" sz="3200" u="sng" dirty="0" smtClean="0"/>
              <a:t>станций</a:t>
            </a:r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Способ </a:t>
            </a:r>
            <a:r>
              <a:rPr lang="ru-RU" sz="3200" dirty="0"/>
              <a:t>полива </a:t>
            </a:r>
            <a:r>
              <a:rPr lang="ru-RU" sz="3200" dirty="0" smtClean="0"/>
              <a:t>луговых земель для выпаса скота </a:t>
            </a:r>
          </a:p>
          <a:p>
            <a:pPr algn="ctr"/>
            <a:endParaRPr lang="ru-RU" sz="3200" dirty="0"/>
          </a:p>
          <a:p>
            <a:pPr algn="ctr"/>
            <a:r>
              <a:rPr lang="ru-RU" sz="3200" b="1" i="1" dirty="0" smtClean="0"/>
              <a:t>дождевание</a:t>
            </a:r>
            <a:endParaRPr lang="ru-RU" sz="3200" b="1" i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499992" y="422108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Оросительная сеть может быть трех видов: </a:t>
            </a:r>
            <a:endParaRPr lang="ru-RU" sz="3600" dirty="0" smtClean="0"/>
          </a:p>
          <a:p>
            <a:pPr algn="ctr"/>
            <a:endParaRPr lang="ru-RU" sz="3600" dirty="0"/>
          </a:p>
          <a:p>
            <a:pPr marL="571500" indent="-571500" algn="ctr">
              <a:buFont typeface="Wingdings" pitchFamily="2" charset="2"/>
              <a:buChar char="Ø"/>
            </a:pPr>
            <a:r>
              <a:rPr lang="ru-RU" sz="3600" dirty="0" smtClean="0"/>
              <a:t>стационарной</a:t>
            </a:r>
          </a:p>
          <a:p>
            <a:pPr algn="ctr"/>
            <a:endParaRPr lang="ru-RU" sz="3600" dirty="0"/>
          </a:p>
          <a:p>
            <a:pPr marL="571500" indent="-571500" algn="ctr">
              <a:buFont typeface="Wingdings" pitchFamily="2" charset="2"/>
              <a:buChar char="Ø"/>
            </a:pPr>
            <a:r>
              <a:rPr lang="ru-RU" sz="3600" dirty="0" smtClean="0"/>
              <a:t>передвижной </a:t>
            </a:r>
            <a:r>
              <a:rPr lang="ru-RU" sz="3600" dirty="0"/>
              <a:t>(разборной) </a:t>
            </a:r>
            <a:endParaRPr lang="ru-RU" sz="3600" dirty="0" smtClean="0"/>
          </a:p>
          <a:p>
            <a:pPr algn="ctr"/>
            <a:endParaRPr lang="ru-RU" sz="3600" dirty="0"/>
          </a:p>
          <a:p>
            <a:pPr marL="571500" indent="-571500" algn="ctr">
              <a:buFont typeface="Wingdings" pitchFamily="2" charset="2"/>
              <a:buChar char="Ø"/>
            </a:pPr>
            <a:r>
              <a:rPr lang="ru-RU" sz="3600" dirty="0" smtClean="0"/>
              <a:t>комбинированной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7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</TotalTime>
  <Words>1163</Words>
  <Application>Microsoft Office PowerPoint</Application>
  <PresentationFormat>Экран (4:3)</PresentationFormat>
  <Paragraphs>209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Юра</dc:creator>
  <cp:lastModifiedBy>Юра</cp:lastModifiedBy>
  <cp:revision>16</cp:revision>
  <dcterms:created xsi:type="dcterms:W3CDTF">2019-10-07T15:07:35Z</dcterms:created>
  <dcterms:modified xsi:type="dcterms:W3CDTF">2020-03-26T21:27:06Z</dcterms:modified>
</cp:coreProperties>
</file>