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87" r:id="rId4"/>
    <p:sldId id="258" r:id="rId5"/>
    <p:sldId id="259" r:id="rId6"/>
    <p:sldId id="260" r:id="rId7"/>
    <p:sldId id="261" r:id="rId8"/>
    <p:sldId id="262" r:id="rId9"/>
    <p:sldId id="288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89" r:id="rId19"/>
    <p:sldId id="290" r:id="rId20"/>
    <p:sldId id="271" r:id="rId21"/>
    <p:sldId id="291" r:id="rId22"/>
    <p:sldId id="272" r:id="rId23"/>
    <p:sldId id="292" r:id="rId24"/>
    <p:sldId id="293" r:id="rId25"/>
    <p:sldId id="273" r:id="rId26"/>
    <p:sldId id="274" r:id="rId27"/>
    <p:sldId id="275" r:id="rId28"/>
    <p:sldId id="297" r:id="rId29"/>
    <p:sldId id="276" r:id="rId30"/>
    <p:sldId id="294" r:id="rId31"/>
    <p:sldId id="298" r:id="rId32"/>
    <p:sldId id="295" r:id="rId33"/>
    <p:sldId id="299" r:id="rId34"/>
    <p:sldId id="277" r:id="rId35"/>
    <p:sldId id="300" r:id="rId36"/>
    <p:sldId id="296" r:id="rId37"/>
    <p:sldId id="301" r:id="rId38"/>
    <p:sldId id="302" r:id="rId39"/>
    <p:sldId id="279" r:id="rId40"/>
    <p:sldId id="278" r:id="rId41"/>
    <p:sldId id="280" r:id="rId42"/>
    <p:sldId id="281" r:id="rId43"/>
    <p:sldId id="303" r:id="rId44"/>
    <p:sldId id="304" r:id="rId45"/>
    <p:sldId id="305" r:id="rId46"/>
    <p:sldId id="282" r:id="rId47"/>
    <p:sldId id="283" r:id="rId48"/>
    <p:sldId id="307" r:id="rId49"/>
    <p:sldId id="308" r:id="rId50"/>
    <p:sldId id="306" r:id="rId51"/>
    <p:sldId id="309" r:id="rId52"/>
    <p:sldId id="310" r:id="rId53"/>
    <p:sldId id="284" r:id="rId54"/>
    <p:sldId id="285" r:id="rId55"/>
    <p:sldId id="286" r:id="rId56"/>
    <p:sldId id="311" r:id="rId57"/>
    <p:sldId id="312" r:id="rId5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666-A3E7-4D90-860A-9EC654E21962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F073-9543-490D-BB70-F7A8CB580DB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666-A3E7-4D90-860A-9EC654E21962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F073-9543-490D-BB70-F7A8CB580D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666-A3E7-4D90-860A-9EC654E21962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F073-9543-490D-BB70-F7A8CB580D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666-A3E7-4D90-860A-9EC654E21962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F073-9543-490D-BB70-F7A8CB580DB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666-A3E7-4D90-860A-9EC654E21962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F073-9543-490D-BB70-F7A8CB580D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666-A3E7-4D90-860A-9EC654E21962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F073-9543-490D-BB70-F7A8CB580DB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666-A3E7-4D90-860A-9EC654E21962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F073-9543-490D-BB70-F7A8CB580DB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666-A3E7-4D90-860A-9EC654E21962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F073-9543-490D-BB70-F7A8CB580D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666-A3E7-4D90-860A-9EC654E21962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F073-9543-490D-BB70-F7A8CB580D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666-A3E7-4D90-860A-9EC654E21962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F073-9543-490D-BB70-F7A8CB580D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666-A3E7-4D90-860A-9EC654E21962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F073-9543-490D-BB70-F7A8CB580DB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EAB0666-A3E7-4D90-860A-9EC654E21962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8E5F073-9543-490D-BB70-F7A8CB580DB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196752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/>
            </a:r>
            <a:b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</a:b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/>
            </a:r>
            <a:b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</a:br>
            <a:r>
              <a:rPr lang="ru-RU" sz="4000" dirty="0" smtClean="0">
                <a:latin typeface="+mn-lt"/>
              </a:rPr>
              <a:t>УСТРОЙСТВО ТЕРРИТОРИИ ЛУГОВЫХ ЗЕМЕЛЬ, ИСПОЛЬЗУЕМЫХ ДЛЯ ВЫПАСА СКОТА</a:t>
            </a:r>
            <a:endParaRPr lang="ru-RU" sz="4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9519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5669" y="404664"/>
            <a:ext cx="756084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u="sng" dirty="0"/>
              <a:t>Размеры групп скота (по числу голов) устанавливают в зависимости </a:t>
            </a:r>
            <a:r>
              <a:rPr lang="ru-RU" sz="2800" u="sng" dirty="0" smtClean="0"/>
              <a:t>от:</a:t>
            </a:r>
          </a:p>
          <a:p>
            <a:pPr algn="ctr"/>
            <a:endParaRPr lang="ru-RU" sz="2800" dirty="0" smtClean="0"/>
          </a:p>
          <a:p>
            <a:pPr algn="ctr"/>
            <a:r>
              <a:rPr lang="ru-RU" sz="2800" dirty="0" smtClean="0"/>
              <a:t> - размеров </a:t>
            </a:r>
            <a:r>
              <a:rPr lang="ru-RU" sz="2800" dirty="0"/>
              <a:t>и размещения </a:t>
            </a:r>
            <a:r>
              <a:rPr lang="ru-RU" sz="2800" dirty="0" smtClean="0"/>
              <a:t>ферм;</a:t>
            </a:r>
          </a:p>
          <a:p>
            <a:pPr marL="457200" indent="-457200" algn="ctr">
              <a:buFontTx/>
              <a:buChar char="-"/>
            </a:pPr>
            <a:r>
              <a:rPr lang="ru-RU" sz="2800" dirty="0" smtClean="0"/>
              <a:t>удобства </a:t>
            </a:r>
            <a:r>
              <a:rPr lang="ru-RU" sz="2800" dirty="0"/>
              <a:t>организации труда и </a:t>
            </a:r>
            <a:r>
              <a:rPr lang="ru-RU" sz="2800" dirty="0" smtClean="0"/>
              <a:t>выпаса скота;</a:t>
            </a:r>
          </a:p>
          <a:p>
            <a:pPr marL="457200" indent="-457200" algn="ctr">
              <a:buFontTx/>
              <a:buChar char="-"/>
            </a:pPr>
            <a:endParaRPr lang="ru-RU" sz="2800" dirty="0" smtClean="0"/>
          </a:p>
          <a:p>
            <a:pPr marL="457200" indent="-457200" algn="ctr">
              <a:buFontTx/>
              <a:buChar char="-"/>
            </a:pPr>
            <a:r>
              <a:rPr lang="ru-RU" sz="2800" dirty="0" smtClean="0"/>
              <a:t>площадей </a:t>
            </a:r>
            <a:r>
              <a:rPr lang="ru-RU" sz="2800" dirty="0"/>
              <a:t>и расположения </a:t>
            </a:r>
            <a:r>
              <a:rPr lang="ru-RU" sz="2800" dirty="0" smtClean="0"/>
              <a:t>луговых земель для выпаса скота;</a:t>
            </a:r>
          </a:p>
          <a:p>
            <a:pPr marL="457200" indent="-457200" algn="ctr">
              <a:buFontTx/>
              <a:buChar char="-"/>
            </a:pPr>
            <a:endParaRPr lang="ru-RU" sz="2800" dirty="0" smtClean="0"/>
          </a:p>
          <a:p>
            <a:pPr marL="457200" indent="-457200" algn="ctr">
              <a:buFontTx/>
              <a:buChar char="-"/>
            </a:pPr>
            <a:r>
              <a:rPr lang="ru-RU" sz="2800" dirty="0" smtClean="0"/>
              <a:t>их </a:t>
            </a:r>
            <a:r>
              <a:rPr lang="ru-RU" sz="2800" dirty="0"/>
              <a:t>урожайности и качества </a:t>
            </a:r>
            <a:r>
              <a:rPr lang="ru-RU" sz="2800" dirty="0" smtClean="0"/>
              <a:t>травостоя;</a:t>
            </a:r>
          </a:p>
          <a:p>
            <a:pPr marL="457200" indent="-457200" algn="ctr">
              <a:buFontTx/>
              <a:buChar char="-"/>
            </a:pPr>
            <a:r>
              <a:rPr lang="ru-RU" sz="2800" dirty="0" smtClean="0"/>
              <a:t>зооветеринарных </a:t>
            </a:r>
            <a:r>
              <a:rPr lang="ru-RU" sz="2800" dirty="0"/>
              <a:t>требований содержания животных.</a:t>
            </a:r>
          </a:p>
        </p:txBody>
      </p:sp>
    </p:spTree>
    <p:extLst>
      <p:ext uri="{BB962C8B-B14F-4D97-AF65-F5344CB8AC3E}">
        <p14:creationId xmlns:p14="http://schemas.microsoft.com/office/powerpoint/2010/main" val="21750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u="sng" dirty="0"/>
              <a:t>2.2. Размещение гуртовых и отарных участков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628507"/>
            <a:ext cx="79208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После комплектования групп скота рассчитывают площади закрепленных за ними участков </a:t>
            </a:r>
            <a:r>
              <a:rPr lang="ru-RU" sz="3200" dirty="0" smtClean="0"/>
              <a:t>луговых земель для выпаса </a:t>
            </a:r>
            <a:r>
              <a:rPr lang="ru-RU" sz="3200" dirty="0"/>
              <a:t>и производят их размещение</a:t>
            </a:r>
            <a:r>
              <a:rPr lang="ru-RU" sz="2400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-108520" y="3717032"/>
            <a:ext cx="92525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/>
              <a:t>Расчет площадей гуртовых участков </a:t>
            </a:r>
            <a:r>
              <a:rPr lang="ru-RU" sz="3600" dirty="0" smtClean="0"/>
              <a:t>ведется </a:t>
            </a:r>
          </a:p>
          <a:p>
            <a:pPr algn="ctr"/>
            <a:r>
              <a:rPr lang="ru-RU" sz="3600" u="sng" dirty="0" smtClean="0"/>
              <a:t>согласованно с </a:t>
            </a:r>
            <a:r>
              <a:rPr lang="ru-RU" sz="3600" u="sng" dirty="0"/>
              <a:t>их размещением.</a:t>
            </a:r>
          </a:p>
        </p:txBody>
      </p:sp>
    </p:spTree>
    <p:extLst>
      <p:ext uri="{BB962C8B-B14F-4D97-AF65-F5344CB8AC3E}">
        <p14:creationId xmlns:p14="http://schemas.microsoft.com/office/powerpoint/2010/main" val="202591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2018" y="476672"/>
            <a:ext cx="784887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u="sng" dirty="0"/>
              <a:t>При проектировании гуртовых участков </a:t>
            </a:r>
            <a:r>
              <a:rPr lang="ru-RU" sz="2800" u="sng" dirty="0" smtClean="0"/>
              <a:t>учитывают: </a:t>
            </a:r>
          </a:p>
          <a:p>
            <a:r>
              <a:rPr lang="ru-RU" sz="2800" dirty="0" smtClean="0"/>
              <a:t>- качество травостоя</a:t>
            </a:r>
            <a:r>
              <a:rPr lang="ru-RU" sz="2800" dirty="0"/>
              <a:t>;</a:t>
            </a:r>
            <a:endParaRPr lang="ru-RU" sz="2800" dirty="0" smtClean="0"/>
          </a:p>
          <a:p>
            <a:pPr marL="342900" indent="-342900">
              <a:buFontTx/>
              <a:buChar char="-"/>
            </a:pPr>
            <a:r>
              <a:rPr lang="ru-RU" sz="2800" dirty="0" smtClean="0"/>
              <a:t>удаленность луговых земель </a:t>
            </a:r>
            <a:r>
              <a:rPr lang="ru-RU" sz="2800" dirty="0"/>
              <a:t>от ферм и водных источников, расположение их относительно кормовых культур в полях </a:t>
            </a:r>
            <a:r>
              <a:rPr lang="ru-RU" sz="2800" dirty="0" smtClean="0"/>
              <a:t>севооборотов;</a:t>
            </a:r>
          </a:p>
          <a:p>
            <a:pPr marL="342900" indent="-342900">
              <a:buFontTx/>
              <a:buChar char="-"/>
            </a:pPr>
            <a:r>
              <a:rPr lang="ru-RU" sz="2800" dirty="0" smtClean="0"/>
              <a:t>возможность </a:t>
            </a:r>
            <a:r>
              <a:rPr lang="ru-RU" sz="2800" dirty="0"/>
              <a:t>поочередного (комбинированного) использования и введения загонной </a:t>
            </a:r>
            <a:r>
              <a:rPr lang="ru-RU" sz="2800" dirty="0" smtClean="0"/>
              <a:t>пастьбы;</a:t>
            </a:r>
          </a:p>
          <a:p>
            <a:pPr marL="342900" indent="-342900">
              <a:buFontTx/>
              <a:buChar char="-"/>
            </a:pPr>
            <a:r>
              <a:rPr lang="ru-RU" sz="2800" dirty="0" smtClean="0"/>
              <a:t>рельеф;</a:t>
            </a:r>
          </a:p>
          <a:p>
            <a:pPr marL="342900" indent="-342900">
              <a:buFontTx/>
              <a:buChar char="-"/>
            </a:pPr>
            <a:r>
              <a:rPr lang="ru-RU" sz="2800" dirty="0" smtClean="0"/>
              <a:t>системы содержания;</a:t>
            </a:r>
          </a:p>
          <a:p>
            <a:pPr marL="342900" indent="-342900">
              <a:buFontTx/>
              <a:buChar char="-"/>
            </a:pPr>
            <a:r>
              <a:rPr lang="ru-RU" sz="2800" dirty="0" smtClean="0"/>
              <a:t>зооветеринарные </a:t>
            </a:r>
            <a:r>
              <a:rPr lang="ru-RU" sz="2800" dirty="0"/>
              <a:t>требования. </a:t>
            </a:r>
          </a:p>
        </p:txBody>
      </p:sp>
    </p:spTree>
    <p:extLst>
      <p:ext uri="{BB962C8B-B14F-4D97-AF65-F5344CB8AC3E}">
        <p14:creationId xmlns:p14="http://schemas.microsoft.com/office/powerpoint/2010/main" val="368160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88640"/>
            <a:ext cx="770485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u="sng" dirty="0" smtClean="0"/>
              <a:t>ЦЕЛИ:</a:t>
            </a:r>
          </a:p>
          <a:p>
            <a:pPr algn="ctr"/>
            <a:endParaRPr lang="ru-RU" sz="2800" dirty="0" smtClean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3200" dirty="0"/>
              <a:t>О</a:t>
            </a:r>
            <a:r>
              <a:rPr lang="ru-RU" sz="3200" dirty="0" smtClean="0"/>
              <a:t>беспечить равномерное поступление кормов</a:t>
            </a:r>
          </a:p>
          <a:p>
            <a:pPr marL="457200" indent="-457200" algn="ctr">
              <a:buFont typeface="Wingdings" pitchFamily="2" charset="2"/>
              <a:buChar char="Ø"/>
            </a:pPr>
            <a:endParaRPr lang="ru-RU" sz="3200" dirty="0" smtClean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3200" dirty="0"/>
              <a:t>С</a:t>
            </a:r>
            <a:r>
              <a:rPr lang="ru-RU" sz="3200" dirty="0" smtClean="0"/>
              <a:t>ократить перегоны скота, создать удобные условия для улучшения луговых земель для выпаса , их оборудования</a:t>
            </a:r>
          </a:p>
          <a:p>
            <a:pPr marL="457200" indent="-457200" algn="ctr">
              <a:buFont typeface="Wingdings" pitchFamily="2" charset="2"/>
              <a:buChar char="Ø"/>
            </a:pPr>
            <a:endParaRPr lang="ru-RU" sz="3200" dirty="0" smtClean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3200" dirty="0" smtClean="0"/>
              <a:t> Снижение затрат на содержание скота и оборудование луговых земель для выпаса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09041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9712" y="692696"/>
            <a:ext cx="55803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u="sng" dirty="0"/>
              <a:t>2.3.Размещение пастбищеоборотов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628800"/>
            <a:ext cx="792088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dirty="0"/>
              <a:t>Под </a:t>
            </a:r>
            <a:r>
              <a:rPr lang="ru-RU" sz="3000" b="1" i="1" u="sng" dirty="0"/>
              <a:t>пастбищеоборотом</a:t>
            </a:r>
            <a:r>
              <a:rPr lang="ru-RU" sz="3000" i="1" dirty="0"/>
              <a:t> </a:t>
            </a:r>
            <a:r>
              <a:rPr lang="ru-RU" sz="3000" dirty="0"/>
              <a:t>понимают порядок использования </a:t>
            </a:r>
            <a:r>
              <a:rPr lang="ru-RU" sz="3000" dirty="0" smtClean="0"/>
              <a:t>луговых земель для выпаса, </a:t>
            </a:r>
            <a:r>
              <a:rPr lang="ru-RU" sz="3000" dirty="0"/>
              <a:t>предусматривающий чередование по годам и участкам выпаса и сенокошения, сроков пастьбы и скашивания трав, сезонов пастьбы и отдыха травостоя, а также систему мероприятий по уходу за </a:t>
            </a:r>
            <a:r>
              <a:rPr lang="ru-RU" sz="3000" dirty="0" smtClean="0"/>
              <a:t>луговыми землями для выпаса, их </a:t>
            </a:r>
            <a:r>
              <a:rPr lang="ru-RU" sz="3000" dirty="0"/>
              <a:t>удобрению и правильному использованию. </a:t>
            </a:r>
          </a:p>
        </p:txBody>
      </p:sp>
    </p:spTree>
    <p:extLst>
      <p:ext uri="{BB962C8B-B14F-4D97-AF65-F5344CB8AC3E}">
        <p14:creationId xmlns:p14="http://schemas.microsoft.com/office/powerpoint/2010/main" val="218979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810864"/>
            <a:ext cx="741682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 smtClean="0"/>
              <a:t>ЦЕЛЬ введения пастбищеоборотов</a:t>
            </a:r>
          </a:p>
          <a:p>
            <a:pPr algn="ctr"/>
            <a:r>
              <a:rPr lang="ru-RU" sz="3200" dirty="0" smtClean="0"/>
              <a:t> </a:t>
            </a:r>
          </a:p>
          <a:p>
            <a:pPr algn="ctr"/>
            <a:r>
              <a:rPr lang="ru-RU" sz="3200" dirty="0" smtClean="0"/>
              <a:t>повышения </a:t>
            </a:r>
            <a:r>
              <a:rPr lang="ru-RU" sz="3200" dirty="0"/>
              <a:t>продуктивности </a:t>
            </a:r>
            <a:r>
              <a:rPr lang="ru-RU" sz="3200" dirty="0" smtClean="0"/>
              <a:t>луговых земель для выпаса, </a:t>
            </a:r>
            <a:r>
              <a:rPr lang="ru-RU" sz="3200" dirty="0"/>
              <a:t>обеспечения более равномерного поступления зеленой массы и повышения ее качества, создания страхового фонда за счет отдыхающих </a:t>
            </a:r>
            <a:r>
              <a:rPr lang="ru-RU" sz="3200" dirty="0" smtClean="0"/>
              <a:t>участков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60382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92696"/>
            <a:ext cx="784887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u="sng" dirty="0"/>
              <a:t>В организацию пастбищеоборотов </a:t>
            </a:r>
            <a:r>
              <a:rPr lang="ru-RU" sz="3000" u="sng" dirty="0" smtClean="0"/>
              <a:t>входит:</a:t>
            </a:r>
          </a:p>
          <a:p>
            <a:pPr algn="ctr"/>
            <a:endParaRPr lang="ru-RU" sz="3000" u="sng" dirty="0"/>
          </a:p>
          <a:p>
            <a:pPr algn="ctr"/>
            <a:r>
              <a:rPr lang="ru-RU" sz="3000" dirty="0" smtClean="0"/>
              <a:t>установление </a:t>
            </a:r>
            <a:r>
              <a:rPr lang="ru-RU" sz="3000" dirty="0"/>
              <a:t>их количества и площадей, размещение, составление схем ротации, разработка мероприятий по улучшению </a:t>
            </a:r>
            <a:r>
              <a:rPr lang="ru-RU" sz="3000" dirty="0" smtClean="0"/>
              <a:t>луговых земель для выпаса.</a:t>
            </a:r>
          </a:p>
          <a:p>
            <a:pPr algn="ctr"/>
            <a:endParaRPr lang="ru-RU" sz="3000" dirty="0"/>
          </a:p>
          <a:p>
            <a:pPr algn="ctr"/>
            <a:r>
              <a:rPr lang="ru-RU" sz="3000" dirty="0"/>
              <a:t>При обосновании количества, площадей и размещения пастбищеоборотов их </a:t>
            </a:r>
            <a:r>
              <a:rPr lang="ru-RU" sz="3000" u="sng" dirty="0"/>
              <a:t>согласуют с гуртовыми участками.</a:t>
            </a:r>
          </a:p>
        </p:txBody>
      </p:sp>
    </p:spTree>
    <p:extLst>
      <p:ext uri="{BB962C8B-B14F-4D97-AF65-F5344CB8AC3E}">
        <p14:creationId xmlns:p14="http://schemas.microsoft.com/office/powerpoint/2010/main" val="396885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548680"/>
            <a:ext cx="79928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Длительность ротации и схемы пастбищеоборотов зависят от</a:t>
            </a:r>
            <a:r>
              <a:rPr lang="ru-RU" sz="2800" dirty="0" smtClean="0"/>
              <a:t>:</a:t>
            </a:r>
          </a:p>
          <a:p>
            <a:pPr algn="ctr"/>
            <a:endParaRPr lang="ru-RU" sz="2800" dirty="0"/>
          </a:p>
          <a:p>
            <a:pPr algn="ctr"/>
            <a:r>
              <a:rPr lang="ru-RU" sz="2800" dirty="0"/>
              <a:t>- климатических условий зоны (увлажнения);</a:t>
            </a:r>
          </a:p>
          <a:p>
            <a:pPr algn="ctr"/>
            <a:r>
              <a:rPr lang="ru-RU" sz="2800" dirty="0"/>
              <a:t>- состояния </a:t>
            </a:r>
            <a:r>
              <a:rPr lang="ru-RU" sz="2800" dirty="0" smtClean="0"/>
              <a:t>луговых земель </a:t>
            </a:r>
            <a:r>
              <a:rPr lang="ru-RU" sz="2800" dirty="0"/>
              <a:t>(естественные, улучшенные, орошаемые);</a:t>
            </a:r>
          </a:p>
          <a:p>
            <a:pPr algn="ctr"/>
            <a:r>
              <a:rPr lang="ru-RU" sz="2800" dirty="0"/>
              <a:t>- их удельного веса в хозяйстве;</a:t>
            </a:r>
          </a:p>
          <a:p>
            <a:pPr algn="ctr"/>
            <a:r>
              <a:rPr lang="ru-RU" sz="2800" dirty="0"/>
              <a:t>- целесообразности и возможности комбинированного (сенокосно-пастбищного) использования кормовых земель;</a:t>
            </a:r>
          </a:p>
          <a:p>
            <a:pPr algn="ctr"/>
            <a:r>
              <a:rPr lang="ru-RU" sz="2800" dirty="0"/>
              <a:t>- типов </a:t>
            </a:r>
            <a:r>
              <a:rPr lang="ru-RU" sz="2800" dirty="0" smtClean="0"/>
              <a:t>луговых земель для выпаса </a:t>
            </a:r>
            <a:r>
              <a:rPr lang="ru-RU" sz="2800" dirty="0"/>
              <a:t>(суходольные, пониженные части, балки).</a:t>
            </a:r>
          </a:p>
        </p:txBody>
      </p:sp>
    </p:spTree>
    <p:extLst>
      <p:ext uri="{BB962C8B-B14F-4D97-AF65-F5344CB8AC3E}">
        <p14:creationId xmlns:p14="http://schemas.microsoft.com/office/powerpoint/2010/main" val="362847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Определив количество, площади пастбищеоборотов, установив продолжительность их ротации и схемы, </a:t>
            </a:r>
            <a:r>
              <a:rPr lang="ru-RU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проектируют участки (поля) пастбищеоборота. </a:t>
            </a:r>
            <a:endParaRPr lang="ru-RU" sz="32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3200" dirty="0"/>
          </a:p>
          <a:p>
            <a:pPr algn="ctr"/>
            <a:r>
              <a:rPr lang="ru-RU" sz="3200" u="sng" dirty="0" smtClean="0"/>
              <a:t>количество</a:t>
            </a:r>
            <a:r>
              <a:rPr lang="ru-RU" sz="3200" u="sng" dirty="0"/>
              <a:t>, площади и расположение согласовывают с числом и размещением загонов очередного </a:t>
            </a:r>
            <a:r>
              <a:rPr lang="ru-RU" sz="3200" u="sng" dirty="0" smtClean="0"/>
              <a:t>стравливания</a:t>
            </a:r>
            <a:endParaRPr lang="ru-RU" sz="3200" u="sng" dirty="0"/>
          </a:p>
        </p:txBody>
      </p:sp>
    </p:spTree>
    <p:extLst>
      <p:ext uri="{BB962C8B-B14F-4D97-AF65-F5344CB8AC3E}">
        <p14:creationId xmlns:p14="http://schemas.microsoft.com/office/powerpoint/2010/main" val="13397134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04664"/>
            <a:ext cx="8807735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азрабатывают </a:t>
            </a:r>
          </a:p>
          <a:p>
            <a:pPr algn="ctr"/>
            <a:r>
              <a:rPr lang="ru-RU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мероприятия </a:t>
            </a:r>
            <a:r>
              <a:rPr lang="ru-RU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улучшению </a:t>
            </a:r>
            <a:endParaRPr lang="ru-RU" sz="36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400" dirty="0" smtClean="0"/>
              <a:t>луговых земель для выпаса сельскохозяйственных животных: </a:t>
            </a:r>
          </a:p>
          <a:p>
            <a:pPr marL="571500" indent="-571500" algn="ctr">
              <a:buFont typeface="Arial" pitchFamily="34" charset="0"/>
              <a:buChar char="•"/>
            </a:pPr>
            <a:r>
              <a:rPr lang="ru-RU" sz="3600" dirty="0" smtClean="0"/>
              <a:t>подкашивание </a:t>
            </a:r>
            <a:r>
              <a:rPr lang="ru-RU" sz="3600" dirty="0"/>
              <a:t>сорной растительности</a:t>
            </a:r>
            <a:r>
              <a:rPr lang="ru-RU" sz="3600" dirty="0" smtClean="0"/>
              <a:t>,</a:t>
            </a:r>
          </a:p>
          <a:p>
            <a:pPr marL="571500" indent="-571500" algn="ctr">
              <a:buFont typeface="Arial" pitchFamily="34" charset="0"/>
              <a:buChar char="•"/>
            </a:pPr>
            <a:r>
              <a:rPr lang="ru-RU" sz="3600" dirty="0" smtClean="0"/>
              <a:t> </a:t>
            </a:r>
            <a:r>
              <a:rPr lang="ru-RU" sz="3600" dirty="0"/>
              <a:t>внесение удобрений, </a:t>
            </a:r>
            <a:endParaRPr lang="ru-RU" sz="3600" dirty="0" smtClean="0"/>
          </a:p>
          <a:p>
            <a:pPr marL="571500" indent="-571500" algn="ctr">
              <a:buFont typeface="Arial" pitchFamily="34" charset="0"/>
              <a:buChar char="•"/>
            </a:pPr>
            <a:r>
              <a:rPr lang="ru-RU" sz="3600" dirty="0" smtClean="0"/>
              <a:t>поверхностное </a:t>
            </a:r>
            <a:r>
              <a:rPr lang="ru-RU" sz="3600" dirty="0"/>
              <a:t>улучшение, </a:t>
            </a:r>
            <a:endParaRPr lang="ru-RU" sz="3600" dirty="0" smtClean="0"/>
          </a:p>
          <a:p>
            <a:pPr marL="571500" indent="-571500" algn="ctr">
              <a:buFont typeface="Arial" pitchFamily="34" charset="0"/>
              <a:buChar char="•"/>
            </a:pPr>
            <a:r>
              <a:rPr lang="ru-RU" sz="3600" dirty="0" smtClean="0"/>
              <a:t>подсев </a:t>
            </a:r>
            <a:r>
              <a:rPr lang="ru-RU" sz="3600" dirty="0"/>
              <a:t>трав, </a:t>
            </a:r>
            <a:endParaRPr lang="ru-RU" sz="3600" dirty="0" smtClean="0"/>
          </a:p>
          <a:p>
            <a:pPr marL="571500" indent="-571500" algn="ctr">
              <a:buFont typeface="Arial" pitchFamily="34" charset="0"/>
              <a:buChar char="•"/>
            </a:pPr>
            <a:r>
              <a:rPr lang="ru-RU" sz="3600" dirty="0" smtClean="0"/>
              <a:t>коренное </a:t>
            </a:r>
            <a:r>
              <a:rPr lang="ru-RU" sz="3600" dirty="0"/>
              <a:t>улучшение с учетом их состояния и особенностей массива (рельефа, почв и т.д.).</a:t>
            </a:r>
          </a:p>
        </p:txBody>
      </p:sp>
    </p:spTree>
    <p:extLst>
      <p:ext uri="{BB962C8B-B14F-4D97-AF65-F5344CB8AC3E}">
        <p14:creationId xmlns:p14="http://schemas.microsoft.com/office/powerpoint/2010/main" val="1322569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731520"/>
            <a:ext cx="8784976" cy="5577800"/>
          </a:xfrm>
        </p:spPr>
        <p:txBody>
          <a:bodyPr>
            <a:normAutofit/>
          </a:bodyPr>
          <a:lstStyle/>
          <a:p>
            <a:r>
              <a:rPr lang="ru-RU" sz="3200" b="1" dirty="0"/>
              <a:t>1. Значение, задачи и содержание устройства территории луговых земель для выпаса скота.</a:t>
            </a:r>
          </a:p>
          <a:p>
            <a:r>
              <a:rPr lang="ru-RU" sz="3200" b="1" dirty="0"/>
              <a:t>2. Размещение элементов устройства территории луговых земель для выпаса скота.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183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7048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u="sng" dirty="0"/>
              <a:t>2.4.Размещение загонов очередного стравливания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348880"/>
            <a:ext cx="770485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Гуртовые участки для лучшего использования </a:t>
            </a:r>
            <a:r>
              <a:rPr lang="ru-RU" sz="3200" dirty="0" smtClean="0"/>
              <a:t>луговых земель и </a:t>
            </a:r>
            <a:r>
              <a:rPr lang="ru-RU" sz="3200" dirty="0"/>
              <a:t>организации </a:t>
            </a:r>
            <a:r>
              <a:rPr lang="ru-RU" sz="3200" dirty="0" smtClean="0"/>
              <a:t>выпаса </a:t>
            </a:r>
            <a:r>
              <a:rPr lang="ru-RU" sz="3200" dirty="0"/>
              <a:t>скота делят на более мелкие части – </a:t>
            </a:r>
            <a:endParaRPr lang="ru-RU" sz="3200" dirty="0" smtClean="0"/>
          </a:p>
          <a:p>
            <a:pPr algn="ctr"/>
            <a:r>
              <a:rPr lang="ru-RU" sz="3200" b="1" i="1" u="sng" dirty="0" smtClean="0"/>
              <a:t>загоны </a:t>
            </a:r>
            <a:r>
              <a:rPr lang="ru-RU" sz="3200" b="1" i="1" u="sng" dirty="0"/>
              <a:t>очередного </a:t>
            </a:r>
            <a:r>
              <a:rPr lang="ru-RU" sz="3200" b="1" i="1" u="sng" dirty="0" smtClean="0"/>
              <a:t>стравливания</a:t>
            </a:r>
            <a:endParaRPr lang="ru-RU" sz="3200" b="1" i="1" u="sng" dirty="0"/>
          </a:p>
        </p:txBody>
      </p:sp>
    </p:spTree>
    <p:extLst>
      <p:ext uri="{BB962C8B-B14F-4D97-AF65-F5344CB8AC3E}">
        <p14:creationId xmlns:p14="http://schemas.microsoft.com/office/powerpoint/2010/main" val="298726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64096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Преимущества загонной пастьбы:</a:t>
            </a:r>
          </a:p>
          <a:p>
            <a:pPr algn="ctr"/>
            <a:endParaRPr lang="ru-RU" sz="32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Tx/>
              <a:buChar char="-"/>
            </a:pPr>
            <a:r>
              <a:rPr lang="ru-RU" sz="2800" dirty="0" smtClean="0"/>
              <a:t>луговые земли </a:t>
            </a:r>
            <a:r>
              <a:rPr lang="ru-RU" sz="2800" dirty="0"/>
              <a:t>используются за сезон в несколько циклов через 20-30 </a:t>
            </a:r>
            <a:r>
              <a:rPr lang="ru-RU" sz="2800" dirty="0" smtClean="0"/>
              <a:t>дней;</a:t>
            </a:r>
          </a:p>
          <a:p>
            <a:pPr marL="457200" indent="-457200">
              <a:buFontTx/>
              <a:buChar char="-"/>
            </a:pPr>
            <a:endParaRPr lang="ru-RU" sz="2800" dirty="0"/>
          </a:p>
          <a:p>
            <a:pPr marL="457200" indent="-457200">
              <a:buFontTx/>
              <a:buChar char="-"/>
            </a:pPr>
            <a:r>
              <a:rPr lang="ru-RU" sz="2800" dirty="0" smtClean="0"/>
              <a:t>загонная </a:t>
            </a:r>
            <a:r>
              <a:rPr lang="ru-RU" sz="2800" dirty="0"/>
              <a:t>пастьба позволяет планомерно проводить мероприятия по улучшению </a:t>
            </a:r>
            <a:r>
              <a:rPr lang="ru-RU" sz="2800" dirty="0" smtClean="0"/>
              <a:t>луговых земель;</a:t>
            </a:r>
          </a:p>
          <a:p>
            <a:pPr marL="457200" indent="-457200">
              <a:buFontTx/>
              <a:buChar char="-"/>
            </a:pPr>
            <a:endParaRPr lang="ru-RU" sz="2800" dirty="0"/>
          </a:p>
          <a:p>
            <a:pPr marL="457200" indent="-457200">
              <a:buFontTx/>
              <a:buChar char="-"/>
            </a:pPr>
            <a:r>
              <a:rPr lang="ru-RU" sz="2800" dirty="0" smtClean="0"/>
              <a:t>сокращаются </a:t>
            </a:r>
            <a:r>
              <a:rPr lang="ru-RU" sz="2800" dirty="0"/>
              <a:t>перегоны скота и затраты на его пастьбу</a:t>
            </a:r>
            <a:r>
              <a:rPr lang="ru-RU" sz="2800" dirty="0" smtClean="0"/>
              <a:t>;</a:t>
            </a:r>
          </a:p>
          <a:p>
            <a:pPr marL="457200" indent="-457200">
              <a:buFontTx/>
              <a:buChar char="-"/>
            </a:pPr>
            <a:endParaRPr lang="ru-RU" sz="2800" dirty="0"/>
          </a:p>
          <a:p>
            <a:r>
              <a:rPr lang="ru-RU" sz="2800" dirty="0"/>
              <a:t>- предотвращаются </a:t>
            </a:r>
            <a:r>
              <a:rPr lang="ru-RU" sz="2800" dirty="0" smtClean="0"/>
              <a:t>заболевания </a:t>
            </a:r>
            <a:r>
              <a:rPr lang="ru-RU" sz="2800" dirty="0"/>
              <a:t>животных.</a:t>
            </a:r>
          </a:p>
        </p:txBody>
      </p:sp>
    </p:spTree>
    <p:extLst>
      <p:ext uri="{BB962C8B-B14F-4D97-AF65-F5344CB8AC3E}">
        <p14:creationId xmlns:p14="http://schemas.microsoft.com/office/powerpoint/2010/main" val="15170097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797511"/>
            <a:ext cx="78488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/>
              <a:t>В проектирование загонов входит</a:t>
            </a:r>
            <a:r>
              <a:rPr lang="ru-RU" sz="3200" u="sng" dirty="0" smtClean="0"/>
              <a:t>:</a:t>
            </a:r>
          </a:p>
          <a:p>
            <a:pPr algn="ctr"/>
            <a:endParaRPr lang="ru-RU" sz="3200" u="sng" dirty="0"/>
          </a:p>
          <a:p>
            <a:pPr marL="457200" indent="-457200" algn="ctr">
              <a:buFontTx/>
              <a:buChar char="-"/>
            </a:pPr>
            <a:r>
              <a:rPr lang="ru-RU" sz="3200" dirty="0" smtClean="0"/>
              <a:t>определение </a:t>
            </a:r>
            <a:r>
              <a:rPr lang="ru-RU" sz="3200" dirty="0"/>
              <a:t>их количества и площадей</a:t>
            </a:r>
            <a:r>
              <a:rPr lang="ru-RU" sz="3200" dirty="0" smtClean="0"/>
              <a:t>;</a:t>
            </a:r>
          </a:p>
          <a:p>
            <a:pPr marL="457200" indent="-457200" algn="ctr">
              <a:buFontTx/>
              <a:buChar char="-"/>
            </a:pPr>
            <a:endParaRPr lang="ru-RU" sz="3200" dirty="0"/>
          </a:p>
          <a:p>
            <a:pPr marL="457200" indent="-457200" algn="ctr">
              <a:buFontTx/>
              <a:buChar char="-"/>
            </a:pPr>
            <a:r>
              <a:rPr lang="ru-RU" sz="3200" dirty="0" smtClean="0"/>
              <a:t>размещение;</a:t>
            </a:r>
          </a:p>
          <a:p>
            <a:pPr marL="457200" indent="-457200" algn="ctr">
              <a:buFontTx/>
              <a:buChar char="-"/>
            </a:pPr>
            <a:endParaRPr lang="ru-RU" sz="3200" dirty="0"/>
          </a:p>
          <a:p>
            <a:pPr algn="ctr"/>
            <a:r>
              <a:rPr lang="ru-RU" sz="3200" dirty="0"/>
              <a:t>- установление порядка использования (с учетом вводимого пастбищеоборота).</a:t>
            </a:r>
          </a:p>
        </p:txBody>
      </p:sp>
    </p:spTree>
    <p:extLst>
      <p:ext uri="{BB962C8B-B14F-4D97-AF65-F5344CB8AC3E}">
        <p14:creationId xmlns:p14="http://schemas.microsoft.com/office/powerpoint/2010/main" val="333544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80528" y="476672"/>
            <a:ext cx="95050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При установлении количества и площадей загонов учитывают</a:t>
            </a:r>
            <a:r>
              <a:rPr lang="ru-RU" sz="3200" dirty="0" smtClean="0"/>
              <a:t>:</a:t>
            </a:r>
          </a:p>
          <a:p>
            <a:pPr algn="ctr"/>
            <a:endParaRPr lang="ru-RU" sz="3200" dirty="0"/>
          </a:p>
          <a:p>
            <a:pPr marL="514350" indent="-514350" algn="ctr">
              <a:buAutoNum type="arabicParenR"/>
            </a:pPr>
            <a:r>
              <a:rPr lang="ru-RU" sz="3200" dirty="0" smtClean="0"/>
              <a:t>соотношение </a:t>
            </a:r>
            <a:r>
              <a:rPr lang="ru-RU" sz="3200" dirty="0"/>
              <a:t>пастбищных кормов и зеленого корма в полях севооборотов, площадь гуртового участка и урожайность трав</a:t>
            </a:r>
            <a:r>
              <a:rPr lang="ru-RU" sz="3200" dirty="0" smtClean="0"/>
              <a:t>;</a:t>
            </a:r>
          </a:p>
          <a:p>
            <a:pPr algn="ctr"/>
            <a:endParaRPr lang="ru-RU" sz="3200" dirty="0"/>
          </a:p>
          <a:p>
            <a:pPr algn="ctr"/>
            <a:r>
              <a:rPr lang="ru-RU" sz="3200" dirty="0"/>
              <a:t>2) потребность группы скота в пастбищных кормах</a:t>
            </a:r>
            <a:r>
              <a:rPr lang="ru-RU" sz="3200" dirty="0" smtClean="0"/>
              <a:t>;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8162773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4439" y="332656"/>
            <a:ext cx="856895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/>
              <a:t>3) число дней пастьбы в одном загоне за одно стравливание</a:t>
            </a:r>
            <a:r>
              <a:rPr lang="ru-RU" sz="3600" dirty="0" smtClean="0"/>
              <a:t>;</a:t>
            </a:r>
          </a:p>
          <a:p>
            <a:endParaRPr lang="ru-RU" sz="3600" dirty="0"/>
          </a:p>
          <a:p>
            <a:r>
              <a:rPr lang="ru-RU" sz="3600" dirty="0"/>
              <a:t>4) количество загонов, оставляемых для сенокошения, отдыха и улучшения</a:t>
            </a:r>
            <a:r>
              <a:rPr lang="ru-RU" sz="3600" dirty="0" smtClean="0"/>
              <a:t>;</a:t>
            </a:r>
          </a:p>
          <a:p>
            <a:endParaRPr lang="ru-RU" sz="3600" dirty="0"/>
          </a:p>
          <a:p>
            <a:r>
              <a:rPr lang="ru-RU" sz="3600" dirty="0"/>
              <a:t>5) компактность гуртового участка и возможность совмещения границ загонов с естественными контурами.</a:t>
            </a:r>
          </a:p>
        </p:txBody>
      </p:sp>
    </p:spTree>
    <p:extLst>
      <p:ext uri="{BB962C8B-B14F-4D97-AF65-F5344CB8AC3E}">
        <p14:creationId xmlns:p14="http://schemas.microsoft.com/office/powerpoint/2010/main" val="33321372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71600" y="1195011"/>
            <a:ext cx="702027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Количество загонов согласуют с числом полей пастбищеоборота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4010886"/>
              </p:ext>
            </p:extLst>
          </p:nvPr>
        </p:nvGraphicFramePr>
        <p:xfrm>
          <a:off x="2987825" y="2309490"/>
          <a:ext cx="2739846" cy="13868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Формула" r:id="rId3" imgW="761669" imgH="393529" progId="Equation.3">
                  <p:embed/>
                </p:oleObj>
              </mc:Choice>
              <mc:Fallback>
                <p:oleObj name="Формула" r:id="rId3" imgW="761669" imgH="39352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5" y="2309490"/>
                        <a:ext cx="2739846" cy="13868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3805591"/>
            <a:ext cx="8352928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e-BY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         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период возобновления травостоя, дней;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число дней пастьбы в загоне;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число полей пастбищеоборота регулярно стравливаемых весь пастбищный сезон.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56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6534603"/>
              </p:ext>
            </p:extLst>
          </p:nvPr>
        </p:nvGraphicFramePr>
        <p:xfrm>
          <a:off x="5652120" y="2348880"/>
          <a:ext cx="2160240" cy="11355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Формула" r:id="rId3" imgW="748975" imgH="393529" progId="Equation.3">
                  <p:embed/>
                </p:oleObj>
              </mc:Choice>
              <mc:Fallback>
                <p:oleObj name="Формула" r:id="rId3" imgW="748975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348880"/>
                        <a:ext cx="2160240" cy="11355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78306"/>
              </p:ext>
            </p:extLst>
          </p:nvPr>
        </p:nvGraphicFramePr>
        <p:xfrm>
          <a:off x="915398" y="1916832"/>
          <a:ext cx="2838170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Формула" r:id="rId5" imgW="965200" imgH="393700" progId="Equation.3">
                  <p:embed/>
                </p:oleObj>
              </mc:Choice>
              <mc:Fallback>
                <p:oleObj name="Формула" r:id="rId5" imgW="965200" imgH="3937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398" y="1916832"/>
                        <a:ext cx="2838170" cy="11521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08183" y="404664"/>
            <a:ext cx="8624527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приближенного расчета количества загонов в гуртовом участке можно применять формулы: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8248" y="4005064"/>
            <a:ext cx="9024396" cy="141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,                                                  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то же, что в формуле (7.1)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число загонов для сенокошения и возобновления травостоя в порядке пастбищеоборота.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22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548680"/>
            <a:ext cx="777686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dirty="0" smtClean="0"/>
          </a:p>
          <a:p>
            <a:pPr algn="ctr"/>
            <a:endParaRPr lang="ru-RU" sz="4000" dirty="0"/>
          </a:p>
          <a:p>
            <a:pPr algn="ctr"/>
            <a:r>
              <a:rPr lang="ru-RU" sz="4000" u="sng" dirty="0" smtClean="0"/>
              <a:t>Среднюю </a:t>
            </a:r>
            <a:r>
              <a:rPr lang="ru-RU" sz="4000" u="sng" dirty="0"/>
              <a:t>площадь загона </a:t>
            </a:r>
            <a:r>
              <a:rPr lang="ru-RU" sz="4000" dirty="0"/>
              <a:t>определяют делением площади гуртового участка на количество </a:t>
            </a:r>
            <a:r>
              <a:rPr lang="ru-RU" sz="4000" dirty="0" smtClean="0"/>
              <a:t>загонов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9194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382688"/>
            <a:ext cx="9144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лощадь загона определяется по формуле: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9624972"/>
              </p:ext>
            </p:extLst>
          </p:nvPr>
        </p:nvGraphicFramePr>
        <p:xfrm>
          <a:off x="3059832" y="1628800"/>
          <a:ext cx="2736304" cy="1331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Формула" r:id="rId3" imgW="634725" imgH="393529" progId="Equation.3">
                  <p:embed/>
                </p:oleObj>
              </mc:Choice>
              <mc:Fallback>
                <p:oleObj name="Формула" r:id="rId3" imgW="634725" imgH="39352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1628800"/>
                        <a:ext cx="2736304" cy="13318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3426967"/>
            <a:ext cx="864096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необходимое количество пастбищного корма для гурта в    день, ц;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урожайность зеленой массы в период более интенсивного отрастания травы, ц/га;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число дней пастьбы в загоне.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4002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0688"/>
            <a:ext cx="84249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Определив количество и площади загонов </a:t>
            </a:r>
            <a:r>
              <a:rPr lang="ru-RU" sz="3200" u="sng" dirty="0"/>
              <a:t>производят их размещение: </a:t>
            </a:r>
            <a:endParaRPr lang="ru-RU" sz="3200" u="sng" dirty="0" smtClean="0"/>
          </a:p>
          <a:p>
            <a:pPr algn="ctr"/>
            <a:endParaRPr lang="ru-RU" sz="3200" u="sng" dirty="0" smtClean="0"/>
          </a:p>
          <a:p>
            <a:pPr algn="ctr"/>
            <a:r>
              <a:rPr lang="ru-RU" sz="3600" dirty="0" smtClean="0"/>
              <a:t>устанавливают </a:t>
            </a:r>
            <a:r>
              <a:rPr lang="ru-RU" sz="3600" dirty="0"/>
              <a:t>их форму, длину, ширину, учитывают рельеф, однотипность растительности, расположение загонов относительно лагерей, скотопрогонов, водных источников.</a:t>
            </a:r>
          </a:p>
        </p:txBody>
      </p:sp>
    </p:spTree>
    <p:extLst>
      <p:ext uri="{BB962C8B-B14F-4D97-AF65-F5344CB8AC3E}">
        <p14:creationId xmlns:p14="http://schemas.microsoft.com/office/powerpoint/2010/main" val="408068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620688"/>
            <a:ext cx="90730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dirty="0"/>
              <a:t>2.1.Закрепление луговых земель для выпаса скота за фермами и видами скота.</a:t>
            </a:r>
          </a:p>
          <a:p>
            <a:r>
              <a:rPr lang="ru-RU" sz="3000" dirty="0"/>
              <a:t>2.2. Размещение гуртовых и отарных участков.</a:t>
            </a:r>
          </a:p>
          <a:p>
            <a:r>
              <a:rPr lang="ru-RU" sz="3000" dirty="0"/>
              <a:t>2.3.Размещение пастбищеоборотов.</a:t>
            </a:r>
          </a:p>
          <a:p>
            <a:r>
              <a:rPr lang="ru-RU" sz="3000" dirty="0"/>
              <a:t>2.4.Размещение загонов очередного стравливания.</a:t>
            </a:r>
          </a:p>
          <a:p>
            <a:r>
              <a:rPr lang="ru-RU" sz="3000" dirty="0"/>
              <a:t>2.5.Размещение летних лагерей.</a:t>
            </a:r>
          </a:p>
          <a:p>
            <a:r>
              <a:rPr lang="ru-RU" sz="3000" dirty="0"/>
              <a:t>2.6.Размещение водных источников и водопойных площадок.</a:t>
            </a:r>
          </a:p>
          <a:p>
            <a:r>
              <a:rPr lang="ru-RU" sz="3000" dirty="0"/>
              <a:t>2.7.Размещение скотопрогонов.</a:t>
            </a:r>
          </a:p>
          <a:p>
            <a:r>
              <a:rPr lang="ru-RU" sz="3000" dirty="0"/>
              <a:t>2.8. Ограждение луговых земель для выпаса скота.</a:t>
            </a:r>
          </a:p>
        </p:txBody>
      </p:sp>
    </p:spTree>
    <p:extLst>
      <p:ext uri="{BB962C8B-B14F-4D97-AF65-F5344CB8AC3E}">
        <p14:creationId xmlns:p14="http://schemas.microsoft.com/office/powerpoint/2010/main" val="29046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04664"/>
            <a:ext cx="864096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 загонов </a:t>
            </a:r>
            <a:endParaRPr lang="ru-RU" sz="32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3200" dirty="0" smtClean="0"/>
              <a:t>должна </a:t>
            </a:r>
            <a:r>
              <a:rPr lang="ru-RU" sz="3200" dirty="0"/>
              <a:t>создавать удобства для правильной организации пастьбы скота и рационального использования </a:t>
            </a:r>
            <a:r>
              <a:rPr lang="ru-RU" sz="3200" dirty="0" smtClean="0"/>
              <a:t>луговых земель.</a:t>
            </a:r>
          </a:p>
          <a:p>
            <a:pPr algn="ctr"/>
            <a:endParaRPr lang="ru-RU" sz="3200" dirty="0"/>
          </a:p>
          <a:p>
            <a:pPr algn="ctr"/>
            <a:r>
              <a:rPr lang="ru-RU" sz="32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</a:t>
            </a:r>
            <a:r>
              <a:rPr lang="ru-RU" sz="32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форме наиболее целесообразны </a:t>
            </a:r>
            <a:endParaRPr lang="ru-RU" sz="3200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ctr">
              <a:buFont typeface="Wingdings" pitchFamily="2" charset="2"/>
              <a:buChar char="q"/>
            </a:pPr>
            <a:r>
              <a:rPr lang="ru-RU" sz="3200" dirty="0" smtClean="0"/>
              <a:t>прямоугольные </a:t>
            </a:r>
            <a:r>
              <a:rPr lang="ru-RU" sz="3200" dirty="0"/>
              <a:t>загоны, </a:t>
            </a:r>
            <a:endParaRPr lang="ru-RU" sz="3200" dirty="0" smtClean="0"/>
          </a:p>
          <a:p>
            <a:pPr marL="457200" indent="-457200" algn="ctr">
              <a:buFont typeface="Wingdings" pitchFamily="2" charset="2"/>
              <a:buChar char="q"/>
            </a:pPr>
            <a:r>
              <a:rPr lang="ru-RU" sz="3200" dirty="0" smtClean="0"/>
              <a:t>близкие </a:t>
            </a:r>
            <a:r>
              <a:rPr lang="ru-RU" sz="3200" dirty="0"/>
              <a:t>к квадрату </a:t>
            </a:r>
            <a:endParaRPr lang="ru-RU" sz="3200" dirty="0" smtClean="0"/>
          </a:p>
          <a:p>
            <a:pPr marL="457200" indent="-457200" algn="ctr">
              <a:buFont typeface="Wingdings" pitchFamily="2" charset="2"/>
              <a:buChar char="q"/>
            </a:pPr>
            <a:r>
              <a:rPr lang="ru-RU" sz="3200" dirty="0" smtClean="0"/>
              <a:t>или </a:t>
            </a:r>
            <a:r>
              <a:rPr lang="ru-RU" sz="3200" dirty="0"/>
              <a:t>вытянутые (в зависимости от площади) к водному </a:t>
            </a:r>
            <a:r>
              <a:rPr lang="ru-RU" sz="3200" dirty="0" smtClean="0"/>
              <a:t>источнику</a:t>
            </a:r>
          </a:p>
          <a:p>
            <a:pPr marL="457200" indent="-457200" algn="ctr">
              <a:buFont typeface="Wingdings" pitchFamily="2" charset="2"/>
              <a:buChar char="q"/>
            </a:pPr>
            <a:r>
              <a:rPr lang="ru-RU" sz="3200" dirty="0" smtClean="0"/>
              <a:t> </a:t>
            </a:r>
            <a:r>
              <a:rPr lang="ru-RU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соотношение </a:t>
            </a:r>
            <a:r>
              <a:rPr lang="ru-RU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сторон 1:2, 1:3.</a:t>
            </a:r>
          </a:p>
          <a:p>
            <a:pPr marL="457200" indent="-457200" algn="ctr">
              <a:buFont typeface="Wingdings" pitchFamily="2" charset="2"/>
              <a:buChar char="q"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9257235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04664"/>
            <a:ext cx="864096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Ширину загонов </a:t>
            </a:r>
            <a:endParaRPr lang="ru-RU" sz="32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3200" dirty="0" smtClean="0"/>
              <a:t>устанавливают </a:t>
            </a:r>
            <a:r>
              <a:rPr lang="ru-RU" sz="3200" dirty="0"/>
              <a:t>с учетом обеспечения нормального разворота гурта исходя из нормативов ширины на одну голову скота.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2780928"/>
            <a:ext cx="889248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ru-RU" sz="3200" dirty="0" smtClean="0"/>
              <a:t>ширина </a:t>
            </a:r>
            <a:r>
              <a:rPr lang="ru-RU" sz="3200" dirty="0"/>
              <a:t>загона в расчете на одну корову должна быть не менее 0,5–0,7 м. </a:t>
            </a:r>
            <a:endParaRPr lang="ru-RU" sz="3200" dirty="0" smtClean="0"/>
          </a:p>
          <a:p>
            <a:pPr marL="457200" indent="-457200" algn="ctr">
              <a:buFont typeface="Wingdings" pitchFamily="2" charset="2"/>
              <a:buChar char="Ø"/>
            </a:pPr>
            <a:endParaRPr lang="ru-RU" sz="3200" dirty="0"/>
          </a:p>
          <a:p>
            <a:pPr marL="457200" indent="-457200" algn="ctr">
              <a:buFont typeface="Wingdings" pitchFamily="2" charset="2"/>
              <a:buChar char="Ø"/>
            </a:pPr>
            <a:endParaRPr lang="ru-RU" sz="3200" dirty="0" smtClean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3200" dirty="0" smtClean="0"/>
              <a:t>При </a:t>
            </a:r>
            <a:r>
              <a:rPr lang="ru-RU" sz="3200" dirty="0"/>
              <a:t>больших площадях загонов </a:t>
            </a:r>
            <a:endParaRPr lang="ru-RU" sz="3200" dirty="0" smtClean="0"/>
          </a:p>
          <a:p>
            <a:pPr algn="ctr"/>
            <a:r>
              <a:rPr lang="ru-RU" sz="3200" u="sng" dirty="0" smtClean="0"/>
              <a:t>длина </a:t>
            </a:r>
            <a:r>
              <a:rPr lang="ru-RU" sz="3200" u="sng" dirty="0"/>
              <a:t>их должна быть не более 600–800 м </a:t>
            </a:r>
          </a:p>
        </p:txBody>
      </p:sp>
    </p:spTree>
    <p:extLst>
      <p:ext uri="{BB962C8B-B14F-4D97-AF65-F5344CB8AC3E}">
        <p14:creationId xmlns:p14="http://schemas.microsoft.com/office/powerpoint/2010/main" val="14427024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39552" y="188640"/>
            <a:ext cx="8136904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Длину загона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определяют делением его площади на оптимальную ширину.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Предельную длину загона рассчитывают по формуле: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0864888"/>
              </p:ext>
            </p:extLst>
          </p:nvPr>
        </p:nvGraphicFramePr>
        <p:xfrm>
          <a:off x="3635896" y="3297183"/>
          <a:ext cx="1572338" cy="10072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Формула" r:id="rId3" imgW="609336" imgH="393529" progId="Equation.3">
                  <p:embed/>
                </p:oleObj>
              </mc:Choice>
              <mc:Fallback>
                <p:oleObj name="Формула" r:id="rId3" imgW="609336" imgH="39352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3297183"/>
                        <a:ext cx="1572338" cy="10072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 rot="10800000" flipV="1">
            <a:off x="395536" y="4520151"/>
            <a:ext cx="813690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где 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– скорость движения гурта, м/час;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– продолжительность времени от начала       пастьбы до отдыха, поения или доения.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5015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52536" y="116632"/>
            <a:ext cx="972108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Размещают загоны </a:t>
            </a:r>
            <a:endParaRPr lang="ru-RU" sz="36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36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ctr">
              <a:buFont typeface="Wingdings" pitchFamily="2" charset="2"/>
              <a:buChar char="ü"/>
            </a:pPr>
            <a:r>
              <a:rPr lang="ru-RU" sz="3200" dirty="0" smtClean="0"/>
              <a:t>с </a:t>
            </a:r>
            <a:r>
              <a:rPr lang="ru-RU" sz="3200" dirty="0"/>
              <a:t>учетом удобства пастьбы и </a:t>
            </a:r>
            <a:r>
              <a:rPr lang="ru-RU" sz="3200" dirty="0" smtClean="0"/>
              <a:t>перегонов скота</a:t>
            </a:r>
            <a:r>
              <a:rPr lang="ru-RU" sz="3200" dirty="0"/>
              <a:t>, </a:t>
            </a:r>
            <a:endParaRPr lang="ru-RU" sz="3200" dirty="0" smtClean="0"/>
          </a:p>
          <a:p>
            <a:pPr algn="ctr"/>
            <a:endParaRPr lang="ru-RU" sz="3200" dirty="0" smtClean="0"/>
          </a:p>
          <a:p>
            <a:pPr marL="457200" indent="-457200" algn="ctr">
              <a:buFont typeface="Wingdings" pitchFamily="2" charset="2"/>
              <a:buChar char="ü"/>
            </a:pPr>
            <a:r>
              <a:rPr lang="ru-RU" sz="3200" dirty="0" smtClean="0"/>
              <a:t>однотипности </a:t>
            </a:r>
            <a:r>
              <a:rPr lang="ru-RU" sz="3200" dirty="0"/>
              <a:t>рельефа и травостоя</a:t>
            </a:r>
            <a:r>
              <a:rPr lang="ru-RU" sz="3200" dirty="0" smtClean="0"/>
              <a:t>,</a:t>
            </a:r>
          </a:p>
          <a:p>
            <a:pPr marL="457200" indent="-457200" algn="ctr">
              <a:buFont typeface="Wingdings" pitchFamily="2" charset="2"/>
              <a:buChar char="ü"/>
            </a:pPr>
            <a:endParaRPr lang="ru-RU" sz="3200" dirty="0"/>
          </a:p>
          <a:p>
            <a:pPr marL="457200" indent="-457200" algn="ctr">
              <a:buFont typeface="Wingdings" pitchFamily="2" charset="2"/>
              <a:buChar char="ü"/>
            </a:pPr>
            <a:r>
              <a:rPr lang="ru-RU" sz="3200" dirty="0" smtClean="0"/>
              <a:t> </a:t>
            </a:r>
            <a:r>
              <a:rPr lang="ru-RU" sz="3200" dirty="0"/>
              <a:t>согласованности границ загонов с естественными контурами, </a:t>
            </a:r>
            <a:endParaRPr lang="ru-RU" sz="3200" dirty="0" smtClean="0"/>
          </a:p>
          <a:p>
            <a:pPr marL="457200" indent="-457200" algn="ctr">
              <a:buFont typeface="Wingdings" pitchFamily="2" charset="2"/>
              <a:buChar char="ü"/>
            </a:pPr>
            <a:endParaRPr lang="ru-RU" sz="3200" dirty="0" smtClean="0"/>
          </a:p>
          <a:p>
            <a:pPr marL="457200" indent="-457200" algn="ctr">
              <a:buFont typeface="Wingdings" pitchFamily="2" charset="2"/>
              <a:buChar char="ü"/>
            </a:pPr>
            <a:r>
              <a:rPr lang="ru-RU" sz="3200" dirty="0" smtClean="0"/>
              <a:t>формы </a:t>
            </a:r>
            <a:r>
              <a:rPr lang="ru-RU" sz="3200" dirty="0"/>
              <a:t>и соотношение сторон загонов</a:t>
            </a:r>
            <a:r>
              <a:rPr lang="ru-RU" sz="3200" dirty="0" smtClean="0"/>
              <a:t>,</a:t>
            </a:r>
          </a:p>
          <a:p>
            <a:pPr marL="457200" indent="-457200" algn="ctr">
              <a:buFont typeface="Wingdings" pitchFamily="2" charset="2"/>
              <a:buChar char="ü"/>
            </a:pPr>
            <a:endParaRPr lang="ru-RU" sz="3200" dirty="0" smtClean="0"/>
          </a:p>
          <a:p>
            <a:pPr marL="457200" indent="-457200" algn="ctr">
              <a:buFont typeface="Wingdings" pitchFamily="2" charset="2"/>
              <a:buChar char="ü"/>
            </a:pPr>
            <a:r>
              <a:rPr lang="ru-RU" sz="3200" dirty="0" smtClean="0"/>
              <a:t> </a:t>
            </a:r>
            <a:r>
              <a:rPr lang="ru-RU" sz="3200" dirty="0"/>
              <a:t>сокращение длины скотопрогонов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26080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836712"/>
            <a:ext cx="74888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u="sng" dirty="0"/>
              <a:t>2.5.Размещение летних лагерей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484784"/>
            <a:ext cx="856895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Проектирование летних лагерей </a:t>
            </a:r>
            <a:r>
              <a:rPr lang="ru-RU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зависит: </a:t>
            </a:r>
          </a:p>
          <a:p>
            <a:pPr algn="ctr"/>
            <a:endParaRPr lang="ru-RU" sz="3200" dirty="0"/>
          </a:p>
          <a:p>
            <a:pPr marL="457200" indent="-457200" algn="ctr">
              <a:buFont typeface="Wingdings" pitchFamily="2" charset="2"/>
              <a:buChar char="q"/>
            </a:pPr>
            <a:r>
              <a:rPr lang="ru-RU" sz="3200" dirty="0" smtClean="0"/>
              <a:t>вводимых </a:t>
            </a:r>
            <a:r>
              <a:rPr lang="ru-RU" sz="3200" dirty="0"/>
              <a:t>в хозяйстве систем содержания скота в </a:t>
            </a:r>
            <a:r>
              <a:rPr lang="ru-RU" sz="3200" dirty="0" smtClean="0"/>
              <a:t>выпасной период </a:t>
            </a:r>
          </a:p>
          <a:p>
            <a:pPr marL="457200" indent="-457200" algn="ctr">
              <a:buFont typeface="Wingdings" pitchFamily="2" charset="2"/>
              <a:buChar char="q"/>
            </a:pPr>
            <a:endParaRPr lang="ru-RU" sz="3200" dirty="0" smtClean="0"/>
          </a:p>
          <a:p>
            <a:pPr marL="457200" indent="-457200" algn="ctr">
              <a:buFont typeface="Wingdings" pitchFamily="2" charset="2"/>
              <a:buChar char="q"/>
            </a:pPr>
            <a:r>
              <a:rPr lang="ru-RU" sz="3200" dirty="0" smtClean="0"/>
              <a:t>расположения луговых земель для выпаса относительно </a:t>
            </a:r>
            <a:r>
              <a:rPr lang="ru-RU" sz="3200" dirty="0"/>
              <a:t>ферм, </a:t>
            </a:r>
            <a:endParaRPr lang="ru-RU" sz="3200" dirty="0" smtClean="0"/>
          </a:p>
          <a:p>
            <a:pPr marL="457200" indent="-457200" algn="ctr">
              <a:buFont typeface="Wingdings" pitchFamily="2" charset="2"/>
              <a:buChar char="q"/>
            </a:pPr>
            <a:endParaRPr lang="ru-RU" sz="3200" dirty="0"/>
          </a:p>
          <a:p>
            <a:pPr marL="457200" indent="-457200" algn="ctr">
              <a:buFont typeface="Wingdings" pitchFamily="2" charset="2"/>
              <a:buChar char="q"/>
            </a:pPr>
            <a:r>
              <a:rPr lang="ru-RU" sz="3200" dirty="0" smtClean="0"/>
              <a:t>необходимости </a:t>
            </a:r>
            <a:r>
              <a:rPr lang="ru-RU" sz="3200" dirty="0"/>
              <a:t>ремонта и дезинфекции зимних помещений, оздоровление скота. </a:t>
            </a:r>
            <a:endParaRPr lang="ru-RU" sz="3200" dirty="0" smtClean="0"/>
          </a:p>
        </p:txBody>
      </p:sp>
    </p:spTree>
    <p:extLst>
      <p:ext uri="{BB962C8B-B14F-4D97-AF65-F5344CB8AC3E}">
        <p14:creationId xmlns:p14="http://schemas.microsoft.com/office/powerpoint/2010/main" val="7034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332656"/>
            <a:ext cx="903649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Строительство летних лагерей</a:t>
            </a:r>
            <a:r>
              <a:rPr lang="ru-RU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32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400" dirty="0" smtClean="0"/>
              <a:t>(</a:t>
            </a:r>
            <a:r>
              <a:rPr lang="ru-RU" sz="2400" dirty="0"/>
              <a:t>навесы, помещения для отдыха людей, доильные установки, складские помещения, водопойные площадки и др.) </a:t>
            </a:r>
            <a:r>
              <a:rPr lang="ru-RU" sz="3200" u="sng" dirty="0"/>
              <a:t>предусматривается для </a:t>
            </a:r>
            <a:endParaRPr lang="ru-RU" sz="3200" u="sng" dirty="0" smtClean="0"/>
          </a:p>
          <a:p>
            <a:pPr algn="ctr"/>
            <a:r>
              <a:rPr lang="ru-RU" sz="3200" dirty="0" smtClean="0"/>
              <a:t>сокращения </a:t>
            </a:r>
            <a:r>
              <a:rPr lang="ru-RU" sz="3200" dirty="0"/>
              <a:t>расстояний перегонов животных при удаленности луговых земель для выпаса скота от ферм, комплексов на расстояния, превышающие допустимые для данного вида и группы животных. </a:t>
            </a:r>
            <a:endParaRPr lang="ru-RU" sz="3200" dirty="0" smtClean="0"/>
          </a:p>
          <a:p>
            <a:pPr algn="ctr"/>
            <a:endParaRPr lang="ru-RU" sz="3200" dirty="0"/>
          </a:p>
          <a:p>
            <a:pPr algn="ctr"/>
            <a:r>
              <a:rPr lang="ru-RU" sz="2800" dirty="0" smtClean="0"/>
              <a:t>В </a:t>
            </a:r>
            <a:r>
              <a:rPr lang="ru-RU" sz="2800" dirty="0"/>
              <a:t>одном летнем лагере могут размещаться 2–3 выпасные группы скота. </a:t>
            </a:r>
          </a:p>
        </p:txBody>
      </p:sp>
    </p:spTree>
    <p:extLst>
      <p:ext uri="{BB962C8B-B14F-4D97-AF65-F5344CB8AC3E}">
        <p14:creationId xmlns:p14="http://schemas.microsoft.com/office/powerpoint/2010/main" val="225875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908720"/>
            <a:ext cx="856895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u="sng" dirty="0"/>
              <a:t>При размещении летних лагерей </a:t>
            </a:r>
            <a:r>
              <a:rPr lang="ru-RU" sz="3200" u="sng" dirty="0" smtClean="0"/>
              <a:t>учитывают</a:t>
            </a:r>
          </a:p>
          <a:p>
            <a:endParaRPr lang="ru-RU" sz="3200" dirty="0"/>
          </a:p>
          <a:p>
            <a:pPr marL="457200" indent="-457200">
              <a:buFont typeface="Courier New" pitchFamily="49" charset="0"/>
              <a:buChar char="o"/>
            </a:pPr>
            <a:r>
              <a:rPr lang="ru-RU" sz="3200" dirty="0" smtClean="0"/>
              <a:t> </a:t>
            </a:r>
            <a:r>
              <a:rPr lang="ru-RU" sz="3600" dirty="0"/>
              <a:t>рельеф</a:t>
            </a:r>
            <a:r>
              <a:rPr lang="ru-RU" sz="3600" dirty="0" smtClean="0"/>
              <a:t>,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ru-RU" sz="3600" dirty="0" smtClean="0"/>
              <a:t> </a:t>
            </a:r>
            <a:r>
              <a:rPr lang="ru-RU" sz="3600" dirty="0"/>
              <a:t>грунты, </a:t>
            </a:r>
            <a:endParaRPr lang="ru-RU" sz="3600" dirty="0" smtClean="0"/>
          </a:p>
          <a:p>
            <a:pPr marL="457200" indent="-457200">
              <a:buFont typeface="Courier New" pitchFamily="49" charset="0"/>
              <a:buChar char="o"/>
            </a:pPr>
            <a:r>
              <a:rPr lang="ru-RU" sz="3600" dirty="0" smtClean="0"/>
              <a:t>расположение </a:t>
            </a:r>
            <a:r>
              <a:rPr lang="ru-RU" sz="3600" dirty="0"/>
              <a:t>лесных </a:t>
            </a:r>
            <a:r>
              <a:rPr lang="ru-RU" sz="3600" dirty="0" smtClean="0"/>
              <a:t>массивов,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ru-RU" sz="3600" dirty="0" smtClean="0"/>
              <a:t>скотомогильников</a:t>
            </a:r>
            <a:r>
              <a:rPr lang="ru-RU" sz="3600" dirty="0"/>
              <a:t>,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ru-RU" sz="3600" dirty="0" smtClean="0"/>
              <a:t>транзитных </a:t>
            </a:r>
            <a:r>
              <a:rPr lang="ru-RU" sz="3600" dirty="0"/>
              <a:t>дорог,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ru-RU" sz="3600" dirty="0" smtClean="0"/>
              <a:t>водных </a:t>
            </a:r>
            <a:r>
              <a:rPr lang="ru-RU" sz="3600" dirty="0"/>
              <a:t>источников.</a:t>
            </a:r>
          </a:p>
        </p:txBody>
      </p:sp>
    </p:spTree>
    <p:extLst>
      <p:ext uri="{BB962C8B-B14F-4D97-AF65-F5344CB8AC3E}">
        <p14:creationId xmlns:p14="http://schemas.microsoft.com/office/powerpoint/2010/main" val="37282987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10026"/>
            <a:ext cx="8784976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Участок для строительства летнего лагеря должен размещаться</a:t>
            </a:r>
            <a:r>
              <a:rPr lang="ru-RU" sz="3200" dirty="0"/>
              <a:t> </a:t>
            </a:r>
            <a:endParaRPr lang="ru-RU" sz="3200" dirty="0" smtClean="0"/>
          </a:p>
          <a:p>
            <a:pPr algn="ctr"/>
            <a:endParaRPr lang="ru-RU" sz="3200" dirty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3000" dirty="0" smtClean="0"/>
              <a:t>по </a:t>
            </a:r>
            <a:r>
              <a:rPr lang="ru-RU" sz="3000" dirty="0"/>
              <a:t>возможности в центре пастбищного массива, </a:t>
            </a:r>
            <a:endParaRPr lang="ru-RU" sz="3000" dirty="0" smtClean="0"/>
          </a:p>
          <a:p>
            <a:pPr marL="457200" indent="-457200" algn="ctr">
              <a:buFont typeface="Wingdings" pitchFamily="2" charset="2"/>
              <a:buChar char="Ø"/>
            </a:pPr>
            <a:endParaRPr lang="ru-RU" sz="3000" dirty="0" smtClean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3000" dirty="0" smtClean="0"/>
              <a:t>на </a:t>
            </a:r>
            <a:r>
              <a:rPr lang="ru-RU" sz="3000" dirty="0"/>
              <a:t>возвышенном сухом месте с твердым грунтом, </a:t>
            </a:r>
            <a:endParaRPr lang="ru-RU" sz="3000" dirty="0" smtClean="0"/>
          </a:p>
          <a:p>
            <a:pPr marL="457200" indent="-457200" algn="ctr">
              <a:buFont typeface="Wingdings" pitchFamily="2" charset="2"/>
              <a:buChar char="Ø"/>
            </a:pPr>
            <a:endParaRPr lang="ru-RU" sz="3000" dirty="0" smtClean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3000" dirty="0" smtClean="0"/>
              <a:t>вблизи </a:t>
            </a:r>
            <a:r>
              <a:rPr lang="ru-RU" sz="3000" dirty="0"/>
              <a:t>(на расстоянии 150–200 м) водных источников или мест их сооружения, </a:t>
            </a:r>
            <a:endParaRPr lang="ru-RU" sz="3000" dirty="0" smtClean="0"/>
          </a:p>
          <a:p>
            <a:pPr algn="ctr"/>
            <a:endParaRPr lang="ru-RU" sz="3000" dirty="0" smtClean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3000" dirty="0" smtClean="0"/>
              <a:t>быть </a:t>
            </a:r>
            <a:r>
              <a:rPr lang="ru-RU" sz="3000" dirty="0"/>
              <a:t>хорошо продуваемым, но защищенным от холодных ветров. </a:t>
            </a:r>
          </a:p>
        </p:txBody>
      </p:sp>
    </p:spTree>
    <p:extLst>
      <p:ext uri="{BB962C8B-B14F-4D97-AF65-F5344CB8AC3E}">
        <p14:creationId xmlns:p14="http://schemas.microsoft.com/office/powerpoint/2010/main" val="20014188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71296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ru-RU" sz="3200" dirty="0" smtClean="0"/>
              <a:t>должен </a:t>
            </a:r>
            <a:r>
              <a:rPr lang="ru-RU" sz="3200" dirty="0"/>
              <a:t>иметь спокойный рельеф с небольшим уклоном (до 2</a:t>
            </a:r>
            <a:r>
              <a:rPr lang="ru-RU" sz="3200" dirty="0">
                <a:sym typeface="Symbol"/>
              </a:rPr>
              <a:t></a:t>
            </a:r>
            <a:r>
              <a:rPr lang="ru-RU" sz="3200" dirty="0"/>
              <a:t>) для отвода дождевых и сточных вод </a:t>
            </a:r>
            <a:endParaRPr lang="ru-RU" sz="3200" dirty="0" smtClean="0"/>
          </a:p>
          <a:p>
            <a:pPr marL="457200" indent="-457200" algn="ctr">
              <a:buFont typeface="Wingdings" pitchFamily="2" charset="2"/>
              <a:buChar char="Ø"/>
            </a:pPr>
            <a:endParaRPr lang="ru-RU" sz="3200" dirty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3200" dirty="0" smtClean="0"/>
              <a:t>быть </a:t>
            </a:r>
            <a:r>
              <a:rPr lang="ru-RU" sz="3200" dirty="0"/>
              <a:t>благоприятным в санитарно-гигиеническом отношении. </a:t>
            </a:r>
            <a:endParaRPr lang="ru-RU" sz="3200" dirty="0" smtClean="0"/>
          </a:p>
          <a:p>
            <a:pPr marL="457200" indent="-457200" algn="ctr">
              <a:buFont typeface="Wingdings" pitchFamily="2" charset="2"/>
              <a:buChar char="Ø"/>
            </a:pPr>
            <a:endParaRPr lang="ru-RU" sz="3200" dirty="0"/>
          </a:p>
          <a:p>
            <a:pPr marL="457200" indent="-457200" algn="ctr">
              <a:buFont typeface="Wingdings" pitchFamily="2" charset="2"/>
              <a:buChar char="Ø"/>
            </a:pPr>
            <a:endParaRPr lang="ru-RU" sz="3200" dirty="0" smtClean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3200" u="sng" dirty="0" smtClean="0"/>
              <a:t>Летние </a:t>
            </a:r>
            <a:r>
              <a:rPr lang="ru-RU" sz="3200" u="sng" dirty="0"/>
              <a:t>лагеря должны иметь удобные подъезды к дорожной сети общего пользования.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40398189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39552" y="432248"/>
            <a:ext cx="8352928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Площадь под летний лагерь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0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зависит от вида, количества животных и размещаемых объектов оборудования. </a:t>
            </a:r>
          </a:p>
          <a:p>
            <a:pPr marL="457200" marR="0" lvl="0" indent="-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endParaRPr lang="ru-RU" sz="30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lvl="0" indent="-457200" algn="ctr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30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Площадь летнего лагеря </a:t>
            </a:r>
            <a:endParaRPr lang="ru-RU" sz="3000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устанавливается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из расчета 50–60 м</a:t>
            </a:r>
            <a:r>
              <a:rPr lang="ru-RU" sz="3000" baseline="30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на корову 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20–30 м</a:t>
            </a:r>
            <a:r>
              <a:rPr lang="ru-RU" sz="3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на голову молодняка крупного рогатого скота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30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Площадки для отдыха проектируют из расчета 10 м² на взрослую голову КРС.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67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76672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u="sng" dirty="0"/>
              <a:t>1. Значение, задачи и содержание устройства территории луговых земель для выпаса скота.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484784"/>
            <a:ext cx="748883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При рациональном устройстве территории </a:t>
            </a:r>
            <a:r>
              <a:rPr lang="ru-RU" sz="2800" dirty="0" smtClean="0"/>
              <a:t>луговых земель для выпаса скота </a:t>
            </a:r>
            <a:r>
              <a:rPr lang="ru-RU" sz="2800" dirty="0"/>
              <a:t>обеспечивается решение </a:t>
            </a:r>
            <a:endParaRPr lang="ru-RU" sz="2800" dirty="0" smtClean="0"/>
          </a:p>
          <a:p>
            <a:pPr algn="ctr"/>
            <a:r>
              <a:rPr lang="ru-RU" sz="2800" b="1" u="sng" dirty="0" smtClean="0"/>
              <a:t>двух </a:t>
            </a:r>
            <a:r>
              <a:rPr lang="ru-RU" sz="2800" b="1" u="sng" dirty="0"/>
              <a:t>основных задач</a:t>
            </a:r>
            <a:r>
              <a:rPr lang="ru-RU" sz="2800" u="sng" dirty="0" smtClean="0"/>
              <a:t>:</a:t>
            </a:r>
          </a:p>
          <a:p>
            <a:pPr algn="ctr"/>
            <a:endParaRPr lang="ru-RU" sz="2800" u="sng" dirty="0"/>
          </a:p>
          <a:p>
            <a:pPr marL="457200" indent="-457200" algn="ctr">
              <a:buFontTx/>
              <a:buChar char="-"/>
            </a:pPr>
            <a:r>
              <a:rPr lang="ru-RU" sz="2800" dirty="0" smtClean="0"/>
              <a:t>повышение </a:t>
            </a:r>
            <a:r>
              <a:rPr lang="ru-RU" sz="2800" dirty="0"/>
              <a:t>продуктивности </a:t>
            </a:r>
            <a:r>
              <a:rPr lang="ru-RU" sz="2800" dirty="0" smtClean="0"/>
              <a:t>луговых земель для выпаса скота;</a:t>
            </a:r>
          </a:p>
          <a:p>
            <a:pPr marL="457200" indent="-457200" algn="ctr">
              <a:buFontTx/>
              <a:buChar char="-"/>
            </a:pPr>
            <a:endParaRPr lang="ru-RU" sz="2800" dirty="0"/>
          </a:p>
          <a:p>
            <a:pPr algn="ctr"/>
            <a:r>
              <a:rPr lang="ru-RU" sz="2800" dirty="0"/>
              <a:t>- создание удобных условий для организации пастьбы и повышения продуктивности животных.</a:t>
            </a:r>
          </a:p>
        </p:txBody>
      </p:sp>
    </p:spTree>
    <p:extLst>
      <p:ext uri="{BB962C8B-B14F-4D97-AF65-F5344CB8AC3E}">
        <p14:creationId xmlns:p14="http://schemas.microsoft.com/office/powerpoint/2010/main" val="389799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7564" y="1052736"/>
            <a:ext cx="792088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Летние лагеря </a:t>
            </a:r>
            <a:r>
              <a:rPr lang="ru-RU" sz="3200" u="sng" dirty="0" smtClean="0"/>
              <a:t>двух типов </a:t>
            </a:r>
          </a:p>
          <a:p>
            <a:pPr algn="ctr"/>
            <a:endParaRPr lang="ru-RU" sz="3200" u="sng" dirty="0"/>
          </a:p>
          <a:p>
            <a:pPr algn="ctr"/>
            <a:r>
              <a:rPr lang="ru-RU" sz="3600" dirty="0" smtClean="0"/>
              <a:t>постоянные и временные.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3504189"/>
            <a:ext cx="77048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На постоянном лагере, кроме площадки для стоянки и отдыха животных, устраивают навесы, кормушки, помещения для сторожей, инвентаря, автопоилки и доильные установки.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4499992" y="1700808"/>
            <a:ext cx="288032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36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764704"/>
            <a:ext cx="78488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u="sng" dirty="0"/>
              <a:t>2.6.Размещение водных источников и водопойных площадок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19572" y="1340768"/>
            <a:ext cx="76328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/>
              <a:t>П</a:t>
            </a:r>
            <a:r>
              <a:rPr lang="ru-RU" sz="3600" dirty="0" smtClean="0"/>
              <a:t>ри </a:t>
            </a:r>
            <a:r>
              <a:rPr lang="ru-RU" sz="3600" dirty="0"/>
              <a:t>устройстве территории </a:t>
            </a:r>
            <a:r>
              <a:rPr lang="ru-RU" sz="3600" dirty="0" smtClean="0"/>
              <a:t>луговых земель для выпаса скота </a:t>
            </a:r>
            <a:r>
              <a:rPr lang="ru-RU" sz="3600" dirty="0"/>
              <a:t>решают вопросы </a:t>
            </a:r>
            <a:r>
              <a:rPr lang="ru-RU" sz="3600" dirty="0" smtClean="0"/>
              <a:t>:</a:t>
            </a:r>
          </a:p>
          <a:p>
            <a:pPr algn="ctr"/>
            <a:endParaRPr lang="ru-RU" sz="3600" dirty="0" smtClean="0"/>
          </a:p>
          <a:p>
            <a:pPr marL="571500" indent="-571500" algn="ctr">
              <a:buFont typeface="Wingdings" pitchFamily="2" charset="2"/>
              <a:buChar char="§"/>
            </a:pPr>
            <a:r>
              <a:rPr lang="ru-RU" sz="3600" dirty="0" smtClean="0"/>
              <a:t>о </a:t>
            </a:r>
            <a:r>
              <a:rPr lang="ru-RU" sz="3600" dirty="0"/>
              <a:t>потребности скота в воде</a:t>
            </a:r>
            <a:r>
              <a:rPr lang="ru-RU" sz="3600" dirty="0" smtClean="0"/>
              <a:t>,</a:t>
            </a:r>
          </a:p>
          <a:p>
            <a:pPr algn="ctr"/>
            <a:endParaRPr lang="ru-RU" sz="3600" dirty="0" smtClean="0"/>
          </a:p>
          <a:p>
            <a:pPr marL="571500" indent="-571500" algn="ctr">
              <a:buFont typeface="Wingdings" pitchFamily="2" charset="2"/>
              <a:buChar char="§"/>
            </a:pPr>
            <a:r>
              <a:rPr lang="ru-RU" sz="3600" dirty="0" smtClean="0"/>
              <a:t> </a:t>
            </a:r>
            <a:r>
              <a:rPr lang="ru-RU" sz="3600" dirty="0"/>
              <a:t>типах водных источников, </a:t>
            </a:r>
            <a:endParaRPr lang="ru-RU" sz="3600" dirty="0" smtClean="0"/>
          </a:p>
          <a:p>
            <a:pPr algn="ctr"/>
            <a:r>
              <a:rPr lang="ru-RU" sz="3600" dirty="0" smtClean="0"/>
              <a:t>их </a:t>
            </a:r>
            <a:r>
              <a:rPr lang="ru-RU" sz="3600" dirty="0"/>
              <a:t>размещении и оборудовании.</a:t>
            </a:r>
          </a:p>
        </p:txBody>
      </p:sp>
    </p:spTree>
    <p:extLst>
      <p:ext uri="{BB962C8B-B14F-4D97-AF65-F5344CB8AC3E}">
        <p14:creationId xmlns:p14="http://schemas.microsoft.com/office/powerpoint/2010/main" val="113000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404664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Для решения вопроса о размещении водных источников </a:t>
            </a:r>
            <a:endParaRPr lang="ru-RU" sz="32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устанавливают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по нормативам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i="1" u="sng" dirty="0" smtClean="0">
                <a:latin typeface="Times New Roman" pitchFamily="18" charset="0"/>
                <a:cs typeface="Times New Roman" pitchFamily="18" charset="0"/>
              </a:rPr>
              <a:t>максимальную </a:t>
            </a:r>
            <a:r>
              <a:rPr lang="ru-RU" sz="3200" b="1" i="1" u="sng" dirty="0">
                <a:latin typeface="Times New Roman" pitchFamily="18" charset="0"/>
                <a:cs typeface="Times New Roman" pitchFamily="18" charset="0"/>
              </a:rPr>
              <a:t>потребность каждого гурта в воде в сутки и за весь пастбищный период.</a:t>
            </a:r>
          </a:p>
        </p:txBody>
      </p:sp>
    </p:spTree>
    <p:extLst>
      <p:ext uri="{BB962C8B-B14F-4D97-AF65-F5344CB8AC3E}">
        <p14:creationId xmlns:p14="http://schemas.microsoft.com/office/powerpoint/2010/main" val="109424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04664"/>
            <a:ext cx="871296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/>
              <a:t>Удаленность водных источников от луговых земель для выпаса скота </a:t>
            </a:r>
            <a:endParaRPr lang="ru-RU" sz="3600" dirty="0" smtClean="0"/>
          </a:p>
          <a:p>
            <a:pPr algn="ctr"/>
            <a:r>
              <a:rPr lang="ru-RU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</a:t>
            </a:r>
            <a:r>
              <a:rPr lang="ru-RU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должна превышать </a:t>
            </a:r>
            <a:endParaRPr lang="ru-RU" sz="32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32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3200" dirty="0" smtClean="0"/>
              <a:t>1,0–1,5 </a:t>
            </a:r>
            <a:r>
              <a:rPr lang="ru-RU" sz="3200" dirty="0"/>
              <a:t>км для коров, </a:t>
            </a:r>
            <a:endParaRPr lang="ru-RU" sz="3200" dirty="0" smtClean="0"/>
          </a:p>
          <a:p>
            <a:pPr marL="457200" indent="-457200" algn="ctr">
              <a:buFont typeface="Wingdings" pitchFamily="2" charset="2"/>
              <a:buChar char="Ø"/>
            </a:pPr>
            <a:endParaRPr lang="ru-RU" sz="3200" dirty="0" smtClean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3200" dirty="0" smtClean="0"/>
              <a:t>0,5–1,0 </a:t>
            </a:r>
            <a:r>
              <a:rPr lang="ru-RU" sz="3200" dirty="0"/>
              <a:t>км для телят, </a:t>
            </a:r>
            <a:endParaRPr lang="ru-RU" sz="3200" dirty="0" smtClean="0"/>
          </a:p>
          <a:p>
            <a:pPr marL="457200" indent="-457200" algn="ctr">
              <a:buFont typeface="Wingdings" pitchFamily="2" charset="2"/>
              <a:buChar char="Ø"/>
            </a:pPr>
            <a:endParaRPr lang="ru-RU" sz="3200" dirty="0" smtClean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3200" dirty="0" smtClean="0"/>
              <a:t>2,0–2,5 </a:t>
            </a:r>
            <a:r>
              <a:rPr lang="ru-RU" sz="3200" dirty="0"/>
              <a:t>км для молодняка крупного рогатого скота </a:t>
            </a:r>
            <a:endParaRPr lang="ru-RU" sz="3200" dirty="0" smtClean="0"/>
          </a:p>
          <a:p>
            <a:pPr marL="457200" indent="-457200" algn="ctr">
              <a:buFont typeface="Wingdings" pitchFamily="2" charset="2"/>
              <a:buChar char="Ø"/>
            </a:pPr>
            <a:endParaRPr lang="ru-RU" sz="3200" dirty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3200" dirty="0" smtClean="0"/>
              <a:t>2,5–3,0 </a:t>
            </a:r>
            <a:r>
              <a:rPr lang="ru-RU" sz="3200" dirty="0"/>
              <a:t>км для овец</a:t>
            </a:r>
          </a:p>
        </p:txBody>
      </p:sp>
    </p:spTree>
    <p:extLst>
      <p:ext uri="{BB962C8B-B14F-4D97-AF65-F5344CB8AC3E}">
        <p14:creationId xmlns:p14="http://schemas.microsoft.com/office/powerpoint/2010/main" val="297940180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52536" y="332656"/>
            <a:ext cx="9649072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/>
              <a:t>У естественных водных источников, используемых для поения животных, </a:t>
            </a:r>
            <a:r>
              <a:rPr lang="ru-RU" sz="4000" dirty="0"/>
              <a:t>водопойная площадка</a:t>
            </a:r>
            <a:r>
              <a:rPr lang="ru-RU" sz="3600" dirty="0"/>
              <a:t> </a:t>
            </a:r>
            <a:endParaRPr lang="ru-RU" sz="3600" dirty="0" smtClean="0"/>
          </a:p>
          <a:p>
            <a:pPr algn="ctr"/>
            <a:r>
              <a:rPr lang="ru-RU" sz="3600" dirty="0" smtClean="0"/>
              <a:t>устраивается </a:t>
            </a:r>
            <a:r>
              <a:rPr lang="ru-RU" sz="3600" dirty="0"/>
              <a:t>из расчета на голову скота, м</a:t>
            </a:r>
            <a:r>
              <a:rPr lang="ru-RU" sz="3600" baseline="30000" dirty="0"/>
              <a:t>2</a:t>
            </a:r>
            <a:r>
              <a:rPr lang="ru-RU" sz="3600" dirty="0"/>
              <a:t>: </a:t>
            </a:r>
            <a:endParaRPr lang="ru-RU" sz="3600" dirty="0" smtClean="0"/>
          </a:p>
          <a:p>
            <a:pPr algn="ctr"/>
            <a:endParaRPr lang="ru-RU" sz="3600" dirty="0"/>
          </a:p>
          <a:p>
            <a:pPr algn="ctr"/>
            <a:r>
              <a:rPr lang="ru-RU" sz="3600" dirty="0" smtClean="0"/>
              <a:t>коровы </a:t>
            </a:r>
            <a:r>
              <a:rPr lang="ru-RU" sz="3600" dirty="0"/>
              <a:t>– 15, молодняк крупного рогатого скота – 10, телята – 5, овцы – 3. </a:t>
            </a:r>
          </a:p>
        </p:txBody>
      </p:sp>
    </p:spTree>
    <p:extLst>
      <p:ext uri="{BB962C8B-B14F-4D97-AF65-F5344CB8AC3E}">
        <p14:creationId xmlns:p14="http://schemas.microsoft.com/office/powerpoint/2010/main" val="138006891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764704"/>
            <a:ext cx="84969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/>
              <a:t>Площадки огораживают, при необходимости укрепляют щебнем, гравием, или крупным песком. </a:t>
            </a:r>
            <a:endParaRPr lang="ru-RU" sz="3600" dirty="0" smtClean="0"/>
          </a:p>
          <a:p>
            <a:pPr algn="ctr"/>
            <a:endParaRPr lang="ru-RU" sz="3600" dirty="0"/>
          </a:p>
          <a:p>
            <a:pPr algn="ctr"/>
            <a:r>
              <a:rPr lang="ru-RU" sz="3600" dirty="0" smtClean="0"/>
              <a:t>Крутые </a:t>
            </a:r>
            <a:r>
              <a:rPr lang="ru-RU" sz="3600" dirty="0"/>
              <a:t>подходы к источнику выполаживают.</a:t>
            </a:r>
          </a:p>
        </p:txBody>
      </p:sp>
    </p:spTree>
    <p:extLst>
      <p:ext uri="{BB962C8B-B14F-4D97-AF65-F5344CB8AC3E}">
        <p14:creationId xmlns:p14="http://schemas.microsoft.com/office/powerpoint/2010/main" val="162987734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2656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/>
              <a:t>Если нет естественных водных источников </a:t>
            </a:r>
            <a:r>
              <a:rPr lang="ru-RU" sz="3600" u="sng" dirty="0"/>
              <a:t>проектируют искусственные</a:t>
            </a:r>
            <a:r>
              <a:rPr lang="ru-RU" sz="3600" dirty="0"/>
              <a:t>: </a:t>
            </a:r>
            <a:endParaRPr lang="ru-RU" sz="3600" dirty="0" smtClean="0"/>
          </a:p>
          <a:p>
            <a:pPr algn="ctr"/>
            <a:endParaRPr lang="ru-RU" sz="3600" dirty="0" smtClean="0"/>
          </a:p>
          <a:p>
            <a:pPr marL="457200" indent="-457200" algn="ctr">
              <a:buFont typeface="Wingdings" pitchFamily="2" charset="2"/>
              <a:buChar char="§"/>
            </a:pPr>
            <a:r>
              <a:rPr lang="ru-RU" sz="3600" dirty="0" smtClean="0"/>
              <a:t>определяют </a:t>
            </a:r>
            <a:r>
              <a:rPr lang="ru-RU" sz="3600" dirty="0"/>
              <a:t>потребность скота в </a:t>
            </a:r>
            <a:r>
              <a:rPr lang="ru-RU" sz="3600" dirty="0" smtClean="0"/>
              <a:t>воде;</a:t>
            </a:r>
          </a:p>
          <a:p>
            <a:pPr marL="457200" indent="-457200" algn="ctr">
              <a:buFont typeface="Wingdings" pitchFamily="2" charset="2"/>
              <a:buChar char="§"/>
            </a:pPr>
            <a:endParaRPr lang="ru-RU" sz="3600" dirty="0" smtClean="0"/>
          </a:p>
          <a:p>
            <a:pPr marL="457200" indent="-457200" algn="ctr">
              <a:buFont typeface="Wingdings" pitchFamily="2" charset="2"/>
              <a:buChar char="§"/>
            </a:pPr>
            <a:r>
              <a:rPr lang="ru-RU" sz="3600" dirty="0" smtClean="0"/>
              <a:t> </a:t>
            </a:r>
            <a:r>
              <a:rPr lang="ru-RU" sz="3600" dirty="0"/>
              <a:t>тип водного </a:t>
            </a:r>
            <a:r>
              <a:rPr lang="ru-RU" sz="3600" dirty="0" smtClean="0"/>
              <a:t>источника;</a:t>
            </a:r>
          </a:p>
          <a:p>
            <a:pPr marL="457200" indent="-457200" algn="ctr">
              <a:buFont typeface="Wingdings" pitchFamily="2" charset="2"/>
              <a:buChar char="§"/>
            </a:pPr>
            <a:endParaRPr lang="ru-RU" sz="3600" dirty="0" smtClean="0"/>
          </a:p>
          <a:p>
            <a:pPr marL="457200" indent="-457200" algn="ctr">
              <a:buFont typeface="Wingdings" pitchFamily="2" charset="2"/>
              <a:buChar char="§"/>
            </a:pPr>
            <a:r>
              <a:rPr lang="ru-RU" sz="3600" dirty="0" smtClean="0"/>
              <a:t>намечают </a:t>
            </a:r>
            <a:r>
              <a:rPr lang="ru-RU" sz="3600" dirty="0"/>
              <a:t>обустройство.</a:t>
            </a:r>
          </a:p>
        </p:txBody>
      </p:sp>
    </p:spTree>
    <p:extLst>
      <p:ext uri="{BB962C8B-B14F-4D97-AF65-F5344CB8AC3E}">
        <p14:creationId xmlns:p14="http://schemas.microsoft.com/office/powerpoint/2010/main" val="301696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3728" y="188640"/>
            <a:ext cx="4953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u="sng" dirty="0"/>
              <a:t>2.7.Размещение скотопрогонов.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7354" y="980728"/>
            <a:ext cx="864096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/>
              <a:t>Для предупреждения вытаптывания травостоя и обеспечения удобного прогона скота гуртовые участки, загоны очередного стравливания связывают с животноводческими фермами или летними лагерями и местами водопоя </a:t>
            </a:r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скотопрогонами</a:t>
            </a: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491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1792" y="332656"/>
            <a:ext cx="856895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32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котопрогоны </a:t>
            </a:r>
            <a:r>
              <a:rPr lang="ru-RU" sz="32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проектируют с учетом</a:t>
            </a:r>
            <a:r>
              <a:rPr lang="ru-RU" sz="32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ctr"/>
            <a:endParaRPr lang="ru-RU" sz="32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3200" dirty="0"/>
              <a:t>– обслуживания ими наибольшей площади по кратчайшему расстоянию</a:t>
            </a:r>
            <a:r>
              <a:rPr lang="ru-RU" sz="3200" dirty="0" smtClean="0"/>
              <a:t>;</a:t>
            </a:r>
          </a:p>
          <a:p>
            <a:endParaRPr lang="ru-RU" sz="3200" dirty="0"/>
          </a:p>
          <a:p>
            <a:r>
              <a:rPr lang="ru-RU" sz="3200" dirty="0"/>
              <a:t>– размещения оросительной (и осушительной) сети</a:t>
            </a:r>
            <a:r>
              <a:rPr lang="ru-RU" sz="3200" dirty="0" smtClean="0"/>
              <a:t>;</a:t>
            </a:r>
          </a:p>
          <a:p>
            <a:endParaRPr lang="ru-RU" sz="3200" dirty="0"/>
          </a:p>
          <a:p>
            <a:r>
              <a:rPr lang="ru-RU" sz="3200" dirty="0"/>
              <a:t>– вида, возрастной группы, количества и частоты передвижения скота</a:t>
            </a:r>
            <a:r>
              <a:rPr lang="ru-RU" sz="3200" dirty="0" smtClean="0"/>
              <a:t>;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9198079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836712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/>
              <a:t>– механического состава почв, степени сбитости травостоя и эрозионных процессов</a:t>
            </a:r>
            <a:r>
              <a:rPr lang="ru-RU" sz="3600" dirty="0" smtClean="0"/>
              <a:t>;</a:t>
            </a:r>
          </a:p>
          <a:p>
            <a:endParaRPr lang="ru-RU" sz="3600" dirty="0"/>
          </a:p>
          <a:p>
            <a:r>
              <a:rPr lang="ru-RU" sz="3600" dirty="0"/>
              <a:t>– минимальной протяженности и оптимальной ширины их.</a:t>
            </a:r>
          </a:p>
        </p:txBody>
      </p:sp>
    </p:spTree>
    <p:extLst>
      <p:ext uri="{BB962C8B-B14F-4D97-AF65-F5344CB8AC3E}">
        <p14:creationId xmlns:p14="http://schemas.microsoft.com/office/powerpoint/2010/main" val="3477641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2656"/>
            <a:ext cx="8208912" cy="895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/>
              <a:t>Для выполнения этих задач необходимо выполнить</a:t>
            </a:r>
            <a:r>
              <a:rPr lang="ru-RU" sz="3200" u="sng" dirty="0" smtClean="0"/>
              <a:t>:</a:t>
            </a:r>
          </a:p>
          <a:p>
            <a:pPr algn="ctr"/>
            <a:endParaRPr lang="ru-RU" sz="3200" u="sng" dirty="0"/>
          </a:p>
          <a:p>
            <a:r>
              <a:rPr lang="ru-RU" sz="3200" dirty="0"/>
              <a:t>1) закрепление </a:t>
            </a:r>
            <a:r>
              <a:rPr lang="ru-RU" sz="3200" dirty="0" smtClean="0"/>
              <a:t>луговых земель для выпаса скота </a:t>
            </a:r>
            <a:r>
              <a:rPr lang="ru-RU" sz="3200" dirty="0"/>
              <a:t>за фермами, видами и группами скота по производственным подразделениям;</a:t>
            </a:r>
          </a:p>
          <a:p>
            <a:r>
              <a:rPr lang="ru-RU" sz="3200" dirty="0"/>
              <a:t>2) размещение гуртовых (отарных) участков;</a:t>
            </a:r>
          </a:p>
          <a:p>
            <a:r>
              <a:rPr lang="ru-RU" sz="3200" dirty="0"/>
              <a:t>3) введение пастбищеоборотов;</a:t>
            </a:r>
          </a:p>
          <a:p>
            <a:r>
              <a:rPr lang="ru-RU" sz="3200" dirty="0"/>
              <a:t>4) размещение загонов очередного стравливания</a:t>
            </a:r>
            <a:r>
              <a:rPr lang="ru-RU" sz="3200" dirty="0" smtClean="0"/>
              <a:t>;</a:t>
            </a:r>
          </a:p>
          <a:p>
            <a:endParaRPr lang="ru-RU" sz="3200" dirty="0"/>
          </a:p>
          <a:p>
            <a:endParaRPr lang="ru-RU" sz="3200" dirty="0" smtClean="0"/>
          </a:p>
          <a:p>
            <a:endParaRPr lang="ru-RU" sz="3200" dirty="0"/>
          </a:p>
          <a:p>
            <a:endParaRPr lang="ru-RU" sz="3200" dirty="0" smtClean="0"/>
          </a:p>
          <a:p>
            <a:endParaRPr lang="ru-RU" sz="32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8572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052736"/>
            <a:ext cx="8856984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По назначению </a:t>
            </a:r>
            <a:r>
              <a:rPr lang="ru-RU" sz="3600" dirty="0"/>
              <a:t>скотопрогоны</a:t>
            </a:r>
            <a:r>
              <a:rPr lang="ru-RU" sz="3200" dirty="0"/>
              <a:t> могут быть</a:t>
            </a:r>
            <a:r>
              <a:rPr lang="ru-RU" sz="3200" dirty="0" smtClean="0"/>
              <a:t>:</a:t>
            </a:r>
          </a:p>
          <a:p>
            <a:endParaRPr lang="ru-RU" sz="3200" dirty="0"/>
          </a:p>
          <a:p>
            <a:pPr marL="457200" indent="-457200">
              <a:buFontTx/>
              <a:buChar char="-"/>
            </a:pPr>
            <a:r>
              <a:rPr lang="ru-RU" sz="3200" dirty="0" smtClean="0"/>
              <a:t>основные </a:t>
            </a:r>
            <a:r>
              <a:rPr lang="ru-RU" sz="3200" dirty="0"/>
              <a:t>(магистральные</a:t>
            </a:r>
            <a:r>
              <a:rPr lang="ru-RU" sz="3200" dirty="0" smtClean="0"/>
              <a:t>);</a:t>
            </a:r>
          </a:p>
          <a:p>
            <a:pPr marL="457200" indent="-457200">
              <a:buFontTx/>
              <a:buChar char="-"/>
            </a:pPr>
            <a:endParaRPr lang="ru-RU" sz="3200" dirty="0"/>
          </a:p>
          <a:p>
            <a:pPr marL="457200" indent="-457200">
              <a:buFontTx/>
              <a:buChar char="-"/>
            </a:pPr>
            <a:r>
              <a:rPr lang="ru-RU" sz="3200" dirty="0" smtClean="0"/>
              <a:t>дополнительные </a:t>
            </a:r>
            <a:r>
              <a:rPr lang="ru-RU" sz="3200" dirty="0"/>
              <a:t>(внутрипастбищные</a:t>
            </a:r>
            <a:r>
              <a:rPr lang="ru-RU" sz="3200" dirty="0" smtClean="0"/>
              <a:t>);</a:t>
            </a:r>
          </a:p>
          <a:p>
            <a:pPr marL="457200" indent="-457200">
              <a:buFontTx/>
              <a:buChar char="-"/>
            </a:pPr>
            <a:endParaRPr lang="ru-RU" sz="3200" dirty="0"/>
          </a:p>
          <a:p>
            <a:r>
              <a:rPr lang="ru-RU" sz="3200" dirty="0"/>
              <a:t>- временные (вспомогательные).</a:t>
            </a:r>
          </a:p>
        </p:txBody>
      </p:sp>
    </p:spTree>
    <p:extLst>
      <p:ext uri="{BB962C8B-B14F-4D97-AF65-F5344CB8AC3E}">
        <p14:creationId xmlns:p14="http://schemas.microsoft.com/office/powerpoint/2010/main" val="106027144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6409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скотопрогоны </a:t>
            </a:r>
            <a:endParaRPr lang="ru-RU" sz="3600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3600" dirty="0" smtClean="0"/>
              <a:t>для </a:t>
            </a:r>
            <a:r>
              <a:rPr lang="ru-RU" sz="3600" dirty="0"/>
              <a:t>перегона двух-трех гуртов крупного рогатого скота должны иметь </a:t>
            </a:r>
            <a:r>
              <a:rPr lang="ru-RU" sz="3600" u="sng" dirty="0"/>
              <a:t>ширину 15–20 м. </a:t>
            </a:r>
            <a:endParaRPr lang="ru-RU" sz="3600" u="sng" dirty="0" smtClean="0"/>
          </a:p>
          <a:p>
            <a:pPr algn="ctr"/>
            <a:endParaRPr lang="ru-RU" sz="3600" dirty="0"/>
          </a:p>
          <a:p>
            <a:pPr algn="ctr"/>
            <a:r>
              <a:rPr lang="ru-RU" sz="3600" dirty="0" smtClean="0"/>
              <a:t>Их </a:t>
            </a:r>
            <a:r>
              <a:rPr lang="ru-RU" sz="3600" dirty="0"/>
              <a:t>обычно профилируют и укрепляют гравийно-песчаным слоем в 25–30 см.</a:t>
            </a:r>
          </a:p>
        </p:txBody>
      </p:sp>
    </p:spTree>
    <p:extLst>
      <p:ext uri="{BB962C8B-B14F-4D97-AF65-F5344CB8AC3E}">
        <p14:creationId xmlns:p14="http://schemas.microsoft.com/office/powerpoint/2010/main" val="133075502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4071" y="332656"/>
            <a:ext cx="87849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Внутрипастбищные скотопрогоны </a:t>
            </a:r>
            <a:endParaRPr lang="ru-RU" sz="3600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3600" dirty="0" smtClean="0"/>
              <a:t>для </a:t>
            </a:r>
            <a:r>
              <a:rPr lang="ru-RU" sz="3600" dirty="0"/>
              <a:t>крупного рогатого скота обычно </a:t>
            </a:r>
            <a:r>
              <a:rPr lang="ru-RU" sz="3600" u="sng" dirty="0"/>
              <a:t>проектируют шириной 8–10 м, </a:t>
            </a:r>
            <a:endParaRPr lang="ru-RU" sz="3600" u="sng" dirty="0" smtClean="0"/>
          </a:p>
          <a:p>
            <a:pPr algn="ctr"/>
            <a:r>
              <a:rPr lang="ru-RU" sz="3600" dirty="0" smtClean="0"/>
              <a:t>иногда </a:t>
            </a:r>
            <a:r>
              <a:rPr lang="ru-RU" sz="3600" dirty="0"/>
              <a:t>до 15 </a:t>
            </a:r>
            <a:r>
              <a:rPr lang="ru-RU" sz="3600" dirty="0" smtClean="0"/>
              <a:t>м </a:t>
            </a:r>
          </a:p>
          <a:p>
            <a:pPr algn="ctr"/>
            <a:endParaRPr lang="ru-RU" sz="3600" dirty="0"/>
          </a:p>
          <a:p>
            <a:pPr algn="ctr"/>
            <a:r>
              <a:rPr lang="ru-RU" sz="3600" dirty="0" smtClean="0"/>
              <a:t>Залужают </a:t>
            </a:r>
            <a:r>
              <a:rPr lang="ru-RU" sz="3600" dirty="0"/>
              <a:t>их устойчивыми к выпасу травами (овсяница красная, мятлик луговой) при увеличенной норме высева.</a:t>
            </a:r>
          </a:p>
        </p:txBody>
      </p:sp>
    </p:spTree>
    <p:extLst>
      <p:ext uri="{BB962C8B-B14F-4D97-AF65-F5344CB8AC3E}">
        <p14:creationId xmlns:p14="http://schemas.microsoft.com/office/powerpoint/2010/main" val="234798705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40818"/>
            <a:ext cx="806489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Arial" pitchFamily="34" charset="0"/>
              <a:buChar char="•"/>
            </a:pPr>
            <a:r>
              <a:rPr lang="ru-RU" sz="3200" u="sng" dirty="0"/>
              <a:t>Располагают скотопрогоны с </a:t>
            </a:r>
            <a:r>
              <a:rPr lang="ru-RU" sz="3200" u="sng" dirty="0" smtClean="0"/>
              <a:t>учетом</a:t>
            </a:r>
          </a:p>
          <a:p>
            <a:pPr algn="ctr"/>
            <a:r>
              <a:rPr lang="ru-RU" sz="3200" u="sng" dirty="0" smtClean="0"/>
              <a:t> </a:t>
            </a:r>
          </a:p>
          <a:p>
            <a:pPr marL="457200" indent="-457200" algn="ctr">
              <a:buFont typeface="Arial" pitchFamily="34" charset="0"/>
              <a:buChar char="•"/>
            </a:pPr>
            <a:r>
              <a:rPr lang="ru-RU" sz="3200" dirty="0" smtClean="0"/>
              <a:t>сокращения </a:t>
            </a:r>
            <a:r>
              <a:rPr lang="ru-RU" sz="3200" dirty="0"/>
              <a:t>их </a:t>
            </a:r>
            <a:r>
              <a:rPr lang="ru-RU" sz="3200" dirty="0" smtClean="0"/>
              <a:t>протяженности;</a:t>
            </a:r>
          </a:p>
          <a:p>
            <a:pPr marL="457200" indent="-457200" algn="ctr">
              <a:buFont typeface="Arial" pitchFamily="34" charset="0"/>
              <a:buChar char="•"/>
            </a:pPr>
            <a:endParaRPr lang="ru-RU" sz="3200" dirty="0" smtClean="0"/>
          </a:p>
          <a:p>
            <a:pPr marL="457200" indent="-457200" algn="ctr">
              <a:buFont typeface="Arial" pitchFamily="34" charset="0"/>
              <a:buChar char="•"/>
            </a:pPr>
            <a:r>
              <a:rPr lang="ru-RU" sz="3200" dirty="0" smtClean="0"/>
              <a:t> </a:t>
            </a:r>
            <a:r>
              <a:rPr lang="ru-RU" sz="3200" dirty="0"/>
              <a:t>обслуживания возможно большего числа гуртовых участков и загонов очередного </a:t>
            </a:r>
            <a:r>
              <a:rPr lang="ru-RU" sz="3200" dirty="0" smtClean="0"/>
              <a:t>стравливания;</a:t>
            </a:r>
          </a:p>
          <a:p>
            <a:pPr marL="457200" indent="-457200" algn="ctr">
              <a:buFont typeface="Arial" pitchFamily="34" charset="0"/>
              <a:buChar char="•"/>
            </a:pPr>
            <a:endParaRPr lang="ru-RU" sz="3200" dirty="0" smtClean="0"/>
          </a:p>
          <a:p>
            <a:pPr marL="457200" indent="-457200" algn="ctr">
              <a:buFont typeface="Arial" pitchFamily="34" charset="0"/>
              <a:buChar char="•"/>
            </a:pPr>
            <a:r>
              <a:rPr lang="ru-RU" sz="3200" dirty="0" smtClean="0"/>
              <a:t>рельефа местности;</a:t>
            </a:r>
          </a:p>
          <a:p>
            <a:pPr marL="457200" indent="-457200" algn="ctr">
              <a:buFont typeface="Arial" pitchFamily="34" charset="0"/>
              <a:buChar char="•"/>
            </a:pPr>
            <a:endParaRPr lang="ru-RU" sz="3200" dirty="0" smtClean="0"/>
          </a:p>
          <a:p>
            <a:pPr marL="457200" indent="-457200" algn="ctr">
              <a:buFont typeface="Arial" pitchFamily="34" charset="0"/>
              <a:buChar char="•"/>
            </a:pPr>
            <a:r>
              <a:rPr lang="ru-RU" sz="3200" dirty="0" smtClean="0"/>
              <a:t>расположения </a:t>
            </a:r>
            <a:r>
              <a:rPr lang="ru-RU" sz="3200" dirty="0"/>
              <a:t>оврагов, балок, открытых каналов и скотомогильников.</a:t>
            </a:r>
          </a:p>
        </p:txBody>
      </p:sp>
    </p:spTree>
    <p:extLst>
      <p:ext uri="{BB962C8B-B14F-4D97-AF65-F5344CB8AC3E}">
        <p14:creationId xmlns:p14="http://schemas.microsoft.com/office/powerpoint/2010/main" val="318711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908720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u="sng" dirty="0"/>
              <a:t>2.8. Ограждение </a:t>
            </a:r>
            <a:r>
              <a:rPr lang="ru-RU" sz="2400" i="1" u="sng" dirty="0" smtClean="0"/>
              <a:t>луговых земель для выпаса скота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79799" y="1988840"/>
            <a:ext cx="799288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Для ограждения </a:t>
            </a:r>
            <a:r>
              <a:rPr lang="ru-RU" sz="3200" dirty="0" smtClean="0"/>
              <a:t>луговых земель для выпаса скота</a:t>
            </a:r>
          </a:p>
          <a:p>
            <a:pPr algn="ctr"/>
            <a:r>
              <a:rPr lang="ru-RU" sz="3200" dirty="0" smtClean="0"/>
              <a:t> </a:t>
            </a:r>
            <a:r>
              <a:rPr lang="ru-RU" sz="3200" u="sng" dirty="0"/>
              <a:t>применяют </a:t>
            </a:r>
            <a:endParaRPr lang="ru-RU" sz="3200" u="sng" dirty="0" smtClean="0"/>
          </a:p>
          <a:p>
            <a:pPr algn="ctr"/>
            <a:r>
              <a:rPr lang="ru-RU" sz="3200" b="1" u="sng" dirty="0" smtClean="0"/>
              <a:t>постоянные</a:t>
            </a:r>
            <a:r>
              <a:rPr lang="ru-RU" sz="3200" dirty="0" smtClean="0"/>
              <a:t> </a:t>
            </a:r>
            <a:r>
              <a:rPr lang="ru-RU" sz="3200" dirty="0"/>
              <a:t>(капитальные) и </a:t>
            </a:r>
            <a:endParaRPr lang="ru-RU" sz="3200" dirty="0" smtClean="0"/>
          </a:p>
          <a:p>
            <a:pPr algn="ctr"/>
            <a:r>
              <a:rPr lang="ru-RU" sz="3200" b="1" u="sng" dirty="0" smtClean="0"/>
              <a:t>временные </a:t>
            </a:r>
            <a:r>
              <a:rPr lang="ru-RU" sz="3200" dirty="0"/>
              <a:t>(переносные) </a:t>
            </a:r>
            <a:r>
              <a:rPr lang="ru-RU" sz="3200" b="1" u="sng" dirty="0" smtClean="0"/>
              <a:t>изгороди</a:t>
            </a:r>
            <a:r>
              <a:rPr lang="ru-RU" sz="3200" b="1" dirty="0" smtClean="0"/>
              <a:t> 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97856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836712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/>
              <a:t>Постоянные </a:t>
            </a:r>
            <a:r>
              <a:rPr lang="ru-RU" sz="3200" u="sng" dirty="0" smtClean="0"/>
              <a:t>изгороди </a:t>
            </a:r>
          </a:p>
          <a:p>
            <a:pPr algn="ctr"/>
            <a:r>
              <a:rPr lang="ru-RU" sz="3200" dirty="0" smtClean="0"/>
              <a:t>устраивают </a:t>
            </a:r>
            <a:r>
              <a:rPr lang="ru-RU" sz="3200" dirty="0"/>
              <a:t>по границам </a:t>
            </a:r>
            <a:r>
              <a:rPr lang="ru-RU" sz="3200" dirty="0" smtClean="0"/>
              <a:t>выпасного </a:t>
            </a:r>
            <a:r>
              <a:rPr lang="ru-RU" sz="3200" dirty="0"/>
              <a:t>массива, гуртовых участков и вдоль скотопрогонов</a:t>
            </a:r>
            <a:r>
              <a:rPr lang="ru-RU" sz="3200" dirty="0" smtClean="0"/>
              <a:t>.</a:t>
            </a:r>
          </a:p>
          <a:p>
            <a:pPr algn="ctr"/>
            <a:r>
              <a:rPr lang="ru-RU" sz="3200" dirty="0" smtClean="0"/>
              <a:t> </a:t>
            </a:r>
          </a:p>
          <a:p>
            <a:pPr algn="ctr"/>
            <a:r>
              <a:rPr lang="ru-RU" sz="3200" u="sng" dirty="0" smtClean="0"/>
              <a:t>Временные </a:t>
            </a:r>
            <a:r>
              <a:rPr lang="ru-RU" sz="3200" u="sng" dirty="0"/>
              <a:t>изгороди </a:t>
            </a:r>
            <a:endParaRPr lang="ru-RU" sz="3200" u="sng" dirty="0" smtClean="0"/>
          </a:p>
          <a:p>
            <a:pPr algn="ctr"/>
            <a:r>
              <a:rPr lang="ru-RU" sz="3200" dirty="0" smtClean="0"/>
              <a:t>применяют </a:t>
            </a:r>
            <a:r>
              <a:rPr lang="ru-RU" sz="3200" dirty="0"/>
              <a:t>в основном для огораживания загонов или участков порционного стравливания.</a:t>
            </a:r>
          </a:p>
        </p:txBody>
      </p:sp>
    </p:spTree>
    <p:extLst>
      <p:ext uri="{BB962C8B-B14F-4D97-AF65-F5344CB8AC3E}">
        <p14:creationId xmlns:p14="http://schemas.microsoft.com/office/powerpoint/2010/main" val="80609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/>
              <a:t>Переносную изгородь </a:t>
            </a:r>
            <a:endParaRPr lang="ru-RU" sz="3600" dirty="0" smtClean="0"/>
          </a:p>
          <a:p>
            <a:pPr algn="ctr"/>
            <a:r>
              <a:rPr lang="ru-RU" sz="3600" u="sng" dirty="0" smtClean="0"/>
              <a:t>проектируют </a:t>
            </a:r>
            <a:r>
              <a:rPr lang="ru-RU" sz="3600" u="sng" dirty="0"/>
              <a:t>по границам загонов очередного стравливания. </a:t>
            </a:r>
            <a:endParaRPr lang="ru-RU" sz="3600" u="sng" dirty="0" smtClean="0"/>
          </a:p>
          <a:p>
            <a:pPr algn="ctr"/>
            <a:endParaRPr lang="ru-RU" sz="3600" dirty="0"/>
          </a:p>
          <a:p>
            <a:pPr algn="ctr"/>
            <a:r>
              <a:rPr lang="ru-RU" sz="3600" dirty="0" smtClean="0"/>
              <a:t>Разбивку </a:t>
            </a:r>
            <a:r>
              <a:rPr lang="ru-RU" sz="3600" dirty="0"/>
              <a:t>луговых земель для выпаса скота на загоны и выделение порций корма внутри их производят, </a:t>
            </a:r>
            <a:endParaRPr lang="ru-RU" sz="3600" dirty="0" smtClean="0"/>
          </a:p>
          <a:p>
            <a:pPr algn="ctr"/>
            <a:r>
              <a:rPr lang="ru-RU" sz="3600" dirty="0" smtClean="0"/>
              <a:t>как </a:t>
            </a:r>
            <a:r>
              <a:rPr lang="ru-RU" sz="3600" dirty="0"/>
              <a:t>правило,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электроизгородью. 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8060396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32656"/>
            <a:ext cx="874846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Скотопрогоны огораживают </a:t>
            </a:r>
          </a:p>
          <a:p>
            <a:pPr algn="ctr"/>
            <a:r>
              <a:rPr lang="ru-RU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постоянной </a:t>
            </a:r>
            <a:r>
              <a:rPr lang="ru-RU" sz="3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изгородью </a:t>
            </a:r>
            <a:r>
              <a:rPr lang="ru-RU" sz="3600" dirty="0"/>
              <a:t>(железобетонной, деревянной и т. п.), </a:t>
            </a:r>
            <a:endParaRPr lang="ru-RU" sz="3600" dirty="0" smtClean="0"/>
          </a:p>
          <a:p>
            <a:pPr algn="ctr"/>
            <a:r>
              <a:rPr lang="ru-RU" sz="3600" dirty="0" smtClean="0"/>
              <a:t>в </a:t>
            </a:r>
            <a:r>
              <a:rPr lang="ru-RU" sz="3600" dirty="0"/>
              <a:t>которой предусматривают ворота </a:t>
            </a:r>
            <a:r>
              <a:rPr lang="ru-RU" sz="3600" u="sng" dirty="0"/>
              <a:t>шириной 6–8 м для прогона скота в загоны. </a:t>
            </a:r>
            <a:endParaRPr lang="ru-RU" sz="3600" u="sng" dirty="0" smtClean="0"/>
          </a:p>
          <a:p>
            <a:pPr algn="ctr"/>
            <a:endParaRPr lang="ru-RU" sz="3600" dirty="0"/>
          </a:p>
          <a:p>
            <a:pPr algn="ctr"/>
            <a:r>
              <a:rPr lang="ru-RU" sz="3600" dirty="0" smtClean="0"/>
              <a:t>Для </a:t>
            </a:r>
            <a:r>
              <a:rPr lang="ru-RU" sz="3600" dirty="0"/>
              <a:t>предупреждения вытаптывания травостоя возле ворот целесообразно иметь их в каждом загоне </a:t>
            </a:r>
            <a:endParaRPr lang="ru-RU" sz="3600" dirty="0" smtClean="0"/>
          </a:p>
          <a:p>
            <a:pPr algn="ctr"/>
            <a:r>
              <a:rPr lang="ru-RU" sz="3600" dirty="0" smtClean="0"/>
              <a:t>по </a:t>
            </a:r>
            <a:r>
              <a:rPr lang="ru-RU" sz="3600" dirty="0"/>
              <a:t>двое-трое.</a:t>
            </a:r>
          </a:p>
        </p:txBody>
      </p:sp>
    </p:spTree>
    <p:extLst>
      <p:ext uri="{BB962C8B-B14F-4D97-AF65-F5344CB8AC3E}">
        <p14:creationId xmlns:p14="http://schemas.microsoft.com/office/powerpoint/2010/main" val="3873915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908720"/>
            <a:ext cx="799288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5) размещение летних лагерей и площадок для отдыха;</a:t>
            </a:r>
          </a:p>
          <a:p>
            <a:r>
              <a:rPr lang="ru-RU" sz="4000" dirty="0" smtClean="0"/>
              <a:t>6) размещение водных источников и водопойных площадок;</a:t>
            </a:r>
          </a:p>
          <a:p>
            <a:r>
              <a:rPr lang="ru-RU" sz="4000" dirty="0" smtClean="0"/>
              <a:t>7) размещение скотопрогонов;</a:t>
            </a:r>
          </a:p>
          <a:p>
            <a:r>
              <a:rPr lang="ru-RU" sz="4000" dirty="0" smtClean="0"/>
              <a:t>8) размещение других объектов инженерного оборудования.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95617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620688"/>
            <a:ext cx="828092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u="sng" dirty="0"/>
              <a:t>2. Размещение элементов устройства территории </a:t>
            </a:r>
            <a:r>
              <a:rPr lang="ru-RU" sz="2800" i="1" u="sng" dirty="0" smtClean="0"/>
              <a:t>луговых земель для выпаса скота</a:t>
            </a:r>
            <a:endParaRPr lang="ru-RU" sz="2800" dirty="0"/>
          </a:p>
          <a:p>
            <a:r>
              <a:rPr lang="ru-RU" sz="2800" i="1" dirty="0"/>
              <a:t> </a:t>
            </a:r>
            <a:endParaRPr lang="ru-RU" sz="2800" dirty="0"/>
          </a:p>
          <a:p>
            <a:pPr algn="ctr"/>
            <a:r>
              <a:rPr lang="ru-RU" sz="2400" i="1" u="sng" dirty="0"/>
              <a:t>2.1.Закрепление </a:t>
            </a:r>
            <a:r>
              <a:rPr lang="ru-RU" sz="2400" i="1" u="sng" dirty="0" smtClean="0"/>
              <a:t>луговых земель за </a:t>
            </a:r>
            <a:r>
              <a:rPr lang="ru-RU" sz="2400" i="1" u="sng" dirty="0"/>
              <a:t>фермами и видами </a:t>
            </a:r>
            <a:r>
              <a:rPr lang="ru-RU" sz="2400" i="1" u="sng" dirty="0" smtClean="0"/>
              <a:t>скота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2996952"/>
            <a:ext cx="820891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Закрепляют </a:t>
            </a:r>
            <a:r>
              <a:rPr lang="ru-RU" sz="2800" dirty="0" smtClean="0"/>
              <a:t>луговые земли для выпаса скота </a:t>
            </a:r>
            <a:r>
              <a:rPr lang="ru-RU" sz="2800" dirty="0"/>
              <a:t>за видами и группами скота с учетом </a:t>
            </a:r>
            <a:r>
              <a:rPr lang="ru-RU" sz="2800" dirty="0" smtClean="0"/>
              <a:t>их:</a:t>
            </a:r>
          </a:p>
          <a:p>
            <a:pPr marL="457200" indent="-457200">
              <a:buFontTx/>
              <a:buChar char="-"/>
            </a:pPr>
            <a:r>
              <a:rPr lang="ru-RU" sz="2800" dirty="0"/>
              <a:t>у</a:t>
            </a:r>
            <a:r>
              <a:rPr lang="ru-RU" sz="2800" dirty="0" smtClean="0"/>
              <a:t>даленности;</a:t>
            </a:r>
          </a:p>
          <a:p>
            <a:pPr marL="457200" indent="-457200">
              <a:buFontTx/>
              <a:buChar char="-"/>
            </a:pPr>
            <a:r>
              <a:rPr lang="ru-RU" sz="2800" dirty="0" smtClean="0"/>
              <a:t>биологических </a:t>
            </a:r>
            <a:r>
              <a:rPr lang="ru-RU" sz="2800" dirty="0"/>
              <a:t>требований животных к ботаническому составу травостоя и состоянию </a:t>
            </a:r>
            <a:r>
              <a:rPr lang="ru-RU" sz="2800" dirty="0" smtClean="0"/>
              <a:t>луговых земель для выпаса скота; - вводимых </a:t>
            </a:r>
            <a:r>
              <a:rPr lang="ru-RU" sz="2800" dirty="0"/>
              <a:t>систем содержания скота. </a:t>
            </a:r>
          </a:p>
        </p:txBody>
      </p:sp>
    </p:spTree>
    <p:extLst>
      <p:ext uri="{BB962C8B-B14F-4D97-AF65-F5344CB8AC3E}">
        <p14:creationId xmlns:p14="http://schemas.microsoft.com/office/powerpoint/2010/main" val="144210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908720"/>
            <a:ext cx="856895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Скот для лучшей организации пастьбы и ухода за ним </a:t>
            </a:r>
            <a:r>
              <a:rPr lang="ru-RU" sz="3200" u="sng" dirty="0"/>
              <a:t>распределяют на группы</a:t>
            </a:r>
            <a:r>
              <a:rPr lang="ru-RU" sz="3200" u="sng" dirty="0" smtClean="0"/>
              <a:t>:</a:t>
            </a:r>
          </a:p>
          <a:p>
            <a:pPr algn="ctr"/>
            <a:endParaRPr lang="ru-RU" sz="3200" dirty="0" smtClean="0"/>
          </a:p>
          <a:p>
            <a:pPr algn="ctr"/>
            <a:r>
              <a:rPr lang="ru-RU" sz="3200" dirty="0" smtClean="0"/>
              <a:t> </a:t>
            </a:r>
            <a:r>
              <a:rPr lang="ru-RU" sz="3600" dirty="0"/>
              <a:t>КРС – на гурты, овец – на отары, лошадей – на табуны, </a:t>
            </a:r>
            <a:endParaRPr lang="ru-RU" sz="3600" dirty="0" smtClean="0"/>
          </a:p>
          <a:p>
            <a:pPr algn="ctr"/>
            <a:r>
              <a:rPr lang="ru-RU" sz="3600" dirty="0" smtClean="0"/>
              <a:t>скот </a:t>
            </a:r>
            <a:r>
              <a:rPr lang="ru-RU" sz="3600" dirty="0"/>
              <a:t>личной собственности – на стада. </a:t>
            </a:r>
          </a:p>
        </p:txBody>
      </p:sp>
    </p:spTree>
    <p:extLst>
      <p:ext uri="{BB962C8B-B14F-4D97-AF65-F5344CB8AC3E}">
        <p14:creationId xmlns:p14="http://schemas.microsoft.com/office/powerpoint/2010/main" val="27841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424936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sz="4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адачи </a:t>
            </a:r>
          </a:p>
          <a:p>
            <a:pPr algn="ctr"/>
            <a:endParaRPr lang="ru-RU" sz="40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ctr">
              <a:buFont typeface="Wingdings" pitchFamily="2" charset="2"/>
              <a:buChar char="q"/>
            </a:pPr>
            <a:r>
              <a:rPr lang="ru-RU" sz="3600" dirty="0" smtClean="0"/>
              <a:t>создать </a:t>
            </a:r>
            <a:r>
              <a:rPr lang="ru-RU" sz="3600" dirty="0"/>
              <a:t>благоприятные условия для лучшего использования пастбищных кормов</a:t>
            </a:r>
            <a:r>
              <a:rPr lang="ru-RU" sz="3600" dirty="0" smtClean="0"/>
              <a:t>,</a:t>
            </a:r>
          </a:p>
          <a:p>
            <a:pPr algn="ctr"/>
            <a:r>
              <a:rPr lang="ru-RU" sz="3600" dirty="0" smtClean="0"/>
              <a:t> </a:t>
            </a:r>
          </a:p>
          <a:p>
            <a:pPr marL="571500" indent="-571500" algn="ctr">
              <a:buFont typeface="Wingdings" pitchFamily="2" charset="2"/>
              <a:buChar char="q"/>
            </a:pPr>
            <a:r>
              <a:rPr lang="ru-RU" sz="3600" dirty="0" smtClean="0"/>
              <a:t>повышения </a:t>
            </a:r>
            <a:r>
              <a:rPr lang="ru-RU" sz="3600" dirty="0"/>
              <a:t>продуктивности </a:t>
            </a:r>
            <a:r>
              <a:rPr lang="ru-RU" sz="3600" dirty="0" smtClean="0"/>
              <a:t>луговых земель для выпаса, </a:t>
            </a:r>
          </a:p>
          <a:p>
            <a:pPr marL="571500" indent="-571500" algn="ctr">
              <a:buFont typeface="Wingdings" pitchFamily="2" charset="2"/>
              <a:buChar char="q"/>
            </a:pPr>
            <a:endParaRPr lang="ru-RU" sz="3600" dirty="0" smtClean="0"/>
          </a:p>
          <a:p>
            <a:pPr marL="571500" indent="-571500" algn="ctr">
              <a:buFont typeface="Wingdings" pitchFamily="2" charset="2"/>
              <a:buChar char="q"/>
            </a:pPr>
            <a:r>
              <a:rPr lang="ru-RU" sz="3600" dirty="0" smtClean="0"/>
              <a:t>повышения </a:t>
            </a:r>
            <a:r>
              <a:rPr lang="ru-RU" sz="3600" dirty="0"/>
              <a:t>продуктивности животных.</a:t>
            </a:r>
          </a:p>
        </p:txBody>
      </p:sp>
    </p:spTree>
    <p:extLst>
      <p:ext uri="{BB962C8B-B14F-4D97-AF65-F5344CB8AC3E}">
        <p14:creationId xmlns:p14="http://schemas.microsoft.com/office/powerpoint/2010/main" val="1310679276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312</TotalTime>
  <Words>1965</Words>
  <Application>Microsoft Office PowerPoint</Application>
  <PresentationFormat>Экран (4:3)</PresentationFormat>
  <Paragraphs>327</Paragraphs>
  <Slides>57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57</vt:i4>
      </vt:variant>
    </vt:vector>
  </HeadingPairs>
  <TitlesOfParts>
    <vt:vector size="59" baseType="lpstr">
      <vt:lpstr>Воздушный поток</vt:lpstr>
      <vt:lpstr>Формула</vt:lpstr>
      <vt:lpstr>  УСТРОЙСТВО ТЕРРИТОРИИ ЛУГОВЫХ ЗЕМЕЛЬ, ИСПОЛЬЗУЕМЫХ ДЛЯ ВЫПАСА СКОТА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  УСТРОЙСТВО ТЕРРИТОРИИ ЛУГОВЫХ ЗЕМЕЛЬ, ИСПОЛЬЗУЕМЫХ ДЛЯ ВЫПАСА СКОТА</dc:title>
  <dc:creator>Юра</dc:creator>
  <cp:lastModifiedBy>Юра</cp:lastModifiedBy>
  <cp:revision>22</cp:revision>
  <dcterms:created xsi:type="dcterms:W3CDTF">2019-10-07T12:11:08Z</dcterms:created>
  <dcterms:modified xsi:type="dcterms:W3CDTF">2020-03-19T16:25:13Z</dcterms:modified>
</cp:coreProperties>
</file>