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77" r:id="rId3"/>
    <p:sldId id="25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9" autoAdjust="0"/>
    <p:restoredTop sz="94660"/>
  </p:normalViewPr>
  <p:slideViewPr>
    <p:cSldViewPr>
      <p:cViewPr varScale="1">
        <p:scale>
          <a:sx n="88" d="100"/>
          <a:sy n="8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389686-4469-430B-8AF3-CAFE87B3E4C2}" type="datetimeFigureOut">
              <a:rPr lang="ru-RU" smtClean="0"/>
              <a:pPr/>
              <a:t>22.05.2018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3CD3-007E-4CD6-BCFF-0AC49C04E869}" type="slidenum">
              <a:rPr lang="ru-RU" smtClean="0"/>
              <a:pPr/>
              <a:t>‹#›</a:t>
            </a:fld>
            <a:endParaRPr lang="ru-RU"/>
          </a:p>
        </p:txBody>
      </p:sp>
    </p:spTree>
    <p:extLst>
      <p:ext uri="{BB962C8B-B14F-4D97-AF65-F5344CB8AC3E}">
        <p14:creationId xmlns="" xmlns:p14="http://schemas.microsoft.com/office/powerpoint/2010/main" val="248558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385F3CD3-007E-4CD6-BCFF-0AC49C04E869}"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385F3CD3-007E-4CD6-BCFF-0AC49C04E869}"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0177F3B4-8A5F-4C93-A618-DE3DD1B39A50}" type="datetime1">
              <a:rPr lang="ru-RU" smtClean="0"/>
              <a:pPr/>
              <a:t>22.05.2018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r>
              <a:rPr lang="ru-RU" smtClean="0"/>
              <a:t>Норма </a:t>
            </a:r>
            <a:r>
              <a:rPr lang="en-US" smtClean="0"/>
              <a:t>HR</a:t>
            </a:r>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CD62F34-44A6-461E-B841-78F00C69095A}" type="datetime1">
              <a:rPr lang="ru-RU" smtClean="0"/>
              <a:pPr/>
              <a:t>22.05.2018</a:t>
            </a:fld>
            <a:endParaRPr lang="ru-RU"/>
          </a:p>
        </p:txBody>
      </p:sp>
      <p:sp>
        <p:nvSpPr>
          <p:cNvPr id="5" name="Нижний колонтитул 4"/>
          <p:cNvSpPr>
            <a:spLocks noGrp="1"/>
          </p:cNvSpPr>
          <p:nvPr>
            <p:ph type="ftr" sz="quarter" idx="11"/>
          </p:nvPr>
        </p:nvSpPr>
        <p:spPr/>
        <p:txBody>
          <a:bodyPr/>
          <a:lstStyle>
            <a:extLst/>
          </a:lstStyle>
          <a:p>
            <a:r>
              <a:rPr lang="ru-RU" smtClean="0"/>
              <a:t>Норма </a:t>
            </a:r>
            <a:r>
              <a:rPr lang="en-US" smtClean="0"/>
              <a:t>HR</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81616EB-68A5-4EC3-8B5D-414B3192344F}" type="datetime1">
              <a:rPr lang="ru-RU" smtClean="0"/>
              <a:pPr/>
              <a:t>22.05.2018</a:t>
            </a:fld>
            <a:endParaRPr lang="ru-RU"/>
          </a:p>
        </p:txBody>
      </p:sp>
      <p:sp>
        <p:nvSpPr>
          <p:cNvPr id="5" name="Нижний колонтитул 4"/>
          <p:cNvSpPr>
            <a:spLocks noGrp="1"/>
          </p:cNvSpPr>
          <p:nvPr>
            <p:ph type="ftr" sz="quarter" idx="11"/>
          </p:nvPr>
        </p:nvSpPr>
        <p:spPr/>
        <p:txBody>
          <a:bodyPr/>
          <a:lstStyle>
            <a:extLst/>
          </a:lstStyle>
          <a:p>
            <a:r>
              <a:rPr lang="ru-RU" smtClean="0"/>
              <a:t>Норма </a:t>
            </a:r>
            <a:r>
              <a:rPr lang="en-US" smtClean="0"/>
              <a:t>HR</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D67DBD-260E-4F6A-8F25-0DC81E8D113E}" type="datetime1">
              <a:rPr lang="ru-RU" smtClean="0"/>
              <a:pPr/>
              <a:t>22.05.2018</a:t>
            </a:fld>
            <a:endParaRPr lang="ru-RU"/>
          </a:p>
        </p:txBody>
      </p:sp>
      <p:sp>
        <p:nvSpPr>
          <p:cNvPr id="5" name="Нижний колонтитул 4"/>
          <p:cNvSpPr>
            <a:spLocks noGrp="1"/>
          </p:cNvSpPr>
          <p:nvPr>
            <p:ph type="ftr" sz="quarter" idx="11"/>
          </p:nvPr>
        </p:nvSpPr>
        <p:spPr/>
        <p:txBody>
          <a:bodyPr/>
          <a:lstStyle>
            <a:extLst/>
          </a:lstStyle>
          <a:p>
            <a:r>
              <a:rPr lang="ru-RU" smtClean="0"/>
              <a:t>Норма </a:t>
            </a:r>
            <a:r>
              <a:rPr lang="en-US" smtClean="0"/>
              <a:t>HR</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4AD1587-2E93-4545-AAC6-159C2A1A46CE}" type="datetime1">
              <a:rPr lang="ru-RU" smtClean="0"/>
              <a:pPr/>
              <a:t>22.05.2018</a:t>
            </a:fld>
            <a:endParaRPr lang="ru-RU"/>
          </a:p>
        </p:txBody>
      </p:sp>
      <p:sp>
        <p:nvSpPr>
          <p:cNvPr id="5" name="Нижний колонтитул 4"/>
          <p:cNvSpPr>
            <a:spLocks noGrp="1"/>
          </p:cNvSpPr>
          <p:nvPr>
            <p:ph type="ftr" sz="quarter" idx="11"/>
          </p:nvPr>
        </p:nvSpPr>
        <p:spPr/>
        <p:txBody>
          <a:bodyPr/>
          <a:lstStyle>
            <a:extLst/>
          </a:lstStyle>
          <a:p>
            <a:r>
              <a:rPr lang="ru-RU" smtClean="0"/>
              <a:t>Норма </a:t>
            </a:r>
            <a:r>
              <a:rPr lang="en-US" smtClean="0"/>
              <a:t>HR</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910E53F-9F99-43AC-9CD3-9AB67F412EA6}" type="datetime1">
              <a:rPr lang="ru-RU" smtClean="0"/>
              <a:pPr/>
              <a:t>22.05.2018</a:t>
            </a:fld>
            <a:endParaRPr lang="ru-RU"/>
          </a:p>
        </p:txBody>
      </p:sp>
      <p:sp>
        <p:nvSpPr>
          <p:cNvPr id="6" name="Нижний колонтитул 5"/>
          <p:cNvSpPr>
            <a:spLocks noGrp="1"/>
          </p:cNvSpPr>
          <p:nvPr>
            <p:ph type="ftr" sz="quarter" idx="11"/>
          </p:nvPr>
        </p:nvSpPr>
        <p:spPr/>
        <p:txBody>
          <a:bodyPr/>
          <a:lstStyle>
            <a:extLst/>
          </a:lstStyle>
          <a:p>
            <a:r>
              <a:rPr lang="ru-RU" smtClean="0"/>
              <a:t>Норма </a:t>
            </a:r>
            <a:r>
              <a:rPr lang="en-US" smtClean="0"/>
              <a:t>HR</a:t>
            </a:r>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A98C2D8-C844-40F2-818E-5234D60E87B4}" type="datetime1">
              <a:rPr lang="ru-RU" smtClean="0"/>
              <a:pPr/>
              <a:t>22.05.2018</a:t>
            </a:fld>
            <a:endParaRPr lang="ru-RU"/>
          </a:p>
        </p:txBody>
      </p:sp>
      <p:sp>
        <p:nvSpPr>
          <p:cNvPr id="8" name="Нижний колонтитул 7"/>
          <p:cNvSpPr>
            <a:spLocks noGrp="1"/>
          </p:cNvSpPr>
          <p:nvPr>
            <p:ph type="ftr" sz="quarter" idx="11"/>
          </p:nvPr>
        </p:nvSpPr>
        <p:spPr/>
        <p:txBody>
          <a:bodyPr/>
          <a:lstStyle>
            <a:extLst/>
          </a:lstStyle>
          <a:p>
            <a:r>
              <a:rPr lang="ru-RU" smtClean="0"/>
              <a:t>Норма </a:t>
            </a:r>
            <a:r>
              <a:rPr lang="en-US" smtClean="0"/>
              <a:t>HR</a:t>
            </a:r>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6CAC4922-00FC-4E15-81DF-8D81EA131153}" type="datetime1">
              <a:rPr lang="ru-RU" smtClean="0"/>
              <a:pPr/>
              <a:t>22.05.2018</a:t>
            </a:fld>
            <a:endParaRPr lang="ru-RU"/>
          </a:p>
        </p:txBody>
      </p:sp>
      <p:sp>
        <p:nvSpPr>
          <p:cNvPr id="4" name="Нижний колонтитул 3"/>
          <p:cNvSpPr>
            <a:spLocks noGrp="1"/>
          </p:cNvSpPr>
          <p:nvPr>
            <p:ph type="ftr" sz="quarter" idx="11"/>
          </p:nvPr>
        </p:nvSpPr>
        <p:spPr/>
        <p:txBody>
          <a:bodyPr/>
          <a:lstStyle>
            <a:extLst/>
          </a:lstStyle>
          <a:p>
            <a:r>
              <a:rPr lang="ru-RU" smtClean="0"/>
              <a:t>Норма </a:t>
            </a:r>
            <a:r>
              <a:rPr lang="en-US" smtClean="0"/>
              <a:t>HR</a:t>
            </a:r>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9DBA520A-23E5-486A-BDA3-93DC698BF79D}" type="datetime1">
              <a:rPr lang="ru-RU" smtClean="0"/>
              <a:pPr/>
              <a:t>22.05.2018</a:t>
            </a:fld>
            <a:endParaRPr lang="ru-RU"/>
          </a:p>
        </p:txBody>
      </p:sp>
      <p:sp>
        <p:nvSpPr>
          <p:cNvPr id="3" name="Нижний колонтитул 2"/>
          <p:cNvSpPr>
            <a:spLocks noGrp="1"/>
          </p:cNvSpPr>
          <p:nvPr>
            <p:ph type="ftr" sz="quarter" idx="11"/>
          </p:nvPr>
        </p:nvSpPr>
        <p:spPr/>
        <p:txBody>
          <a:bodyPr/>
          <a:lstStyle>
            <a:extLst/>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26129E1B-2C25-4266-9179-0C73B2B4F7D8}" type="datetime1">
              <a:rPr lang="ru-RU" smtClean="0"/>
              <a:pPr/>
              <a:t>22.05.2018</a:t>
            </a:fld>
            <a:endParaRPr lang="ru-RU"/>
          </a:p>
        </p:txBody>
      </p:sp>
      <p:sp>
        <p:nvSpPr>
          <p:cNvPr id="6" name="Нижний колонтитул 5"/>
          <p:cNvSpPr>
            <a:spLocks noGrp="1"/>
          </p:cNvSpPr>
          <p:nvPr>
            <p:ph type="ftr" sz="quarter" idx="11"/>
          </p:nvPr>
        </p:nvSpPr>
        <p:spPr/>
        <p:txBody>
          <a:bodyPr/>
          <a:lstStyle>
            <a:extLst/>
          </a:lstStyle>
          <a:p>
            <a:r>
              <a:rPr lang="ru-RU" smtClean="0"/>
              <a:t>Норма </a:t>
            </a:r>
            <a:r>
              <a:rPr lang="en-US" smtClean="0"/>
              <a:t>HR</a:t>
            </a:r>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34C802F-0995-4BE4-8AE1-F2AAAC3330A5}" type="datetime1">
              <a:rPr lang="ru-RU" smtClean="0"/>
              <a:pPr/>
              <a:t>22.05.2018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ru-RU" smtClean="0"/>
              <a:t>Норма </a:t>
            </a:r>
            <a:r>
              <a:rPr lang="en-US" smtClean="0"/>
              <a:t>HR</a:t>
            </a:r>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B998A14-9764-434D-A756-4CF92F17EDD9}" type="datetime1">
              <a:rPr lang="ru-RU" smtClean="0"/>
              <a:pPr/>
              <a:t>22.05.2018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ru-RU" smtClean="0"/>
              <a:t>Норма </a:t>
            </a:r>
            <a:r>
              <a:rPr lang="en-US" smtClean="0"/>
              <a:t>HR</a:t>
            </a:r>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642918"/>
            <a:ext cx="7772400" cy="2357454"/>
          </a:xfrm>
        </p:spPr>
        <p:txBody>
          <a:bodyPr anchor="ctr">
            <a:normAutofit/>
          </a:bodyPr>
          <a:lstStyle/>
          <a:p>
            <a:pPr>
              <a:defRPr/>
            </a:pPr>
            <a:r>
              <a:rPr lang="ru-RU" dirty="0" smtClean="0">
                <a:effectLst/>
              </a:rPr>
              <a:t>Тема </a:t>
            </a:r>
            <a:r>
              <a:rPr lang="en-US" dirty="0" smtClean="0">
                <a:effectLst/>
              </a:rPr>
              <a:t>6</a:t>
            </a:r>
            <a:r>
              <a:rPr lang="ru-RU" dirty="0" smtClean="0">
                <a:effectLst/>
              </a:rPr>
              <a:t>. </a:t>
            </a:r>
            <a:r>
              <a:rPr lang="ru-RU" dirty="0" smtClean="0">
                <a:effectLst/>
              </a:rPr>
              <a:t/>
            </a:r>
            <a:br>
              <a:rPr lang="ru-RU" dirty="0" smtClean="0">
                <a:effectLst/>
              </a:rPr>
            </a:br>
            <a:r>
              <a:rPr lang="ru-RU" sz="3600" dirty="0" smtClean="0">
                <a:effectLst/>
                <a:latin typeface="Times New Roman" pitchFamily="18" charset="0"/>
                <a:cs typeface="Times New Roman" pitchFamily="18" charset="0"/>
              </a:rPr>
              <a:t>Виды рисков при финансировании недвижимости</a:t>
            </a:r>
            <a:endParaRPr lang="ru-RU" sz="36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a:scene3d>
              <a:camera prst="orthographicFront"/>
              <a:lightRig rig="balanced" dir="t">
                <a:rot lat="0" lon="0" rev="2100000"/>
              </a:lightRig>
            </a:scene3d>
            <a:sp3d extrusionH="57150" prstMaterial="metal">
              <a:bevelT w="38100" h="25400"/>
              <a:contourClr>
                <a:schemeClr val="bg2"/>
              </a:contourClr>
            </a:sp3d>
          </a:bodyPr>
          <a:lstStyle/>
          <a:p>
            <a:endParaRPr lang="ru-RU" b="1" dirty="0">
              <a:ln w="50800"/>
              <a:solidFill>
                <a:schemeClr val="bg1">
                  <a:lumMod val="50000"/>
                </a:schemeClr>
              </a:solidFill>
              <a:latin typeface="Arial" pitchFamily="34" charset="0"/>
              <a:cs typeface="Arial" pitchFamily="34" charset="0"/>
            </a:endParaRPr>
          </a:p>
        </p:txBody>
      </p:sp>
      <p:sp>
        <p:nvSpPr>
          <p:cNvPr id="4" name="Нижний колонтитул 3"/>
          <p:cNvSpPr>
            <a:spLocks noGrp="1"/>
          </p:cNvSpPr>
          <p:nvPr>
            <p:ph type="ftr" sz="quarter" idx="11"/>
          </p:nvPr>
        </p:nvSpPr>
        <p:spPr>
          <a:xfrm>
            <a:off x="6429388" y="6286520"/>
            <a:ext cx="2350681" cy="365125"/>
          </a:xfrm>
        </p:spPr>
        <p:txBody>
          <a:bodyPr/>
          <a:lstStyle/>
          <a:p>
            <a:endParaRPr lang="ru-RU" sz="2800" dirty="0">
              <a:latin typeface="Mistral" pitchFamily="66" charset="0"/>
            </a:endParaRPr>
          </a:p>
        </p:txBody>
      </p:sp>
      <p:sp>
        <p:nvSpPr>
          <p:cNvPr id="5" name="Номер слайда 4"/>
          <p:cNvSpPr>
            <a:spLocks noGrp="1"/>
          </p:cNvSpPr>
          <p:nvPr>
            <p:ph type="sldNum" sz="quarter" idx="12"/>
          </p:nvPr>
        </p:nvSpPr>
        <p:spPr/>
        <p:txBody>
          <a:bodyPr/>
          <a:lstStyle/>
          <a:p>
            <a:fld id="{725C68B6-61C2-468F-89AB-4B9F7531AA68}" type="slidenum">
              <a:rPr lang="ru-RU" smtClean="0">
                <a:latin typeface="Mistral" pitchFamily="66" charset="0"/>
              </a:rPr>
              <a:pPr/>
              <a:t>1</a:t>
            </a:fld>
            <a:endParaRPr lang="ru-RU" dirty="0">
              <a:latin typeface="Mistral"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lvl="0"/>
            <a:r>
              <a:rPr lang="ru-RU" dirty="0" smtClean="0">
                <a:latin typeface="Times New Roman" pitchFamily="18" charset="0"/>
                <a:cs typeface="Times New Roman" pitchFamily="18" charset="0"/>
              </a:rPr>
              <a:t>низкой ликвидностью;</a:t>
            </a:r>
          </a:p>
          <a:p>
            <a:pPr lvl="0"/>
            <a:r>
              <a:rPr lang="ru-RU" dirty="0" smtClean="0">
                <a:latin typeface="Times New Roman" pitchFamily="18" charset="0"/>
                <a:cs typeface="Times New Roman" pitchFamily="18" charset="0"/>
              </a:rPr>
              <a:t>большими финансовыми затратами;</a:t>
            </a:r>
          </a:p>
          <a:p>
            <a:pPr lvl="0"/>
            <a:r>
              <a:rPr lang="ru-RU" dirty="0" smtClean="0">
                <a:latin typeface="Times New Roman" pitchFamily="18" charset="0"/>
                <a:cs typeface="Times New Roman" pitchFamily="18" charset="0"/>
              </a:rPr>
              <a:t>возможным увеличением или снижением доходности;</a:t>
            </a:r>
          </a:p>
          <a:p>
            <a:pPr lvl="0"/>
            <a:r>
              <a:rPr lang="ru-RU" dirty="0" smtClean="0">
                <a:latin typeface="Times New Roman" pitchFamily="18" charset="0"/>
                <a:cs typeface="Times New Roman" pitchFamily="18" charset="0"/>
              </a:rPr>
              <a:t>превышением фактических расходов над запланированными;</a:t>
            </a:r>
          </a:p>
          <a:p>
            <a:pPr lvl="0"/>
            <a:r>
              <a:rPr lang="ru-RU" dirty="0" smtClean="0">
                <a:latin typeface="Times New Roman" pitchFamily="18" charset="0"/>
                <a:cs typeface="Times New Roman" pitchFamily="18" charset="0"/>
              </a:rPr>
              <a:t>другие.</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10</a:t>
            </a:fld>
            <a:endParaRPr lang="ru-RU"/>
          </a:p>
        </p:txBody>
      </p:sp>
      <p:sp>
        <p:nvSpPr>
          <p:cNvPr id="5" name="Заголовок 4"/>
          <p:cNvSpPr>
            <a:spLocks noGrp="1"/>
          </p:cNvSpPr>
          <p:nvPr>
            <p:ph type="title"/>
          </p:nvPr>
        </p:nvSpPr>
        <p:spPr>
          <a:xfrm>
            <a:off x="457200" y="571480"/>
            <a:ext cx="8229600" cy="846158"/>
          </a:xfrm>
        </p:spPr>
        <p:txBody>
          <a:bodyPr>
            <a:normAutofit fontScale="90000"/>
          </a:bodyPr>
          <a:lstStyle/>
          <a:p>
            <a:r>
              <a:rPr lang="ru-RU" sz="2200" dirty="0" smtClean="0">
                <a:latin typeface="Times New Roman" pitchFamily="18" charset="0"/>
                <a:cs typeface="Times New Roman" pitchFamily="18" charset="0"/>
              </a:rPr>
              <a:t>Кроме того, существуют специфические риски, которые могут возникать в условиях появления нестандартных ситуаций, обусловленных уникальными возможностями и особенностями объектов недвижимости:</a:t>
            </a:r>
            <a:r>
              <a:rPr lang="ru-RU" dirty="0" smtClean="0"/>
              <a:t/>
            </a:r>
            <a:br>
              <a:rPr lang="ru-RU" dirty="0" smtClean="0"/>
            </a:b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lvl="0" algn="just"/>
            <a:r>
              <a:rPr lang="ru-RU" dirty="0" smtClean="0">
                <a:latin typeface="Times New Roman" pitchFamily="18" charset="0"/>
                <a:cs typeface="Times New Roman" pitchFamily="18" charset="0"/>
              </a:rPr>
              <a:t>риск пожара или кражи материалов или других ценностей. Снижение риска в этих условиях возможно посредством страхования имущества;</a:t>
            </a:r>
          </a:p>
          <a:p>
            <a:pPr lvl="0" algn="just"/>
            <a:r>
              <a:rPr lang="ru-RU" dirty="0" smtClean="0">
                <a:latin typeface="Times New Roman" pitchFamily="18" charset="0"/>
                <a:cs typeface="Times New Roman" pitchFamily="18" charset="0"/>
              </a:rPr>
              <a:t>риск фальсификации документов, представленных заемщиком. Такой риск можно снизить посредством вложения средств по мере получения на них соответствующих документов от заемщика;</a:t>
            </a:r>
          </a:p>
          <a:p>
            <a:pPr lvl="0" algn="just"/>
            <a:r>
              <a:rPr lang="ru-RU" dirty="0" smtClean="0">
                <a:latin typeface="Times New Roman" pitchFamily="18" charset="0"/>
                <a:cs typeface="Times New Roman" pitchFamily="18" charset="0"/>
              </a:rPr>
              <a:t>риск от значительных объемов капвложений и их долгосрочности при инвестировании крупных объектов. Снижение уровня рисковой ситуации в этом случае возможно посредством проведения дополнительного анализа по оценке доходности инвестиционного проекта на основе текущей </a:t>
            </a:r>
            <a:r>
              <a:rPr lang="ru-RU" dirty="0" err="1" smtClean="0">
                <a:latin typeface="Times New Roman" pitchFamily="18" charset="0"/>
                <a:cs typeface="Times New Roman" pitchFamily="18" charset="0"/>
              </a:rPr>
              <a:t>безрисковой</a:t>
            </a:r>
            <a:r>
              <a:rPr lang="ru-RU" dirty="0" smtClean="0">
                <a:latin typeface="Times New Roman" pitchFamily="18" charset="0"/>
                <a:cs typeface="Times New Roman" pitchFamily="18" charset="0"/>
              </a:rPr>
              <a:t> ставки.</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11</a:t>
            </a:fld>
            <a:endParaRPr lang="ru-RU"/>
          </a:p>
        </p:txBody>
      </p:sp>
      <p:sp>
        <p:nvSpPr>
          <p:cNvPr id="5" name="Заголовок 4"/>
          <p:cNvSpPr>
            <a:spLocks noGrp="1"/>
          </p:cNvSpPr>
          <p:nvPr>
            <p:ph type="title"/>
          </p:nvPr>
        </p:nvSpPr>
        <p:spPr/>
        <p:txBody>
          <a:bodyPr>
            <a:normAutofit fontScale="90000"/>
          </a:bodyPr>
          <a:lstStyle/>
          <a:p>
            <a:r>
              <a:rPr lang="ru-RU" dirty="0" smtClean="0"/>
              <a:t>К специфическим рискам также относятся:</a:t>
            </a:r>
            <a:br>
              <a:rPr lang="ru-RU" dirty="0" smtClean="0"/>
            </a:b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a:buNone/>
            </a:pPr>
            <a:r>
              <a:rPr lang="ru-RU" b="1" dirty="0" smtClean="0">
                <a:latin typeface="Times New Roman" pitchFamily="18" charset="0"/>
                <a:cs typeface="Times New Roman" pitchFamily="18" charset="0"/>
              </a:rPr>
              <a:t>Источниками риска инвестиций в </a:t>
            </a:r>
            <a:r>
              <a:rPr lang="ru-RU" b="1" dirty="0" smtClean="0">
                <a:latin typeface="Times New Roman" pitchFamily="18" charset="0"/>
                <a:cs typeface="Times New Roman" pitchFamily="18" charset="0"/>
              </a:rPr>
              <a:t>недвижимость могут </a:t>
            </a:r>
            <a:r>
              <a:rPr lang="ru-RU" b="1" dirty="0" smtClean="0">
                <a:latin typeface="Times New Roman" pitchFamily="18" charset="0"/>
                <a:cs typeface="Times New Roman" pitchFamily="18" charset="0"/>
              </a:rPr>
              <a:t>выступать или являться</a:t>
            </a:r>
            <a:r>
              <a:rPr lang="ru-RU" b="1" dirty="0" smtClean="0">
                <a:latin typeface="Times New Roman" pitchFamily="18" charset="0"/>
                <a:cs typeface="Times New Roman" pitchFamily="18" charset="0"/>
              </a:rPr>
              <a:t>:</a:t>
            </a:r>
          </a:p>
          <a:p>
            <a:pPr lvl="0"/>
            <a:r>
              <a:rPr lang="ru-RU" dirty="0" smtClean="0">
                <a:latin typeface="Times New Roman" pitchFamily="18" charset="0"/>
                <a:cs typeface="Times New Roman" pitchFamily="18" charset="0"/>
              </a:rPr>
              <a:t>тип объекта недвижимости;</a:t>
            </a:r>
          </a:p>
          <a:p>
            <a:pPr lvl="0"/>
            <a:r>
              <a:rPr lang="ru-RU" dirty="0" smtClean="0">
                <a:latin typeface="Times New Roman" pitchFamily="18" charset="0"/>
                <a:cs typeface="Times New Roman" pitchFamily="18" charset="0"/>
              </a:rPr>
              <a:t>наличие или отсутствие спроса и предложения на рынке недвижимости;</a:t>
            </a:r>
          </a:p>
          <a:p>
            <a:pPr lvl="0"/>
            <a:r>
              <a:rPr lang="ru-RU" dirty="0" smtClean="0">
                <a:latin typeface="Times New Roman" pitchFamily="18" charset="0"/>
                <a:cs typeface="Times New Roman" pitchFamily="18" charset="0"/>
              </a:rPr>
              <a:t>местоположение объекта недвижимости;</a:t>
            </a:r>
          </a:p>
          <a:p>
            <a:pPr lvl="0"/>
            <a:r>
              <a:rPr lang="ru-RU" dirty="0" smtClean="0">
                <a:latin typeface="Times New Roman" pitchFamily="18" charset="0"/>
                <a:cs typeface="Times New Roman" pitchFamily="18" charset="0"/>
              </a:rPr>
              <a:t>условия аренды объектов недвижимости;</a:t>
            </a:r>
          </a:p>
          <a:p>
            <a:pPr lvl="0"/>
            <a:r>
              <a:rPr lang="ru-RU" dirty="0" smtClean="0">
                <a:latin typeface="Times New Roman" pitchFamily="18" charset="0"/>
                <a:cs typeface="Times New Roman" pitchFamily="18" charset="0"/>
              </a:rPr>
              <a:t>износ объектов недвижимости;</a:t>
            </a:r>
          </a:p>
          <a:p>
            <a:pPr lvl="0"/>
            <a:r>
              <a:rPr lang="ru-RU" dirty="0" smtClean="0">
                <a:latin typeface="Times New Roman" pitchFamily="18" charset="0"/>
                <a:cs typeface="Times New Roman" pitchFamily="18" charset="0"/>
              </a:rPr>
              <a:t>законодательные основы по регулированию и изменению условий налогообложения на недвижимость;</a:t>
            </a:r>
          </a:p>
          <a:p>
            <a:pPr lvl="0"/>
            <a:r>
              <a:rPr lang="ru-RU" dirty="0" smtClean="0">
                <a:latin typeface="Times New Roman" pitchFamily="18" charset="0"/>
                <a:cs typeface="Times New Roman" pitchFamily="18" charset="0"/>
              </a:rPr>
              <a:t>инфляционные процессы;</a:t>
            </a:r>
          </a:p>
          <a:p>
            <a:pPr lvl="0"/>
            <a:r>
              <a:rPr lang="ru-RU" dirty="0" smtClean="0">
                <a:latin typeface="Times New Roman" pitchFamily="18" charset="0"/>
                <a:cs typeface="Times New Roman" pitchFamily="18" charset="0"/>
              </a:rPr>
              <a:t>реинвестирование;</a:t>
            </a:r>
          </a:p>
          <a:p>
            <a:pPr lvl="0"/>
            <a:r>
              <a:rPr lang="ru-RU" dirty="0" smtClean="0">
                <a:latin typeface="Times New Roman" pitchFamily="18" charset="0"/>
                <a:cs typeface="Times New Roman" pitchFamily="18" charset="0"/>
              </a:rPr>
              <a:t>обоснованность (уровень, степень) создания объекта недвижимости;</a:t>
            </a:r>
          </a:p>
          <a:p>
            <a:pPr lvl="0"/>
            <a:r>
              <a:rPr lang="ru-RU" dirty="0" smtClean="0">
                <a:latin typeface="Times New Roman" pitchFamily="18" charset="0"/>
                <a:cs typeface="Times New Roman" pitchFamily="18" charset="0"/>
              </a:rPr>
              <a:t>заемный капитал, вследствие возможного изменения ставок рефинансирования и процентных ставок;</a:t>
            </a:r>
          </a:p>
          <a:p>
            <a:pPr lvl="0"/>
            <a:r>
              <a:rPr lang="ru-RU" dirty="0" smtClean="0">
                <a:latin typeface="Times New Roman" pitchFamily="18" charset="0"/>
                <a:cs typeface="Times New Roman" pitchFamily="18" charset="0"/>
              </a:rPr>
              <a:t>другие.</a:t>
            </a:r>
          </a:p>
          <a:p>
            <a:pPr>
              <a:buNone/>
            </a:pPr>
            <a:endParaRPr lang="ru-RU" dirty="0" smtClean="0">
              <a:latin typeface="Times New Roman" pitchFamily="18" charset="0"/>
              <a:cs typeface="Times New Roman" pitchFamily="18" charset="0"/>
            </a:endParaRP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12</a:t>
            </a:fld>
            <a:endParaRPr lang="ru-RU"/>
          </a:p>
        </p:txBody>
      </p:sp>
      <p:sp>
        <p:nvSpPr>
          <p:cNvPr id="5" name="Заголовок 4"/>
          <p:cNvSpPr>
            <a:spLocks noGrp="1"/>
          </p:cNvSpPr>
          <p:nvPr>
            <p:ph type="title"/>
          </p:nvPr>
        </p:nvSpPr>
        <p:spPr/>
        <p:txBody>
          <a:bodyPr>
            <a:normAutofit fontScale="90000"/>
          </a:bodyPr>
          <a:lstStyle/>
          <a:p>
            <a:pPr lvl="0"/>
            <a:r>
              <a:rPr lang="ru-RU" dirty="0" smtClean="0"/>
              <a:t>Вопрос 2. Источники </a:t>
            </a:r>
            <a:r>
              <a:rPr lang="ru-RU" dirty="0" smtClean="0"/>
              <a:t>риска инвестиций в недвижимость</a:t>
            </a:r>
            <a:br>
              <a:rPr lang="ru-RU" dirty="0" smtClean="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5721563"/>
          </a:xfrm>
        </p:spPr>
        <p:txBody>
          <a:bodyPr>
            <a:normAutofit fontScale="47500" lnSpcReduction="20000"/>
          </a:bodyPr>
          <a:lstStyle/>
          <a:p>
            <a:r>
              <a:rPr lang="ru-RU" sz="3400" dirty="0" smtClean="0">
                <a:latin typeface="Times New Roman" pitchFamily="18" charset="0"/>
                <a:cs typeface="Times New Roman" pitchFamily="18" charset="0"/>
              </a:rPr>
              <a:t>Влияние типа недвижимости на возможное возникновение риска, зависит от наличия спроса и предложения.</a:t>
            </a:r>
          </a:p>
          <a:p>
            <a:r>
              <a:rPr lang="ru-RU" sz="3400" dirty="0" smtClean="0">
                <a:latin typeface="Times New Roman" pitchFamily="18" charset="0"/>
                <a:cs typeface="Times New Roman" pitchFamily="18" charset="0"/>
              </a:rPr>
              <a:t>Возникновение риска от местоположения объекта недвижимости зависит от наличия или отсутствия инфраструктуры, перспектив ее развития, от типа недвижимости и других факторов.</a:t>
            </a:r>
          </a:p>
          <a:p>
            <a:r>
              <a:rPr lang="ru-RU" sz="3400" dirty="0" smtClean="0">
                <a:latin typeface="Times New Roman" pitchFamily="18" charset="0"/>
                <a:cs typeface="Times New Roman" pitchFamily="18" charset="0"/>
              </a:rPr>
              <a:t>Возникновение риска от условий аренды объекта недвижимости, возможно вследствие отсутствия у арендатора достаточной суммы финансовых средств, необходимых для оплаты аренды, установленной договорными отношениями.</a:t>
            </a:r>
          </a:p>
          <a:p>
            <a:r>
              <a:rPr lang="ru-RU" sz="3400" dirty="0" smtClean="0">
                <a:latin typeface="Times New Roman" pitchFamily="18" charset="0"/>
                <a:cs typeface="Times New Roman" pitchFamily="18" charset="0"/>
              </a:rPr>
              <a:t>Возникновение риска от степени износа объектов недвижимости может оказать отрицательное влияние на уровень доходности от недвижимости. Повысить уровень доходности объекта недвижимости возможно посредством дополнительных материальных затрат, необходимых для проведения ремонта и устранения износа.</a:t>
            </a:r>
          </a:p>
          <a:p>
            <a:r>
              <a:rPr lang="ru-RU" sz="3400" dirty="0" smtClean="0">
                <a:latin typeface="Times New Roman" pitchFamily="18" charset="0"/>
                <a:cs typeface="Times New Roman" pitchFamily="18" charset="0"/>
              </a:rPr>
              <a:t>Возникновение риска, связанного с законодательными основами регулирования деятельности объектов недвижимости, возможно вследствие повышения уровня или ставок налогообложения.</a:t>
            </a:r>
          </a:p>
          <a:p>
            <a:r>
              <a:rPr lang="ru-RU" sz="3400" dirty="0" smtClean="0">
                <a:latin typeface="Times New Roman" pitchFamily="18" charset="0"/>
                <a:cs typeface="Times New Roman" pitchFamily="18" charset="0"/>
              </a:rPr>
              <a:t>Возникновение инфляционного риска связано с возможным повышением общего уровня цен в экономической системе, которое может носить форму ползучей (постепенной) инфляции или гиперинфляции.</a:t>
            </a:r>
          </a:p>
          <a:p>
            <a:r>
              <a:rPr lang="ru-RU" sz="3400" dirty="0" smtClean="0">
                <a:latin typeface="Times New Roman" pitchFamily="18" charset="0"/>
                <a:cs typeface="Times New Roman" pitchFamily="18" charset="0"/>
              </a:rPr>
              <a:t>Возникновение реинвестированного риска связано с вложением иностранным инвестором принадлежащих ему доходов, полученных от деятельности объекта недвижимости в соответствии с законодательством Республики Беларусь.</a:t>
            </a:r>
          </a:p>
          <a:p>
            <a:r>
              <a:rPr lang="ru-RU" sz="3400" dirty="0" smtClean="0">
                <a:latin typeface="Times New Roman" pitchFamily="18" charset="0"/>
                <a:cs typeface="Times New Roman" pitchFamily="18" charset="0"/>
              </a:rPr>
              <a:t>Возникновение риска, связанного с обоснованностью создания объекта недвижимости, возможно вследствие допущенных просчетов при подготовке </a:t>
            </a:r>
            <a:r>
              <a:rPr lang="ru-RU" sz="3400" dirty="0" err="1" smtClean="0">
                <a:latin typeface="Times New Roman" pitchFamily="18" charset="0"/>
                <a:cs typeface="Times New Roman" pitchFamily="18" charset="0"/>
              </a:rPr>
              <a:t>технико</a:t>
            </a:r>
            <a:r>
              <a:rPr lang="ru-RU" sz="3400" dirty="0" smtClean="0">
                <a:latin typeface="Times New Roman" pitchFamily="18" charset="0"/>
                <a:cs typeface="Times New Roman" pitchFamily="18" charset="0"/>
              </a:rPr>
              <a:t> - экономического обоснования создания объекта или других негативных факторов.</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13</a:t>
            </a:fld>
            <a:endParaRPr lang="ru-RU"/>
          </a:p>
        </p:txBody>
      </p:sp>
      <p:sp>
        <p:nvSpPr>
          <p:cNvPr id="5" name="Заголовок 4"/>
          <p:cNvSpPr>
            <a:spLocks noGrp="1"/>
          </p:cNvSpPr>
          <p:nvPr>
            <p:ph type="title"/>
          </p:nvPr>
        </p:nvSpPr>
        <p:spPr/>
        <p:txBody>
          <a:bodyPr/>
          <a:lstStyle/>
          <a:p>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62500" lnSpcReduction="20000"/>
          </a:bodyPr>
          <a:lstStyle/>
          <a:p>
            <a:pPr lvl="0" algn="just"/>
            <a:r>
              <a:rPr lang="ru-RU" dirty="0" smtClean="0">
                <a:latin typeface="Times New Roman" pitchFamily="18" charset="0"/>
                <a:cs typeface="Times New Roman" pitchFamily="18" charset="0"/>
              </a:rPr>
              <a:t>риск дефицита обслуживания долга, когда владелец собственности не в состоянии своевременно осуществить требуемые выплаты по долгу. В этом случае возможна конфискация имущества или потеря недвижимости;</a:t>
            </a:r>
          </a:p>
          <a:p>
            <a:pPr lvl="0" algn="just"/>
            <a:r>
              <a:rPr lang="ru-RU" dirty="0" smtClean="0">
                <a:latin typeface="Times New Roman" pitchFamily="18" charset="0"/>
                <a:cs typeface="Times New Roman" pitchFamily="18" charset="0"/>
              </a:rPr>
              <a:t>риск большого одноразового рефинансирования, предполагающий невозможность рефинансирования крупной одноразовой выплаты, вследствие чего возможна потеря собственности.</a:t>
            </a:r>
          </a:p>
          <a:p>
            <a:pPr algn="just">
              <a:buNone/>
            </a:pPr>
            <a:r>
              <a:rPr lang="ru-RU" dirty="0" smtClean="0">
                <a:latin typeface="Times New Roman" pitchFamily="18" charset="0"/>
                <a:cs typeface="Times New Roman" pitchFamily="18" charset="0"/>
              </a:rPr>
              <a:t>Итоговым результатом возникновения рисковых ситуаций может являться система показателей, отражающих увеличение или снижение уровня дохода. Грамотно налаженная система управления рисками, позволяет выявить возникновение возможных рисковых ситуаций, определить комплекс мер по снижению уровня их отрицательного воздействия на деятельность объектов недвижимости, разработать пути и средства по их локализации еще на стадии их возникновения.</a:t>
            </a:r>
          </a:p>
          <a:p>
            <a:pPr algn="just">
              <a:buNone/>
            </a:pPr>
            <a:r>
              <a:rPr lang="ru-RU" dirty="0" smtClean="0">
                <a:latin typeface="Times New Roman" pitchFamily="18" charset="0"/>
                <a:cs typeface="Times New Roman" pitchFamily="18" charset="0"/>
              </a:rPr>
              <a:t>При вложении инвестиций в недвижимость положительной стороной будет являться ситуация, при которой «если рост доходности ценных бумаг будет происходить в результате роста инфляции, то этот же рост будет отражаться на ожиданиях инвесторов относительно роста арендной платы». Доходность инвестиций в этом случае, будет относительно стабильной, чем доходность ценных бумаг.</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
        <p:nvSpPr>
          <p:cNvPr id="5" name="Заголовок 4"/>
          <p:cNvSpPr>
            <a:spLocks noGrp="1"/>
          </p:cNvSpPr>
          <p:nvPr>
            <p:ph type="title"/>
          </p:nvPr>
        </p:nvSpPr>
        <p:spPr>
          <a:xfrm>
            <a:off x="457200" y="274638"/>
            <a:ext cx="8229600" cy="1511288"/>
          </a:xfrm>
        </p:spPr>
        <p:txBody>
          <a:bodyPr>
            <a:normAutofit fontScale="90000"/>
          </a:bodyPr>
          <a:lstStyle/>
          <a:p>
            <a:r>
              <a:rPr lang="ru-RU" sz="1800" dirty="0" smtClean="0">
                <a:latin typeface="Times New Roman" pitchFamily="18" charset="0"/>
                <a:cs typeface="Times New Roman" pitchFamily="18" charset="0"/>
              </a:rPr>
              <a:t>Использование заемного капитала при финансировании инвестиций означает использование долговых обязательств по закладным. Заемные капиталы имеют те же виды рисков, что и собственный капитал. Но их суммарная величина увеличивает степень рисков, связанных со своевременным обслуживанием долговых обязательств. Существует два дополнительных риска заемного капитала:</a:t>
            </a:r>
            <a:r>
              <a:rPr lang="ru-RU" dirty="0" smtClean="0"/>
              <a:t/>
            </a:r>
            <a:br>
              <a:rPr lang="ru-RU" dirty="0" smtClean="0"/>
            </a:b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71546"/>
            <a:ext cx="8229600" cy="4935745"/>
          </a:xfrm>
        </p:spPr>
        <p:txBody>
          <a:bodyPr>
            <a:normAutofit fontScale="40000" lnSpcReduction="20000"/>
          </a:bodyPr>
          <a:lstStyle/>
          <a:p>
            <a:pPr>
              <a:buNone/>
            </a:pPr>
            <a:r>
              <a:rPr lang="ru-RU" sz="3400" b="1" dirty="0" smtClean="0">
                <a:latin typeface="Times New Roman" pitchFamily="18" charset="0"/>
                <a:cs typeface="Times New Roman" pitchFamily="18" charset="0"/>
              </a:rPr>
              <a:t>К основным направлениям можно отнести:</a:t>
            </a:r>
          </a:p>
          <a:p>
            <a:pPr lvl="0"/>
            <a:r>
              <a:rPr lang="ru-RU" sz="3400" dirty="0" smtClean="0">
                <a:latin typeface="Times New Roman" pitchFamily="18" charset="0"/>
                <a:cs typeface="Times New Roman" pitchFamily="18" charset="0"/>
              </a:rPr>
              <a:t>четкую и выверенную постановку целей, проблем будущего объекта недвижимости;</a:t>
            </a:r>
          </a:p>
          <a:p>
            <a:pPr lvl="0"/>
            <a:r>
              <a:rPr lang="ru-RU" sz="3400" dirty="0" smtClean="0">
                <a:latin typeface="Times New Roman" pitchFamily="18" charset="0"/>
                <a:cs typeface="Times New Roman" pitchFamily="18" charset="0"/>
              </a:rPr>
              <a:t>определение конкретных критериев , показателей оценки рисковых ситуаций;</a:t>
            </a:r>
          </a:p>
          <a:p>
            <a:pPr lvl="0"/>
            <a:r>
              <a:rPr lang="ru-RU" sz="3400" dirty="0" smtClean="0">
                <a:latin typeface="Times New Roman" pitchFamily="18" charset="0"/>
                <a:cs typeface="Times New Roman" pitchFamily="18" charset="0"/>
              </a:rPr>
              <a:t>определение ограничений, препятствующих возникновению рисковых ситуаций;</a:t>
            </a:r>
          </a:p>
          <a:p>
            <a:pPr lvl="0"/>
            <a:r>
              <a:rPr lang="ru-RU" sz="3400" dirty="0" smtClean="0">
                <a:latin typeface="Times New Roman" pitchFamily="18" charset="0"/>
                <a:cs typeface="Times New Roman" pitchFamily="18" charset="0"/>
              </a:rPr>
              <a:t>выявление альтернативных вариантов, которые в более полной мере исключают возможность возникновения рисковых ситуаций;</a:t>
            </a:r>
          </a:p>
          <a:p>
            <a:pPr lvl="0"/>
            <a:r>
              <a:rPr lang="ru-RU" sz="3400" dirty="0" smtClean="0">
                <a:latin typeface="Times New Roman" pitchFamily="18" charset="0"/>
                <a:cs typeface="Times New Roman" pitchFamily="18" charset="0"/>
              </a:rPr>
              <a:t>рациональное соотношение форм собственности;</a:t>
            </a:r>
          </a:p>
          <a:p>
            <a:pPr lvl="0"/>
            <a:r>
              <a:rPr lang="ru-RU" sz="3400" dirty="0" smtClean="0">
                <a:latin typeface="Times New Roman" pitchFamily="18" charset="0"/>
                <a:cs typeface="Times New Roman" pitchFamily="18" charset="0"/>
              </a:rPr>
              <a:t>совершенствование методологии ценообразования на объекты недвижимости;</a:t>
            </a:r>
          </a:p>
          <a:p>
            <a:pPr lvl="0"/>
            <a:r>
              <a:rPr lang="ru-RU" sz="3400" dirty="0" smtClean="0">
                <a:latin typeface="Times New Roman" pitchFamily="18" charset="0"/>
                <a:cs typeface="Times New Roman" pitchFamily="18" charset="0"/>
              </a:rPr>
              <a:t>формирование ресурсных моделей упреждения рисковых ситуаций на основе методологических подходов;</a:t>
            </a:r>
          </a:p>
          <a:p>
            <a:pPr lvl="0"/>
            <a:r>
              <a:rPr lang="ru-RU" sz="3400" dirty="0" smtClean="0">
                <a:latin typeface="Times New Roman" pitchFamily="18" charset="0"/>
                <a:cs typeface="Times New Roman" pitchFamily="18" charset="0"/>
              </a:rPr>
              <a:t>формирование эффективных структур управления объектами недвижимости;</a:t>
            </a:r>
          </a:p>
          <a:p>
            <a:pPr lvl="0"/>
            <a:r>
              <a:rPr lang="ru-RU" sz="3400" dirty="0" smtClean="0">
                <a:latin typeface="Times New Roman" pitchFamily="18" charset="0"/>
                <a:cs typeface="Times New Roman" pitchFamily="18" charset="0"/>
              </a:rPr>
              <a:t>повышение уровня информационной обеспеченности рынка недвижимости и ее открытости;</a:t>
            </a:r>
          </a:p>
          <a:p>
            <a:pPr lvl="0"/>
            <a:r>
              <a:rPr lang="ru-RU" sz="3400" dirty="0" smtClean="0">
                <a:latin typeface="Times New Roman" pitchFamily="18" charset="0"/>
                <a:cs typeface="Times New Roman" pitchFamily="18" charset="0"/>
              </a:rPr>
              <a:t>мотивационные особенности функционирования и эксплуатации объектов недвижимости;</a:t>
            </a:r>
          </a:p>
          <a:p>
            <a:pPr lvl="0"/>
            <a:r>
              <a:rPr lang="ru-RU" sz="3400" dirty="0" smtClean="0">
                <a:latin typeface="Times New Roman" pitchFamily="18" charset="0"/>
                <a:cs typeface="Times New Roman" pitchFamily="18" charset="0"/>
              </a:rPr>
              <a:t>четкая система финансирования объектов недвижимости;</a:t>
            </a:r>
          </a:p>
          <a:p>
            <a:pPr lvl="0"/>
            <a:r>
              <a:rPr lang="ru-RU" sz="3400" dirty="0" smtClean="0">
                <a:latin typeface="Times New Roman" pitchFamily="18" charset="0"/>
                <a:cs typeface="Times New Roman" pitchFamily="18" charset="0"/>
              </a:rPr>
              <a:t>научная обоснованность налоговой политики в отношении недвижимости;</a:t>
            </a:r>
          </a:p>
          <a:p>
            <a:pPr lvl="0"/>
            <a:r>
              <a:rPr lang="ru-RU" sz="3400" dirty="0" smtClean="0">
                <a:latin typeface="Times New Roman" pitchFamily="18" charset="0"/>
                <a:cs typeface="Times New Roman" pitchFamily="18" charset="0"/>
              </a:rPr>
              <a:t>формирование современной кредитно - денежной системы обслуживания процессов по созданию объектов недвижимости;</a:t>
            </a:r>
          </a:p>
          <a:p>
            <a:pPr lvl="0"/>
            <a:r>
              <a:rPr lang="ru-RU" sz="3400" dirty="0" smtClean="0">
                <a:latin typeface="Times New Roman" pitchFamily="18" charset="0"/>
                <a:cs typeface="Times New Roman" pitchFamily="18" charset="0"/>
              </a:rPr>
              <a:t>рациональное использование всех видов ресурсов при создании объектов недвижимости;</a:t>
            </a:r>
          </a:p>
          <a:p>
            <a:pPr lvl="0"/>
            <a:r>
              <a:rPr lang="ru-RU" sz="3400" dirty="0" smtClean="0">
                <a:latin typeface="Times New Roman" pitchFamily="18" charset="0"/>
                <a:cs typeface="Times New Roman" pitchFamily="18" charset="0"/>
              </a:rPr>
              <a:t>формирование современной маркетинговой системы;</a:t>
            </a:r>
          </a:p>
          <a:p>
            <a:pPr lvl="0"/>
            <a:r>
              <a:rPr lang="ru-RU" sz="3400" dirty="0" smtClean="0">
                <a:latin typeface="Times New Roman" pitchFamily="18" charset="0"/>
                <a:cs typeface="Times New Roman" pitchFamily="18" charset="0"/>
              </a:rPr>
              <a:t>повышение уровня качества проектно - сметной документации и объектов недвижимости в целом;</a:t>
            </a:r>
          </a:p>
          <a:p>
            <a:pPr lvl="0"/>
            <a:r>
              <a:rPr lang="ru-RU" sz="3400" dirty="0" smtClean="0">
                <a:latin typeface="Times New Roman" pitchFamily="18" charset="0"/>
                <a:cs typeface="Times New Roman" pitchFamily="18" charset="0"/>
              </a:rPr>
              <a:t>другие.</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15</a:t>
            </a:fld>
            <a:endParaRPr lang="ru-RU"/>
          </a:p>
        </p:txBody>
      </p:sp>
      <p:sp>
        <p:nvSpPr>
          <p:cNvPr id="5" name="Заголовок 4"/>
          <p:cNvSpPr>
            <a:spLocks noGrp="1"/>
          </p:cNvSpPr>
          <p:nvPr>
            <p:ph type="title"/>
          </p:nvPr>
        </p:nvSpPr>
        <p:spPr>
          <a:xfrm>
            <a:off x="457200" y="274638"/>
            <a:ext cx="8229600" cy="654032"/>
          </a:xfrm>
        </p:spPr>
        <p:txBody>
          <a:bodyPr>
            <a:normAutofit fontScale="90000"/>
          </a:bodyPr>
          <a:lstStyle/>
          <a:p>
            <a:r>
              <a:rPr lang="ru-RU" sz="3100" dirty="0" smtClean="0">
                <a:latin typeface="Times New Roman" pitchFamily="18" charset="0"/>
                <a:cs typeface="Times New Roman" pitchFamily="18" charset="0"/>
              </a:rPr>
              <a:t>Вопрос 3. Основные направления по снижению потерь от рисков</a:t>
            </a:r>
            <a:r>
              <a:rPr lang="ru-RU" dirty="0" smtClean="0"/>
              <a:t/>
            </a:r>
            <a:br>
              <a:rPr lang="ru-RU" dirty="0" smtClean="0"/>
            </a:b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algn="just"/>
            <a:r>
              <a:rPr lang="ru-RU" dirty="0" err="1" smtClean="0">
                <a:latin typeface="Times New Roman" pitchFamily="18" charset="0"/>
                <a:cs typeface="Times New Roman" pitchFamily="18" charset="0"/>
              </a:rPr>
              <a:t>Высокорисковый</a:t>
            </a:r>
            <a:r>
              <a:rPr lang="ru-RU" dirty="0" smtClean="0">
                <a:latin typeface="Times New Roman" pitchFamily="18" charset="0"/>
                <a:cs typeface="Times New Roman" pitchFamily="18" charset="0"/>
              </a:rPr>
              <a:t> капитал или венчурный капитал, вкладываемый в объекты недвижимости, охватывает все виды рисков. </a:t>
            </a:r>
            <a:endParaRPr lang="ru-RU" dirty="0" smtClean="0">
              <a:latin typeface="Times New Roman" pitchFamily="18" charset="0"/>
              <a:cs typeface="Times New Roman" pitchFamily="18" charset="0"/>
            </a:endParaRPr>
          </a:p>
          <a:p>
            <a:pPr algn="just"/>
            <a:r>
              <a:rPr lang="ru-RU" b="1" dirty="0" smtClean="0">
                <a:latin typeface="Times New Roman" pitchFamily="18" charset="0"/>
                <a:cs typeface="Times New Roman" pitchFamily="18" charset="0"/>
              </a:rPr>
              <a:t>Венчурные </a:t>
            </a:r>
            <a:r>
              <a:rPr lang="ru-RU" b="1" dirty="0" smtClean="0">
                <a:latin typeface="Times New Roman" pitchFamily="18" charset="0"/>
                <a:cs typeface="Times New Roman" pitchFamily="18" charset="0"/>
              </a:rPr>
              <a:t>инвестиции </a:t>
            </a:r>
            <a:r>
              <a:rPr lang="ru-RU" dirty="0" smtClean="0">
                <a:latin typeface="Times New Roman" pitchFamily="18" charset="0"/>
                <a:cs typeface="Times New Roman" pitchFamily="18" charset="0"/>
              </a:rPr>
              <a:t>- это </a:t>
            </a:r>
            <a:r>
              <a:rPr lang="ru-RU" dirty="0" err="1" smtClean="0">
                <a:latin typeface="Times New Roman" pitchFamily="18" charset="0"/>
                <a:cs typeface="Times New Roman" pitchFamily="18" charset="0"/>
              </a:rPr>
              <a:t>высокорисковые</a:t>
            </a:r>
            <a:r>
              <a:rPr lang="ru-RU" dirty="0" smtClean="0">
                <a:latin typeface="Times New Roman" pitchFamily="18" charset="0"/>
                <a:cs typeface="Times New Roman" pitchFamily="18" charset="0"/>
              </a:rPr>
              <a:t> вложения, обусловленные необходимостью финансирования инновационных проектов и программ по созданию объектов недвижимости в сфере высоких технологий. </a:t>
            </a:r>
            <a:endParaRPr lang="ru-RU" dirty="0" smtClean="0">
              <a:latin typeface="Times New Roman" pitchFamily="18" charset="0"/>
              <a:cs typeface="Times New Roman" pitchFamily="18" charset="0"/>
            </a:endParaRPr>
          </a:p>
          <a:p>
            <a:pPr algn="just"/>
            <a:r>
              <a:rPr lang="ru-RU" b="1" dirty="0" smtClean="0">
                <a:latin typeface="Times New Roman" pitchFamily="18" charset="0"/>
                <a:cs typeface="Times New Roman" pitchFamily="18" charset="0"/>
              </a:rPr>
              <a:t>Суть</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его в том, что с помощью обычных форм вложения капитала, создание таких рисковых объектов проблематично. </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Венчурные </a:t>
            </a:r>
            <a:r>
              <a:rPr lang="ru-RU" dirty="0" smtClean="0">
                <a:latin typeface="Times New Roman" pitchFamily="18" charset="0"/>
                <a:cs typeface="Times New Roman" pitchFamily="18" charset="0"/>
              </a:rPr>
              <a:t>операции осуществляются в основном инновационными банками, с высокой степенью риска. В этой связи, особое внимание при использовании венчурного капитала, уделяется страхованию. </a:t>
            </a:r>
            <a:endParaRPr lang="ru-RU" dirty="0" smtClean="0">
              <a:latin typeface="Times New Roman" pitchFamily="18" charset="0"/>
              <a:cs typeface="Times New Roman" pitchFamily="18" charset="0"/>
            </a:endParaRPr>
          </a:p>
          <a:p>
            <a:pPr algn="just"/>
            <a:r>
              <a:rPr lang="ru-RU" smtClean="0">
                <a:latin typeface="Times New Roman" pitchFamily="18" charset="0"/>
                <a:cs typeface="Times New Roman" pitchFamily="18" charset="0"/>
              </a:rPr>
              <a:t>Вероятность выигрыша </a:t>
            </a:r>
            <a:r>
              <a:rPr lang="ru-RU" dirty="0" smtClean="0">
                <a:latin typeface="Times New Roman" pitchFamily="18" charset="0"/>
                <a:cs typeface="Times New Roman" pitchFamily="18" charset="0"/>
              </a:rPr>
              <a:t>при использовании </a:t>
            </a:r>
            <a:r>
              <a:rPr lang="be-BY" dirty="0" smtClean="0">
                <a:latin typeface="Times New Roman" pitchFamily="18" charset="0"/>
                <a:cs typeface="Times New Roman" pitchFamily="18" charset="0"/>
              </a:rPr>
              <a:t>венчурного </a:t>
            </a:r>
            <a:r>
              <a:rPr lang="ru-RU" dirty="0" smtClean="0">
                <a:latin typeface="Times New Roman" pitchFamily="18" charset="0"/>
                <a:cs typeface="Times New Roman" pitchFamily="18" charset="0"/>
              </a:rPr>
              <a:t>капитала относительно велика вследствие </a:t>
            </a:r>
            <a:r>
              <a:rPr lang="be-BY" dirty="0" smtClean="0">
                <a:latin typeface="Times New Roman" pitchFamily="18" charset="0"/>
                <a:cs typeface="Times New Roman" pitchFamily="18" charset="0"/>
              </a:rPr>
              <a:t>выпуска </a:t>
            </a:r>
            <a:r>
              <a:rPr lang="ru-RU" dirty="0" smtClean="0">
                <a:latin typeface="Times New Roman" pitchFamily="18" charset="0"/>
                <a:cs typeface="Times New Roman" pitchFamily="18" charset="0"/>
              </a:rPr>
              <a:t>инновационной продукции построенными объектами недвижимости. Например </a:t>
            </a:r>
            <a:r>
              <a:rPr lang="be-BY" dirty="0" smtClean="0">
                <a:latin typeface="Times New Roman" pitchFamily="18" charset="0"/>
                <a:cs typeface="Times New Roman" pitchFamily="18" charset="0"/>
              </a:rPr>
              <a:t>показатель </a:t>
            </a:r>
            <a:r>
              <a:rPr lang="ru-RU" dirty="0" smtClean="0">
                <a:latin typeface="Times New Roman" pitchFamily="18" charset="0"/>
                <a:cs typeface="Times New Roman" pitchFamily="18" charset="0"/>
              </a:rPr>
              <a:t>доходности венчурных фирм в США составляет более 16 % в год.</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16</a:t>
            </a:fld>
            <a:endParaRPr lang="ru-RU"/>
          </a:p>
        </p:txBody>
      </p:sp>
      <p:sp>
        <p:nvSpPr>
          <p:cNvPr id="5" name="Заголовок 4"/>
          <p:cNvSpPr>
            <a:spLocks noGrp="1"/>
          </p:cNvSpPr>
          <p:nvPr>
            <p:ph type="title"/>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908720"/>
            <a:ext cx="8229600" cy="5098571"/>
          </a:xfrm>
        </p:spPr>
        <p:txBody>
          <a:bodyPr>
            <a:normAutofit/>
          </a:bodyPr>
          <a:lstStyle/>
          <a:p>
            <a:r>
              <a:rPr lang="ru-RU" b="1" dirty="0" smtClean="0">
                <a:latin typeface="Times New Roman" pitchFamily="18" charset="0"/>
                <a:cs typeface="Times New Roman" pitchFamily="18" charset="0"/>
              </a:rPr>
              <a:t>1. </a:t>
            </a:r>
            <a:r>
              <a:rPr lang="ru-RU" b="1" dirty="0" smtClean="0">
                <a:latin typeface="Times New Roman" pitchFamily="18" charset="0"/>
                <a:cs typeface="Times New Roman" pitchFamily="18" charset="0"/>
              </a:rPr>
              <a:t>Понятие риска. Классификация рисков.</a:t>
            </a:r>
          </a:p>
          <a:p>
            <a:pPr lvl="0"/>
            <a:r>
              <a:rPr lang="ru-RU" b="1" dirty="0" smtClean="0">
                <a:latin typeface="Times New Roman" pitchFamily="18" charset="0"/>
                <a:cs typeface="Times New Roman" pitchFamily="18" charset="0"/>
              </a:rPr>
              <a:t>2. </a:t>
            </a:r>
            <a:r>
              <a:rPr lang="ru-RU" b="1" dirty="0" smtClean="0">
                <a:latin typeface="Times New Roman" pitchFamily="18" charset="0"/>
                <a:cs typeface="Times New Roman" pitchFamily="18" charset="0"/>
              </a:rPr>
              <a:t>Источники риска инвестиций в </a:t>
            </a:r>
            <a:r>
              <a:rPr lang="ru-RU" b="1" dirty="0" smtClean="0">
                <a:latin typeface="Times New Roman" pitchFamily="18" charset="0"/>
                <a:cs typeface="Times New Roman" pitchFamily="18" charset="0"/>
              </a:rPr>
              <a:t>недвижимость.</a:t>
            </a:r>
          </a:p>
          <a:p>
            <a:r>
              <a:rPr lang="ru-RU" b="1" dirty="0" smtClean="0">
                <a:latin typeface="Times New Roman" pitchFamily="18" charset="0"/>
                <a:cs typeface="Times New Roman" pitchFamily="18" charset="0"/>
              </a:rPr>
              <a:t>3. </a:t>
            </a:r>
            <a:r>
              <a:rPr lang="ru-RU" b="1" dirty="0" smtClean="0">
                <a:latin typeface="Times New Roman" pitchFamily="18" charset="0"/>
                <a:cs typeface="Times New Roman" pitchFamily="18" charset="0"/>
              </a:rPr>
              <a:t>Основные направления по снижению потерь от рисков</a:t>
            </a:r>
          </a:p>
          <a:p>
            <a:pPr lvl="0"/>
            <a:endParaRPr lang="ru-RU" b="1" dirty="0" smtClean="0">
              <a:latin typeface="Times New Roman" pitchFamily="18" charset="0"/>
              <a:cs typeface="Times New Roman" pitchFamily="18" charset="0"/>
            </a:endParaRPr>
          </a:p>
          <a:p>
            <a:pPr lvl="0"/>
            <a:endParaRPr lang="ru-RU" b="1" dirty="0" smtClean="0">
              <a:latin typeface="Times New Roman" pitchFamily="18" charset="0"/>
              <a:cs typeface="Times New Roman" pitchFamily="18" charset="0"/>
            </a:endParaRPr>
          </a:p>
          <a:p>
            <a:endParaRPr lang="ru-RU" b="1" dirty="0" smtClean="0">
              <a:latin typeface="Times New Roman" pitchFamily="18" charset="0"/>
              <a:cs typeface="Times New Roman" pitchFamily="18" charset="0"/>
            </a:endParaRP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a:t>
            </a:fld>
            <a:endParaRPr lang="ru-RU"/>
          </a:p>
        </p:txBody>
      </p:sp>
      <p:sp>
        <p:nvSpPr>
          <p:cNvPr id="5" name="Заголовок 4"/>
          <p:cNvSpPr>
            <a:spLocks noGrp="1"/>
          </p:cNvSpPr>
          <p:nvPr>
            <p:ph type="title"/>
          </p:nvPr>
        </p:nvSpPr>
        <p:spPr>
          <a:xfrm>
            <a:off x="457200" y="274638"/>
            <a:ext cx="8229600" cy="850106"/>
          </a:xfrm>
        </p:spPr>
        <p:txBody>
          <a:bodyPr/>
          <a:lstStyle/>
          <a:p>
            <a:r>
              <a:rPr lang="ru-RU" dirty="0" smtClean="0"/>
              <a:t>Вопросы:</a:t>
            </a:r>
            <a:endParaRPr lang="ru-RU" dirty="0"/>
          </a:p>
        </p:txBody>
      </p:sp>
    </p:spTree>
    <p:extLst>
      <p:ext uri="{BB962C8B-B14F-4D97-AF65-F5344CB8AC3E}">
        <p14:creationId xmlns="" xmlns:p14="http://schemas.microsoft.com/office/powerpoint/2010/main" val="2211293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ижний колонтитул 2"/>
          <p:cNvSpPr>
            <a:spLocks noGrp="1"/>
          </p:cNvSpPr>
          <p:nvPr>
            <p:ph type="ftr" sz="quarter" idx="11"/>
          </p:nvPr>
        </p:nvSpPr>
        <p:spPr>
          <a:xfrm>
            <a:off x="6286512" y="6286520"/>
            <a:ext cx="2350681" cy="365125"/>
          </a:xfrm>
        </p:spPr>
        <p:txBody>
          <a:bodyPr/>
          <a:lstStyle/>
          <a:p>
            <a:endParaRPr lang="ru-RU" sz="2800" dirty="0">
              <a:solidFill>
                <a:schemeClr val="accent1">
                  <a:lumMod val="75000"/>
                </a:schemeClr>
              </a:solidFill>
              <a:latin typeface="Mistral" pitchFamily="66" charset="0"/>
            </a:endParaRPr>
          </a:p>
        </p:txBody>
      </p:sp>
      <p:sp>
        <p:nvSpPr>
          <p:cNvPr id="4" name="Номер слайда 3"/>
          <p:cNvSpPr>
            <a:spLocks noGrp="1"/>
          </p:cNvSpPr>
          <p:nvPr>
            <p:ph type="sldNum" sz="quarter" idx="12"/>
          </p:nvPr>
        </p:nvSpPr>
        <p:spPr/>
        <p:txBody>
          <a:bodyPr/>
          <a:lstStyle/>
          <a:p>
            <a:fld id="{725C68B6-61C2-468F-89AB-4B9F7531AA68}" type="slidenum">
              <a:rPr lang="ru-RU" b="1" smtClean="0">
                <a:solidFill>
                  <a:schemeClr val="accent1">
                    <a:lumMod val="75000"/>
                  </a:schemeClr>
                </a:solidFill>
                <a:latin typeface="Mistral" pitchFamily="66" charset="0"/>
              </a:rPr>
              <a:pPr/>
              <a:t>3</a:t>
            </a:fld>
            <a:endParaRPr lang="ru-RU" b="1">
              <a:solidFill>
                <a:schemeClr val="accent1">
                  <a:lumMod val="75000"/>
                </a:schemeClr>
              </a:solidFill>
              <a:latin typeface="Mistral" pitchFamily="66" charset="0"/>
            </a:endParaRPr>
          </a:p>
        </p:txBody>
      </p:sp>
      <p:sp>
        <p:nvSpPr>
          <p:cNvPr id="5" name="Заголовок 4"/>
          <p:cNvSpPr>
            <a:spLocks noGrp="1"/>
          </p:cNvSpPr>
          <p:nvPr>
            <p:ph type="title"/>
          </p:nvPr>
        </p:nvSpPr>
        <p:spPr>
          <a:xfrm>
            <a:off x="428596" y="214290"/>
            <a:ext cx="8229600" cy="571504"/>
          </a:xfrm>
        </p:spPr>
        <p:txBody>
          <a:bodyPr>
            <a:normAutofit/>
          </a:bodyPr>
          <a:lstStyle/>
          <a:p>
            <a:r>
              <a:rPr lang="ru-RU" sz="2400" dirty="0" smtClean="0">
                <a:solidFill>
                  <a:schemeClr val="accent1">
                    <a:lumMod val="75000"/>
                  </a:schemeClr>
                </a:solidFill>
                <a:latin typeface="Arial" pitchFamily="34" charset="0"/>
                <a:cs typeface="Arial" pitchFamily="34" charset="0"/>
              </a:rPr>
              <a:t>Вопрос 1. </a:t>
            </a:r>
            <a:r>
              <a:rPr lang="ru-RU" sz="2400" dirty="0" smtClean="0">
                <a:latin typeface="Times New Roman" pitchFamily="18" charset="0"/>
                <a:cs typeface="Times New Roman" pitchFamily="18" charset="0"/>
              </a:rPr>
              <a:t>Понятие риска. Классификация рисков.</a:t>
            </a:r>
            <a:endParaRPr lang="ru-RU" sz="2400" dirty="0">
              <a:solidFill>
                <a:schemeClr val="accent1">
                  <a:lumMod val="75000"/>
                </a:schemeClr>
              </a:solidFill>
              <a:latin typeface="Arial" pitchFamily="34" charset="0"/>
              <a:cs typeface="Arial" pitchFamily="34" charset="0"/>
            </a:endParaRPr>
          </a:p>
        </p:txBody>
      </p:sp>
      <p:sp>
        <p:nvSpPr>
          <p:cNvPr id="9" name="Прямоугольник 8"/>
          <p:cNvSpPr/>
          <p:nvPr/>
        </p:nvSpPr>
        <p:spPr>
          <a:xfrm>
            <a:off x="285720" y="857231"/>
            <a:ext cx="8643998" cy="5632311"/>
          </a:xfrm>
          <a:prstGeom prst="rect">
            <a:avLst/>
          </a:prstGeom>
        </p:spPr>
        <p:txBody>
          <a:bodyPr wrap="square">
            <a:spAutoFit/>
          </a:bodyPr>
          <a:lstStyle/>
          <a:p>
            <a:pPr algn="just"/>
            <a:r>
              <a:rPr lang="ru-RU" sz="2400" b="1" dirty="0" smtClean="0">
                <a:latin typeface="Times New Roman" pitchFamily="18" charset="0"/>
                <a:cs typeface="Times New Roman" pitchFamily="18" charset="0"/>
              </a:rPr>
              <a:t>Риск</a:t>
            </a:r>
            <a:r>
              <a:rPr lang="ru-RU" sz="2400" dirty="0" smtClean="0">
                <a:latin typeface="Times New Roman" pitchFamily="18" charset="0"/>
                <a:cs typeface="Times New Roman" pitchFamily="18" charset="0"/>
              </a:rPr>
              <a:t> - это элемент неопределенности, который может отразиться на деятельности того или иного субъекта рынка недвижимости или на проведении какой - либо финансово - экономической ситуации в сфере недвижимости.</a:t>
            </a:r>
          </a:p>
          <a:p>
            <a:pPr algn="just"/>
            <a:r>
              <a:rPr lang="ru-RU" sz="2400" b="1" dirty="0" smtClean="0">
                <a:latin typeface="Times New Roman" pitchFamily="18" charset="0"/>
                <a:cs typeface="Times New Roman" pitchFamily="18" charset="0"/>
              </a:rPr>
              <a:t>Риск</a:t>
            </a:r>
            <a:r>
              <a:rPr lang="ru-RU" sz="2400" dirty="0" smtClean="0">
                <a:latin typeface="Times New Roman" pitchFamily="18" charset="0"/>
                <a:cs typeface="Times New Roman" pitchFamily="18" charset="0"/>
              </a:rPr>
              <a:t> - это вероятность нежелательного происшествия с определенными последствиями, которое может произойти в определенный период или при определенных обстоятельствах.</a:t>
            </a:r>
          </a:p>
          <a:p>
            <a:pPr algn="just"/>
            <a:r>
              <a:rPr lang="ru-RU" sz="2400" b="1" dirty="0" smtClean="0">
                <a:latin typeface="Times New Roman" pitchFamily="18" charset="0"/>
                <a:cs typeface="Times New Roman" pitchFamily="18" charset="0"/>
              </a:rPr>
              <a:t>Риск</a:t>
            </a:r>
            <a:r>
              <a:rPr lang="ru-RU" sz="2400" dirty="0" smtClean="0">
                <a:latin typeface="Times New Roman" pitchFamily="18" charset="0"/>
                <a:cs typeface="Times New Roman" pitchFamily="18" charset="0"/>
              </a:rPr>
              <a:t> - это отношение инвестора к возможности заработать или потерять деньги при финансировании объектов недвижимости.</a:t>
            </a:r>
          </a:p>
          <a:p>
            <a:pPr algn="just"/>
            <a:r>
              <a:rPr lang="ru-RU" sz="2400" dirty="0" smtClean="0">
                <a:latin typeface="Times New Roman" pitchFamily="18" charset="0"/>
                <a:cs typeface="Times New Roman" pitchFamily="18" charset="0"/>
              </a:rPr>
              <a:t>В этой связи, </a:t>
            </a:r>
            <a:r>
              <a:rPr lang="ru-RU" sz="2400" b="1" dirty="0" smtClean="0">
                <a:latin typeface="Times New Roman" pitchFamily="18" charset="0"/>
                <a:cs typeface="Times New Roman" pitchFamily="18" charset="0"/>
              </a:rPr>
              <a:t>прибыль</a:t>
            </a:r>
            <a:r>
              <a:rPr lang="ru-RU" sz="2400" dirty="0" smtClean="0">
                <a:latin typeface="Times New Roman" pitchFamily="18" charset="0"/>
                <a:cs typeface="Times New Roman" pitchFamily="18" charset="0"/>
              </a:rPr>
              <a:t> - это вознаграждение инвестора за </a:t>
            </a:r>
            <a:r>
              <a:rPr lang="ru-RU" sz="2400" dirty="0" smtClean="0">
                <a:latin typeface="Times New Roman" pitchFamily="18" charset="0"/>
                <a:cs typeface="Times New Roman" pitchFamily="18" charset="0"/>
              </a:rPr>
              <a:t>то, что </a:t>
            </a:r>
            <a:r>
              <a:rPr lang="ru-RU" sz="2400" dirty="0" smtClean="0">
                <a:latin typeface="Times New Roman" pitchFamily="18" charset="0"/>
                <a:cs typeface="Times New Roman" pitchFamily="18" charset="0"/>
              </a:rPr>
              <a:t>он берет на себя риск при финансировании объектов недвижимости, который основан на неопределенности природного, человеческого и экономического факторов. Риск можно свести к минимуму, но в условиях рыночных отношений это не гарантировано.</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lvl="0"/>
            <a:r>
              <a:rPr lang="ru-RU" dirty="0" smtClean="0">
                <a:latin typeface="Times New Roman" pitchFamily="18" charset="0"/>
                <a:cs typeface="Times New Roman" pitchFamily="18" charset="0"/>
              </a:rPr>
              <a:t>банковские, которым подвергаются коммерческие банки;</a:t>
            </a:r>
          </a:p>
          <a:p>
            <a:pPr lvl="0"/>
            <a:r>
              <a:rPr lang="ru-RU" dirty="0" smtClean="0">
                <a:latin typeface="Times New Roman" pitchFamily="18" charset="0"/>
                <a:cs typeface="Times New Roman" pitchFamily="18" charset="0"/>
              </a:rPr>
              <a:t>валютные, связанные с возможным </a:t>
            </a:r>
            <a:r>
              <a:rPr lang="ru-RU" dirty="0" err="1" smtClean="0">
                <a:latin typeface="Times New Roman" pitchFamily="18" charset="0"/>
                <a:cs typeface="Times New Roman" pitchFamily="18" charset="0"/>
              </a:rPr>
              <a:t>невозвратом</a:t>
            </a:r>
            <a:r>
              <a:rPr lang="ru-RU" dirty="0" smtClean="0">
                <a:latin typeface="Times New Roman" pitchFamily="18" charset="0"/>
                <a:cs typeface="Times New Roman" pitchFamily="18" charset="0"/>
              </a:rPr>
              <a:t> кредитов субъектами рынка недвижимости;</a:t>
            </a:r>
          </a:p>
          <a:p>
            <a:pPr lvl="0"/>
            <a:r>
              <a:rPr lang="ru-RU" dirty="0" smtClean="0">
                <a:latin typeface="Times New Roman" pitchFamily="18" charset="0"/>
                <a:cs typeface="Times New Roman" pitchFamily="18" charset="0"/>
              </a:rPr>
              <a:t>процентные, связанные с возможным изменением процентных ставок;</a:t>
            </a:r>
          </a:p>
          <a:p>
            <a:pPr lvl="0"/>
            <a:r>
              <a:rPr lang="ru-RU" dirty="0" smtClean="0">
                <a:latin typeface="Times New Roman" pitchFamily="18" charset="0"/>
                <a:cs typeface="Times New Roman" pitchFamily="18" charset="0"/>
              </a:rPr>
              <a:t>политические, обусловленные влиянием возможных политических перемен;</a:t>
            </a:r>
          </a:p>
          <a:p>
            <a:pPr lvl="0"/>
            <a:r>
              <a:rPr lang="ru-RU" dirty="0" smtClean="0">
                <a:latin typeface="Times New Roman" pitchFamily="18" charset="0"/>
                <a:cs typeface="Times New Roman" pitchFamily="18" charset="0"/>
              </a:rPr>
              <a:t>инвестиционные, связанные с возможным вложением капитала в объекты недвижимости;</a:t>
            </a:r>
          </a:p>
          <a:p>
            <a:pPr lvl="0"/>
            <a:r>
              <a:rPr lang="ru-RU" dirty="0" smtClean="0">
                <a:latin typeface="Times New Roman" pitchFamily="18" charset="0"/>
                <a:cs typeface="Times New Roman" pitchFamily="18" charset="0"/>
              </a:rPr>
              <a:t>риск заразиться, связанный с возможным распространением риска на дочерние компании.</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4</a:t>
            </a:fld>
            <a:endParaRPr lang="ru-RU"/>
          </a:p>
        </p:txBody>
      </p:sp>
      <p:sp>
        <p:nvSpPr>
          <p:cNvPr id="5" name="Заголовок 4"/>
          <p:cNvSpPr>
            <a:spLocks noGrp="1"/>
          </p:cNvSpPr>
          <p:nvPr>
            <p:ph type="title"/>
          </p:nvPr>
        </p:nvSpPr>
        <p:spPr/>
        <p:txBody>
          <a:bodyPr>
            <a:normAutofit fontScale="90000"/>
          </a:bodyPr>
          <a:lstStyle/>
          <a:p>
            <a:r>
              <a:rPr lang="ru-RU" dirty="0" smtClean="0"/>
              <a:t>Все риски подразделяются на:</a:t>
            </a:r>
            <a:br>
              <a:rPr lang="ru-RU"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lvl="0" algn="just"/>
            <a:r>
              <a:rPr lang="ru-RU" sz="2900" dirty="0" smtClean="0">
                <a:latin typeface="Times New Roman" pitchFamily="18" charset="0"/>
                <a:cs typeface="Times New Roman" pitchFamily="18" charset="0"/>
              </a:rPr>
              <a:t>обязательные инвестиции, связанные реализацией объектов, подлежащих сооружению в связи с потребностями на государственном уровне;</a:t>
            </a:r>
          </a:p>
          <a:p>
            <a:pPr lvl="0" algn="just"/>
            <a:r>
              <a:rPr lang="ru-RU" sz="2900" dirty="0" smtClean="0">
                <a:latin typeface="Times New Roman" pitchFamily="18" charset="0"/>
                <a:cs typeface="Times New Roman" pitchFamily="18" charset="0"/>
              </a:rPr>
              <a:t>инвестиции, предназначенные для повышения уровня эффективности производства, цель которых состоит в создании условий по снижению затрат (замена оборудования и т.д.) Уровень риска в этих условиях может быть минимальным, так как предприятие продолжает работать;</a:t>
            </a:r>
          </a:p>
          <a:p>
            <a:pPr lvl="0" algn="just"/>
            <a:r>
              <a:rPr lang="ru-RU" sz="2900" dirty="0" smtClean="0">
                <a:latin typeface="Times New Roman" pitchFamily="18" charset="0"/>
                <a:cs typeface="Times New Roman" pitchFamily="18" charset="0"/>
              </a:rPr>
              <a:t>инвестиции в расширение производства, что несет некоторую неопределенность. В этих условиях риск может быть относительно высоким или относительно малым;</a:t>
            </a:r>
          </a:p>
          <a:p>
            <a:pPr lvl="0" algn="just"/>
            <a:r>
              <a:rPr lang="ru-RU" sz="2900" dirty="0" smtClean="0">
                <a:latin typeface="Times New Roman" pitchFamily="18" charset="0"/>
                <a:cs typeface="Times New Roman" pitchFamily="18" charset="0"/>
              </a:rPr>
              <a:t>инвестиции в создание новых производств, цель которых предполагает, что чем выше степень новизны, тем большая неопределенность , а следовательно и больший риск;</a:t>
            </a:r>
          </a:p>
          <a:p>
            <a:pPr lvl="0" algn="just"/>
            <a:r>
              <a:rPr lang="ru-RU" sz="2900" dirty="0" smtClean="0">
                <a:latin typeface="Times New Roman" pitchFamily="18" charset="0"/>
                <a:cs typeface="Times New Roman" pitchFamily="18" charset="0"/>
              </a:rPr>
              <a:t>инвестиции в научно - технические разработки. Риск очень большой. Используется венчурный капитал. Такие риски обычно страхуются, потому как взятые кредиты надо возвращать.</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
        <p:nvSpPr>
          <p:cNvPr id="5" name="Заголовок 4"/>
          <p:cNvSpPr>
            <a:spLocks noGrp="1"/>
          </p:cNvSpPr>
          <p:nvPr>
            <p:ph type="title"/>
          </p:nvPr>
        </p:nvSpPr>
        <p:spPr/>
        <p:txBody>
          <a:bodyPr>
            <a:normAutofit fontScale="90000"/>
          </a:bodyPr>
          <a:lstStyle/>
          <a:p>
            <a:r>
              <a:rPr lang="ru-RU" sz="2700" dirty="0" smtClean="0">
                <a:latin typeface="Times New Roman" pitchFamily="18" charset="0"/>
                <a:cs typeface="Times New Roman" pitchFamily="18" charset="0"/>
              </a:rPr>
              <a:t>Инвестиционные риски, связанные с вложением капитала в недвижимость, носят специфический характер и подразделяются на:</a:t>
            </a:r>
            <a:r>
              <a:rPr lang="ru-RU" dirty="0" smtClean="0"/>
              <a:t/>
            </a:r>
            <a:br>
              <a:rPr lang="ru-RU" dirty="0" smtClean="0"/>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5721563"/>
          </a:xfrm>
        </p:spPr>
        <p:txBody>
          <a:bodyPr>
            <a:normAutofit fontScale="70000" lnSpcReduction="20000"/>
          </a:bodyPr>
          <a:lstStyle/>
          <a:p>
            <a:r>
              <a:rPr lang="ru-RU" sz="2900" dirty="0" smtClean="0">
                <a:latin typeface="Times New Roman" pitchFamily="18" charset="0"/>
                <a:cs typeface="Times New Roman" pitchFamily="18" charset="0"/>
              </a:rPr>
              <a:t>Разновидностью инвестиционных рисков являются хозяйственные риски, которые из - за недостатка информации, «сопровождают» систему коммерческой, производственной деятельности в ситуации неопределенности, что не гарантирует полного достижения положительного экономического эффекта.</a:t>
            </a:r>
          </a:p>
          <a:p>
            <a:r>
              <a:rPr lang="ru-RU" sz="2900" b="1" dirty="0" smtClean="0">
                <a:latin typeface="Times New Roman" pitchFamily="18" charset="0"/>
                <a:cs typeface="Times New Roman" pitchFamily="18" charset="0"/>
              </a:rPr>
              <a:t>Хозяйственные риски </a:t>
            </a:r>
            <a:r>
              <a:rPr lang="ru-RU" sz="2900" dirty="0" smtClean="0">
                <a:latin typeface="Times New Roman" pitchFamily="18" charset="0"/>
                <a:cs typeface="Times New Roman" pitchFamily="18" charset="0"/>
              </a:rPr>
              <a:t>рассматриваются как « </a:t>
            </a:r>
            <a:r>
              <a:rPr lang="ru-RU" sz="2900" dirty="0" err="1" smtClean="0">
                <a:latin typeface="Times New Roman" pitchFamily="18" charset="0"/>
                <a:cs typeface="Times New Roman" pitchFamily="18" charset="0"/>
              </a:rPr>
              <a:t>нестрахуемые</a:t>
            </a:r>
            <a:r>
              <a:rPr lang="ru-RU" sz="2900" dirty="0" smtClean="0">
                <a:latin typeface="Times New Roman" pitchFamily="18" charset="0"/>
                <a:cs typeface="Times New Roman" pitchFamily="18" charset="0"/>
              </a:rPr>
              <a:t> риски», потому как много неопределенностей. В современных условиях они должны обязательно страховаться, для чего уже создаются объединения страховщиков. Страховой риск наступает тогда, когда известен конкретный объект страхования и вид ответственности.</a:t>
            </a:r>
          </a:p>
          <a:p>
            <a:r>
              <a:rPr lang="ru-RU" sz="2900" b="1" dirty="0" smtClean="0">
                <a:latin typeface="Times New Roman" pitchFamily="18" charset="0"/>
                <a:cs typeface="Times New Roman" pitchFamily="18" charset="0"/>
              </a:rPr>
              <a:t>Страховой риск </a:t>
            </a:r>
            <a:r>
              <a:rPr lang="ru-RU" sz="2900" dirty="0" smtClean="0">
                <a:latin typeface="Times New Roman" pitchFamily="18" charset="0"/>
                <a:cs typeface="Times New Roman" pitchFamily="18" charset="0"/>
              </a:rPr>
              <a:t>- это распределение между страховщиком и страхователем возможных неблагоприятных экономических последствий. Поэтому владелец собственности в условиях хозяйственного риска должен уметь выбрать наиболее рациональный вариант, оценивая его с позиции приемлемого оправданного уровня риска.</a:t>
            </a:r>
          </a:p>
          <a:p>
            <a:r>
              <a:rPr lang="ru-RU" sz="2900" b="1" dirty="0" smtClean="0">
                <a:latin typeface="Times New Roman" pitchFamily="18" charset="0"/>
                <a:cs typeface="Times New Roman" pitchFamily="18" charset="0"/>
              </a:rPr>
              <a:t>Количественная оценка хозяйственного риска </a:t>
            </a:r>
            <a:r>
              <a:rPr lang="ru-RU" sz="2900" dirty="0" smtClean="0">
                <a:latin typeface="Times New Roman" pitchFamily="18" charset="0"/>
                <a:cs typeface="Times New Roman" pitchFamily="18" charset="0"/>
              </a:rPr>
              <a:t>- есть обязательный элемент </a:t>
            </a:r>
            <a:r>
              <a:rPr lang="ru-RU" sz="2900" dirty="0" err="1" smtClean="0">
                <a:latin typeface="Times New Roman" pitchFamily="18" charset="0"/>
                <a:cs typeface="Times New Roman" pitchFamily="18" charset="0"/>
              </a:rPr>
              <a:t>технико</a:t>
            </a:r>
            <a:r>
              <a:rPr lang="ru-RU" sz="2900" dirty="0" smtClean="0">
                <a:latin typeface="Times New Roman" pitchFamily="18" charset="0"/>
                <a:cs typeface="Times New Roman" pitchFamily="18" charset="0"/>
              </a:rPr>
              <a:t> - экономического обоснования инвестиционного проекта, идеи. Дополненная качественными характеристиками, она позволяет дать интегральную оценку последствий реализации инвестиционного решения.</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6</a:t>
            </a:fld>
            <a:endParaRPr lang="ru-RU"/>
          </a:p>
        </p:txBody>
      </p:sp>
      <p:sp>
        <p:nvSpPr>
          <p:cNvPr id="5" name="Заголовок 4"/>
          <p:cNvSpPr>
            <a:spLocks noGrp="1"/>
          </p:cNvSpPr>
          <p:nvPr>
            <p:ph type="title"/>
          </p:nvPr>
        </p:nvSpPr>
        <p:spPr/>
        <p:txBody>
          <a:bodyPr/>
          <a:lstStyle/>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lvl="0"/>
            <a:r>
              <a:rPr lang="ru-RU" sz="2400" dirty="0" smtClean="0">
                <a:latin typeface="Times New Roman" pitchFamily="18" charset="0"/>
                <a:cs typeface="Times New Roman" pitchFamily="18" charset="0"/>
              </a:rPr>
              <a:t>обобщенные производственные потери по использованию объекта недвижимости в процессе производства конечной продукции;</a:t>
            </a:r>
          </a:p>
          <a:p>
            <a:pPr lvl="0"/>
            <a:r>
              <a:rPr lang="ru-RU" sz="2400" dirty="0" smtClean="0">
                <a:latin typeface="Times New Roman" pitchFamily="18" charset="0"/>
                <a:cs typeface="Times New Roman" pitchFamily="18" charset="0"/>
              </a:rPr>
              <a:t>убытки, относимые на издержки (брак, пожары и т. д.);</a:t>
            </a:r>
          </a:p>
          <a:p>
            <a:pPr lvl="0"/>
            <a:r>
              <a:rPr lang="ru-RU" sz="2400" dirty="0" smtClean="0">
                <a:latin typeface="Times New Roman" pitchFamily="18" charset="0"/>
                <a:cs typeface="Times New Roman" pitchFamily="18" charset="0"/>
              </a:rPr>
              <a:t>потери, вызванные простоем оборудования, несвоевременной доставкой материалов;</a:t>
            </a:r>
          </a:p>
          <a:p>
            <a:pPr lvl="0"/>
            <a:r>
              <a:rPr lang="ru-RU" sz="2400" dirty="0" smtClean="0">
                <a:latin typeface="Times New Roman" pitchFamily="18" charset="0"/>
                <a:cs typeface="Times New Roman" pitchFamily="18" charset="0"/>
              </a:rPr>
              <a:t>потери от низкого качества выпускаемой продукции.</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7</a:t>
            </a:fld>
            <a:endParaRPr lang="ru-RU"/>
          </a:p>
        </p:txBody>
      </p:sp>
      <p:sp>
        <p:nvSpPr>
          <p:cNvPr id="5" name="Заголовок 4"/>
          <p:cNvSpPr>
            <a:spLocks noGrp="1"/>
          </p:cNvSpPr>
          <p:nvPr>
            <p:ph type="title"/>
          </p:nvPr>
        </p:nvSpPr>
        <p:spPr/>
        <p:txBody>
          <a:bodyPr>
            <a:normAutofit fontScale="90000"/>
          </a:bodyPr>
          <a:lstStyle/>
          <a:p>
            <a:r>
              <a:rPr lang="ru-RU" sz="1800" dirty="0" smtClean="0">
                <a:latin typeface="Times New Roman" pitchFamily="18" charset="0"/>
                <a:cs typeface="Times New Roman" pitchFamily="18" charset="0"/>
              </a:rPr>
              <a:t>Потери - это результат возможного увеличения средних затрат на создание объекта недвижимости по каким - либо обстоятельствам. Это неправомерно израсходованная на что - либо сумма финансовых средств.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Это </a:t>
            </a:r>
            <a:r>
              <a:rPr lang="ru-RU" sz="1800" dirty="0" smtClean="0">
                <a:latin typeface="Times New Roman" pitchFamily="18" charset="0"/>
                <a:cs typeface="Times New Roman" pitchFamily="18" charset="0"/>
              </a:rPr>
              <a:t>потери в ходе выполнения работ, то есть истекшие затраты, включающие:</a:t>
            </a:r>
            <a:r>
              <a:rPr lang="ru-RU" dirty="0" smtClean="0"/>
              <a:t/>
            </a:r>
            <a:br>
              <a:rPr lang="ru-RU" dirty="0" smtClean="0"/>
            </a:b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lvl="0" algn="just"/>
            <a:r>
              <a:rPr lang="ru-RU" sz="2900" dirty="0" smtClean="0">
                <a:latin typeface="Times New Roman" pitchFamily="18" charset="0"/>
                <a:cs typeface="Times New Roman" pitchFamily="18" charset="0"/>
              </a:rPr>
              <a:t>кредитный, связанный с потерями вследствие неоплаты заемщиком по кредитам;</a:t>
            </a:r>
          </a:p>
          <a:p>
            <a:pPr lvl="0" algn="just"/>
            <a:r>
              <a:rPr lang="ru-RU" sz="2900" dirty="0" smtClean="0">
                <a:latin typeface="Times New Roman" pitchFamily="18" charset="0"/>
                <a:cs typeface="Times New Roman" pitchFamily="18" charset="0"/>
              </a:rPr>
              <a:t>процентных ставок - когда, в условиях роста процентных ставок, ставка по кредиту корректируется реже, чем по привлеченным средствам;</a:t>
            </a:r>
          </a:p>
          <a:p>
            <a:pPr lvl="0" algn="just"/>
            <a:r>
              <a:rPr lang="ru-RU" sz="2900" dirty="0" smtClean="0">
                <a:latin typeface="Times New Roman" pitchFamily="18" charset="0"/>
                <a:cs typeface="Times New Roman" pitchFamily="18" charset="0"/>
              </a:rPr>
              <a:t>риск досрочного погашения - это потери при досрочном погашении кредита с фиксированной ставкой процента;</a:t>
            </a:r>
          </a:p>
          <a:p>
            <a:pPr lvl="0" algn="just"/>
            <a:r>
              <a:rPr lang="ru-RU" sz="2900" dirty="0" smtClean="0">
                <a:latin typeface="Times New Roman" pitchFamily="18" charset="0"/>
                <a:cs typeface="Times New Roman" pitchFamily="18" charset="0"/>
              </a:rPr>
              <a:t>риск предварительных обязательств, связанный с финансированием кредитов, по которым фиксированная ставка процента определена до начала финансирования;</a:t>
            </a:r>
          </a:p>
          <a:p>
            <a:pPr lvl="0" algn="just"/>
            <a:r>
              <a:rPr lang="ru-RU" sz="2900" dirty="0" smtClean="0">
                <a:latin typeface="Times New Roman" pitchFamily="18" charset="0"/>
                <a:cs typeface="Times New Roman" pitchFamily="18" charset="0"/>
              </a:rPr>
              <a:t>риск ликвидности, связанный с возникновением обстоятельств, когда у кредитора недостаточно средств для оплаты по обязательствам;</a:t>
            </a:r>
          </a:p>
          <a:p>
            <a:pPr lvl="0" algn="just"/>
            <a:r>
              <a:rPr lang="ru-RU" sz="2900" dirty="0" smtClean="0">
                <a:latin typeface="Times New Roman" pitchFamily="18" charset="0"/>
                <a:cs typeface="Times New Roman" pitchFamily="18" charset="0"/>
              </a:rPr>
              <a:t>риск изменения условий мобилизации фондов, связанный с уменьшением стоимости фондов (базовой ставки) при кредитовании с фиксированной надбавкой относительно базовой ставки.</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8</a:t>
            </a:fld>
            <a:endParaRPr lang="ru-RU"/>
          </a:p>
        </p:txBody>
      </p:sp>
      <p:sp>
        <p:nvSpPr>
          <p:cNvPr id="5" name="Заголовок 4"/>
          <p:cNvSpPr>
            <a:spLocks noGrp="1"/>
          </p:cNvSpPr>
          <p:nvPr>
            <p:ph type="title"/>
          </p:nvPr>
        </p:nvSpPr>
        <p:spPr>
          <a:xfrm>
            <a:off x="457200" y="428604"/>
            <a:ext cx="8229600" cy="989034"/>
          </a:xfrm>
        </p:spPr>
        <p:txBody>
          <a:bodyPr>
            <a:normAutofit fontScale="90000"/>
          </a:bodyPr>
          <a:lstStyle/>
          <a:p>
            <a:r>
              <a:rPr lang="be-BY" sz="3100" dirty="0" smtClean="0">
                <a:latin typeface="Times New Roman" pitchFamily="18" charset="0"/>
                <a:cs typeface="Times New Roman" pitchFamily="18" charset="0"/>
              </a:rPr>
              <a:t>К основным </a:t>
            </a:r>
            <a:r>
              <a:rPr lang="ru-RU" sz="3100" dirty="0" smtClean="0">
                <a:latin typeface="Times New Roman" pitchFamily="18" charset="0"/>
                <a:cs typeface="Times New Roman" pitchFamily="18" charset="0"/>
              </a:rPr>
              <a:t>рискам, </a:t>
            </a:r>
            <a:r>
              <a:rPr lang="be-BY" sz="3100" dirty="0" smtClean="0">
                <a:latin typeface="Times New Roman" pitchFamily="18" charset="0"/>
                <a:cs typeface="Times New Roman" pitchFamily="18" charset="0"/>
              </a:rPr>
              <a:t>связанным с </a:t>
            </a:r>
            <a:r>
              <a:rPr lang="ru-RU" sz="3100" dirty="0" smtClean="0">
                <a:latin typeface="Times New Roman" pitchFamily="18" charset="0"/>
                <a:cs typeface="Times New Roman" pitchFamily="18" charset="0"/>
              </a:rPr>
              <a:t>финансированием объектов недвижимости </a:t>
            </a:r>
            <a:r>
              <a:rPr lang="be-BY" sz="3100" dirty="0" smtClean="0">
                <a:latin typeface="Times New Roman" pitchFamily="18" charset="0"/>
                <a:cs typeface="Times New Roman" pitchFamily="18" charset="0"/>
              </a:rPr>
              <a:t>относятся:</a:t>
            </a:r>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 </a:t>
            </a:r>
            <a:r>
              <a:rPr lang="ru-RU" sz="3300" b="1" dirty="0" smtClean="0">
                <a:latin typeface="Times New Roman" pitchFamily="18" charset="0"/>
                <a:cs typeface="Times New Roman" pitchFamily="18" charset="0"/>
              </a:rPr>
              <a:t>Управление </a:t>
            </a:r>
            <a:r>
              <a:rPr lang="ru-RU" sz="3300" b="1" dirty="0" smtClean="0">
                <a:latin typeface="Times New Roman" pitchFamily="18" charset="0"/>
                <a:cs typeface="Times New Roman" pitchFamily="18" charset="0"/>
              </a:rPr>
              <a:t>кредитным риском </a:t>
            </a:r>
            <a:r>
              <a:rPr lang="ru-RU" sz="3300" dirty="0" smtClean="0">
                <a:latin typeface="Times New Roman" pitchFamily="18" charset="0"/>
                <a:cs typeface="Times New Roman" pitchFamily="18" charset="0"/>
              </a:rPr>
              <a:t>осуществляется посредством тщательного анализа объекта недвижимости, платежеспособности заемщика и разработкой рекомендаций по возможной предельной величине кредита с учетом объема дохода заемщика и оцененной стоимости объекта.</a:t>
            </a:r>
          </a:p>
          <a:p>
            <a:pPr algn="just"/>
            <a:r>
              <a:rPr lang="ru-RU" sz="3300" b="1" dirty="0" smtClean="0">
                <a:latin typeface="Times New Roman" pitchFamily="18" charset="0"/>
                <a:cs typeface="Times New Roman" pitchFamily="18" charset="0"/>
              </a:rPr>
              <a:t>Управление риском процентных ставок </a:t>
            </a:r>
            <a:r>
              <a:rPr lang="ru-RU" sz="3300" dirty="0" smtClean="0">
                <a:latin typeface="Times New Roman" pitchFamily="18" charset="0"/>
                <a:cs typeface="Times New Roman" pitchFamily="18" charset="0"/>
              </a:rPr>
              <a:t>осуществляется посредством финансирования объектов недвижимости с использованием ценных бумаг с одинаковым сроком погашения и использования различных методов их индексации с учетом инфляции и доходов заемщика.</a:t>
            </a:r>
          </a:p>
          <a:p>
            <a:pPr algn="just"/>
            <a:r>
              <a:rPr lang="ru-RU" sz="3300" b="1" dirty="0" smtClean="0">
                <a:latin typeface="Times New Roman" pitchFamily="18" charset="0"/>
                <a:cs typeface="Times New Roman" pitchFamily="18" charset="0"/>
              </a:rPr>
              <a:t>При управлении риском досрочного погашения </a:t>
            </a:r>
            <a:r>
              <a:rPr lang="ru-RU" sz="3300" dirty="0" smtClean="0">
                <a:latin typeface="Times New Roman" pitchFamily="18" charset="0"/>
                <a:cs typeface="Times New Roman" pitchFamily="18" charset="0"/>
              </a:rPr>
              <a:t>или предварительных обязательств, должно предусматриваться формирование альтернативных условий для кредита заемщика, по которым кредитору предоставляется возможность изменения процентной ставки, а заемщику - право погашения кредита до окончания кредитного договора.</a:t>
            </a:r>
          </a:p>
          <a:p>
            <a:pPr algn="just"/>
            <a:r>
              <a:rPr lang="ru-RU" sz="3300" b="1" dirty="0" smtClean="0">
                <a:latin typeface="Times New Roman" pitchFamily="18" charset="0"/>
                <a:cs typeface="Times New Roman" pitchFamily="18" charset="0"/>
              </a:rPr>
              <a:t>Управление риском ликвидности предполагает </a:t>
            </a:r>
            <a:r>
              <a:rPr lang="ru-RU" sz="3300" dirty="0" smtClean="0">
                <a:latin typeface="Times New Roman" pitchFamily="18" charset="0"/>
                <a:cs typeface="Times New Roman" pitchFamily="18" charset="0"/>
              </a:rPr>
              <a:t>проведение ряда финансовых операций (например, по расчету потока наличности для определения потребностей банка в наличных средствах с определением источников их поступления и затрат) с целью разработки стратегии по мобилизации наличных средств.</a:t>
            </a:r>
          </a:p>
          <a:p>
            <a:pPr algn="just"/>
            <a:r>
              <a:rPr lang="ru-RU" sz="3300" b="1" dirty="0" smtClean="0">
                <a:latin typeface="Times New Roman" pitchFamily="18" charset="0"/>
                <a:cs typeface="Times New Roman" pitchFamily="18" charset="0"/>
              </a:rPr>
              <a:t>Риском изменения условий мобилизации фондов </a:t>
            </a:r>
            <a:r>
              <a:rPr lang="ru-RU" sz="3300" dirty="0" smtClean="0">
                <a:latin typeface="Times New Roman" pitchFamily="18" charset="0"/>
                <a:cs typeface="Times New Roman" pitchFamily="18" charset="0"/>
              </a:rPr>
              <a:t>можно управлять посредством финансирования кредитов долгосрочными долговыми обязательствами с плавающей процентной ставкой.</a:t>
            </a:r>
          </a:p>
          <a:p>
            <a:endParaRPr lang="ru-RU" dirty="0"/>
          </a:p>
        </p:txBody>
      </p:sp>
      <p:sp>
        <p:nvSpPr>
          <p:cNvPr id="3" name="Нижний колонтитул 2"/>
          <p:cNvSpPr>
            <a:spLocks noGrp="1"/>
          </p:cNvSpPr>
          <p:nvPr>
            <p:ph type="ftr" sz="quarter" idx="11"/>
          </p:nvPr>
        </p:nvSpPr>
        <p:spPr/>
        <p:txBody>
          <a:bodyPr/>
          <a:lstStyle/>
          <a:p>
            <a:r>
              <a:rPr lang="ru-RU" smtClean="0"/>
              <a:t>Норма </a:t>
            </a:r>
            <a:r>
              <a:rPr lang="en-US" smtClean="0"/>
              <a:t>HR</a:t>
            </a:r>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9</a:t>
            </a:fld>
            <a:endParaRPr lang="ru-RU"/>
          </a:p>
        </p:txBody>
      </p:sp>
      <p:sp>
        <p:nvSpPr>
          <p:cNvPr id="5" name="Заголовок 4"/>
          <p:cNvSpPr>
            <a:spLocks noGrp="1"/>
          </p:cNvSpPr>
          <p:nvPr>
            <p:ph type="title"/>
          </p:nvPr>
        </p:nvSpPr>
        <p:spPr/>
        <p:txBody>
          <a:bodyPr>
            <a:normAutofit fontScale="90000"/>
          </a:bodyPr>
          <a:lstStyle/>
          <a:p>
            <a:r>
              <a:rPr lang="ru-RU" sz="2700" dirty="0" smtClean="0">
                <a:latin typeface="Times New Roman" pitchFamily="18" charset="0"/>
                <a:cs typeface="Times New Roman" pitchFamily="18" charset="0"/>
              </a:rPr>
              <a:t>Пути и средства управления этими рисками могут быть различными:</a:t>
            </a:r>
            <a:r>
              <a:rPr lang="ru-RU" dirty="0" smtClean="0"/>
              <a:t/>
            </a:r>
            <a:br>
              <a:rPr lang="ru-RU" dirty="0" smtClean="0"/>
            </a:b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2567</TotalTime>
  <Words>1660</Words>
  <Application>Microsoft Office PowerPoint</Application>
  <PresentationFormat>Экран (4:3)</PresentationFormat>
  <Paragraphs>139</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Открытая</vt:lpstr>
      <vt:lpstr>Тема 6.  Виды рисков при финансировании недвижимости</vt:lpstr>
      <vt:lpstr>Вопросы:</vt:lpstr>
      <vt:lpstr>Вопрос 1. Понятие риска. Классификация рисков.</vt:lpstr>
      <vt:lpstr>Все риски подразделяются на: </vt:lpstr>
      <vt:lpstr>Инвестиционные риски, связанные с вложением капитала в недвижимость, носят специфический характер и подразделяются на: </vt:lpstr>
      <vt:lpstr>Слайд 6</vt:lpstr>
      <vt:lpstr>Потери - это результат возможного увеличения средних затрат на создание объекта недвижимости по каким - либо обстоятельствам. Это неправомерно израсходованная на что - либо сумма финансовых средств.  Это потери в ходе выполнения работ, то есть истекшие затраты, включающие: </vt:lpstr>
      <vt:lpstr>К основным рискам, связанным с финансированием объектов недвижимости относятся: </vt:lpstr>
      <vt:lpstr>Пути и средства управления этими рисками могут быть различными: </vt:lpstr>
      <vt:lpstr>Кроме того, существуют специфические риски, которые могут возникать в условиях появления нестандартных ситуаций, обусловленных уникальными возможностями и особенностями объектов недвижимости: </vt:lpstr>
      <vt:lpstr>К специфическим рискам также относятся: </vt:lpstr>
      <vt:lpstr>Вопрос 2. Источники риска инвестиций в недвижимость </vt:lpstr>
      <vt:lpstr>Слайд 13</vt:lpstr>
      <vt:lpstr>Использование заемного капитала при финансировании инвестиций означает использование долговых обязательств по закладным. Заемные капиталы имеют те же виды рисков, что и собственный капитал. Но их суммарная величина увеличивает степень рисков, связанных со своевременным обслуживанием долговых обязательств. Существует два дополнительных риска заемного капитала: </vt:lpstr>
      <vt:lpstr>Вопрос 3. Основные направления по снижению потерь от рисков </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Нормирование труда</dc:title>
  <dc:creator>Марина И Алексей</dc:creator>
  <cp:lastModifiedBy>RePack by SPecialiST</cp:lastModifiedBy>
  <cp:revision>85</cp:revision>
  <dcterms:created xsi:type="dcterms:W3CDTF">2011-03-15T08:24:40Z</dcterms:created>
  <dcterms:modified xsi:type="dcterms:W3CDTF">2018-05-22T08:53:23Z</dcterms:modified>
</cp:coreProperties>
</file>