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256" r:id="rId2"/>
    <p:sldId id="257" r:id="rId3"/>
    <p:sldId id="265" r:id="rId4"/>
    <p:sldId id="264" r:id="rId5"/>
    <p:sldId id="270" r:id="rId6"/>
    <p:sldId id="258" r:id="rId7"/>
    <p:sldId id="269" r:id="rId8"/>
    <p:sldId id="271" r:id="rId9"/>
    <p:sldId id="259" r:id="rId10"/>
    <p:sldId id="273" r:id="rId11"/>
    <p:sldId id="272" r:id="rId12"/>
    <p:sldId id="275" r:id="rId13"/>
    <p:sldId id="276" r:id="rId14"/>
    <p:sldId id="260" r:id="rId15"/>
    <p:sldId id="261" r:id="rId16"/>
    <p:sldId id="266" r:id="rId17"/>
    <p:sldId id="267" r:id="rId18"/>
    <p:sldId id="268" r:id="rId19"/>
    <p:sldId id="263" r:id="rId20"/>
    <p:sldId id="274" r:id="rId21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601CC9A-327F-496C-BCCF-2B35A781B977}">
          <p14:sldIdLst>
            <p14:sldId id="256"/>
          </p14:sldIdLst>
        </p14:section>
        <p14:section name="Раздел без заголовка" id="{8DAFBED1-22F2-4E62-A357-A80B4DA631A4}">
          <p14:sldIdLst>
            <p14:sldId id="257"/>
            <p14:sldId id="265"/>
            <p14:sldId id="264"/>
            <p14:sldId id="270"/>
            <p14:sldId id="258"/>
            <p14:sldId id="269"/>
            <p14:sldId id="271"/>
            <p14:sldId id="259"/>
            <p14:sldId id="273"/>
            <p14:sldId id="272"/>
            <p14:sldId id="275"/>
            <p14:sldId id="276"/>
            <p14:sldId id="260"/>
            <p14:sldId id="261"/>
            <p14:sldId id="266"/>
            <p14:sldId id="267"/>
            <p14:sldId id="268"/>
            <p14:sldId id="263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15" autoAdjust="0"/>
    <p:restoredTop sz="92503" autoAdjust="0"/>
  </p:normalViewPr>
  <p:slideViewPr>
    <p:cSldViewPr>
      <p:cViewPr>
        <p:scale>
          <a:sx n="80" d="100"/>
          <a:sy n="80" d="100"/>
        </p:scale>
        <p:origin x="-2250" y="-6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246" y="708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7752A-D324-49CA-B91E-517646E23923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6F6EC-1FF3-4CE2-BB68-D1F27D1ED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10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4350"/>
            <a:ext cx="371475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6F6EC-1FF3-4CE2-BB68-D1F27D1EDE54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8308" y="146304"/>
            <a:ext cx="9549384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02920" y="381001"/>
            <a:ext cx="89154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11400" y="2819400"/>
            <a:ext cx="7106920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6026150" y="6509004"/>
            <a:ext cx="3252470" cy="274320"/>
          </a:xfrm>
        </p:spPr>
        <p:txBody>
          <a:bodyPr vert="horz" rtlCol="0"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9358865" y="6509004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733550" y="6509004"/>
            <a:ext cx="4233086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83472" y="3267456"/>
            <a:ext cx="80238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74" y="498230"/>
            <a:ext cx="84201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3287713"/>
            <a:ext cx="84201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6026150" y="6513670"/>
            <a:ext cx="3252470" cy="274320"/>
          </a:xfrm>
        </p:spPr>
        <p:txBody>
          <a:bodyPr vert="horz" rtlCol="0"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9358865" y="6513670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33550" y="6513670"/>
            <a:ext cx="4233086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45920"/>
            <a:ext cx="437515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45920"/>
            <a:ext cx="437515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61170" y="6514568"/>
            <a:ext cx="502979" cy="274320"/>
          </a:xfrm>
        </p:spPr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68139" y="216521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00650" y="216521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51948"/>
            <a:ext cx="89154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32111" y="1535113"/>
            <a:ext cx="4378590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95300" y="2362201"/>
            <a:ext cx="4376870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362201"/>
            <a:ext cx="4378590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61170" y="6514568"/>
            <a:ext cx="502979" cy="274320"/>
          </a:xfrm>
        </p:spPr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53218"/>
            <a:ext cx="89154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425" y="1424588"/>
            <a:ext cx="866775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479015" y="1057656"/>
            <a:ext cx="406146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6731" y="304800"/>
            <a:ext cx="425958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76731" y="1107560"/>
            <a:ext cx="425958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47650" y="2209800"/>
            <a:ext cx="9388661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6026150" y="6513670"/>
            <a:ext cx="3252470" cy="274320"/>
          </a:xfrm>
        </p:spPr>
        <p:txBody>
          <a:bodyPr vert="horz" rtlCol="0"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9358865" y="6513670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733550" y="6513670"/>
            <a:ext cx="4233086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3813" y="4724400"/>
            <a:ext cx="59436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93813" y="5388937"/>
            <a:ext cx="59436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30200" y="249864"/>
            <a:ext cx="92456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6026150" y="6509004"/>
            <a:ext cx="3252470" cy="274320"/>
          </a:xfrm>
        </p:spPr>
        <p:txBody>
          <a:bodyPr vert="horz" rtlCol="0"/>
          <a:lstStyle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9358865" y="6509004"/>
            <a:ext cx="502979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33550" y="6509004"/>
            <a:ext cx="4233086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78308" y="147085"/>
            <a:ext cx="9545083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403350" y="6400800"/>
            <a:ext cx="4563286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26150" y="6400800"/>
            <a:ext cx="325247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3809EE8-401F-4361-BF43-9CABB61D0ECD}" type="datetimeFigureOut">
              <a:rPr lang="ru-RU" smtClean="0"/>
              <a:pPr/>
              <a:t>25.09.2017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9358865" y="6514568"/>
            <a:ext cx="502979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52B957D-8537-487C-97BF-6AC6B998D1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53536"/>
            <a:ext cx="89154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95300" y="1646237"/>
            <a:ext cx="89154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80" y="188640"/>
            <a:ext cx="9397721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6463" y="-171400"/>
            <a:ext cx="9595066" cy="2664296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Экспорт продукции птицеводства 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страны Ближнего Востока, Африки и Азии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066679" y="5973712"/>
            <a:ext cx="5616624" cy="767656"/>
          </a:xfrm>
        </p:spPr>
        <p:txBody>
          <a:bodyPr>
            <a:noAutofit/>
          </a:bodyPr>
          <a:lstStyle/>
          <a:p>
            <a:pPr algn="ctr">
              <a:buClr>
                <a:schemeClr val="tx1"/>
              </a:buClr>
              <a:buNone/>
            </a:pPr>
            <a:r>
              <a:rPr lang="en-US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Ibrahim HALAIBEH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5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директор </a:t>
            </a:r>
            <a:r>
              <a:rPr lang="en-US" sz="105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«Caravan </a:t>
            </a:r>
            <a:r>
              <a:rPr lang="en-US" sz="105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First General Trade L.L.C</a:t>
            </a:r>
            <a:r>
              <a:rPr lang="en-US" sz="105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05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tx1"/>
              </a:buClr>
              <a:buNone/>
            </a:pPr>
            <a:r>
              <a:rPr lang="ru-RU" sz="105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27.09.2017</a:t>
            </a:r>
          </a:p>
          <a:p>
            <a:pPr algn="ctr">
              <a:buClr>
                <a:schemeClr val="tx1"/>
              </a:buClr>
              <a:buNone/>
            </a:pPr>
            <a:r>
              <a:rPr lang="ru-RU" sz="105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105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. Санкт-Петербург</a:t>
            </a:r>
            <a:endParaRPr lang="ru-RU" sz="1050" dirty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577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1895226_1549261651801930_452062468_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80" y="548680"/>
            <a:ext cx="3515460" cy="421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1981589_1551151134946315_30226220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87913">
            <a:off x="3300061" y="1725912"/>
            <a:ext cx="4032448" cy="245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1951774_1551148588279903_512878490_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136" y="2204864"/>
            <a:ext cx="353639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489" y="4797152"/>
            <a:ext cx="9138220" cy="2088232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Маркировка – обязательная маркировка с указанием даты производства и сроков годности.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Картонный лоток – карго-лоток, экспортный, цветной  (синий) на 30 шт.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Короб для транспортировки – 555х275х290 мм, профиль гофрокартона ВС, с печатью логотипов покупателя. Тарная этикетка утвержденного образца.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Транспортировка  стандартная –  360 шт. яиц в гофрированном ящике – С1 – 22,0 -22,5 кг/ящик, С2 – 20 кг/ящик. Рефрижераторный контейнер составляет 1 248 ящ.,  фура – 990 ящ.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ОСНОВНЫЕ ТРЕБОВАНИЯ К ЯЙЦУ</a:t>
            </a:r>
            <a:endParaRPr lang="ru-RU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ПРОБЛЕМЫ, КОТОРЫЕ МОГУТ ВОЗНИКНУТЬ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ПРОЦЕССЕ ТОРГОВЫХ ОТНОШЕНИЙ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2480" y="5373216"/>
            <a:ext cx="9283031" cy="1296144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buAutoNum type="arabicPeriod"/>
            </a:pPr>
            <a:r>
              <a:rPr lang="ru-RU" sz="15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Несвоевременная поставка яйца, нарушение  сроков поставки.</a:t>
            </a:r>
          </a:p>
          <a:p>
            <a:pPr marL="228600" indent="-228600">
              <a:buAutoNum type="arabicPeriod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ru-RU" sz="15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Загрязненность яйца больше чем 5%, что несет за собой убытки для покупателя – яйцо придется утилизировать, потому что его невозможно реализовать.</a:t>
            </a:r>
          </a:p>
          <a:p>
            <a:pPr marL="228600" indent="-228600">
              <a:buAutoNum type="arabicPeriod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ru-RU" sz="15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Хрупкость скорлупы или мягкость тары  – не соответствие стандартам – что приводит к  получению покупателем «каши» в ящике, что так же приводит к утилизации всей партии товара.</a:t>
            </a:r>
          </a:p>
          <a:p>
            <a:pPr marL="228600" indent="-228600">
              <a:buNone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 descr="IMG_612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1" y="1551793"/>
            <a:ext cx="4056451" cy="371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623-03443120en_Masterfi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3173" y="2708920"/>
            <a:ext cx="3120347" cy="30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0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4905" y="1628800"/>
            <a:ext cx="31840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8844" y="4581128"/>
            <a:ext cx="6162685" cy="2376264"/>
          </a:xfrm>
        </p:spPr>
        <p:txBody>
          <a:bodyPr numCol="1">
            <a:norm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Нарушение сроков годности яйца, или условий  хранения – в зависимости от обстоятельств может рассматриваться и как форс-мажор и как умышленный ущерб. Так же приводит к утилизации  и  убыткам. </a:t>
            </a:r>
          </a:p>
          <a:p>
            <a:pPr marL="228600" indent="-228600">
              <a:buFont typeface="+mj-lt"/>
              <a:buAutoNum type="arabicPeriod" startAt="4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Font typeface="+mj-lt"/>
              <a:buAutoNum type="arabicPeriod" startAt="4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Не соблюдение стандартов категорийности -  продавец подкладывает в ящики,  например, в ящик с категорией С1 яйца категории С2, или категорию С0 в ящики с С2, для увеличения веса ящика, если есть недобор.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5300" y="253536"/>
            <a:ext cx="89154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ПРОБЛЕМЫ, КОТОРЫЕ МОГУТ ВОЗНИКНУТЬ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ПРОЦЕССЕ ТОРГОВЫХ ОТНОШЕНИЙ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800" b="1" dirty="0"/>
          </a:p>
        </p:txBody>
      </p:sp>
      <p:pic>
        <p:nvPicPr>
          <p:cNvPr id="16" name="Рисунок 15" descr="IMG_9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507" y="1700808"/>
            <a:ext cx="2896273" cy="475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яйца_просроченны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7861" y="1628800"/>
            <a:ext cx="395942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4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515" y="1772816"/>
            <a:ext cx="5460607" cy="3114064"/>
          </a:xfrm>
          <a:prstGeom prst="rect">
            <a:avLst/>
          </a:prstGeom>
        </p:spPr>
      </p:pic>
      <p:pic>
        <p:nvPicPr>
          <p:cNvPr id="11" name="Рисунок 10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9602" y="4653137"/>
            <a:ext cx="2250679" cy="1754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17-09-21-PHOTO-0000363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3087" y="1412776"/>
            <a:ext cx="3198354" cy="305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5221988"/>
            <a:ext cx="2663501" cy="163601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Размазанная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или нечеткая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маркировка яйца.</a:t>
            </a:r>
          </a:p>
          <a:p>
            <a:pPr marL="342900" indent="-342900">
              <a:buFont typeface="+mj-lt"/>
              <a:buAutoNum type="arabicPeriod" startAt="6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Неестественный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цвет желтка.</a:t>
            </a:r>
            <a:endParaRPr lang="ru-RU" sz="1400" dirty="0"/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0762" y="4653136"/>
            <a:ext cx="2814750" cy="175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thatsmyboy_Simple_Red_Checkmark_Vector_Clip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0512" y="5229200"/>
            <a:ext cx="132614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thatsmyboy_Simple_Red_Checkmark_Vector_Clip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2710" y="5229200"/>
            <a:ext cx="1326147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95300" y="253536"/>
            <a:ext cx="89154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ПРОБЛЕМЫ, КОТОРЫЕ МОГУТ ВОЗНИКНУТЬ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ПРОЦЕССЕ ТОРГОВЫХ ОТНОШЕНИЙ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706686"/>
            <a:ext cx="8915400" cy="41805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ОСНОВНЫЕ ДОКУМЕНТЫ, КОТОРЫЕ ТРЕБУЮТСЯ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ДЛЯ  ЭКСПОРТА ПРОДУКТОВ ПТИЦЕВОДСТВА</a:t>
            </a:r>
            <a:endParaRPr lang="ru-RU" sz="1800" b="1" dirty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4725145"/>
            <a:ext cx="8915400" cy="125700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</a:rPr>
              <a:t>Ветеринарный сертификат.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</a:rPr>
              <a:t>Коносамент.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</a:rPr>
              <a:t>Сертификат происхождения.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</a:rPr>
              <a:t>Инвойс.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</a:rPr>
              <a:t>Упаковочный лист.</a:t>
            </a:r>
          </a:p>
        </p:txBody>
      </p:sp>
      <p:pic>
        <p:nvPicPr>
          <p:cNvPr id="4" name="Рисунок 3" descr="21935313_1550373661690729_107060288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506" y="1772816"/>
            <a:ext cx="165371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B-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8714" y="1794160"/>
            <a:ext cx="166505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ertificate_of_orig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0922" y="1772816"/>
            <a:ext cx="160574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nvoi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5120" y="1772816"/>
            <a:ext cx="162937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pac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7328" y="1772816"/>
            <a:ext cx="162937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0851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778694"/>
            <a:ext cx="8915400" cy="34605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КОРОТКО О КОМПАНИИ</a:t>
            </a:r>
            <a:b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«CARAVAN FIRST GENERAL TRADE L.L.C»</a:t>
            </a:r>
            <a:endParaRPr lang="ru-RU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5733256"/>
            <a:ext cx="9138220" cy="108012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Год основания -2014 г.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Головной офис находится в г. Дубай.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сотрудников – 55 чел.  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яйца, которое компания отгружает на экспорт ежемесячно – от 80 до 120 млн шт.</a:t>
            </a:r>
            <a:endParaRPr lang="ru-RU" sz="1200" dirty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549" y="188641"/>
            <a:ext cx="2078165" cy="116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компа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260" y="1484784"/>
            <a:ext cx="7962183" cy="42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741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497" y="5445224"/>
            <a:ext cx="5460607" cy="1152128"/>
          </a:xfrm>
        </p:spPr>
        <p:txBody>
          <a:bodyPr numCol="2">
            <a:no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Куриное яйцо.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Курица бройлер.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Масло сливочное. 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Масло подсолнечное. 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Зерно. 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Томатная паста.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Сок. </a:t>
            </a:r>
          </a:p>
          <a:p>
            <a:pPr>
              <a:buClr>
                <a:schemeClr val="tx1"/>
              </a:buClr>
              <a:buNone/>
            </a:pPr>
            <a:endParaRPr lang="ru-RU" sz="12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5300" y="476672"/>
            <a:ext cx="8915400" cy="648072"/>
          </a:xfrm>
        </p:spPr>
        <p:txBody>
          <a:bodyPr>
            <a:noAutofit/>
          </a:bodyPr>
          <a:lstStyle/>
          <a:p>
            <a:pPr marL="0" indent="0"/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КОМПАНИЯ ЗАНИМАЕТСЯ ЭКСПОРТОМ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ЦЕЛОГО РЯДА ПРОДУКТОВ ПИТАНИЯ</a:t>
            </a:r>
          </a:p>
        </p:txBody>
      </p:sp>
      <p:pic>
        <p:nvPicPr>
          <p:cNvPr id="8" name="Рисунок 7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549" y="188641"/>
            <a:ext cx="2078165" cy="116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ubai-uae-united-arab-emirates-uae-middle-east-al-souqe-al-kabeer-D17HN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489" y="1551508"/>
            <a:ext cx="6119153" cy="374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3abeaded307bf8d3f91f9e03f2905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99299">
            <a:off x="6747022" y="1568884"/>
            <a:ext cx="2795105" cy="184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48429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5035" y="3362672"/>
            <a:ext cx="4798219" cy="2514600"/>
          </a:xfrm>
          <a:prstGeom prst="rect">
            <a:avLst/>
          </a:prstGeom>
        </p:spPr>
      </p:pic>
      <p:pic>
        <p:nvPicPr>
          <p:cNvPr id="14" name="Рисунок 13" descr="Drinks_Juice_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1096" y="4705172"/>
            <a:ext cx="3670073" cy="215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quibbll.com-chast-afriki-i-blizhnij-vostok-mogut-stat-neobitaemymi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81" y="1628800"/>
            <a:ext cx="9423274" cy="50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etailed-political-map-of-north-africa-and-the-middle-east-with-capita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9279" y="1556792"/>
            <a:ext cx="427623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37243" y="4149080"/>
            <a:ext cx="2184243" cy="1800200"/>
          </a:xfrm>
        </p:spPr>
        <p:txBody>
          <a:bodyPr numCol="1"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БЛИЖНИЙ ВОСТОК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Ирак.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Катар.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Оман.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Бахрейн 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Кувейт.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Саудовская Аравия .</a:t>
            </a:r>
          </a:p>
        </p:txBody>
      </p:sp>
      <p:pic>
        <p:nvPicPr>
          <p:cNvPr id="4" name="Рисунок 3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6549" y="188641"/>
            <a:ext cx="2078165" cy="116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5300" y="332656"/>
            <a:ext cx="8915400" cy="864096"/>
          </a:xfrm>
        </p:spPr>
        <p:txBody>
          <a:bodyPr>
            <a:noAutofit/>
          </a:bodyPr>
          <a:lstStyle/>
          <a:p>
            <a:pPr marL="0"/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СОТРУДНИЧАЕТ СО МНОГИМИ СТРАНАМИ  </a:t>
            </a:r>
            <a:b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РАЗНЫХ ЧАСТЯХ СВЕТА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137243" y="5517232"/>
            <a:ext cx="2886321" cy="1440160"/>
          </a:xfrm>
          <a:prstGeom prst="rect">
            <a:avLst/>
          </a:prstGeom>
        </p:spPr>
        <p:txBody>
          <a:bodyPr numCol="1">
            <a:noAutofit/>
          </a:bodyPr>
          <a:lstStyle/>
          <a:p>
            <a:r>
              <a:rPr lang="ru-RU" sz="12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СЕВЕРНАЯ АФРИКА</a:t>
            </a:r>
          </a:p>
          <a:p>
            <a:pPr marL="292100" lvl="0" indent="-292100">
              <a:buClr>
                <a:schemeClr val="tx1"/>
              </a:buClr>
              <a:buSzPct val="70000"/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Ливия.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2100" indent="-292100">
              <a:buClr>
                <a:schemeClr val="tx1"/>
              </a:buClr>
              <a:buSzPct val="70000"/>
            </a:pPr>
            <a:endParaRPr lang="ru-RU" sz="800" b="1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2100" indent="-292100">
              <a:buClr>
                <a:schemeClr val="tx1"/>
              </a:buClr>
              <a:buSzPct val="70000"/>
            </a:pPr>
            <a:r>
              <a:rPr lang="ru-RU" sz="12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АФРИКА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2100" lvl="0" indent="-292100">
              <a:buClr>
                <a:schemeClr val="tx1"/>
              </a:buClr>
              <a:buSzPct val="70000"/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Либерия.</a:t>
            </a:r>
          </a:p>
          <a:p>
            <a:pPr marL="292100" lvl="0" indent="-292100">
              <a:buClr>
                <a:schemeClr val="tx1"/>
              </a:buClr>
              <a:buSzPct val="70000"/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Сьерра-Леоне.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5589241"/>
            <a:ext cx="8915400" cy="111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каждой из стран-партнеров   у нас есть складские  и офисные помещения,  транспорт для доставки продукции и др.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Наша компания работает не только на оптовом рынке, но и продвигает свои  товары   через крупные  сети супермаркетов,  отелей, ресторанов, кейтеринговые компании. Нам интересен клиент как крупный так и мелкий, мы имеем возможность доставлять от контейнера до  одного ящика непосредственно к покупателю.</a:t>
            </a:r>
            <a:endParaRPr lang="ru-RU" sz="1200" dirty="0"/>
          </a:p>
        </p:txBody>
      </p:sp>
      <p:pic>
        <p:nvPicPr>
          <p:cNvPr id="4" name="Рисунок 3" descr="Barillasupermark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061" y="188641"/>
            <a:ext cx="8775425" cy="5224753"/>
          </a:xfrm>
          <a:prstGeom prst="rect">
            <a:avLst/>
          </a:prstGeom>
        </p:spPr>
      </p:pic>
      <p:pic>
        <p:nvPicPr>
          <p:cNvPr id="5" name="Рисунок 4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549" y="188641"/>
            <a:ext cx="2078165" cy="116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4365104"/>
            <a:ext cx="8915400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</a:rPr>
              <a:t/>
            </a:r>
            <a:br>
              <a:rPr lang="ru-RU" sz="1200" dirty="0" smtClean="0">
                <a:latin typeface="HelveticaNeue LT CYR 55 Roman" pitchFamily="2" charset="0"/>
              </a:rPr>
            </a:br>
            <a:r>
              <a:rPr lang="ru-RU" sz="1200" dirty="0" smtClean="0">
                <a:latin typeface="HelveticaNeue LT CYR 55 Roman" pitchFamily="2" charset="0"/>
              </a:rPr>
              <a:t>           В заключении хочу отметить, что учитывая все вышесказанное, рынок Арабских Эмиратов  является очень перспективным, стабильным и открытым для российского производителя. </a:t>
            </a:r>
          </a:p>
          <a:p>
            <a:pPr marL="0" indent="0">
              <a:buNone/>
            </a:pPr>
            <a:endParaRPr lang="ru-RU" sz="1200" dirty="0" smtClean="0">
              <a:latin typeface="HelveticaNeue LT CYR 55 Roman" pitchFamily="2" charset="0"/>
            </a:endParaRPr>
          </a:p>
          <a:p>
            <a:pPr marL="0" indent="0">
              <a:buNone/>
            </a:pPr>
            <a:r>
              <a:rPr lang="ru-RU" sz="1200" dirty="0">
                <a:latin typeface="HelveticaNeue LT CYR 55 Roman" pitchFamily="2" charset="0"/>
              </a:rPr>
              <a:t> </a:t>
            </a:r>
            <a:r>
              <a:rPr lang="ru-RU" sz="1200" dirty="0" smtClean="0">
                <a:latin typeface="HelveticaNeue LT CYR 55 Roman" pitchFamily="2" charset="0"/>
              </a:rPr>
              <a:t>              Наша компания, со своей стороны, гарантирует помощь и поддержку по любым вопросам экспорта, качества и поставок продукции. Мы работаем круглый год, не смотря на сезонность яичного бизнеса,  готовы обсуждать условия сотрудничества с каждым  предприятием в отдельности. 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</a:rPr>
              <a:t>       Наша компания несет полную ответственность за соблюдение всех обязательств со своей стороны </a:t>
            </a:r>
            <a:br>
              <a:rPr lang="ru-RU" sz="1200" dirty="0" smtClean="0">
                <a:latin typeface="HelveticaNeue LT CYR 55 Roman" pitchFamily="2" charset="0"/>
              </a:rPr>
            </a:br>
            <a:r>
              <a:rPr lang="ru-RU" sz="1200" dirty="0" smtClean="0">
                <a:latin typeface="HelveticaNeue LT CYR 55 Roman" pitchFamily="2" charset="0"/>
              </a:rPr>
              <a:t>и готова сделать все от нее зависящее, чтобы сотрудничество между нами  было стабильным, долговременным, прибыльным и взаимовыгодным. Мы, в свою очередь,  рассчитываем на взаимность, ответственность, порядочность и лояльность со стороны российских производителей куриного яйца  и государственных структур. </a:t>
            </a:r>
          </a:p>
        </p:txBody>
      </p:sp>
      <p:pic>
        <p:nvPicPr>
          <p:cNvPr id="9" name="Рисунок 8" descr="corp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489" y="675666"/>
            <a:ext cx="9205023" cy="361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3730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4653136"/>
            <a:ext cx="9439049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УВАЖАЕМЫЕ ДАМЫ И ГОСПОДА!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В течение   нескольких лет товарооборот  между Россией и странами Ближнего Востока, Африки и Азии стабильно растет, но  в списке товаров, активно продаваемых из России в указанные страны, продукты  птицеводства и куриные яйца – отсутствуют.  Одна из основных причин   этого  -  у российского  производителя  нет  разрешения на экспорт. 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В настоящее время, Россия  все  еще не имеет разрешений на поставку продуктов птицеводства  в целый ряд стран  Ближнего Востока, хотя определенные шаги в этом направлении уже делаются. Например, 12 сентября Саудовская Аравия открыла свой рынок для куриных яиц и мяса, при этом, Федеральная служба по ветеринарному </a:t>
            </a:r>
            <a:r>
              <a:rPr lang="en-US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и фитосанитарному надзору  еще не подтвердила  разрешение на вывоз  данной продукции  со своей стороны. Поэтому  вопрос поставки товаров из России в Саудовскую Аравию  в настоящее время  остается открытым.</a:t>
            </a:r>
          </a:p>
        </p:txBody>
      </p:sp>
      <p:pic>
        <p:nvPicPr>
          <p:cNvPr id="9" name="Рисунок 8" descr="imports-cr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489" y="249906"/>
            <a:ext cx="9283031" cy="425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810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5589240"/>
            <a:ext cx="8915400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Благодарю за внимание</a:t>
            </a:r>
            <a:endParaRPr lang="ru-RU" sz="4000" dirty="0"/>
          </a:p>
        </p:txBody>
      </p:sp>
      <p:pic>
        <p:nvPicPr>
          <p:cNvPr id="4" name="Рисунок 3" descr="clientfirstapproach-1000x5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515" y="980728"/>
            <a:ext cx="8775425" cy="4374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upermarket-in-dubai-united-arab-emirates-AKYB8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488" y="188640"/>
            <a:ext cx="6323565" cy="388843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497" y="5293996"/>
            <a:ext cx="8915400" cy="1375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 мая 2017 года начались  поставки куриного яйца 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Арабские Эмираты,  поэтому я остановлюсь более подробно именно на рынке Эмиратов. </a:t>
            </a:r>
          </a:p>
          <a:p>
            <a:pPr marL="0" indent="0">
              <a:buNone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За последние несколько лет, товарооборот между Россией и Арабскими Эмиратами стабильно увеличивался,  по данным  Федеральной службы государственной статистики (Росстат), за  второй квартал 2017 года общая сумма товарооборота  составляет 442 млн $, из  них  экспорт  в Эмираты– 393 млн. $. При этом  куриное яйцо в общем объеме экспорта  составляет  всего  0,01%. Так что есть все предпосылки  наладить  стабильный  экспорт куриного яйца  и увеличивать прибыльность отрасли. </a:t>
            </a:r>
          </a:p>
        </p:txBody>
      </p:sp>
      <p:pic>
        <p:nvPicPr>
          <p:cNvPr id="10" name="Рисунок 9" descr="food-bask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4602" y="1484784"/>
            <a:ext cx="4996190" cy="383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800px_COLOURBOX19397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5487" y="188640"/>
            <a:ext cx="2968033" cy="4104456"/>
          </a:xfrm>
          <a:prstGeom prst="rect">
            <a:avLst/>
          </a:prstGeom>
        </p:spPr>
      </p:pic>
      <p:pic>
        <p:nvPicPr>
          <p:cNvPr id="6" name="Рисунок 5" descr="580b57fbd9996e24bc43c1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7026" y="3645025"/>
            <a:ext cx="3298851" cy="195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b99caf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479" y="157386"/>
            <a:ext cx="6942774" cy="419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8" y="4221088"/>
            <a:ext cx="8966107" cy="230425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effectLst/>
                <a:latin typeface="+mn-lt"/>
              </a:rPr>
              <a:t/>
            </a:r>
            <a:br>
              <a:rPr lang="ru-RU" sz="1600" b="1" dirty="0" smtClean="0">
                <a:effectLst/>
                <a:latin typeface="+mn-lt"/>
              </a:rPr>
            </a:br>
            <a:r>
              <a:rPr lang="ru-RU" sz="1600" b="1" dirty="0" smtClean="0">
                <a:effectLst/>
                <a:latin typeface="+mn-lt"/>
              </a:rPr>
              <a:t>Э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</a:rPr>
              <a:t>кспорт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</a:rPr>
              <a:t>продуктов птицеводства в  Объединенные Арабские Эмираты, открывает новые возможности для  РОССИЙСКОГО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</a:rPr>
              <a:t>ПРОИЗВОДИТЕЛЯ,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</a:rPr>
              <a:t>в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</a:rPr>
              <a:t>частности, </a:t>
            </a:r>
            <a:r>
              <a:rPr lang="ru-RU" sz="1400" b="1" dirty="0">
                <a:solidFill>
                  <a:schemeClr val="tx1"/>
                </a:solidFill>
                <a:effectLst/>
                <a:latin typeface="+mn-lt"/>
              </a:rPr>
              <a:t>и для страны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+mn-lt"/>
              </a:rPr>
              <a:t>в целом.</a:t>
            </a: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>- Открытие </a:t>
            </a:r>
            <a:r>
              <a:rPr lang="ru-RU" sz="1100" b="1" dirty="0">
                <a:solidFill>
                  <a:schemeClr val="tx1"/>
                </a:solidFill>
                <a:effectLst/>
                <a:latin typeface="+mn-lt"/>
              </a:rPr>
              <a:t>нового канала сбыта для уже работающих птицефабрик, как следствие снижение расходов, рост объемов реализации и прибыли. </a:t>
            </a: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b="1" dirty="0">
                <a:solidFill>
                  <a:schemeClr val="tx1"/>
                </a:solidFill>
                <a:effectLst/>
                <a:latin typeface="+mn-lt"/>
              </a:rPr>
              <a:t>- Возможность </a:t>
            </a: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>расширения ассортимента </a:t>
            </a:r>
            <a:r>
              <a:rPr lang="ru-RU" sz="1100" b="1" dirty="0">
                <a:solidFill>
                  <a:schemeClr val="tx1"/>
                </a:solidFill>
                <a:effectLst/>
                <a:latin typeface="+mn-lt"/>
              </a:rPr>
              <a:t>производства (вывод новых пород птиц, улучшение производительности). </a:t>
            </a:r>
            <a: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1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1100" b="1" dirty="0">
                <a:solidFill>
                  <a:schemeClr val="tx1"/>
                </a:solidFill>
                <a:effectLst/>
                <a:latin typeface="+mn-lt"/>
              </a:rPr>
              <a:t>- Инвестирование в развитие отрасли (строительство новых птицефабрик, как следствие появление новых рабочих мест)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1200" dirty="0">
                <a:solidFill>
                  <a:schemeClr val="tx1"/>
                </a:solidFill>
                <a:effectLst/>
                <a:latin typeface="+mn-lt"/>
              </a:rPr>
            </a:br>
            <a:endParaRPr lang="ru-RU" sz="1200" dirty="0" smtClean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 descr="a7bca20f09ea1e564dab52a0b397dbd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0149" y="188641"/>
            <a:ext cx="3103371" cy="193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66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4797152"/>
            <a:ext cx="8915400" cy="201622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4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Экспорт куриного яйца позволит держать внутреннюю цену стабильной и высокой, снижая влияние сезона на цены. Обычно, летом цена падает до уровня ниже себестоимости, зимой растет. И хотя, такие «качели» позволяют выровнять годовую ситуацию на рынке, работать в такой ситуации очень тяжело, особенно для предприятий, которые не имеют «жирового запаса».</a:t>
            </a:r>
          </a:p>
          <a:p>
            <a:pPr>
              <a:buFont typeface="+mj-lt"/>
              <a:buAutoNum type="arabicPeriod" startAt="4"/>
            </a:pPr>
            <a:endParaRPr lang="ru-RU" sz="6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+mj-lt"/>
              <a:buAutoNum type="arabicPeriod" startAt="4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 прихода валюты в государство, что  положительно влияет на общую экономическую ситуацию в целом по стране.</a:t>
            </a:r>
          </a:p>
          <a:p>
            <a:pPr>
              <a:buFont typeface="+mj-lt"/>
              <a:buAutoNum type="arabicPeriod" startAt="4"/>
            </a:pPr>
            <a:endParaRPr lang="ru-RU" sz="6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AutoNum type="arabicPeriod" startAt="4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Стабильная работа отрасли позволит развивать  птицеводство,  выводить новую породу кур, увеличивать их производительность, снижать расходы, и всесторонне развиваться. </a:t>
            </a:r>
            <a:endParaRPr lang="ru-RU" sz="1200" dirty="0"/>
          </a:p>
        </p:txBody>
      </p:sp>
      <p:pic>
        <p:nvPicPr>
          <p:cNvPr id="4" name="Рисунок 3" descr="pticefabrika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945" y="223564"/>
            <a:ext cx="7590720" cy="370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a2e5e859d9_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1139" y="210280"/>
            <a:ext cx="3361575" cy="206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egg-internal-qualit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7199" y="2420889"/>
            <a:ext cx="2769308" cy="1704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yrov4292_jpg_ejw_1280_jpg_ejw_1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8757" y="2420889"/>
            <a:ext cx="3744416" cy="230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-27384"/>
            <a:ext cx="8904194" cy="106613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КРАТКАЯ  ИНФОРМАЦИЯ  </a:t>
            </a:r>
            <a:b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ОБ  АРАБСКИХ  ЭМИРАТАХ</a:t>
            </a:r>
            <a:endParaRPr lang="ru-RU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497" y="5445224"/>
            <a:ext cx="9127014" cy="1224136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vi-VN" sz="1200" dirty="0">
                <a:ea typeface="Tahoma" panose="020B0604030504040204" pitchFamily="34" charset="0"/>
                <a:cs typeface="Tahoma" panose="020B0604030504040204" pitchFamily="34" charset="0"/>
              </a:rPr>
              <a:t>Объединённые </a:t>
            </a:r>
            <a:r>
              <a:rPr lang="ru-RU" sz="1200" dirty="0" smtClean="0">
                <a:ea typeface="Tahoma" panose="020B0604030504040204" pitchFamily="34" charset="0"/>
                <a:cs typeface="Tahoma" panose="020B0604030504040204" pitchFamily="34" charset="0"/>
              </a:rPr>
              <a:t>Арабские Эмираты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– федеративное государство на Ближнем Востоке состоящее из семи эмиратов  - Абу-Даби, Аджман, Дубай, Рас-эль- Хайма,  Умм-эль- Кавайн, Фуджейра и Шарджа.</a:t>
            </a:r>
            <a:r>
              <a:rPr lang="vi-VN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2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Столицей Объединённых Арабских Эмиратов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является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город Абу-Даби.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Площадь – 83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 600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км².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Население - 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9,3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млн. человек.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Денежная единица – Дир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ам Арабских Эмиратов.</a:t>
            </a:r>
          </a:p>
        </p:txBody>
      </p:sp>
      <p:pic>
        <p:nvPicPr>
          <p:cNvPr id="4" name="Рисунок 3" descr="Эмираты_ОАЭ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497" y="260648"/>
            <a:ext cx="5070563" cy="3625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4d13a0d31644b3f3e3377c8557686f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7026" y="1268761"/>
            <a:ext cx="4463461" cy="1969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9191" y="3068960"/>
            <a:ext cx="279851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6896" y="3645024"/>
            <a:ext cx="2817891" cy="173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uae-dhirh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4558" y="3522462"/>
            <a:ext cx="3042338" cy="18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14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ubai-World-Trade-Center-Wallpape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77737" y="-171400"/>
            <a:ext cx="9906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325544"/>
            <a:ext cx="8915400" cy="65518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ТОРГОВАЯ ПОЛИТИКА  ОАЭ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34731" y="1628800"/>
            <a:ext cx="7020780" cy="454371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данным Мирового Банка, в рейтинге  стран, с наиболее простой процедурой международной торговли, Арабские Эмираты входят в пятерку лидеров.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12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Правительство страны прикладывает максимум усилий, чтобы организовать системную работу  предпринимателей,  государственного аппарата, таможни </a:t>
            </a:r>
            <a:b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и руководства СЭЗ (Свободной 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Э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кономической </a:t>
            </a:r>
            <a:r>
              <a:rPr lang="ru-RU" sz="1200" dirty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оны).  В результате  в Арабских Эмиратах  работает  безупречная торговая система, основой которой является современная IT-платформа, которая ликвидировала всю бумажную волокиту.. А так же   единый реестр данных всех организаций, которые были задействованы  в международной торговле.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12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200" b="1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Dubai Trade </a:t>
            </a: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(буквально переводится, как «Торговля Дубая»). Это торговый портал и оператор в одном лице, задача которого существенно облегчить деятельность иностранных предпринимателей, занимающихся международной торговлей. Свыше 50 тыс. различных пользователей, среди которых госструктуры, частные </a:t>
            </a:r>
            <a:b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	  компании, трейдерские организации и даже учреждения, не являющиеся  </a:t>
            </a:r>
            <a:b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коммерческими, могут проводить операции </a:t>
            </a:r>
            <a:b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			    в онлайн-режиме.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ed77b4e5-5350-46e7-9343-77049e86be14.jpg.850x445_q82_cr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1590" y="188640"/>
            <a:ext cx="7176798" cy="346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0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9061" y="1554320"/>
            <a:ext cx="4056451" cy="252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999_lar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8888" y="908720"/>
            <a:ext cx="3432381" cy="316835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6018" y="3789040"/>
            <a:ext cx="9555511" cy="295232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Срок процедуры оформления  экспорта или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импорта  товара в Эмиратах  занимает  не более 5 часов.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Более 50 стран из Европы, Азии, Америки и СНГ  являются стабильными торговыми партнерами  Арабских Эмиратов, и количество их растет с каждым годом. 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 рейтинге мировых экспортеров Эмираты занимают 14 позицию (316 млрд. $, 2016 г).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Потребность яйца в месяц  составляет  более 250 млн. шт.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Основным игроком  на рынке продуктов птицеводства  и  яиц Эмиратов  является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 США, с ними конкурируют и другие компании-импортеры и собственные производители.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Основные положительные  черты рынка продуктов птицеводства Эмиратов – это стабильный рост  рынка – с каждым годом количество потребляемого яйца на душу населения увеличивается.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84515" y="260648"/>
            <a:ext cx="8915400" cy="72719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ТОРГОВАЯ  ПОЛИТИКА  ОАЭ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780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ОСНОВНЫЕ ТРЕБОВАНИЯ К ЯЙЦУ</a:t>
            </a:r>
            <a:endParaRPr lang="ru-RU" sz="1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489" y="4509120"/>
            <a:ext cx="9205023" cy="2160240"/>
          </a:xfrm>
        </p:spPr>
        <p:txBody>
          <a:bodyPr>
            <a:noAutofit/>
          </a:bodyPr>
          <a:lstStyle/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Свежесть яйца – так как транспортировка  из России занимает  от 30 до 35 дней, для экспорта требуется самое свежее яйцо, так называемый «суточный сбор». В идеале – «с ленты в ящик, </a:t>
            </a:r>
            <a:b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 загрузку в транспорт и в порт». Срок реализации яйца – 3 месяца.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Чистота поверхности -  максимальная загрязненность – до 3-4%, в идеале - 100% чистое яйцо.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Цвет яйца – на экспорт идет белое и коричневое яйцо.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Вес яйца – экспортируются всего две категории яйца – С1 (55 – 64,9г), С2 (45-54,9г).</a:t>
            </a: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endParaRPr lang="ru-RU" sz="800" dirty="0" smtClean="0">
              <a:latin typeface="HelveticaNeue LT CYR 55 Roma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itchFamily="2" charset="2"/>
              <a:buChar char="q"/>
            </a:pPr>
            <a:r>
              <a:rPr lang="ru-RU" sz="1400" dirty="0" smtClean="0">
                <a:latin typeface="HelveticaNeue LT CYR 55 Roman" pitchFamily="2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 хранения – +2 -+5 °С.</a:t>
            </a:r>
          </a:p>
        </p:txBody>
      </p:sp>
      <p:pic>
        <p:nvPicPr>
          <p:cNvPr id="7" name="Рисунок 6" descr="d7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506" y="1576682"/>
            <a:ext cx="8862650" cy="278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094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Другая 1">
      <a:majorFont>
        <a:latin typeface="HelveticaNeue LT CYR 95 Black"/>
        <a:ea typeface=""/>
        <a:cs typeface=""/>
      </a:majorFont>
      <a:minorFont>
        <a:latin typeface="HelveticaNeue LT CYR 55 Roman"/>
        <a:ea typeface=""/>
        <a:cs typeface="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2822</TotalTime>
  <Words>859</Words>
  <Application>Microsoft Office PowerPoint</Application>
  <PresentationFormat>A4 Paper (210x297 mm)</PresentationFormat>
  <Paragraphs>138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Литейная</vt:lpstr>
      <vt:lpstr>Экспорт продукции птицеводства  в страны Ближнего Востока, Африки и Азии</vt:lpstr>
      <vt:lpstr>Slide 2</vt:lpstr>
      <vt:lpstr>Slide 3</vt:lpstr>
      <vt:lpstr> Экспорт продуктов птицеводства в  Объединенные Арабские Эмираты, открывает новые возможности для  РОССИЙСКОГО ПРОИЗВОДИТЕЛЯ, в частности, и для страны в целом.   - Открытие нового канала сбыта для уже работающих птицефабрик, как следствие снижение расходов, рост объемов реализации и прибыли.   - Возможность расширения ассортимента производства (вывод новых пород птиц, улучшение производительности).   - Инвестирование в развитие отрасли (строительство новых птицефабрик, как следствие появление новых рабочих мест) </vt:lpstr>
      <vt:lpstr>Slide 5</vt:lpstr>
      <vt:lpstr>КРАТКАЯ  ИНФОРМАЦИЯ   ОБ  АРАБСКИХ  ЭМИРАТАХ</vt:lpstr>
      <vt:lpstr>ТОРГОВАЯ ПОЛИТИКА  ОАЭ</vt:lpstr>
      <vt:lpstr>ТОРГОВАЯ  ПОЛИТИКА  ОАЭ</vt:lpstr>
      <vt:lpstr>ОСНОВНЫЕ ТРЕБОВАНИЯ К ЯЙЦУ</vt:lpstr>
      <vt:lpstr>ОСНОВНЫЕ ТРЕБОВАНИЯ К ЯЙЦУ</vt:lpstr>
      <vt:lpstr>ОСНОВНЫЕ ПРОБЛЕМЫ, КОТОРЫЕ МОГУТ ВОЗНИКНУТЬ  В ПРОЦЕССЕ ТОРГОВЫХ ОТНОШЕНИЙ </vt:lpstr>
      <vt:lpstr>ОСНОВНЫЕ ПРОБЛЕМЫ, КОТОРЫЕ МОГУТ ВОЗНИКНУТЬ  В ПРОЦЕССЕ ТОРГОВЫХ ОТНОШЕНИЙ </vt:lpstr>
      <vt:lpstr>ОСНОВНЫЕ ПРОБЛЕМЫ, КОТОРЫЕ МОГУТ ВОЗНИКНУТЬ  В ПРОЦЕССЕ ТОРГОВЫХ ОТНОШЕНИЙ </vt:lpstr>
      <vt:lpstr>ОСНОВНЫЕ ДОКУМЕНТЫ, КОТОРЫЕ ТРЕБУЮТСЯ  ДЛЯ  ЭКСПОРТА ПРОДУКТОВ ПТИЦЕВОДСТВА</vt:lpstr>
      <vt:lpstr>КОРОТКО О КОМПАНИИ  «CARAVAN FIRST GENERAL TRADE L.L.C»</vt:lpstr>
      <vt:lpstr>КОМПАНИЯ ЗАНИМАЕТСЯ ЭКСПОРТОМ   ЦЕЛОГО РЯДА ПРОДУКТОВ ПИТАНИЯ</vt:lpstr>
      <vt:lpstr>СОТРУДНИЧАЕТ СО МНОГИМИ СТРАНАМИ   В РАЗНЫХ ЧАСТЯХ СВЕТА</vt:lpstr>
      <vt:lpstr>Slide 18</vt:lpstr>
      <vt:lpstr> 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Экспорт продукции птицеводства в страны  Ближнего Востока, Африки и Азии.</dc:title>
  <dc:creator>Admin</dc:creator>
  <cp:lastModifiedBy>shaju2</cp:lastModifiedBy>
  <cp:revision>202</cp:revision>
  <dcterms:created xsi:type="dcterms:W3CDTF">2017-09-21T19:14:27Z</dcterms:created>
  <dcterms:modified xsi:type="dcterms:W3CDTF">2017-09-25T17:09:24Z</dcterms:modified>
</cp:coreProperties>
</file>