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6"/>
  </p:notesMasterIdLst>
  <p:sldIdLst>
    <p:sldId id="258" r:id="rId3"/>
    <p:sldId id="267" r:id="rId4"/>
    <p:sldId id="265" r:id="rId5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142D5-FA51-4AAB-B053-73EB55223B3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C3276-1085-4A9A-AD56-02931FDDD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9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3276-1085-4A9A-AD56-02931FDDD9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8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3276-1085-4A9A-AD56-02931FDDD9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2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0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86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36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4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47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2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61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37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644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68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474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44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598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53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966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146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65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47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02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9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3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910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7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26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18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54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68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3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8553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64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1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18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81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06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66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61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40391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70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68E63A-C8E8-4099-BD5F-044B163C5478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13.04.2024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78355B-F411-466D-B612-37DD235D7163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Topic%20lecture%20stacionar.pdf" TargetMode="External"/><Relationship Id="rId13" Type="http://schemas.openxmlformats.org/officeDocument/2006/relationships/hyperlink" Target="Praktikum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Topic%20lecture%20saochnoe.pdf" TargetMode="External"/><Relationship Id="rId12" Type="http://schemas.openxmlformats.org/officeDocument/2006/relationships/hyperlink" Target="Templan%20provedenija%20praktik%20saojnoe.pdf" TargetMode="External"/><Relationship Id="rId17" Type="http://schemas.openxmlformats.org/officeDocument/2006/relationships/hyperlink" Target="Programma.pdf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Voprosi%20tekujego%20kontrolj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Bibliografy.pdf" TargetMode="External"/><Relationship Id="rId11" Type="http://schemas.openxmlformats.org/officeDocument/2006/relationships/hyperlink" Target="Referaty.pdf" TargetMode="External"/><Relationship Id="rId5" Type="http://schemas.openxmlformats.org/officeDocument/2006/relationships/hyperlink" Target="Pojasnitelna%20sapiska.pdf" TargetMode="External"/><Relationship Id="rId15" Type="http://schemas.openxmlformats.org/officeDocument/2006/relationships/hyperlink" Target="Criterii%20ozenki.pdf" TargetMode="External"/><Relationship Id="rId10" Type="http://schemas.openxmlformats.org/officeDocument/2006/relationships/hyperlink" Target="Perezen%20tem%20na%20samostojatelno.pdf" TargetMode="External"/><Relationship Id="rId4" Type="http://schemas.openxmlformats.org/officeDocument/2006/relationships/hyperlink" Target="Titulnik_dlja_EUMK.pdf" TargetMode="External"/><Relationship Id="rId9" Type="http://schemas.openxmlformats.org/officeDocument/2006/relationships/hyperlink" Target="Lecture%20TIAD%202023.pdf" TargetMode="External"/><Relationship Id="rId14" Type="http://schemas.openxmlformats.org/officeDocument/2006/relationships/hyperlink" Target="Perezen%20voprosov%20dla%20sazet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Прямоугольник  1"/>
          <p:cNvSpPr/>
          <p:nvPr/>
        </p:nvSpPr>
        <p:spPr>
          <a:xfrm>
            <a:off x="0" y="1911927"/>
            <a:ext cx="12191999" cy="3611543"/>
          </a:xfrm>
          <a:prstGeom prst="rect">
            <a:avLst/>
          </a:prstGeom>
          <a:solidFill>
            <a:srgbClr val="1B1A23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>
              <a:lnSpc>
                <a:spcPct val="100000"/>
              </a:lnSpc>
              <a:spcBef>
                <a:spcPts val="1200"/>
              </a:spcBef>
            </a:pPr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 2"/>
          <p:cNvSpPr/>
          <p:nvPr/>
        </p:nvSpPr>
        <p:spPr>
          <a:xfrm>
            <a:off x="3638076" y="3952960"/>
            <a:ext cx="49158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Для магистрантов экономического факультета специальности</a:t>
            </a:r>
          </a:p>
          <a:p>
            <a:r>
              <a:rPr lang="ru-RU" sz="2400" dirty="0"/>
              <a:t> 7-06-0311-01 Экономика</a:t>
            </a:r>
          </a:p>
        </p:txBody>
      </p:sp>
      <p:sp>
        <p:nvSpPr>
          <p:cNvPr id="5" name="Заголовок"/>
          <p:cNvSpPr>
            <a:spLocks noGrp="1"/>
          </p:cNvSpPr>
          <p:nvPr>
            <p:ph type="ctrTitle"/>
          </p:nvPr>
        </p:nvSpPr>
        <p:spPr>
          <a:xfrm>
            <a:off x="1524000" y="1933789"/>
            <a:ext cx="10125694" cy="1435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prstClr val="white"/>
                </a:solidFill>
              </a:rPr>
              <a:t>Технологии интеллектуального анализа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8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940" y="807522"/>
            <a:ext cx="93102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Составил: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В. И. Буць, доктор экономических наук, доцент, профессор кафедры</a:t>
            </a:r>
          </a:p>
          <a:p>
            <a:pPr marL="792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математического моделирования экономических систем АПК</a:t>
            </a:r>
          </a:p>
          <a:p>
            <a:pPr marL="7920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Рецензенты: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 В.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Пилипук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доктор экономических наук, профессор, член-корреспондент</a:t>
            </a:r>
          </a:p>
          <a:p>
            <a:pPr marL="90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Национальной академии наук Беларуси, директор РНУП «Институт системных </a:t>
            </a:r>
          </a:p>
          <a:p>
            <a:pPr marL="90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исследований в АПК НАН Беларуси»</a:t>
            </a:r>
          </a:p>
          <a:p>
            <a:pPr marL="90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А.А. Ефремов, кандидат экономических наук, доцент, заведующий кафедрой экономической информатики УО «БГУИР»</a:t>
            </a:r>
          </a:p>
          <a:p>
            <a:pPr marL="9000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интеллектуального анализа данных: электронный учебно-методический комплекс для магистрантов экономического факультета УО «БГСХА» специальности 7-06-0311-01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Экономика / Белорусская государственная сельскохозяйственная академия. Сост. В. И. Буць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 Горки, 2023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/>
            <a:endParaRPr lang="ru-RU" b="1" dirty="0"/>
          </a:p>
          <a:p>
            <a:pPr marL="792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10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277" y="0"/>
            <a:ext cx="659872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044" y="117693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ОГЛАВЛЕНИЕ</a:t>
            </a:r>
            <a:endParaRPr lang="en-US" dirty="0"/>
          </a:p>
          <a:p>
            <a:r>
              <a:rPr lang="ru-RU" dirty="0">
                <a:hlinkClick r:id="rId4" action="ppaction://hlinkfile"/>
              </a:rPr>
              <a:t>Титульный лист</a:t>
            </a:r>
            <a:endParaRPr lang="ru-RU" dirty="0"/>
          </a:p>
          <a:p>
            <a:r>
              <a:rPr lang="ru-RU" dirty="0">
                <a:hlinkClick r:id="rId5" action="ppaction://hlinkfile"/>
              </a:rPr>
              <a:t>Пояснительная записка</a:t>
            </a:r>
            <a:endParaRPr lang="ru-RU" dirty="0"/>
          </a:p>
          <a:p>
            <a:r>
              <a:rPr lang="ru-RU" dirty="0"/>
              <a:t>1. ТЕОРЕТИЧЕСКИЙ РАЗДЕЛ</a:t>
            </a:r>
          </a:p>
          <a:p>
            <a:r>
              <a:rPr lang="ru-RU" dirty="0"/>
              <a:t>1.1 </a:t>
            </a:r>
            <a:r>
              <a:rPr lang="ru-RU" dirty="0">
                <a:hlinkClick r:id="rId6" action="ppaction://hlinkfile"/>
              </a:rPr>
              <a:t>Обеспеченность учебной литературой</a:t>
            </a:r>
            <a:endParaRPr lang="ru-RU" dirty="0"/>
          </a:p>
          <a:p>
            <a:r>
              <a:rPr lang="ru-RU" dirty="0"/>
              <a:t>1.2 </a:t>
            </a:r>
            <a:r>
              <a:rPr lang="ru-RU" dirty="0">
                <a:hlinkClick r:id="rId7" action="ppaction://hlinkfile"/>
              </a:rPr>
              <a:t>Тематический план лекций (заочная форма)</a:t>
            </a:r>
            <a:endParaRPr lang="ru-RU" dirty="0"/>
          </a:p>
          <a:p>
            <a:r>
              <a:rPr lang="ru-RU" dirty="0"/>
              <a:t>1.3 </a:t>
            </a:r>
            <a:r>
              <a:rPr lang="ru-RU" dirty="0">
                <a:hlinkClick r:id="rId8" action="ppaction://hlinkfile"/>
              </a:rPr>
              <a:t>Тематический план лекций (стационар)</a:t>
            </a:r>
            <a:endParaRPr lang="ru-RU" dirty="0"/>
          </a:p>
          <a:p>
            <a:r>
              <a:rPr lang="ru-RU" dirty="0"/>
              <a:t>1.4 </a:t>
            </a:r>
            <a:r>
              <a:rPr lang="ru-RU" dirty="0">
                <a:hlinkClick r:id="rId9" action="ppaction://hlinkfile"/>
              </a:rPr>
              <a:t>Опорный курс лекций</a:t>
            </a:r>
            <a:endParaRPr lang="ru-RU" dirty="0"/>
          </a:p>
          <a:p>
            <a:r>
              <a:rPr lang="ru-RU" dirty="0"/>
              <a:t>1.5 </a:t>
            </a:r>
            <a:r>
              <a:rPr lang="ru-RU" dirty="0">
                <a:hlinkClick r:id="rId10" action="ppaction://hlinkfile"/>
              </a:rPr>
              <a:t>Перечень тем, выносимых на самостоятельное обучение</a:t>
            </a:r>
            <a:endParaRPr lang="ru-RU" dirty="0"/>
          </a:p>
          <a:p>
            <a:r>
              <a:rPr lang="ru-RU" dirty="0"/>
              <a:t>1.6 </a:t>
            </a:r>
            <a:r>
              <a:rPr lang="ru-RU" dirty="0">
                <a:hlinkClick r:id="rId11" action="ppaction://hlinkfile"/>
              </a:rPr>
              <a:t>Тематика реферативных работ</a:t>
            </a:r>
            <a:endParaRPr lang="ru-RU" dirty="0"/>
          </a:p>
          <a:p>
            <a:r>
              <a:rPr lang="ru-RU" dirty="0"/>
              <a:t>2. ПРАКТИЧЕСКИЙ РАЗДЕЛ</a:t>
            </a:r>
          </a:p>
          <a:p>
            <a:r>
              <a:rPr lang="ru-RU" dirty="0"/>
              <a:t>2.1 </a:t>
            </a:r>
            <a:r>
              <a:rPr lang="ru-RU" dirty="0">
                <a:hlinkClick r:id="rId8" action="ppaction://hlinkfile"/>
              </a:rPr>
              <a:t>Тематический план проведения лабораторно-практических занятий (стационар)</a:t>
            </a:r>
            <a:endParaRPr lang="ru-RU" dirty="0"/>
          </a:p>
          <a:p>
            <a:r>
              <a:rPr lang="ru-RU" dirty="0"/>
              <a:t>2.2 </a:t>
            </a:r>
            <a:r>
              <a:rPr lang="ru-RU" dirty="0">
                <a:hlinkClick r:id="rId12" action="ppaction://hlinkfile"/>
              </a:rPr>
              <a:t>Тематический план проведения лабораторно-практических занятий (заочное)</a:t>
            </a:r>
            <a:endParaRPr lang="ru-RU" dirty="0"/>
          </a:p>
          <a:p>
            <a:r>
              <a:rPr lang="ru-RU" dirty="0"/>
              <a:t>2.3 </a:t>
            </a:r>
            <a:r>
              <a:rPr lang="ru-RU" dirty="0">
                <a:hlinkClick r:id="rId13" action="ppaction://hlinkfile"/>
              </a:rPr>
              <a:t>Практикум</a:t>
            </a:r>
            <a:endParaRPr lang="ru-RU" dirty="0"/>
          </a:p>
          <a:p>
            <a:r>
              <a:rPr lang="ru-RU" dirty="0"/>
              <a:t>3. РАЗДЕЛ КОНТРОЛЯ ЗНАНИЙ</a:t>
            </a:r>
          </a:p>
          <a:p>
            <a:r>
              <a:rPr lang="ru-RU" dirty="0"/>
              <a:t>3.1 </a:t>
            </a:r>
            <a:r>
              <a:rPr lang="ru-RU" dirty="0">
                <a:hlinkClick r:id="rId14" action="ppaction://hlinkfile"/>
              </a:rPr>
              <a:t>Перечень вопросов, выносимых на зачет</a:t>
            </a:r>
            <a:endParaRPr lang="ru-RU" dirty="0"/>
          </a:p>
          <a:p>
            <a:r>
              <a:rPr lang="ru-RU" dirty="0"/>
              <a:t>3.2 </a:t>
            </a:r>
            <a:r>
              <a:rPr lang="ru-RU" dirty="0">
                <a:hlinkClick r:id="rId15" action="ppaction://hlinkfile"/>
              </a:rPr>
              <a:t>Критерии оценки знаний на зачете</a:t>
            </a:r>
            <a:endParaRPr lang="ru-RU" dirty="0"/>
          </a:p>
          <a:p>
            <a:r>
              <a:rPr lang="ru-RU" dirty="0"/>
              <a:t>3.3 </a:t>
            </a:r>
            <a:r>
              <a:rPr lang="ru-RU" dirty="0">
                <a:hlinkClick r:id="rId16" action="ppaction://hlinkfile"/>
              </a:rPr>
              <a:t>Вопросы текущего контроля</a:t>
            </a:r>
            <a:endParaRPr lang="ru-RU" dirty="0"/>
          </a:p>
          <a:p>
            <a:r>
              <a:rPr lang="ru-RU" dirty="0"/>
              <a:t>4. ВСПОМОГАТЕЛЬНЫЙ РАЗДЕЛ</a:t>
            </a:r>
          </a:p>
          <a:p>
            <a:r>
              <a:rPr lang="ru-RU" dirty="0"/>
              <a:t>4.1 </a:t>
            </a:r>
            <a:r>
              <a:rPr lang="ru-RU" dirty="0">
                <a:hlinkClick r:id="rId17" action="ppaction://hlinkfile"/>
              </a:rPr>
              <a:t>Учебная программа дисциплины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66D2C-BAE2-47A1-8EC1-4344B9BD7B23}"/>
              </a:ext>
            </a:extLst>
          </p:cNvPr>
          <p:cNvSpPr txBox="1"/>
          <p:nvPr/>
        </p:nvSpPr>
        <p:spPr>
          <a:xfrm>
            <a:off x="5176910" y="225083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Поместите здесь ваш текст</a:t>
            </a:r>
          </a:p>
        </p:txBody>
      </p:sp>
    </p:spTree>
    <p:extLst>
      <p:ext uri="{BB962C8B-B14F-4D97-AF65-F5344CB8AC3E}">
        <p14:creationId xmlns:p14="http://schemas.microsoft.com/office/powerpoint/2010/main" val="559778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0A99D5E6-1863-4481-8AC3-54EB9F45AD1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)\u000B\&quot;p{82685ABB-E661-4879-954B-A0957C50F2ED}&quot;,&quot;C:\\Users\\Extensa2509\\Desktop\\Курс лекций по МЭИ и ЭММ\\Технологии интеллектуального анализа данных&quot;]]"/>
  <p:tag name="ISPRING_SCORM_RATE_SLIDES" val="0"/>
  <p:tag name="ISPRING_SCORM_PASSING_SCORE" val="0.000000"/>
  <p:tag name="ISPRING_CURRENT_PLAYER_ID" val="universal"/>
  <p:tag name="ISPRING_PRESENTATION_TITLE" val="Интеллектуальный анализ данных ЭУМК"/>
  <p:tag name="ISPRING_FIRST_PUBLISH" val="1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11299953-918156609_6240-4736</Template>
  <TotalTime>148</TotalTime>
  <Words>228</Words>
  <Application>Microsoft Office PowerPoint</Application>
  <PresentationFormat>Широкоэкранный</PresentationFormat>
  <Paragraphs>37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Corbel</vt:lpstr>
      <vt:lpstr>Gill Sans MT</vt:lpstr>
      <vt:lpstr>Open Sans</vt:lpstr>
      <vt:lpstr>Segoe UI</vt:lpstr>
      <vt:lpstr>Verdana</vt:lpstr>
      <vt:lpstr>Wingdings 2</vt:lpstr>
      <vt:lpstr>Theme</vt:lpstr>
      <vt:lpstr>Солнцестояние</vt:lpstr>
      <vt:lpstr>Технологии интеллектуального анализа данных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анализ данных ЭУМК</dc:title>
  <dc:creator>Пользователь</dc:creator>
  <cp:lastModifiedBy>hp</cp:lastModifiedBy>
  <cp:revision>23</cp:revision>
  <dcterms:created xsi:type="dcterms:W3CDTF">2019-10-24T18:01:49Z</dcterms:created>
  <dcterms:modified xsi:type="dcterms:W3CDTF">2024-04-13T08:44:46Z</dcterms:modified>
</cp:coreProperties>
</file>