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2" r:id="rId12"/>
    <p:sldId id="310" r:id="rId13"/>
    <p:sldId id="311" r:id="rId14"/>
    <p:sldId id="313" r:id="rId15"/>
    <p:sldId id="314" r:id="rId16"/>
    <p:sldId id="315" r:id="rId17"/>
    <p:sldId id="260" r:id="rId18"/>
    <p:sldId id="261" r:id="rId19"/>
    <p:sldId id="262" r:id="rId20"/>
    <p:sldId id="263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3" r:id="rId29"/>
    <p:sldId id="274" r:id="rId30"/>
    <p:sldId id="275" r:id="rId31"/>
    <p:sldId id="276" r:id="rId32"/>
    <p:sldId id="277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1" d="100"/>
          <a:sy n="101" d="100"/>
        </p:scale>
        <p:origin x="1462" y="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7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8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2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7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2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2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3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1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584F-147D-4D5E-B225-1C46587EDFFE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0518-84D5-435F-9250-477E5688E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5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ТЕПЛООБМЕН</a:t>
            </a:r>
          </a:p>
        </p:txBody>
      </p:sp>
    </p:spTree>
    <p:extLst>
      <p:ext uri="{BB962C8B-B14F-4D97-AF65-F5344CB8AC3E}">
        <p14:creationId xmlns:p14="http://schemas.microsoft.com/office/powerpoint/2010/main" val="12059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BCFB771-CE02-E2E4-62B6-01F5C01C8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332656"/>
            <a:ext cx="5245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Механизм конвекции в газах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AD9B286-0F0E-D1C8-13B0-4D1D893E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326" y="1700808"/>
            <a:ext cx="369844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Теплый воздух имеет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меньшую плотность и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со стороны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холодного воздуха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на него действует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сила Архимеда,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направленная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вертикально вверх.</a:t>
            </a:r>
          </a:p>
        </p:txBody>
      </p:sp>
      <p:pic>
        <p:nvPicPr>
          <p:cNvPr id="5" name="Picture 6" descr="вынужденная конвекция">
            <a:extLst>
              <a:ext uri="{FF2B5EF4-FFF2-40B4-BE49-F238E27FC236}">
                <a16:creationId xmlns:a16="http://schemas.microsoft.com/office/drawing/2014/main" id="{A8D77550-A1A4-8E27-7244-2B3E776EB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4454"/>
            <a:ext cx="4053706" cy="56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4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vozduhoved.com/images/vozduhoved/images/biblioteka/princyp-raboty-konvektora.jpg">
            <a:extLst>
              <a:ext uri="{FF2B5EF4-FFF2-40B4-BE49-F238E27FC236}">
                <a16:creationId xmlns:a16="http://schemas.microsoft.com/office/drawing/2014/main" id="{4C7C147D-1EE4-B259-941C-CB93A6FEB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5" t="16547" r="6197" b="18143"/>
          <a:stretch>
            <a:fillRect/>
          </a:stretch>
        </p:blipFill>
        <p:spPr bwMode="auto">
          <a:xfrm>
            <a:off x="251520" y="503622"/>
            <a:ext cx="8773845" cy="58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1D589F85-7BE7-F310-EFB9-2F1A9075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188640"/>
            <a:ext cx="619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Механизм конвекции в жидкостях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116872F-F432-A635-3502-721CDC0A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7948"/>
            <a:ext cx="468153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D9700696-2F53-BDBB-3D90-F1116FA7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908720"/>
            <a:ext cx="4572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А</a:t>
            </a: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 – жидкость нагревается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и вследствие уменьшения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ее плотности,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движется вверх.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BY" sz="2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BY" sz="2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</a:t>
            </a: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 – нагретая жидкость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поднимается вверх.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BY" sz="2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BY" sz="2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С</a:t>
            </a: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 – на место поднявшейся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жидкости приходит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холодная,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процесс повторяется.</a:t>
            </a:r>
          </a:p>
        </p:txBody>
      </p:sp>
    </p:spTree>
    <p:extLst>
      <p:ext uri="{BB962C8B-B14F-4D97-AF65-F5344CB8AC3E}">
        <p14:creationId xmlns:p14="http://schemas.microsoft.com/office/powerpoint/2010/main" val="20138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урок3">
            <a:extLst>
              <a:ext uri="{FF2B5EF4-FFF2-40B4-BE49-F238E27FC236}">
                <a16:creationId xmlns:a16="http://schemas.microsoft.com/office/drawing/2014/main" id="{D77D7E33-8B53-23D8-8E21-92068651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708548" cy="311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SPACE1">
            <a:extLst>
              <a:ext uri="{FF2B5EF4-FFF2-40B4-BE49-F238E27FC236}">
                <a16:creationId xmlns:a16="http://schemas.microsoft.com/office/drawing/2014/main" id="{2FF39DFA-1F38-864D-49E2-00B4FDB4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49" y="3466114"/>
            <a:ext cx="3169781" cy="237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29021">
            <a:extLst>
              <a:ext uri="{FF2B5EF4-FFF2-40B4-BE49-F238E27FC236}">
                <a16:creationId xmlns:a16="http://schemas.microsoft.com/office/drawing/2014/main" id="{8424AE83-E49E-DEF8-5FF4-380897B39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7" y="3466114"/>
            <a:ext cx="3438623" cy="237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7BAD233-F8F3-E8A6-0EB8-F0D6BF89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133350"/>
            <a:ext cx="5976664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В  результате 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конвекции</a:t>
            </a: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 в атмосфере 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образуются ветры у  моря -  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это  дневные  и  ночные  бризы,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BF56D-8800-F861-DA9E-04F84E08EF2E}"/>
              </a:ext>
            </a:extLst>
          </p:cNvPr>
          <p:cNvSpPr txBox="1"/>
          <p:nvPr/>
        </p:nvSpPr>
        <p:spPr>
          <a:xfrm>
            <a:off x="4716016" y="229952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охлаждается  корпус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космического  корабля,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C33D7-FD4F-70D5-1559-1CEF9D48E57F}"/>
              </a:ext>
            </a:extLst>
          </p:cNvPr>
          <p:cNvSpPr txBox="1"/>
          <p:nvPr/>
        </p:nvSpPr>
        <p:spPr>
          <a:xfrm>
            <a:off x="179512" y="5887378"/>
            <a:ext cx="720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обеспечивается  водяное  охлаждение  двигателей  внутреннего  сгорания.</a:t>
            </a:r>
          </a:p>
        </p:txBody>
      </p:sp>
    </p:spTree>
    <p:extLst>
      <p:ext uri="{BB962C8B-B14F-4D97-AF65-F5344CB8AC3E}">
        <p14:creationId xmlns:p14="http://schemas.microsoft.com/office/powerpoint/2010/main" val="39207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605E136F-AFD1-0727-9E73-946CB20A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7" y="395794"/>
            <a:ext cx="4249093" cy="158432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ИЗЛУЧЕНИЕ</a:t>
            </a:r>
            <a:endParaRPr kumimoji="0" lang="ru-RU" altLang="ru-BY" sz="2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14F71D2-71B4-0B8E-2AB5-66D09674C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337213"/>
            <a:ext cx="534828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Солнце нагревает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Землю, моря, океаны.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Однако причиной такой теплопередачи не может быть ни теплопроводность, ни конвекция!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              Почему?</a:t>
            </a:r>
          </a:p>
        </p:txBody>
      </p:sp>
      <p:pic>
        <p:nvPicPr>
          <p:cNvPr id="4" name="Picture 5" descr="101">
            <a:extLst>
              <a:ext uri="{FF2B5EF4-FFF2-40B4-BE49-F238E27FC236}">
                <a16:creationId xmlns:a16="http://schemas.microsoft.com/office/drawing/2014/main" id="{F404A26D-ABE1-8A7E-E040-C861060786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7538"/>
            <a:ext cx="3851920" cy="34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7i-i1">
            <a:extLst>
              <a:ext uri="{FF2B5EF4-FFF2-40B4-BE49-F238E27FC236}">
                <a16:creationId xmlns:a16="http://schemas.microsoft.com/office/drawing/2014/main" id="{56A777F3-3CE8-2491-087A-ED56ACBF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0" y="1065334"/>
            <a:ext cx="81857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62E7896F-89CD-70F4-F38A-1647C29D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001590"/>
            <a:ext cx="831990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Тепло от костра передается человеку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 путем излучения энергии,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так как теплопроводность воздуха мала,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 а конвекционные потоки направлены вверх.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589B8F6-B72A-76F4-0C95-ED037C86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077" y="71360"/>
            <a:ext cx="7100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Это теплообмен, при котором энергия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переносится различными лучами.</a:t>
            </a:r>
          </a:p>
        </p:txBody>
      </p:sp>
    </p:spTree>
    <p:extLst>
      <p:ext uri="{BB962C8B-B14F-4D97-AF65-F5344CB8AC3E}">
        <p14:creationId xmlns:p14="http://schemas.microsoft.com/office/powerpoint/2010/main" val="33024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182EC86-E2EE-534C-9F3C-14D0A24B9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" y="222972"/>
            <a:ext cx="3913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Механизм излучения</a:t>
            </a:r>
          </a:p>
        </p:txBody>
      </p:sp>
      <p:pic>
        <p:nvPicPr>
          <p:cNvPr id="3" name="Picture 5" descr="Рис">
            <a:extLst>
              <a:ext uri="{FF2B5EF4-FFF2-40B4-BE49-F238E27FC236}">
                <a16:creationId xmlns:a16="http://schemas.microsoft.com/office/drawing/2014/main" id="{407E5610-DEF1-4AAA-0F19-78653679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" y="852968"/>
            <a:ext cx="4397375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E577DA8E-E3E5-D408-D4B9-99E60A78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648" y="222972"/>
            <a:ext cx="36353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Нагретые тела излучают электромагнитные волны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в различных диапазонах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Излучение может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распространяться и в вакууме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355A0-F86E-5242-9CD8-7863AA436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0" y="4172826"/>
            <a:ext cx="515076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Около  50%  энергии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излучаемой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Солнцем  является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 лучистой  энергией  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эта  энергия  -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источник  жизни  на  Земле</a:t>
            </a:r>
          </a:p>
        </p:txBody>
      </p:sp>
    </p:spTree>
    <p:extLst>
      <p:ext uri="{BB962C8B-B14F-4D97-AF65-F5344CB8AC3E}">
        <p14:creationId xmlns:p14="http://schemas.microsoft.com/office/powerpoint/2010/main" val="36252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1.2 Основные понятия и определения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4154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Легкоподвижная среда (жидкость или газ), используемая для переноса теплоты, называется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теплоносителем.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Поверхность теплообмена 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это поверхность, через которую происходит передача теплоты.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Тепловой поток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[Вт] – это количество теплоты, передаваемое через поверхность теплообмена F в единицу времени. В отличие от теплоты тепловой поток является векторной величиной, имеющей направление. Тепловой поток направлен в сторону распространения теплоты, т.е. в сторону наибольшего уменьшения температуры.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14624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Поверхностная плотность теплового потока q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[Вт/м²] –</a:t>
            </a:r>
          </a:p>
          <a:p>
            <a:pPr algn="just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это количество теплоты, передаваемое в единицу времени через единичную площадь поверхности теплообмена.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32863"/>
              </p:ext>
            </p:extLst>
          </p:nvPr>
        </p:nvGraphicFramePr>
        <p:xfrm>
          <a:off x="3694360" y="1914708"/>
          <a:ext cx="1643225" cy="1497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31613" imgH="393529" progId="Equation.3">
                  <p:embed/>
                </p:oleObj>
              </mc:Choice>
              <mc:Fallback>
                <p:oleObj name="Формула" r:id="rId2" imgW="431613" imgH="393529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360" y="1914708"/>
                        <a:ext cx="1643225" cy="1497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446131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Линейная плотность теплового потока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[Вт/м]– это тепловой поток через единицу длины цилиндрической стенки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060765"/>
              </p:ext>
            </p:extLst>
          </p:nvPr>
        </p:nvGraphicFramePr>
        <p:xfrm>
          <a:off x="3828808" y="4962046"/>
          <a:ext cx="1807224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469696" imgH="393529" progId="Equation.3">
                  <p:embed/>
                </p:oleObj>
              </mc:Choice>
              <mc:Fallback>
                <p:oleObj name="Формула" r:id="rId4" imgW="469696" imgH="393529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808" y="4962046"/>
                        <a:ext cx="1807224" cy="151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3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4969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Температурным полем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называется совокупность значений температуры во всех точках рассматриваемого пространства в данный момент времени.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f (x,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z,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температура;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x, y, z – пространственные координаты;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время.</a:t>
            </a:r>
          </a:p>
          <a:p>
            <a:pPr indent="541338" algn="just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Температурное поле, зависящее от времени -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нестационарное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(неустановившийся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тепловой режим).</a:t>
            </a:r>
          </a:p>
          <a:p>
            <a:pPr indent="541338" algn="just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Когда распределение температуры не изменяется со временем, температурное поле называется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стационарным (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установившийся тепловой режим):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f (x,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z)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Поверхность, во всех точках которой температура одинакова, называется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изотермической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0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 ОСНОВНЫЕ ПОНЯТИЯ ТЕОРИИ ТЕПЛООБМЕНА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516" y="11663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buFont typeface="Wingdings" pitchFamily="2" charset="2"/>
              <a:buChar char="ü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Градиент температурного поля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grad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t) – есть вектор, направленный по нормали к изотермической поверхности в сторону наибольшего возрастания температуры и численно равный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производной от температуры по этому направлению.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6" y="2370188"/>
            <a:ext cx="8415147" cy="424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88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12776"/>
            <a:ext cx="8640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Courier New" pitchFamily="49" charset="0"/>
                <a:cs typeface="Courier New" pitchFamily="49" charset="0"/>
              </a:rPr>
              <a:t>2 ТЕОРИЯ ТЕПЛОПРОВОДНОСТИ</a:t>
            </a:r>
            <a:endParaRPr lang="ru-RU" sz="4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E26146-9415-609B-F8FB-1EFB832DDB8C}"/>
              </a:ext>
            </a:extLst>
          </p:cNvPr>
          <p:cNvSpPr/>
          <p:nvPr/>
        </p:nvSpPr>
        <p:spPr>
          <a:xfrm>
            <a:off x="791744" y="2564904"/>
            <a:ext cx="7668688" cy="2677656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indent="541338" algn="just"/>
            <a:r>
              <a:rPr lang="ru-RU" sz="2800" dirty="0">
                <a:latin typeface="Book Antiqua" pitchFamily="18" charset="0"/>
              </a:rPr>
              <a:t>Под </a:t>
            </a:r>
            <a:r>
              <a:rPr lang="ru-RU" sz="2800" b="1" u="sng" dirty="0">
                <a:latin typeface="Book Antiqua" pitchFamily="18" charset="0"/>
              </a:rPr>
              <a:t>теплопроводностью</a:t>
            </a:r>
            <a:r>
              <a:rPr lang="ru-RU" sz="2800" dirty="0">
                <a:latin typeface="Book Antiqua" pitchFamily="18" charset="0"/>
              </a:rPr>
              <a:t> следует понимать процесс переноса теплоты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ru-RU" sz="2800" dirty="0">
                <a:latin typeface="Book Antiqua" pitchFamily="18" charset="0"/>
              </a:rPr>
              <a:t>через соприкосновение структурных частиц тела (атомов, молекул, электронов и др.). В разных средах механизм передачи теплоты может отличаться.</a:t>
            </a:r>
          </a:p>
        </p:txBody>
      </p:sp>
    </p:spTree>
    <p:extLst>
      <p:ext uri="{BB962C8B-B14F-4D97-AF65-F5344CB8AC3E}">
        <p14:creationId xmlns:p14="http://schemas.microsoft.com/office/powerpoint/2010/main" val="165885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2.1 Закон Фурье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764704"/>
            <a:ext cx="878497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Поверхностная плотность теплового потока, передаваемого теплопроводностью, пропорциональна градиенту температурного поля:</a:t>
            </a: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-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λ ∙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grad t 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Вт/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коэффициент теплопроводности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Вт/(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м∙К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-  характеризует способность вещества, из которого состоит рассматриваемое тело, проводить теплоту.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Знак «–» указывает на противоположные направления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вектора теплового потока и вектора градиента температурного поля.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Вектор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плотности теплового потока q всегда направлен в сторону наибольшего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уменьшения температуры.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392603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36712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/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Численное значение коэффициента теплопроводности </a:t>
            </a:r>
            <a:r>
              <a:rPr lang="el-GR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равно количеству теплоты, проходящей через единицу изотермической поверхности в единицу времени, при условии, что градиент температуры равен 1 град/м.</a:t>
            </a:r>
          </a:p>
          <a:p>
            <a:pPr lvl="0" indent="447675" algn="just"/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7675" algn="just"/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7675" algn="just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Коэффициент теплопроводности является физическим параметром и зависит от химической природы вещества и его физического состояния (плотности, влажности, давления, температуры). </a:t>
            </a:r>
          </a:p>
        </p:txBody>
      </p:sp>
    </p:spTree>
    <p:extLst>
      <p:ext uri="{BB962C8B-B14F-4D97-AF65-F5344CB8AC3E}">
        <p14:creationId xmlns:p14="http://schemas.microsoft.com/office/powerpoint/2010/main" val="297735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7" y="512676"/>
            <a:ext cx="866250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0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2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2.2 Дифференциальное уравнение теплопроводности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029" y="1232247"/>
            <a:ext cx="81472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Дифференциальное уравнение теплопроводности (уравнение Фурье) нестационарного температурного поля</a:t>
            </a: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/(с∙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температуро-проводности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тела, м²/с.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физическая величина, характеризующая скорость изменения температуры в теле и его теплофизические свойства. Зависит от природы вещества и его физического состояния.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47952"/>
              </p:ext>
            </p:extLst>
          </p:nvPr>
        </p:nvGraphicFramePr>
        <p:xfrm>
          <a:off x="3505961" y="2564904"/>
          <a:ext cx="2132077" cy="110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48975" imgH="393529" progId="Equation.3">
                  <p:embed/>
                </p:oleObj>
              </mc:Choice>
              <mc:Fallback>
                <p:oleObj name="Формула" r:id="rId2" imgW="748975" imgH="393529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961" y="2564904"/>
                        <a:ext cx="2132077" cy="1106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25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167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2.3 Теплопроводность при стационарном режиме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3612" y="1449621"/>
            <a:ext cx="684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latin typeface="Courier New" pitchFamily="49" charset="0"/>
                <a:cs typeface="Courier New" pitchFamily="49" charset="0"/>
              </a:rPr>
              <a:t>Теплопроводность плоской стенки</a:t>
            </a:r>
            <a:endParaRPr lang="ru-RU" sz="2800" u="sng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4640" r="4461" b="23564"/>
          <a:stretch/>
        </p:blipFill>
        <p:spPr bwMode="auto">
          <a:xfrm>
            <a:off x="145075" y="2276872"/>
            <a:ext cx="88538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72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5901" y="19313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Поверхностная плотность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теплового потока: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56763"/>
              </p:ext>
            </p:extLst>
          </p:nvPr>
        </p:nvGraphicFramePr>
        <p:xfrm>
          <a:off x="588420" y="1205026"/>
          <a:ext cx="4747754" cy="116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854200" imgH="457200" progId="Equation.3">
                  <p:embed/>
                </p:oleObj>
              </mc:Choice>
              <mc:Fallback>
                <p:oleObj name="Формула" r:id="rId2" imgW="1854200" imgH="457200" progId="Equation.3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20" y="1205026"/>
                        <a:ext cx="4747754" cy="1168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04262"/>
              </p:ext>
            </p:extLst>
          </p:nvPr>
        </p:nvGraphicFramePr>
        <p:xfrm>
          <a:off x="5909743" y="1081083"/>
          <a:ext cx="2395363" cy="174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952500" imgH="685800" progId="Equation.3">
                  <p:embed/>
                </p:oleObj>
              </mc:Choice>
              <mc:Fallback>
                <p:oleObj name="Формула" r:id="rId4" imgW="952500" imgH="685800" progId="Equation.3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743" y="1081083"/>
                        <a:ext cx="2395363" cy="174861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16161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892553"/>
              </p:ext>
            </p:extLst>
          </p:nvPr>
        </p:nvGraphicFramePr>
        <p:xfrm>
          <a:off x="588420" y="2584868"/>
          <a:ext cx="2457776" cy="60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965200" imgH="241300" progId="Equation.3">
                  <p:embed/>
                </p:oleObj>
              </mc:Choice>
              <mc:Fallback>
                <p:oleObj name="Формула" r:id="rId6" imgW="965200" imgH="241300" progId="Equation.3">
                  <p:embed/>
                  <p:pic>
                    <p:nvPicPr>
                      <p:cNvPr id="18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20" y="2584868"/>
                        <a:ext cx="2457776" cy="60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59096"/>
              </p:ext>
            </p:extLst>
          </p:nvPr>
        </p:nvGraphicFramePr>
        <p:xfrm>
          <a:off x="588420" y="3224368"/>
          <a:ext cx="2048116" cy="60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812447" imgH="241195" progId="Equation.3">
                  <p:embed/>
                </p:oleObj>
              </mc:Choice>
              <mc:Fallback>
                <p:oleObj name="Формула" r:id="rId8" imgW="812447" imgH="241195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20" y="3224368"/>
                        <a:ext cx="2048116" cy="602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043608" y="3224368"/>
            <a:ext cx="7784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- внутреннее термическое сопротивление теплопроводности стенки, (м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К)/Вт.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7929" y="452285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09613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Распределение температур в плоской    однородной стенке - линейное.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8420" y="5464449"/>
            <a:ext cx="768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Тепловой поток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(мощность теплового потока) :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755510"/>
              </p:ext>
            </p:extLst>
          </p:nvPr>
        </p:nvGraphicFramePr>
        <p:xfrm>
          <a:off x="2074742" y="6022974"/>
          <a:ext cx="5032682" cy="79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2184400" imgH="342900" progId="Equation.3">
                  <p:embed/>
                </p:oleObj>
              </mc:Choice>
              <mc:Fallback>
                <p:oleObj name="Формула" r:id="rId10" imgW="2184400" imgH="342900" progId="Equation.3">
                  <p:embed/>
                  <p:pic>
                    <p:nvPicPr>
                      <p:cNvPr id="24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742" y="6022974"/>
                        <a:ext cx="5032682" cy="791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09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583" y="93376"/>
            <a:ext cx="87129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Рассмотрим для тех же условий многослойную плоскую стенку с толщиной слоев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,…,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соответствующими коэффициентами теплопроводности 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,…,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Здесь слои плотно прилегают друг к другу.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449" y="1931686"/>
            <a:ext cx="8507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Плотность теплового потока многослойной плоской стенки: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678567"/>
              </p:ext>
            </p:extLst>
          </p:nvPr>
        </p:nvGraphicFramePr>
        <p:xfrm>
          <a:off x="2123728" y="2525738"/>
          <a:ext cx="4519756" cy="187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854200" imgH="774700" progId="Equation.3">
                  <p:embed/>
                </p:oleObj>
              </mc:Choice>
              <mc:Fallback>
                <p:oleObj name="Формула" r:id="rId2" imgW="1854200" imgH="774700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525738"/>
                        <a:ext cx="4519756" cy="187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7" y="4403175"/>
            <a:ext cx="8430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число слоев многослойной стенки;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+1)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температуры на внешних границах многослойной стенки;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734667"/>
              </p:ext>
            </p:extLst>
          </p:nvPr>
        </p:nvGraphicFramePr>
        <p:xfrm>
          <a:off x="323527" y="5718304"/>
          <a:ext cx="1026848" cy="102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495085" imgH="507780" progId="Equation.3">
                  <p:embed/>
                </p:oleObj>
              </mc:Choice>
              <mc:Fallback>
                <p:oleObj name="Формула" r:id="rId4" imgW="495085" imgH="507780" progId="Equation.3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5718304"/>
                        <a:ext cx="1026848" cy="1026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59632" y="5903893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полное термическое сопротивление многослойной плоской стенки.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6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09613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Плотность теплового потока, проходящего через все слои, в стационарном режиме одинакова. Коэффициент теплопроводности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различен, то для плоской многослойной стенки распределение температур - ломанная линия.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indent="709613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-го слоя  температуру на границе любого слоя можно записать: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741824"/>
              </p:ext>
            </p:extLst>
          </p:nvPr>
        </p:nvGraphicFramePr>
        <p:xfrm>
          <a:off x="1514434" y="3917870"/>
          <a:ext cx="5683084" cy="172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625600" imgH="508000" progId="Equation.3">
                  <p:embed/>
                </p:oleObj>
              </mc:Choice>
              <mc:Fallback>
                <p:oleObj name="Формула" r:id="rId2" imgW="1625600" imgH="50800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34" y="3917870"/>
                        <a:ext cx="5683084" cy="1728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4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076"/>
            <a:ext cx="8229600" cy="1143000"/>
          </a:xfrm>
        </p:spPr>
        <p:txBody>
          <a:bodyPr/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1.1 Виды теплообмена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6602" y="76470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00"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Три основных способа переноса теплоты, отличающихся по своим физическим механизмам:</a:t>
            </a:r>
          </a:p>
          <a:p>
            <a:pPr indent="635000"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теплопроводность</a:t>
            </a:r>
          </a:p>
          <a:p>
            <a:pPr marL="571500" indent="-571500"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конвекция</a:t>
            </a:r>
          </a:p>
          <a:p>
            <a:pPr marL="571500" indent="-571500">
              <a:buBlip>
                <a:blip r:embed="rId2"/>
              </a:buBlip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излучение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4800" y="5705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7675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2000" b="1" dirty="0">
                <a:solidFill>
                  <a:srgbClr val="5F5F5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излучения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теплота передается во всех лучепрозрачных средах, в том числе и в вакууме.</a:t>
            </a:r>
          </a:p>
        </p:txBody>
      </p:sp>
      <p:pic>
        <p:nvPicPr>
          <p:cNvPr id="5" name="Picture 8" descr="firepit">
            <a:extLst>
              <a:ext uri="{FF2B5EF4-FFF2-40B4-BE49-F238E27FC236}">
                <a16:creationId xmlns:a16="http://schemas.microsoft.com/office/drawing/2014/main" id="{5EB509FD-CBA2-82EB-5A7B-01E875E994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2" y="4653136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q12">
            <a:extLst>
              <a:ext uri="{FF2B5EF4-FFF2-40B4-BE49-F238E27FC236}">
                <a16:creationId xmlns:a16="http://schemas.microsoft.com/office/drawing/2014/main" id="{0E269883-F422-BA18-DC15-24965A8843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53" y="4010198"/>
            <a:ext cx="2663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01">
            <a:extLst>
              <a:ext uri="{FF2B5EF4-FFF2-40B4-BE49-F238E27FC236}">
                <a16:creationId xmlns:a16="http://schemas.microsoft.com/office/drawing/2014/main" id="{71938BB9-6F16-1055-C88E-A8904E68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08" y="1522922"/>
            <a:ext cx="33099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924944"/>
            <a:ext cx="8640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Courier New" pitchFamily="49" charset="0"/>
                <a:cs typeface="Courier New" pitchFamily="49" charset="0"/>
              </a:rPr>
              <a:t>3 КОНВЕКТИВНЫЙ ТЕПЛООБМЕН</a:t>
            </a:r>
            <a:endParaRPr lang="ru-RU" sz="4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4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3.1 Основные определения конвективного теплообмена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84784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Конвективный теплообмен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процесс переноса теплоты в жидкой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газообразной среде с неоднородным распределением температуры, осуществляемый конвекцией.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Конвекция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происходит за счет перемещения макроскопических элементов среды.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4982" y="4430885"/>
            <a:ext cx="4657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Поверхность твердого тела, через которую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переносится теплота, называется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поверхностью теплообмена.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44404" y="1099823"/>
            <a:ext cx="5535708" cy="3841345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0019" y="5544527"/>
            <a:ext cx="4319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Теплоноситель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жидкая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газообразная среда, омывающая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поверхность теплообмена.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2226510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 теплообмена между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поверхностью твердого тела и омывающей ее жидкостью или газом называется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теплоотдачей.</a:t>
            </a:r>
          </a:p>
        </p:txBody>
      </p:sp>
    </p:spTree>
    <p:extLst>
      <p:ext uri="{BB962C8B-B14F-4D97-AF65-F5344CB8AC3E}">
        <p14:creationId xmlns:p14="http://schemas.microsoft.com/office/powerpoint/2010/main" val="27270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30657"/>
            <a:ext cx="8229600" cy="1143000"/>
          </a:xfrm>
        </p:spPr>
        <p:txBody>
          <a:bodyPr>
            <a:noAutofit/>
          </a:bodyPr>
          <a:lstStyle/>
          <a:p>
            <a:r>
              <a:rPr lang="ru-RU" b="1" i="0" u="none" strike="noStrike" baseline="0" dirty="0">
                <a:latin typeface="Courier New" pitchFamily="49" charset="0"/>
                <a:cs typeface="Courier New" pitchFamily="49" charset="0"/>
              </a:rPr>
              <a:t>3.2 Виды конвективного теплообмена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73657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Естественная конвекция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свободное движение,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происходящее вследствие разности плотностей нагретых и холодных частиц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жидкости, находящихся в поле действия сил тяжести. </a:t>
            </a:r>
          </a:p>
          <a:p>
            <a:pPr indent="44767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Она тем сильнее, чем больше разность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температур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между поверхностью теплообмена и жидкостью            (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температурный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коэффициент объемного расширения: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3858"/>
              </p:ext>
            </p:extLst>
          </p:nvPr>
        </p:nvGraphicFramePr>
        <p:xfrm>
          <a:off x="2746968" y="4536276"/>
          <a:ext cx="3650061" cy="155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079500" imgH="457200" progId="Equation.3">
                  <p:embed/>
                </p:oleObj>
              </mc:Choice>
              <mc:Fallback>
                <p:oleObj name="Формула" r:id="rId2" imgW="1079500" imgH="457200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968" y="4536276"/>
                        <a:ext cx="3650061" cy="1550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9116" y="6086743"/>
            <a:ext cx="5214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=1/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удельный объем жидкости.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8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0452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3.3 Режимы течения и пограничный слой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12993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Интенсивность конвективного теплообмена сильно зависит от режима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течения омывающей жидкости.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Различают три режима течения :</a:t>
            </a:r>
          </a:p>
          <a:p>
            <a:pPr marL="342900" indent="-342900">
              <a:buFont typeface="Times New Roman" pitchFamily="18" charset="0"/>
              <a:buChar char="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ламинарный</a:t>
            </a:r>
          </a:p>
          <a:p>
            <a:pPr marL="342900" indent="-342900">
              <a:buFont typeface="Times New Roman" pitchFamily="18" charset="0"/>
              <a:buChar char="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переходный</a:t>
            </a:r>
          </a:p>
          <a:p>
            <a:pPr marL="342900" indent="-342900">
              <a:buFont typeface="Times New Roman" pitchFamily="18" charset="0"/>
              <a:buChar char="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турбулентный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928731-A85D-A4EF-2B27-5FA36FC5D615}"/>
              </a:ext>
            </a:extLst>
          </p:cNvPr>
          <p:cNvSpPr/>
          <p:nvPr/>
        </p:nvSpPr>
        <p:spPr>
          <a:xfrm>
            <a:off x="251520" y="18864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Вынужденная конвекция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создается внешним источником (насосом,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вентилятором, ветром). Вынужденная конвекция тем интенсивнее, чем больше скорость вынужденного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21214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1" t="2542" r="3176" b="2542"/>
          <a:stretch/>
        </p:blipFill>
        <p:spPr bwMode="auto">
          <a:xfrm>
            <a:off x="179512" y="1196752"/>
            <a:ext cx="884926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2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508" y="-5657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Режим течения характеризуется критерием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Рейнольдса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03176"/>
              </p:ext>
            </p:extLst>
          </p:nvPr>
        </p:nvGraphicFramePr>
        <p:xfrm>
          <a:off x="3581890" y="332656"/>
          <a:ext cx="1764196" cy="107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634725" imgH="393529" progId="Equation.3">
                  <p:embed/>
                </p:oleObj>
              </mc:Choice>
              <mc:Fallback>
                <p:oleObj name="Формула" r:id="rId2" imgW="634725" imgH="393529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890" y="332656"/>
                        <a:ext cx="1764196" cy="1079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5516" y="1225689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скорость движения жидкости, м/с;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характерный размер канала или обтекаемой стенки, м;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кинематическая вязкость жидкости, м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/с.</a:t>
            </a:r>
          </a:p>
          <a:p>
            <a:pPr algn="just"/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Ламинарный режим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характеризуется спокойным послойным движением частиц жидкости, без перемешивания</a:t>
            </a: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2400" baseline="-25000" dirty="0" err="1">
                <a:latin typeface="Times New Roman" pitchFamily="18" charset="0"/>
                <a:cs typeface="Times New Roman" pitchFamily="18" charset="0"/>
              </a:rPr>
              <a:t>крI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турбулентном режиме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течение жидкости вихревое, с непрерывным перемешиванием всех слоев</a:t>
            </a: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2400" baseline="-25000" dirty="0" err="1">
                <a:latin typeface="Times New Roman" pitchFamily="18" charset="0"/>
                <a:cs typeface="Times New Roman" pitchFamily="18" charset="0"/>
              </a:rPr>
              <a:t>крII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2400" baseline="-25000" dirty="0" err="1">
                <a:latin typeface="Times New Roman" pitchFamily="18" charset="0"/>
                <a:cs typeface="Times New Roman" pitchFamily="18" charset="0"/>
              </a:rPr>
              <a:t>крI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2400" baseline="-25000" dirty="0" err="1">
                <a:latin typeface="Times New Roman" pitchFamily="18" charset="0"/>
                <a:cs typeface="Times New Roman" pitchFamily="18" charset="0"/>
              </a:rPr>
              <a:t>крII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критические числа Рейнольдса.</a:t>
            </a:r>
          </a:p>
          <a:p>
            <a:pPr algn="just"/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Переходным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называется режим движения жидкости, промежуточный между ламинарным и турбулентным. Интервал существования переходного режима ограничивается критическими значениями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2400" baseline="-25000" dirty="0" err="1">
                <a:latin typeface="Times New Roman" pitchFamily="18" charset="0"/>
                <a:cs typeface="Times New Roman" pitchFamily="18" charset="0"/>
              </a:rPr>
              <a:t>крI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2400" baseline="-25000" dirty="0" err="1">
                <a:latin typeface="Times New Roman" pitchFamily="18" charset="0"/>
                <a:cs typeface="Times New Roman" pitchFamily="18" charset="0"/>
              </a:rPr>
              <a:t>крII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95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6629"/>
            <a:ext cx="8229600" cy="1143000"/>
          </a:xfrm>
        </p:spPr>
        <p:txBody>
          <a:bodyPr/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Пограничный слой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3" t="1574" r="2469" b="4242"/>
          <a:stretch/>
        </p:blipFill>
        <p:spPr bwMode="auto">
          <a:xfrm>
            <a:off x="163049" y="1052736"/>
            <a:ext cx="8817901" cy="5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0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60" y="126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3.4 Закон Ньютона-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Рихмана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3444" y="1396564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пограничного слоя: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226640"/>
              </p:ext>
            </p:extLst>
          </p:nvPr>
        </p:nvGraphicFramePr>
        <p:xfrm>
          <a:off x="490292" y="2057735"/>
          <a:ext cx="8321442" cy="80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374900" imgH="228600" progId="Equation.3">
                  <p:embed/>
                </p:oleObj>
              </mc:Choice>
              <mc:Fallback>
                <p:oleObj name="Формула" r:id="rId2" imgW="2374900" imgH="22860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92" y="2057735"/>
                        <a:ext cx="8321442" cy="80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0832" y="3065133"/>
            <a:ext cx="8733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Ньютона-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Рихмана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Тепловой поток Q, Вт, в процессе теплоотдачи пропорционален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площади поверхности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теплообмена F и разности температур поверхности стенки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жидкости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3820"/>
              </p:ext>
            </p:extLst>
          </p:nvPr>
        </p:nvGraphicFramePr>
        <p:xfrm>
          <a:off x="2067460" y="5517232"/>
          <a:ext cx="4556343" cy="88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168400" imgH="228600" progId="Equation.3">
                  <p:embed/>
                </p:oleObj>
              </mc:Choice>
              <mc:Fallback>
                <p:oleObj name="Формула" r:id="rId4" imgW="1168400" imgH="228600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460" y="5517232"/>
                        <a:ext cx="4556343" cy="889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4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627" y="1124744"/>
            <a:ext cx="83827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Коэффициент теплоотдачи </a:t>
            </a:r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количество теплоты, передаваемое в единицу времени через единицу площади поверхности при разности температур поверхности и жидкости в один градус, Вт/(м²∙К).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Характеризует интенсивность процесса теплоотдачи и зависит от физических свойств жидкости и характера ее движения.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1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3.5 Факторы, влияющие на интенсивность конвективного теплообмена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2856"/>
            <a:ext cx="837126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Режим течения и ламинарный подслой.</a:t>
            </a:r>
          </a:p>
          <a:p>
            <a:pPr marL="342900" indent="-342900"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Направление теплового потока.</a:t>
            </a:r>
          </a:p>
          <a:p>
            <a:pPr marL="342900" indent="-342900"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и размеры поверхности теплообмена.</a:t>
            </a:r>
          </a:p>
          <a:p>
            <a:pPr marL="342900" indent="-342900"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Теплофизические свойства жидкости.</a:t>
            </a:r>
          </a:p>
          <a:p>
            <a:pPr marL="342900" indent="-342900"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Вид конвективного теплообмена.</a:t>
            </a:r>
          </a:p>
        </p:txBody>
      </p:sp>
    </p:spTree>
    <p:extLst>
      <p:ext uri="{BB962C8B-B14F-4D97-AF65-F5344CB8AC3E}">
        <p14:creationId xmlns:p14="http://schemas.microsoft.com/office/powerpoint/2010/main" val="301809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6FC431E-6722-7F53-BB6F-A2EF001E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60649"/>
            <a:ext cx="84969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3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Теплопроводность</a:t>
            </a: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– это перенос теплоты непосредственно в телах или между телами при их соприкосновении, осуществляемый молекулами, атомами,  электронами.</a:t>
            </a:r>
          </a:p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3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Конвекция</a:t>
            </a: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– это перенос теплоты в жидких и газообразных средах за счет перемещения неравномерно нагретых объемов среды.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F31FFF-B40C-23AA-D7BC-F3E634038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501008"/>
            <a:ext cx="849694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3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Тепловое излучение</a:t>
            </a: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– перенос энергии от одного тела к другому электромагнитными волнами определенной длины (инфракрасный спектр).</a:t>
            </a:r>
          </a:p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Излучение осуществляется твердыми телами, жидкостями и 3-х и более атомными газами.</a:t>
            </a:r>
          </a:p>
        </p:txBody>
      </p:sp>
    </p:spTree>
    <p:extLst>
      <p:ext uri="{BB962C8B-B14F-4D97-AF65-F5344CB8AC3E}">
        <p14:creationId xmlns:p14="http://schemas.microsoft.com/office/powerpoint/2010/main" val="22668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B94B77E-2CE2-1E89-3BEA-17BD46A7A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60648"/>
            <a:ext cx="85176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Совместная передача теплоты теплопроводностью и конвекцией называется </a:t>
            </a:r>
            <a:r>
              <a:rPr kumimoji="0" lang="ru-RU" altLang="ru-BY" sz="3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конвективным теплообменом</a:t>
            </a: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3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Теплоотдача</a:t>
            </a: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– конвективный теплообмен между твердой стенкой и движущейся средой.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A71A119-EA28-2212-0CA9-C5F5F2291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708920"/>
            <a:ext cx="8352928" cy="25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 реальных условиях теплота передается одновременно теплопроводностью, конвекцией и излучением.</a:t>
            </a:r>
          </a:p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Такое явление называется </a:t>
            </a:r>
            <a:r>
              <a:rPr kumimoji="0" lang="ru-RU" altLang="ru-BY" sz="3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сложным теплообменом</a:t>
            </a: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9E92A-E356-10C2-1E4C-18E1B99DA58B}"/>
              </a:ext>
            </a:extLst>
          </p:cNvPr>
          <p:cNvSpPr txBox="1"/>
          <p:nvPr/>
        </p:nvSpPr>
        <p:spPr>
          <a:xfrm>
            <a:off x="251520" y="5016195"/>
            <a:ext cx="85176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Передача теплоты от одного теплоносителя к другому через разделяющую их стенку называется </a:t>
            </a:r>
            <a:r>
              <a:rPr kumimoji="0" lang="ru-RU" altLang="ru-BY" sz="3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теплопередачей</a:t>
            </a:r>
            <a:r>
              <a:rPr kumimoji="0" lang="ru-RU" altLang="ru-BY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1D1C0598-FB35-CADD-9AF6-30A624D5D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385" y="188640"/>
            <a:ext cx="5473229" cy="158432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ТЕПЛОПРОВОДНОСТЬ</a:t>
            </a:r>
            <a:endParaRPr kumimoji="0" lang="ru-RU" altLang="ru-BY" sz="2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07i-i2">
            <a:extLst>
              <a:ext uri="{FF2B5EF4-FFF2-40B4-BE49-F238E27FC236}">
                <a16:creationId xmlns:a16="http://schemas.microsoft.com/office/drawing/2014/main" id="{B2A20034-4B2F-AF58-4F56-D4A91CFF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5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2B93A724-6E91-6F29-F380-F4834F16F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98" y="106166"/>
            <a:ext cx="4104456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Это вид теплообмена, при котором происходит  непосредственная передача энергии от частиц более нагретой  части тела к частицам его менее нагретой части.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BY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BY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Само вещество не перемещается вдоль тела - переносится лишь энергия.</a:t>
            </a:r>
          </a:p>
        </p:txBody>
      </p:sp>
      <p:pic>
        <p:nvPicPr>
          <p:cNvPr id="3" name="Picture 5" descr="Рис">
            <a:extLst>
              <a:ext uri="{FF2B5EF4-FFF2-40B4-BE49-F238E27FC236}">
                <a16:creationId xmlns:a16="http://schemas.microsoft.com/office/drawing/2014/main" id="{B9A62418-84D0-86C3-A7F0-F80F296C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63391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8A0703AC-91A7-38C7-420B-AC2CE657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7" y="260648"/>
            <a:ext cx="5199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Теплопроводность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7173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50637712-4CF2-4D2C-858D-FA8FBFE77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7" y="395794"/>
            <a:ext cx="4249093" cy="158432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КОНВЕКЦИЯ</a:t>
            </a:r>
            <a:endParaRPr kumimoji="0" lang="ru-RU" altLang="ru-BY" sz="2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07i-i4">
            <a:extLst>
              <a:ext uri="{FF2B5EF4-FFF2-40B4-BE49-F238E27FC236}">
                <a16:creationId xmlns:a16="http://schemas.microsoft.com/office/drawing/2014/main" id="{4D6FCD80-94EF-5999-1453-EBD9CD28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7789"/>
            <a:ext cx="3993652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Рис">
            <a:extLst>
              <a:ext uri="{FF2B5EF4-FFF2-40B4-BE49-F238E27FC236}">
                <a16:creationId xmlns:a16="http://schemas.microsoft.com/office/drawing/2014/main" id="{33A584A6-23DA-3832-D1A0-11DC824FD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0" r="5926"/>
          <a:stretch/>
        </p:blipFill>
        <p:spPr bwMode="auto">
          <a:xfrm>
            <a:off x="4819612" y="383864"/>
            <a:ext cx="4144876" cy="6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4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F6FD49D-5D9C-6DA7-DCA5-7C4A13D1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020" y="1700808"/>
            <a:ext cx="6179064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­"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Это  перенос тепла струями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  жидкости или газа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ru-RU" altLang="ru-BY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­"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Конвекция в твердых телах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65000"/>
              <a:tabLst/>
              <a:defRPr/>
            </a:pPr>
            <a:r>
              <a:rPr kumimoji="0" lang="ru-RU" altLang="ru-BY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и вакууме происходить не может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BY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Picture 6" descr="foto2">
            <a:extLst>
              <a:ext uri="{FF2B5EF4-FFF2-40B4-BE49-F238E27FC236}">
                <a16:creationId xmlns:a16="http://schemas.microsoft.com/office/drawing/2014/main" id="{B81B101D-B0A0-C05D-C59D-D8CA66EC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552"/>
            <a:ext cx="2952328" cy="63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1461</Words>
  <Application>Microsoft Office PowerPoint</Application>
  <PresentationFormat>Экран (4:3)</PresentationFormat>
  <Paragraphs>184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Book Antiqua</vt:lpstr>
      <vt:lpstr>Calibri</vt:lpstr>
      <vt:lpstr>Courier New</vt:lpstr>
      <vt:lpstr>Times New Roman</vt:lpstr>
      <vt:lpstr>Wingdings</vt:lpstr>
      <vt:lpstr>Тема Office</vt:lpstr>
      <vt:lpstr>Формула</vt:lpstr>
      <vt:lpstr>ТЕПЛООБМЕН</vt:lpstr>
      <vt:lpstr>1 ОСНОВНЫЕ ПОНЯТИЯ ТЕОРИИ ТЕПЛООБМЕНА</vt:lpstr>
      <vt:lpstr>1.1 Виды теплообмена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1.2 Основные понятия и определения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2.1 Закон Фурье</vt:lpstr>
      <vt:lpstr>Презентация PowerPoint</vt:lpstr>
      <vt:lpstr>Презентация PowerPoint</vt:lpstr>
      <vt:lpstr>2.2 Дифференциальное уравнение теплопроводности</vt:lpstr>
      <vt:lpstr>2.3 Теплопроводность при стационарном режиме</vt:lpstr>
      <vt:lpstr>Презентация PowerPoint</vt:lpstr>
      <vt:lpstr>Презентация PowerPoint</vt:lpstr>
      <vt:lpstr>Презентация PowerPoint</vt:lpstr>
      <vt:lpstr>Презентация PowerPoint</vt:lpstr>
      <vt:lpstr>3.1 Основные определения конвективного теплообмена</vt:lpstr>
      <vt:lpstr>3.2 Виды конвективного теплообмена</vt:lpstr>
      <vt:lpstr>3.3 Режимы течения и пограничный слой</vt:lpstr>
      <vt:lpstr>Презентация PowerPoint</vt:lpstr>
      <vt:lpstr>Презентация PowerPoint</vt:lpstr>
      <vt:lpstr>Пограничный слой</vt:lpstr>
      <vt:lpstr>3.4 Закон Ньютона-Рихмана</vt:lpstr>
      <vt:lpstr>Презентация PowerPoint</vt:lpstr>
      <vt:lpstr>3.5 Факторы, влияющие на интенсивность конвективного теплообмена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ТЕПЛООБМЕН</dc:title>
  <dc:creator>Оля</dc:creator>
  <cp:lastModifiedBy>PK BGSHA</cp:lastModifiedBy>
  <cp:revision>35</cp:revision>
  <dcterms:created xsi:type="dcterms:W3CDTF">2012-12-04T15:38:40Z</dcterms:created>
  <dcterms:modified xsi:type="dcterms:W3CDTF">2024-02-08T13:17:53Z</dcterms:modified>
</cp:coreProperties>
</file>