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93" r:id="rId1"/>
  </p:sldMasterIdLst>
  <p:sldIdLst>
    <p:sldId id="655" r:id="rId2"/>
    <p:sldId id="657" r:id="rId3"/>
    <p:sldId id="653" r:id="rId4"/>
    <p:sldId id="671" r:id="rId5"/>
    <p:sldId id="684" r:id="rId6"/>
    <p:sldId id="687" r:id="rId7"/>
    <p:sldId id="663" r:id="rId8"/>
    <p:sldId id="662" r:id="rId9"/>
    <p:sldId id="659" r:id="rId10"/>
    <p:sldId id="693" r:id="rId11"/>
    <p:sldId id="713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6" r:id="rId22"/>
    <p:sldId id="761" r:id="rId23"/>
    <p:sldId id="762" r:id="rId24"/>
    <p:sldId id="763" r:id="rId25"/>
    <p:sldId id="764" r:id="rId26"/>
    <p:sldId id="765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11" r:id="rId44"/>
    <p:sldId id="710" r:id="rId45"/>
    <p:sldId id="707" r:id="rId46"/>
    <p:sldId id="783" r:id="rId47"/>
    <p:sldId id="706" r:id="rId48"/>
    <p:sldId id="784" r:id="rId4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SimSun" panose="02010600030101010101" pitchFamily="2" charset="-122"/>
      <p:regular r:id="rId58"/>
    </p:embeddedFont>
    <p:embeddedFont>
      <p:font typeface="Tw Cen MT" panose="020B0602020104020603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1" autoAdjust="0"/>
  </p:normalViewPr>
  <p:slideViewPr>
    <p:cSldViewPr>
      <p:cViewPr varScale="1">
        <p:scale>
          <a:sx n="106" d="100"/>
          <a:sy n="106" d="100"/>
        </p:scale>
        <p:origin x="17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EEDA6-C1C3-4E7B-986B-8111D1BD9B16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6173-2F18-4FA6-8FE3-F9927BFA12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28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8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42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2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93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85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04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74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25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3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4271B-5D41-4444-B23C-7AE3B1F99A3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5E0-C336-401B-8E00-CB1F2F3DE6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0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1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004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D5F23-7F16-4C05-B590-22E67F0464CF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06EA-91F3-4CC8-A1E7-2E3CD7E60C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03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C189A-E912-49EE-BEE4-527D31889D2E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1B5C-5794-4785-A85C-DCE08D7E4E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0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8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73862-39CF-4BFA-BA96-935F461A2FCC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C3ED-A529-4828-97FF-4F42272ADF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6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136336-CD9E-4746-9016-42A15EF5EE20}" type="datetimeFigureOut">
              <a:rPr lang="ru-RU" smtClean="0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7FDB0E-A6E8-4D33-9086-4076833236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5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AA507462-553D-4515-9555-AE50639E9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970"/>
            <a:ext cx="8776686" cy="1143000"/>
          </a:xfrm>
        </p:spPr>
        <p:txBody>
          <a:bodyPr anchor="ctr">
            <a:normAutofit/>
          </a:bodyPr>
          <a:lstStyle/>
          <a:p>
            <a:pPr indent="466725" defTabSz="539750" eaLnBrk="1" hangingPunct="1">
              <a:defRPr/>
            </a:pPr>
            <a:r>
              <a:rPr lang="ru-RU" b="1" dirty="0">
                <a:latin typeface="Century Gothic" panose="020B0502020202020204" pitchFamily="34" charset="0"/>
              </a:rPr>
              <a:t>Тема 2</a:t>
            </a:r>
            <a:r>
              <a:rPr lang="ru-RU" b="1" cap="all" dirty="0">
                <a:latin typeface="Century Gothic" panose="020B0502020202020204" pitchFamily="34" charset="0"/>
              </a:rPr>
              <a:t>. </a:t>
            </a:r>
            <a:r>
              <a:rPr lang="ru-RU" b="1" dirty="0">
                <a:latin typeface="Century Gothic" panose="020B0502020202020204" pitchFamily="34" charset="0"/>
              </a:rPr>
              <a:t>Первый и второй законы термодинамики</a:t>
            </a:r>
            <a:endParaRPr lang="be-BY" b="1" dirty="0">
              <a:latin typeface="Century Gothic" panose="020B0502020202020204" pitchFamily="34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3493E663-2584-4D31-B1BD-58CABC99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5A949C2A-D944-4239-88AA-38A9EA02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8" name="Rectangle 10">
            <a:extLst>
              <a:ext uri="{FF2B5EF4-FFF2-40B4-BE49-F238E27FC236}">
                <a16:creationId xmlns:a16="http://schemas.microsoft.com/office/drawing/2014/main" id="{FC47D822-0364-424D-80B1-D09574B4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9" name="Rectangle 2">
            <a:extLst>
              <a:ext uri="{FF2B5EF4-FFF2-40B4-BE49-F238E27FC236}">
                <a16:creationId xmlns:a16="http://schemas.microsoft.com/office/drawing/2014/main" id="{8476C8B0-B2B2-4ABD-A49C-321487B4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80" name="Rectangle 2">
            <a:extLst>
              <a:ext uri="{FF2B5EF4-FFF2-40B4-BE49-F238E27FC236}">
                <a16:creationId xmlns:a16="http://schemas.microsoft.com/office/drawing/2014/main" id="{13AD02CF-D738-44B2-A76D-0D9929DBB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81" name="Rectangle 10">
            <a:extLst>
              <a:ext uri="{FF2B5EF4-FFF2-40B4-BE49-F238E27FC236}">
                <a16:creationId xmlns:a16="http://schemas.microsoft.com/office/drawing/2014/main" id="{8C4A2092-E690-4965-83DC-65A45A47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82" name="Rectangle 13">
            <a:extLst>
              <a:ext uri="{FF2B5EF4-FFF2-40B4-BE49-F238E27FC236}">
                <a16:creationId xmlns:a16="http://schemas.microsoft.com/office/drawing/2014/main" id="{767BF372-FB25-49F8-9736-85360B15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546772-361B-4744-862A-3294A1614805}"/>
              </a:ext>
            </a:extLst>
          </p:cNvPr>
          <p:cNvSpPr/>
          <p:nvPr/>
        </p:nvSpPr>
        <p:spPr>
          <a:xfrm>
            <a:off x="-27373" y="944327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Вопрос 1. Аналитические выражения для работы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Century Gothic" panose="020B0502020202020204" pitchFamily="34" charset="0"/>
              </a:rPr>
              <a:t> и теплоты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26D24F-54FE-4BC1-99E9-FB0078AC4980}"/>
              </a:ext>
            </a:extLst>
          </p:cNvPr>
          <p:cNvSpPr/>
          <p:nvPr/>
        </p:nvSpPr>
        <p:spPr>
          <a:xfrm>
            <a:off x="83968" y="1769671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Фундаментальный закон природы формулируется следующим образом: </a:t>
            </a:r>
            <a:r>
              <a:rPr lang="ru-RU" sz="2000" b="1" dirty="0">
                <a:latin typeface="Century Gothic" panose="020B0502020202020204" pitchFamily="34" charset="0"/>
              </a:rPr>
              <a:t>в изолированной системе энергия не пропадает бесследно и не возникает вновь, она лишь переходит из одного вида в другой. Общая сумма всех видов энергий остается постоянной.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B2D98-6136-4A35-9CAF-05BEE79F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2" y="3350799"/>
            <a:ext cx="3998928" cy="34395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1307EC-536E-4F5F-B341-4E62003B3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49" t="26403" r="20834" b="50000"/>
          <a:stretch/>
        </p:blipFill>
        <p:spPr>
          <a:xfrm>
            <a:off x="4338166" y="3885041"/>
            <a:ext cx="4732224" cy="195568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726D3244-875C-4FFF-BB87-D3D6027BB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69274C3B-2B43-4458-961B-C5C52A8D0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26" name="Rectangle 10">
            <a:extLst>
              <a:ext uri="{FF2B5EF4-FFF2-40B4-BE49-F238E27FC236}">
                <a16:creationId xmlns:a16="http://schemas.microsoft.com/office/drawing/2014/main" id="{5A1C0F43-1CD9-40F8-AF7E-CBCDB327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27" name="Rectangle 2">
            <a:extLst>
              <a:ext uri="{FF2B5EF4-FFF2-40B4-BE49-F238E27FC236}">
                <a16:creationId xmlns:a16="http://schemas.microsoft.com/office/drawing/2014/main" id="{C05375DD-7378-464F-92A6-39E04483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5CE084C9-EFCA-4D4E-8826-BA0FE85A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60F5B1E9-531D-4B85-846E-5D060D350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30730" name="Picture 3">
            <a:extLst>
              <a:ext uri="{FF2B5EF4-FFF2-40B4-BE49-F238E27FC236}">
                <a16:creationId xmlns:a16="http://schemas.microsoft.com/office/drawing/2014/main" id="{A610A71F-684C-4174-B9D5-C4CCDE980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7"/>
          <a:stretch/>
        </p:blipFill>
        <p:spPr bwMode="auto">
          <a:xfrm>
            <a:off x="3124200" y="1707416"/>
            <a:ext cx="18288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5">
            <a:extLst>
              <a:ext uri="{FF2B5EF4-FFF2-40B4-BE49-F238E27FC236}">
                <a16:creationId xmlns:a16="http://schemas.microsoft.com/office/drawing/2014/main" id="{3CBBDCC6-94DF-4D44-B806-233E3A58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E776A6-ACA1-49C9-9EF7-F678AFB335DC}"/>
              </a:ext>
            </a:extLst>
          </p:cNvPr>
          <p:cNvSpPr/>
          <p:nvPr/>
        </p:nvSpPr>
        <p:spPr>
          <a:xfrm>
            <a:off x="33291" y="762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Выделим элементарный участок изменения энтропии </a:t>
            </a:r>
            <a:r>
              <a:rPr lang="ru-RU" sz="2000" dirty="0" err="1">
                <a:latin typeface="Century Gothic" panose="020B0502020202020204" pitchFamily="34" charset="0"/>
              </a:rPr>
              <a:t>ds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изменени</a:t>
            </a:r>
            <a:r>
              <a:rPr lang="ru-RU" sz="2000" dirty="0">
                <a:latin typeface="Century Gothic" panose="020B0502020202020204" pitchFamily="34" charset="0"/>
              </a:rPr>
              <a:t>-ем температуры на этом участке можно пренебречь ввиду его малости и считать температуру постоянной и равной T. Тогда элементарное количество теплоты </a:t>
            </a:r>
            <a:r>
              <a:rPr lang="ru-RU" sz="2000" dirty="0" err="1">
                <a:latin typeface="Century Gothic" panose="020B0502020202020204" pitchFamily="34" charset="0"/>
              </a:rPr>
              <a:t>dq</a:t>
            </a:r>
            <a:r>
              <a:rPr lang="ru-RU" sz="2000" dirty="0">
                <a:latin typeface="Century Gothic" panose="020B0502020202020204" pitchFamily="34" charset="0"/>
              </a:rPr>
              <a:t>, подведенное на данном участке, определится из выражения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590682-E455-49CD-B68B-2A89755A41A8}"/>
              </a:ext>
            </a:extLst>
          </p:cNvPr>
          <p:cNvSpPr/>
          <p:nvPr/>
        </p:nvSpPr>
        <p:spPr>
          <a:xfrm>
            <a:off x="312180" y="2464653"/>
            <a:ext cx="851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а полное количество теплоты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1–2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подведённой в процессе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endParaRPr lang="ru-RU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129EE9-6F36-4721-A693-90412FB11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71800"/>
            <a:ext cx="4889416" cy="174360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FF4062-A78A-472D-A2F0-6423A4151E18}"/>
              </a:ext>
            </a:extLst>
          </p:cNvPr>
          <p:cNvSpPr/>
          <p:nvPr/>
        </p:nvSpPr>
        <p:spPr>
          <a:xfrm>
            <a:off x="228600" y="4953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Диаграмму в системе координат </a:t>
            </a:r>
            <a:r>
              <a:rPr lang="ru-RU" sz="2000" dirty="0" err="1">
                <a:latin typeface="Century Gothic" panose="020B0502020202020204" pitchFamily="34" charset="0"/>
              </a:rPr>
              <a:t>Ts</a:t>
            </a:r>
            <a:r>
              <a:rPr lang="ru-RU" sz="2000" dirty="0">
                <a:latin typeface="Century Gothic" panose="020B0502020202020204" pitchFamily="34" charset="0"/>
              </a:rPr>
              <a:t> часто называют </a:t>
            </a:r>
            <a:r>
              <a:rPr lang="ru-RU" sz="2000" b="1" dirty="0">
                <a:latin typeface="Century Gothic" panose="020B0502020202020204" pitchFamily="34" charset="0"/>
              </a:rPr>
              <a:t>тепловой диаграммой</a:t>
            </a:r>
            <a:r>
              <a:rPr lang="ru-RU" sz="2000" dirty="0">
                <a:latin typeface="Century Gothic" panose="020B0502020202020204" pitchFamily="34" charset="0"/>
              </a:rPr>
              <a:t>, так как площадь в ней выражает </a:t>
            </a:r>
            <a:r>
              <a:rPr lang="ru-RU" sz="2000" b="1" dirty="0">
                <a:latin typeface="Century Gothic" panose="020B0502020202020204" pitchFamily="34" charset="0"/>
              </a:rPr>
              <a:t>количество теплоты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A55130FE-BC16-40CF-B43C-6D0620D0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DDE8B3E-1D88-4827-B42E-203507C16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4822" name="Rectangle 10">
            <a:extLst>
              <a:ext uri="{FF2B5EF4-FFF2-40B4-BE49-F238E27FC236}">
                <a16:creationId xmlns:a16="http://schemas.microsoft.com/office/drawing/2014/main" id="{5D44D067-9CA8-4C47-B6C8-71FF84BC5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4823" name="Rectangle 2">
            <a:extLst>
              <a:ext uri="{FF2B5EF4-FFF2-40B4-BE49-F238E27FC236}">
                <a16:creationId xmlns:a16="http://schemas.microsoft.com/office/drawing/2014/main" id="{AA02DC21-4441-4D65-AE9C-77F5F8B6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34824" name="Rectangle 2">
            <a:extLst>
              <a:ext uri="{FF2B5EF4-FFF2-40B4-BE49-F238E27FC236}">
                <a16:creationId xmlns:a16="http://schemas.microsoft.com/office/drawing/2014/main" id="{0DBF45FE-B985-439D-9F70-C382F64C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72C4E5-538E-4A0C-BACF-5A2E77C4CF25}"/>
              </a:ext>
            </a:extLst>
          </p:cNvPr>
          <p:cNvSpPr/>
          <p:nvPr/>
        </p:nvSpPr>
        <p:spPr>
          <a:xfrm>
            <a:off x="114300" y="152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Вопрос 2. Аналитические выражения </a:t>
            </a:r>
          </a:p>
          <a:p>
            <a:pPr algn="ctr"/>
            <a:r>
              <a:rPr lang="ru-RU" sz="2800" dirty="0">
                <a:latin typeface="Century Gothic" panose="020B0502020202020204" pitchFamily="34" charset="0"/>
              </a:rPr>
              <a:t>первого закона термодинамики</a:t>
            </a:r>
            <a:endParaRPr lang="ru-RU" sz="2800" i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D47AE6-AC0E-4541-B58C-E388D32CA914}"/>
              </a:ext>
            </a:extLst>
          </p:cNvPr>
          <p:cNvSpPr/>
          <p:nvPr/>
        </p:nvSpPr>
        <p:spPr>
          <a:xfrm>
            <a:off x="-31812" y="1106507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Пусть 1 кг идеального газа совершает произвольный термодинамический процесс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, на элементарном участке которого подводится бесконечно малое количество теплоты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dq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при этом температура и удельный объём газа увеличиваются соответственно на бесконечно малые величины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2092C-CBEB-4ADE-B0C4-093EDEFE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571"/>
            <a:ext cx="5029051" cy="40997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226750-793D-4CD1-9CA6-BC434B3C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368" y="2849354"/>
            <a:ext cx="2228314" cy="6455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EF72F-DCD8-4DE2-943F-C123CEF2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37" y="3955860"/>
            <a:ext cx="4122563" cy="636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F71E4A-7568-4E2F-9424-14B855BDBE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624"/>
          <a:stretch/>
        </p:blipFill>
        <p:spPr>
          <a:xfrm>
            <a:off x="5582150" y="4992817"/>
            <a:ext cx="894850" cy="620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436651-498C-43A6-B21A-DB5CE24D6A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600"/>
          <a:stretch/>
        </p:blipFill>
        <p:spPr>
          <a:xfrm>
            <a:off x="6477000" y="4992639"/>
            <a:ext cx="2138259" cy="62019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C677C3-56B5-4450-9F68-55A858C1484E}"/>
              </a:ext>
            </a:extLst>
          </p:cNvPr>
          <p:cNvSpPr/>
          <p:nvPr/>
        </p:nvSpPr>
        <p:spPr>
          <a:xfrm>
            <a:off x="114300" y="533400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Уравнение представляет собой одну из форм записи </a:t>
            </a:r>
            <a:r>
              <a:rPr lang="ru-RU" sz="2000" b="1" dirty="0" err="1">
                <a:latin typeface="Century Gothic" panose="020B0502020202020204" pitchFamily="34" charset="0"/>
              </a:rPr>
              <a:t>анали-тического</a:t>
            </a:r>
            <a:r>
              <a:rPr lang="ru-RU" sz="2000" b="1" dirty="0">
                <a:latin typeface="Century Gothic" panose="020B0502020202020204" pitchFamily="34" charset="0"/>
              </a:rPr>
              <a:t> выражения первого закона термодинамики</a:t>
            </a:r>
            <a:r>
              <a:rPr lang="ru-RU" sz="2000" dirty="0">
                <a:latin typeface="Century Gothic" panose="020B0502020202020204" pitchFamily="34" charset="0"/>
              </a:rPr>
              <a:t>, где </a:t>
            </a:r>
            <a:r>
              <a:rPr lang="ru-RU" sz="2000" b="1" dirty="0">
                <a:latin typeface="Century Gothic" panose="020B0502020202020204" pitchFamily="34" charset="0"/>
              </a:rPr>
              <a:t>теплота, подводимая к термодинамической системе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b="1" dirty="0">
                <a:latin typeface="Century Gothic" panose="020B0502020202020204" pitchFamily="34" charset="0"/>
              </a:rPr>
              <a:t>выражена через изменение внутренней энергии системы и совершаемую ей работу расширения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49E0B6-50EB-492C-BB0F-7BA2B0493D2B}"/>
              </a:ext>
            </a:extLst>
          </p:cNvPr>
          <p:cNvSpPr/>
          <p:nvPr/>
        </p:nvSpPr>
        <p:spPr>
          <a:xfrm>
            <a:off x="3384816" y="2164616"/>
            <a:ext cx="2374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a-Latn" altLang="ru-RU" sz="3600" i="1" cap="all" dirty="0">
                <a:solidFill>
                  <a:prstClr val="black"/>
                </a:solidFill>
              </a:rPr>
              <a:t>h</a:t>
            </a:r>
            <a:r>
              <a:rPr lang="de-DE" altLang="ru-RU" sz="3600" cap="all" dirty="0">
                <a:solidFill>
                  <a:prstClr val="black"/>
                </a:solidFill>
              </a:rPr>
              <a:t> </a:t>
            </a:r>
            <a:r>
              <a:rPr lang="la-Latn" altLang="ru-RU" sz="3600" i="1" cap="all" dirty="0">
                <a:solidFill>
                  <a:prstClr val="black"/>
                </a:solidFill>
              </a:rPr>
              <a:t>=</a:t>
            </a:r>
            <a:r>
              <a:rPr lang="de-DE" altLang="ru-RU" sz="3600" cap="all" dirty="0">
                <a:solidFill>
                  <a:prstClr val="black"/>
                </a:solidFill>
              </a:rPr>
              <a:t> </a:t>
            </a:r>
            <a:r>
              <a:rPr lang="de-DE" altLang="ru-RU" sz="3600" i="1" cap="all" dirty="0">
                <a:solidFill>
                  <a:prstClr val="black"/>
                </a:solidFill>
              </a:rPr>
              <a:t>u</a:t>
            </a:r>
            <a:r>
              <a:rPr lang="de-DE" altLang="ru-RU" sz="3600" cap="all" dirty="0">
                <a:solidFill>
                  <a:prstClr val="black"/>
                </a:solidFill>
              </a:rPr>
              <a:t> </a:t>
            </a:r>
            <a:r>
              <a:rPr lang="ru-RU" altLang="ru-RU" sz="3600" cap="all" dirty="0">
                <a:solidFill>
                  <a:prstClr val="black"/>
                </a:solidFill>
              </a:rPr>
              <a:t>+</a:t>
            </a:r>
            <a:r>
              <a:rPr lang="de-DE" altLang="ru-RU" sz="3600" cap="all" dirty="0">
                <a:solidFill>
                  <a:prstClr val="black"/>
                </a:solidFill>
              </a:rPr>
              <a:t> </a:t>
            </a:r>
            <a:r>
              <a:rPr lang="de-DE" altLang="ru-RU" sz="3600" i="1" cap="all" dirty="0" err="1">
                <a:solidFill>
                  <a:prstClr val="black"/>
                </a:solidFill>
              </a:rPr>
              <a:t>Pv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DA1427-CFB7-41AD-A10F-D5286BB4DD9A}"/>
              </a:ext>
            </a:extLst>
          </p:cNvPr>
          <p:cNvSpPr/>
          <p:nvPr/>
        </p:nvSpPr>
        <p:spPr>
          <a:xfrm>
            <a:off x="0" y="2810947"/>
            <a:ext cx="902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Продифференцировав и преобразовав выражение , получим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DB8286-7149-470A-B72B-7F0F0C3D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22" y="3352800"/>
            <a:ext cx="7803556" cy="7559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5BF146-DF36-43D7-9AD6-EB7498AEDDFD}"/>
              </a:ext>
            </a:extLst>
          </p:cNvPr>
          <p:cNvSpPr/>
          <p:nvPr/>
        </p:nvSpPr>
        <p:spPr>
          <a:xfrm>
            <a:off x="228600" y="4471755"/>
            <a:ext cx="880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Уравнение представляет собой другую форму записи </a:t>
            </a:r>
            <a:r>
              <a:rPr lang="ru-RU" sz="2000" b="1" dirty="0" err="1">
                <a:latin typeface="Century Gothic" panose="020B0502020202020204" pitchFamily="34" charset="0"/>
              </a:rPr>
              <a:t>анали-тического</a:t>
            </a:r>
            <a:r>
              <a:rPr lang="ru-RU" sz="2000" b="1" dirty="0">
                <a:latin typeface="Century Gothic" panose="020B0502020202020204" pitchFamily="34" charset="0"/>
              </a:rPr>
              <a:t> выражения первого закона термодинамики</a:t>
            </a:r>
            <a:r>
              <a:rPr lang="ru-RU" sz="2000" dirty="0">
                <a:latin typeface="Century Gothic" panose="020B0502020202020204" pitchFamily="34" charset="0"/>
              </a:rPr>
              <a:t>, где </a:t>
            </a:r>
            <a:r>
              <a:rPr lang="ru-RU" sz="2000" b="1" dirty="0">
                <a:latin typeface="Century Gothic" panose="020B0502020202020204" pitchFamily="34" charset="0"/>
              </a:rPr>
              <a:t>теплота, подводимая к термодинамической системе, выражена через изменение энтальпии системы и полезную (располагаемую) работу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663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C52502-8F89-4098-9465-C770DBDCE347}"/>
              </a:ext>
            </a:extLst>
          </p:cNvPr>
          <p:cNvSpPr/>
          <p:nvPr/>
        </p:nvSpPr>
        <p:spPr>
          <a:xfrm>
            <a:off x="114300" y="24414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Вопрос 3. Анализ термодинамических процессов идеальных газов</a:t>
            </a:r>
            <a:endParaRPr lang="ru-RU" sz="2800" i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393336-0D5F-4B24-988B-8800CBAC65A5}"/>
              </a:ext>
            </a:extLst>
          </p:cNvPr>
          <p:cNvSpPr/>
          <p:nvPr/>
        </p:nvSpPr>
        <p:spPr>
          <a:xfrm>
            <a:off x="57150" y="978521"/>
            <a:ext cx="9029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Основными </a:t>
            </a:r>
            <a:r>
              <a:rPr lang="ru-RU" sz="2000" b="1" dirty="0">
                <a:latin typeface="Century Gothic" panose="020B0502020202020204" pitchFamily="34" charset="0"/>
              </a:rPr>
              <a:t>термодинамическими процессами</a:t>
            </a:r>
            <a:r>
              <a:rPr lang="ru-RU" sz="2000" dirty="0">
                <a:latin typeface="Century Gothic" panose="020B0502020202020204" pitchFamily="34" charset="0"/>
              </a:rPr>
              <a:t>, имеющими большое значение в технике, являются: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изохорный</a:t>
            </a:r>
            <a:r>
              <a:rPr lang="ru-RU" sz="2000" dirty="0">
                <a:latin typeface="Century Gothic" panose="020B0502020202020204" pitchFamily="34" charset="0"/>
              </a:rPr>
              <a:t>, протекающий при постоянном объёме;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изобарный</a:t>
            </a:r>
            <a:r>
              <a:rPr lang="ru-RU" sz="2000" dirty="0">
                <a:latin typeface="Century Gothic" panose="020B0502020202020204" pitchFamily="34" charset="0"/>
              </a:rPr>
              <a:t>, протекающий при постоянном давлении;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изотермический</a:t>
            </a:r>
            <a:r>
              <a:rPr lang="ru-RU" sz="2000" dirty="0">
                <a:latin typeface="Century Gothic" panose="020B0502020202020204" pitchFamily="34" charset="0"/>
              </a:rPr>
              <a:t>, протекающий при постоянной температуре;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адиабатный</a:t>
            </a:r>
            <a:r>
              <a:rPr lang="ru-RU" sz="2000" dirty="0">
                <a:latin typeface="Century Gothic" panose="020B0502020202020204" pitchFamily="34" charset="0"/>
              </a:rPr>
              <a:t>, протекающий без теплообмена с окружающей средой.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4F4504-0BDC-4C3A-9A91-CDD438611ED7}"/>
              </a:ext>
            </a:extLst>
          </p:cNvPr>
          <p:cNvSpPr/>
          <p:nvPr/>
        </p:nvSpPr>
        <p:spPr>
          <a:xfrm>
            <a:off x="57150" y="3105834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Кроме того, имеется группа процессов, являющихся обобщающими для основных процессов, которые называются </a:t>
            </a:r>
            <a:r>
              <a:rPr lang="ru-RU" sz="2000" b="1" dirty="0">
                <a:latin typeface="Century Gothic" panose="020B0502020202020204" pitchFamily="34" charset="0"/>
              </a:rPr>
              <a:t>политропными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FA7704-61CD-4A86-B00B-535147422FE4}"/>
              </a:ext>
            </a:extLst>
          </p:cNvPr>
          <p:cNvSpPr/>
          <p:nvPr/>
        </p:nvSpPr>
        <p:spPr>
          <a:xfrm>
            <a:off x="247650" y="4119511"/>
            <a:ext cx="864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Задачами анализа термодинамических процессов являются: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D08D37-4DFA-4069-A488-91FEFB714794}"/>
              </a:ext>
            </a:extLst>
          </p:cNvPr>
          <p:cNvSpPr/>
          <p:nvPr/>
        </p:nvSpPr>
        <p:spPr>
          <a:xfrm>
            <a:off x="29592" y="4644717"/>
            <a:ext cx="902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9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определение закономерностей изменения параметров состояния термодинамической системы;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E24BEB-2F48-4A2A-B3C1-75C5A5CC3313}"/>
              </a:ext>
            </a:extLst>
          </p:cNvPr>
          <p:cNvSpPr/>
          <p:nvPr/>
        </p:nvSpPr>
        <p:spPr>
          <a:xfrm>
            <a:off x="0" y="5400439"/>
            <a:ext cx="8972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2) выявление особенностей превращения и перераспределения энергии в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490801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2D1CA2-9CD7-4D6E-AF63-7EFFD5BA1F88}"/>
              </a:ext>
            </a:extLst>
          </p:cNvPr>
          <p:cNvSpPr/>
          <p:nvPr/>
        </p:nvSpPr>
        <p:spPr>
          <a:xfrm>
            <a:off x="114300" y="1524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Анализ всех процессов осуществляется общим термодинамическим методом в следующей последовательности: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754FAB-8D76-46E0-A973-2B2CEE72C9FA}"/>
              </a:ext>
            </a:extLst>
          </p:cNvPr>
          <p:cNvSpPr/>
          <p:nvPr/>
        </p:nvSpPr>
        <p:spPr>
          <a:xfrm>
            <a:off x="114300" y="880261"/>
            <a:ext cx="8877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</a:rPr>
              <a:t>формулируется закон и выводятся уравнения процесса;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</a:rPr>
              <a:t>по имеющимся уравнениям строятся графики процесса в координатах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Century Gothic" panose="020B0502020202020204" pitchFamily="34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ru-RU" sz="2000" dirty="0">
                <a:latin typeface="Century Gothic" panose="020B050202020202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</a:rPr>
              <a:t>определяется зависимость между начальными и конечными параметрами состояния системы;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F1FDBB-7FEA-4A4A-AFF1-E15A2BB54D1E}"/>
              </a:ext>
            </a:extLst>
          </p:cNvPr>
          <p:cNvSpPr/>
          <p:nvPr/>
        </p:nvSpPr>
        <p:spPr>
          <a:xfrm>
            <a:off x="115410" y="24384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+mj-lt"/>
              <a:buAutoNum type="arabicPeriod" startAt="4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определяется работа расширения </a:t>
            </a:r>
            <a:r>
              <a:rPr lang="en-US" altLang="ru-RU" sz="2000" i="1" kern="0" dirty="0">
                <a:solidFill>
                  <a:srgbClr val="000000"/>
                </a:solidFill>
                <a:latin typeface="Times New Roman"/>
              </a:rPr>
              <a:t>l</a:t>
            </a:r>
            <a:endParaRPr lang="ru-RU" altLang="ru-RU" sz="2000" i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C71D2B7-EC56-43B0-BFB0-7A364C8D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2755962"/>
            <a:ext cx="2066925" cy="13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81F94A-9B69-4991-A73A-F0E0AF3248A1}"/>
              </a:ext>
            </a:extLst>
          </p:cNvPr>
          <p:cNvSpPr/>
          <p:nvPr/>
        </p:nvSpPr>
        <p:spPr>
          <a:xfrm>
            <a:off x="123917" y="3957493"/>
            <a:ext cx="864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5.   определяется полезная (располагаемая) работа </a:t>
            </a:r>
            <a:r>
              <a:rPr lang="en-US" altLang="ru-RU" sz="2000" i="1" kern="0" dirty="0">
                <a:solidFill>
                  <a:srgbClr val="000000"/>
                </a:solidFill>
                <a:latin typeface="Times New Roman"/>
              </a:rPr>
              <a:t>l</a:t>
            </a:r>
            <a:r>
              <a:rPr lang="ru-RU" altLang="ru-RU" sz="2000" i="1" kern="0" dirty="0">
                <a:solidFill>
                  <a:srgbClr val="000000"/>
                </a:solidFill>
                <a:latin typeface="Times New Roman"/>
              </a:rPr>
              <a:t>'</a:t>
            </a:r>
            <a:endParaRPr lang="ru-RU" altLang="ru-RU" sz="32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5B63E7-89FE-4E3A-AE14-71848F5E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25" y="4495800"/>
            <a:ext cx="2749748" cy="15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8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75CBE8-2D4B-4A4D-A0D4-96DABE5C845E}"/>
              </a:ext>
            </a:extLst>
          </p:cNvPr>
          <p:cNvSpPr/>
          <p:nvPr/>
        </p:nvSpPr>
        <p:spPr>
          <a:xfrm>
            <a:off x="146482" y="-29817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+mj-lt"/>
              <a:buAutoNum type="arabicPeriod" startAt="6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определяется изменение внутренней энергии </a:t>
            </a:r>
            <a:r>
              <a:rPr lang="el-GR" altLang="ru-RU" sz="2000" kern="0" dirty="0">
                <a:solidFill>
                  <a:srgbClr val="000000"/>
                </a:solidFill>
                <a:latin typeface="Times New Roman"/>
              </a:rPr>
              <a:t>Δ</a:t>
            </a:r>
            <a:r>
              <a:rPr lang="de-DE" altLang="ru-RU" sz="2000" i="1" kern="0" dirty="0">
                <a:solidFill>
                  <a:srgbClr val="000000"/>
                </a:solidFill>
                <a:latin typeface="Times New Roman"/>
              </a:rPr>
              <a:t>u</a:t>
            </a:r>
            <a:endParaRPr lang="ru-RU" altLang="ru-RU" sz="2000" i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ED9D3641-8896-4C10-BE91-FAC831BD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0661"/>
            <a:ext cx="3123803" cy="6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FE4B19-0375-4779-A8EC-5FF2C7F1DB25}"/>
              </a:ext>
            </a:extLst>
          </p:cNvPr>
          <p:cNvSpPr/>
          <p:nvPr/>
        </p:nvSpPr>
        <p:spPr>
          <a:xfrm>
            <a:off x="152201" y="822078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7.   определяется изменение энтальпии </a:t>
            </a:r>
            <a:r>
              <a:rPr lang="el-GR" altLang="ru-RU" sz="2000" kern="0" dirty="0">
                <a:solidFill>
                  <a:srgbClr val="000000"/>
                </a:solidFill>
                <a:latin typeface="Times New Roman"/>
              </a:rPr>
              <a:t>Δ</a:t>
            </a:r>
            <a:r>
              <a:rPr lang="de-DE" altLang="ru-RU" sz="2000" i="1" kern="0" dirty="0">
                <a:solidFill>
                  <a:srgbClr val="000000"/>
                </a:solidFill>
                <a:latin typeface="Times New Roman"/>
              </a:rPr>
              <a:t>h</a:t>
            </a: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025A2D-1D9C-4BED-8DD5-80AED7C716A9}"/>
              </a:ext>
            </a:extLst>
          </p:cNvPr>
          <p:cNvSpPr/>
          <p:nvPr/>
        </p:nvSpPr>
        <p:spPr>
          <a:xfrm>
            <a:off x="152399" y="1644578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+mj-lt"/>
              <a:buAutoNum type="arabicPeriod" startAt="8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определяется изменение энтропии </a:t>
            </a:r>
            <a:r>
              <a:rPr lang="la-Latn" altLang="ru-RU" sz="3200" kern="0" dirty="0">
                <a:solidFill>
                  <a:srgbClr val="000000"/>
                </a:solidFill>
                <a:latin typeface="Times New Roman"/>
              </a:rPr>
              <a:t>Δ</a:t>
            </a:r>
            <a:r>
              <a:rPr lang="en-US" altLang="ru-RU" sz="3200" i="1" kern="0" dirty="0">
                <a:solidFill>
                  <a:srgbClr val="000000"/>
                </a:solidFill>
                <a:latin typeface="Times New Roman"/>
              </a:rPr>
              <a:t>s</a:t>
            </a:r>
            <a:endParaRPr lang="ru-RU" altLang="ru-RU" sz="3200" i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9050542F-1E02-44CA-91C4-A85DA270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07" y="1207108"/>
            <a:ext cx="3232188" cy="6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4D3D4FC-E248-4B2B-A8DE-40452992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3" y="2138923"/>
            <a:ext cx="3838575" cy="9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926095-6602-47CA-A3E1-BD1F433C9927}"/>
              </a:ext>
            </a:extLst>
          </p:cNvPr>
          <p:cNvSpPr/>
          <p:nvPr/>
        </p:nvSpPr>
        <p:spPr>
          <a:xfrm>
            <a:off x="146482" y="3075057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9.   определяется количество теплоты </a:t>
            </a:r>
            <a:r>
              <a:rPr lang="la-Latn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участвующей в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процессе, на основании первого закона термодинамики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F37C66C-7D75-4125-AC91-9F2A09A6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41" y="3782943"/>
            <a:ext cx="1890315" cy="6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661255-9B5F-4D8F-8CC0-5C393712F9A4}"/>
              </a:ext>
            </a:extLst>
          </p:cNvPr>
          <p:cNvSpPr/>
          <p:nvPr/>
        </p:nvSpPr>
        <p:spPr>
          <a:xfrm>
            <a:off x="146482" y="4336259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9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Times New Roman" panose="02020603050405020304" pitchFamily="18" charset="0"/>
              <a:buAutoNum type="arabicParenR" startAt="10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строится тепловая схема процесса.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A1CCFB-EC88-4EC9-97A7-75D822C58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407" y="4663712"/>
            <a:ext cx="3827680" cy="21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C34733-5486-498A-B645-C6585622B614}"/>
              </a:ext>
            </a:extLst>
          </p:cNvPr>
          <p:cNvSpPr/>
          <p:nvPr/>
        </p:nvSpPr>
        <p:spPr>
          <a:xfrm>
            <a:off x="2129144" y="76200"/>
            <a:ext cx="4885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Изохорный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</a:rPr>
              <a:t>процесс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921DA9-32EA-4AE4-921B-83677B90704F}"/>
              </a:ext>
            </a:extLst>
          </p:cNvPr>
          <p:cNvSpPr/>
          <p:nvPr/>
        </p:nvSpPr>
        <p:spPr>
          <a:xfrm>
            <a:off x="152399" y="537865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Изохорным процессом называется процесс подвода или отвода теплоты от газа, происходящий при </a:t>
            </a:r>
            <a:r>
              <a:rPr lang="ru-RU" sz="2000" b="1" dirty="0">
                <a:latin typeface="Century Gothic" panose="020B0502020202020204" pitchFamily="34" charset="0"/>
              </a:rPr>
              <a:t>постоянном объёме</a:t>
            </a:r>
            <a:r>
              <a:rPr lang="ru-RU" sz="2000" dirty="0">
                <a:latin typeface="Century Gothic" panose="020B0502020202020204" pitchFamily="34" charset="0"/>
              </a:rPr>
              <a:t>, следовательно, уравнение процесса можно записать в виде         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Century Gothic" panose="020B0502020202020204" pitchFamily="34" charset="0"/>
              </a:rPr>
              <a:t> = </a:t>
            </a:r>
            <a:r>
              <a:rPr lang="ru-RU" sz="2000" b="1" dirty="0" err="1">
                <a:latin typeface="Century Gothic" panose="020B0502020202020204" pitchFamily="34" charset="0"/>
              </a:rPr>
              <a:t>const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645493-DF85-4261-911C-600FA29BEA80}"/>
              </a:ext>
            </a:extLst>
          </p:cNvPr>
          <p:cNvSpPr/>
          <p:nvPr/>
        </p:nvSpPr>
        <p:spPr>
          <a:xfrm>
            <a:off x="152399" y="1831712"/>
            <a:ext cx="8763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Графиком изохорного процесса в координатах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является вертикальный отрезок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а в координатах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логарифмическая кривая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F8F46-536B-489B-8485-8B548888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0" y="2895600"/>
            <a:ext cx="873802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5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5E4BDA-92E8-4738-BD43-EB1A31A1F886}"/>
              </a:ext>
            </a:extLst>
          </p:cNvPr>
          <p:cNvSpPr/>
          <p:nvPr/>
        </p:nvSpPr>
        <p:spPr>
          <a:xfrm>
            <a:off x="114300" y="2286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Для определения соотношения между начальными и конечными параметрами состояния системы в изохорном процессе запишем уравнение состояния 1 кг идеального газа для точек 1 и 2: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5D1D280-FFA6-4FDF-9727-FA381C5C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6" y="1476807"/>
            <a:ext cx="4695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9635C8-5B51-4A2C-94C4-D67978371460}"/>
              </a:ext>
            </a:extLst>
          </p:cNvPr>
          <p:cNvSpPr/>
          <p:nvPr/>
        </p:nvSpPr>
        <p:spPr>
          <a:xfrm>
            <a:off x="1143000" y="2468138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Разделив второе выражение на первое, получим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C84A6BC-3A35-4672-897D-F76D3E46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3" y="3143995"/>
            <a:ext cx="1890712" cy="14478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2DA31-8A7B-4DF9-8AE8-27DF16FDAA18}"/>
              </a:ext>
            </a:extLst>
          </p:cNvPr>
          <p:cNvSpPr/>
          <p:nvPr/>
        </p:nvSpPr>
        <p:spPr>
          <a:xfrm>
            <a:off x="838200" y="48768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т.е. в изохорном процессе давление газа прямо пропорционально его абсолютной температуре.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1167290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7A36F9-1043-488F-B174-D9391129C0C2}"/>
              </a:ext>
            </a:extLst>
          </p:cNvPr>
          <p:cNvSpPr/>
          <p:nvPr/>
        </p:nvSpPr>
        <p:spPr>
          <a:xfrm>
            <a:off x="8138" y="152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Работа расширения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определяется по формуле, однако так как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</a:rPr>
              <a:t>изохорный процесс протекает при постоянном объёме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, следовательно, элементарное изменение объёма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 = 0, поэтому и работа в процессе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7794D11-AF81-4F73-A8FA-CAD2E648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2729"/>
            <a:ext cx="3048000" cy="15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A827923-CC6A-40F2-B624-D1A5A3CD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69" y="1758797"/>
            <a:ext cx="1409700" cy="7524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1D9829-ED03-4869-886B-47C911A66AB5}"/>
              </a:ext>
            </a:extLst>
          </p:cNvPr>
          <p:cNvSpPr/>
          <p:nvPr/>
        </p:nvSpPr>
        <p:spPr>
          <a:xfrm>
            <a:off x="152400" y="3075057"/>
            <a:ext cx="8694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Полезная (располагаемая) работа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 </a:t>
            </a:r>
            <a:r>
              <a:rPr lang="ru-RU" sz="2000" dirty="0">
                <a:latin typeface="Century Gothic" panose="020B0502020202020204" pitchFamily="34" charset="0"/>
              </a:rPr>
              <a:t>в изохорном процессе определяется по формуле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00A305-62AD-4D3C-A2E2-A0FC7352E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19" y="3940659"/>
            <a:ext cx="5315961" cy="161055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F89D2D-5844-488E-8D49-7F0303EB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5708931"/>
            <a:ext cx="3695700" cy="7524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71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95292E-1BEF-4049-9691-D82C0DA7096C}"/>
              </a:ext>
            </a:extLst>
          </p:cNvPr>
          <p:cNvSpPr/>
          <p:nvPr/>
        </p:nvSpPr>
        <p:spPr>
          <a:xfrm>
            <a:off x="228600" y="152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Изменение внутренней энергии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 энтальпии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изохорном процессе определяется по общим формулам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485523-3E30-4E0B-9512-C9EC8777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914400"/>
            <a:ext cx="411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4AD2D32-08DC-49BF-BE67-3046FA36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1830169"/>
            <a:ext cx="411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F41521-FA3E-4A44-9C4F-25300A9C05F6}"/>
              </a:ext>
            </a:extLst>
          </p:cNvPr>
          <p:cNvSpPr/>
          <p:nvPr/>
        </p:nvSpPr>
        <p:spPr>
          <a:xfrm>
            <a:off x="228600" y="2745938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Изменение энтропии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в изохорном процессе определяется по формуле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C4711D-ABA8-48AB-9C24-D299EB47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3610480"/>
            <a:ext cx="4111625" cy="105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A6ED13-AEBB-4CD9-B189-00A18BEB0062}"/>
              </a:ext>
            </a:extLst>
          </p:cNvPr>
          <p:cNvSpPr/>
          <p:nvPr/>
        </p:nvSpPr>
        <p:spPr>
          <a:xfrm>
            <a:off x="3657600" y="4825645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но, т.к. </a:t>
            </a:r>
            <a:r>
              <a:rPr lang="en-US" sz="2400" i="1" kern="0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ru-RU" sz="2400" kern="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en-US" sz="2400" i="1" kern="0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ru-RU" sz="2400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,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6AA5D7B-F8EA-486C-B90B-FB7BBA64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5363315"/>
            <a:ext cx="4111625" cy="116057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11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AD394067-CC18-4F9C-8A28-59E796EE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E66FC41B-EC14-4409-9EE8-E260EAA67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126" name="Rectangle 10">
            <a:extLst>
              <a:ext uri="{FF2B5EF4-FFF2-40B4-BE49-F238E27FC236}">
                <a16:creationId xmlns:a16="http://schemas.microsoft.com/office/drawing/2014/main" id="{69633659-A8BA-407E-862E-17D07A10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127" name="Rectangle 2">
            <a:extLst>
              <a:ext uri="{FF2B5EF4-FFF2-40B4-BE49-F238E27FC236}">
                <a16:creationId xmlns:a16="http://schemas.microsoft.com/office/drawing/2014/main" id="{26AC15EA-BCC7-4182-86AB-EA34ABFD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BFB13FB9-8F6D-459D-924E-74A83BB07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129" name="Rectangle 10">
            <a:extLst>
              <a:ext uri="{FF2B5EF4-FFF2-40B4-BE49-F238E27FC236}">
                <a16:creationId xmlns:a16="http://schemas.microsoft.com/office/drawing/2014/main" id="{580CAFBD-8609-47EC-AD56-75D171D3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5130" name="Picture 11">
            <a:extLst>
              <a:ext uri="{FF2B5EF4-FFF2-40B4-BE49-F238E27FC236}">
                <a16:creationId xmlns:a16="http://schemas.microsoft.com/office/drawing/2014/main" id="{B665CF82-6A20-4C90-AC28-618D6BCB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54" y="2664209"/>
            <a:ext cx="24288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3">
            <a:extLst>
              <a:ext uri="{FF2B5EF4-FFF2-40B4-BE49-F238E27FC236}">
                <a16:creationId xmlns:a16="http://schemas.microsoft.com/office/drawing/2014/main" id="{8485C11A-550C-4C50-AFA5-97185F64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DC75D-B99E-410D-9213-0ABA0282490A}"/>
              </a:ext>
            </a:extLst>
          </p:cNvPr>
          <p:cNvSpPr/>
          <p:nvPr/>
        </p:nvSpPr>
        <p:spPr>
          <a:xfrm>
            <a:off x="114300" y="116027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Первый закон термодинамики</a:t>
            </a:r>
            <a:r>
              <a:rPr lang="ru-RU" sz="2000" dirty="0">
                <a:latin typeface="Century Gothic" panose="020B0502020202020204" pitchFamily="34" charset="0"/>
              </a:rPr>
              <a:t> является частным случаем </a:t>
            </a:r>
            <a:r>
              <a:rPr lang="ru-RU" sz="2000" b="1" dirty="0">
                <a:latin typeface="Century Gothic" panose="020B0502020202020204" pitchFamily="34" charset="0"/>
              </a:rPr>
              <a:t>всеобщего закона превращения и сохранения энергии </a:t>
            </a:r>
            <a:r>
              <a:rPr lang="ru-RU" sz="2000" dirty="0">
                <a:latin typeface="Century Gothic" panose="020B0502020202020204" pitchFamily="34" charset="0"/>
              </a:rPr>
              <a:t>применительно к тепловым явлениям. </a:t>
            </a:r>
          </a:p>
          <a:p>
            <a:pPr algn="just"/>
            <a:r>
              <a:rPr lang="ru-RU" sz="2000" dirty="0">
                <a:latin typeface="Century Gothic" panose="020B0502020202020204" pitchFamily="34" charset="0"/>
              </a:rPr>
              <a:t>В 1842 г. немецкий ученый Р. Майер впервые установил эквивалентность между подводимой теплотой и производимой работой и тем обосновал </a:t>
            </a:r>
            <a:r>
              <a:rPr lang="ru-RU" sz="2000" b="1" dirty="0">
                <a:latin typeface="Century Gothic" panose="020B0502020202020204" pitchFamily="34" charset="0"/>
              </a:rPr>
              <a:t>первый закон термодинамики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06201F-4F7A-4B92-8920-E87FBA74D80F}"/>
              </a:ext>
            </a:extLst>
          </p:cNvPr>
          <p:cNvSpPr/>
          <p:nvPr/>
        </p:nvSpPr>
        <p:spPr>
          <a:xfrm>
            <a:off x="25892" y="2169565"/>
            <a:ext cx="8763000" cy="42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9900" algn="just" defTabSz="914400">
              <a:lnSpc>
                <a:spcPct val="120000"/>
              </a:lnSpc>
              <a:spcBef>
                <a:spcPct val="0"/>
              </a:spcBef>
              <a:buClr>
                <a:prstClr val="black"/>
              </a:buClr>
            </a:pPr>
            <a:r>
              <a:rPr lang="ru-RU" altLang="ru-RU" sz="2000" cap="all" dirty="0">
                <a:solidFill>
                  <a:prstClr val="black"/>
                </a:solidFill>
                <a:latin typeface="Century Gothic" panose="020B0502020202020204" pitchFamily="34" charset="0"/>
              </a:rPr>
              <a:t>Уравнение первого закона термодинамики имеет вид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5A968E-11C2-465E-ABB5-0CA3FC319BDB}"/>
              </a:ext>
            </a:extLst>
          </p:cNvPr>
          <p:cNvSpPr/>
          <p:nvPr/>
        </p:nvSpPr>
        <p:spPr>
          <a:xfrm>
            <a:off x="2057399" y="3489883"/>
            <a:ext cx="4764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или в дифференциальной форме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5672F-F330-410E-BE3B-6A4E2A92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70616"/>
            <a:ext cx="2828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DBE162-DB5B-4668-ABBC-445B31BBAE2E}"/>
              </a:ext>
            </a:extLst>
          </p:cNvPr>
          <p:cNvSpPr/>
          <p:nvPr/>
        </p:nvSpPr>
        <p:spPr>
          <a:xfrm>
            <a:off x="102326" y="4876800"/>
            <a:ext cx="8674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Существует несколько формулировок первого закона термодинамики, одна из которых: «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</a:rPr>
              <a:t>теплота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</a:rPr>
              <a:t>подводимая к термодинамической системе, затрачивается на изменение ее внутренней энергии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Δ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</a:rPr>
              <a:t>и совершение работы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</a:rPr>
              <a:t>против внешних сил».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0EEFD8-8BF5-41B3-AD35-7FF9F8DBF5E5}"/>
              </a:ext>
            </a:extLst>
          </p:cNvPr>
          <p:cNvSpPr/>
          <p:nvPr/>
        </p:nvSpPr>
        <p:spPr>
          <a:xfrm>
            <a:off x="190500" y="1524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При определении количества теплоты q, участвующей в процессе, по уравнению первого закона термодинамики  получим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AC7820E-B02E-4067-A550-490AA30D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27622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570172-F79E-4659-A05D-9BBD09F1161B}"/>
              </a:ext>
            </a:extLst>
          </p:cNvPr>
          <p:cNvSpPr/>
          <p:nvPr/>
        </p:nvSpPr>
        <p:spPr>
          <a:xfrm>
            <a:off x="2803309" y="1747838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69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</a:pPr>
            <a:r>
              <a:rPr lang="ru-RU" altLang="ru-RU" sz="32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но, т.к. </a:t>
            </a:r>
            <a:r>
              <a:rPr lang="en-US" altLang="ru-RU" sz="3200" i="1" kern="0" dirty="0">
                <a:solidFill>
                  <a:srgbClr val="000000"/>
                </a:solidFill>
                <a:latin typeface="Times New Roman"/>
              </a:rPr>
              <a:t>l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/>
              </a:rPr>
              <a:t> = 0,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A2486-E6C6-40A0-B211-CB2A8CDB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2371822"/>
            <a:ext cx="1857375" cy="75723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4512A-3D8A-4349-A420-8C3CCC6CF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515" y="3819521"/>
            <a:ext cx="4880449" cy="27876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9AD692-C70C-4B70-A28A-607961398B52}"/>
              </a:ext>
            </a:extLst>
          </p:cNvPr>
          <p:cNvSpPr/>
          <p:nvPr/>
        </p:nvSpPr>
        <p:spPr>
          <a:xfrm>
            <a:off x="1722884" y="3256110"/>
            <a:ext cx="5227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Тепловая схема изохорного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54212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6B295-28DA-498A-9DA3-812A28ED8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9111" t="41111" r="25000" b="28469"/>
          <a:stretch/>
        </p:blipFill>
        <p:spPr>
          <a:xfrm>
            <a:off x="76200" y="685800"/>
            <a:ext cx="8991600" cy="3352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F41E09-71D0-4338-A5B5-3A657F770A57}"/>
              </a:ext>
            </a:extLst>
          </p:cNvPr>
          <p:cNvSpPr/>
          <p:nvPr/>
        </p:nvSpPr>
        <p:spPr>
          <a:xfrm>
            <a:off x="381000" y="4572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Вся подведенная (отведенная) теплота идет на изменение внутренней энергии тела.</a:t>
            </a:r>
          </a:p>
        </p:txBody>
      </p:sp>
    </p:spTree>
    <p:extLst>
      <p:ext uri="{BB962C8B-B14F-4D97-AF65-F5344CB8AC3E}">
        <p14:creationId xmlns:p14="http://schemas.microsoft.com/office/powerpoint/2010/main" val="3281959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3960C9-3BDA-4F5D-88E5-212C72A82C78}"/>
              </a:ext>
            </a:extLst>
          </p:cNvPr>
          <p:cNvSpPr/>
          <p:nvPr/>
        </p:nvSpPr>
        <p:spPr>
          <a:xfrm>
            <a:off x="2857428" y="76200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Изобарный процесс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6D05C8-E764-48F1-9E77-8DB8250AE80D}"/>
              </a:ext>
            </a:extLst>
          </p:cNvPr>
          <p:cNvSpPr/>
          <p:nvPr/>
        </p:nvSpPr>
        <p:spPr>
          <a:xfrm>
            <a:off x="0" y="549702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Изобарным процессом называется процесс подвода или отвода теплоты от газа, происходящий </a:t>
            </a:r>
            <a:r>
              <a:rPr lang="ru-RU" sz="2000" b="1" dirty="0">
                <a:latin typeface="Century Gothic" panose="020B0502020202020204" pitchFamily="34" charset="0"/>
              </a:rPr>
              <a:t>при постоянном давлении</a:t>
            </a:r>
            <a:r>
              <a:rPr lang="ru-RU" sz="2000" dirty="0">
                <a:latin typeface="Century Gothic" panose="020B0502020202020204" pitchFamily="34" charset="0"/>
              </a:rPr>
              <a:t>, следовательно, уравнение процесса можно записать в виде        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38CDA4-356B-459D-9FE6-CBE3D85E7F90}"/>
              </a:ext>
            </a:extLst>
          </p:cNvPr>
          <p:cNvSpPr/>
          <p:nvPr/>
        </p:nvSpPr>
        <p:spPr>
          <a:xfrm>
            <a:off x="0" y="1946534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Графиком изобарного процесса в координатах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является горизонтальный отрезок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а в координатах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логарифмическая кривая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9E78F-77E1-4B52-B7E1-E9321E08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0" y="3048000"/>
            <a:ext cx="8876519" cy="31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59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395F0E-57BA-4F13-BDE5-D7B1223530B8}"/>
              </a:ext>
            </a:extLst>
          </p:cNvPr>
          <p:cNvSpPr/>
          <p:nvPr/>
        </p:nvSpPr>
        <p:spPr>
          <a:xfrm>
            <a:off x="76200" y="3847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Для определения соотношения между начальными и конечными параметрами состояния системы в изобарном процессе запишем уравнение состояния 1 кг идеального газа для точек 1 и 2: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DABAA31-1AF0-4AA9-A3AF-067E9F4C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53048"/>
            <a:ext cx="4672012" cy="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D72558-3C19-4324-AEBC-C47E884D23F1}"/>
              </a:ext>
            </a:extLst>
          </p:cNvPr>
          <p:cNvSpPr/>
          <p:nvPr/>
        </p:nvSpPr>
        <p:spPr>
          <a:xfrm>
            <a:off x="1219200" y="1774024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Разделив второе выражение на первое, получим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2BA4CEA-70F0-4F87-9ED3-9107E324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34" y="2266887"/>
            <a:ext cx="1529132" cy="122009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7E55A0-15BB-4135-A9CE-56FA171DAFCE}"/>
              </a:ext>
            </a:extLst>
          </p:cNvPr>
          <p:cNvSpPr/>
          <p:nvPr/>
        </p:nvSpPr>
        <p:spPr>
          <a:xfrm>
            <a:off x="76200" y="3593895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т.е. в изобарном процессе объём газа прямо пропорционален его абсолютной температуре.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3D806B-2E9D-4706-BD2F-32E910751B86}"/>
              </a:ext>
            </a:extLst>
          </p:cNvPr>
          <p:cNvSpPr/>
          <p:nvPr/>
        </p:nvSpPr>
        <p:spPr>
          <a:xfrm>
            <a:off x="26633" y="4301781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Работу расширения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Century Gothic" panose="020B0502020202020204" pitchFamily="34" charset="0"/>
              </a:rPr>
              <a:t> в изобарном процессе определяем, вынеся давление </a:t>
            </a:r>
            <a:r>
              <a:rPr lang="ru-RU" sz="2000" i="1" dirty="0">
                <a:latin typeface="Century Gothic" panose="020B0502020202020204" pitchFamily="34" charset="0"/>
              </a:rPr>
              <a:t>P</a:t>
            </a:r>
            <a:r>
              <a:rPr lang="ru-RU" sz="2000" dirty="0">
                <a:latin typeface="Century Gothic" panose="020B0502020202020204" pitchFamily="34" charset="0"/>
              </a:rPr>
              <a:t> как постоянную величину за знак интеграла по формуле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180435-7AC8-4F96-81A7-F73C9129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6" y="5317444"/>
            <a:ext cx="5588000" cy="13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80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7F2C70-BAF8-4DA6-8E03-34D54F853874}"/>
              </a:ext>
            </a:extLst>
          </p:cNvPr>
          <p:cNvSpPr/>
          <p:nvPr/>
        </p:nvSpPr>
        <p:spPr>
          <a:xfrm>
            <a:off x="25893" y="2286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Полезную (располагаемую) работу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'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изобарном процессе определим при постоянном давлении, следовательно, элементарное изменение давления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= 0,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поэтому и полезная работа в процессе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4959A14-8078-42A4-8DF9-3D3FB8E8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55562"/>
            <a:ext cx="3048000" cy="142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D270D7E-0550-460A-A642-945F990F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09643"/>
            <a:ext cx="1276350" cy="71475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8C095-53FD-4264-8FF2-359D49BCE7D5}"/>
              </a:ext>
            </a:extLst>
          </p:cNvPr>
          <p:cNvSpPr/>
          <p:nvPr/>
        </p:nvSpPr>
        <p:spPr>
          <a:xfrm>
            <a:off x="89146" y="3075057"/>
            <a:ext cx="8941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Изменение внутренней энергии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 энтальпии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изобарном процессе определяется по общим формулам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B6A9170-648B-4BA6-9F0D-6AC65C5F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79" y="3979520"/>
            <a:ext cx="411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031FA-C168-4111-A8DC-8D812023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5181600"/>
            <a:ext cx="411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07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85F49C-DDC1-4F41-81E1-AD6EF536DFD7}"/>
              </a:ext>
            </a:extLst>
          </p:cNvPr>
          <p:cNvSpPr/>
          <p:nvPr/>
        </p:nvSpPr>
        <p:spPr>
          <a:xfrm>
            <a:off x="1371600" y="152400"/>
            <a:ext cx="6574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Изменение энтропии </a:t>
            </a:r>
            <a:r>
              <a:rPr lang="la-Latn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в изобарном процессе </a:t>
            </a:r>
          </a:p>
          <a:p>
            <a:pPr algn="ctr"/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определяется по формуле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089ED3-470E-42D8-A61A-11E6F361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24" y="860286"/>
            <a:ext cx="4776787" cy="122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0653BE-49AA-4C02-9125-A7BC4EDBD491}"/>
              </a:ext>
            </a:extLst>
          </p:cNvPr>
          <p:cNvSpPr/>
          <p:nvPr/>
        </p:nvSpPr>
        <p:spPr>
          <a:xfrm>
            <a:off x="9617" y="2771745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но, т.к.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EA568-6215-4749-A141-9BC78A35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88" y="2285999"/>
            <a:ext cx="176413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EBA97A-1E20-460E-96DB-51DDDBB49C13}"/>
              </a:ext>
            </a:extLst>
          </p:cNvPr>
          <p:cNvSpPr/>
          <p:nvPr/>
        </p:nvSpPr>
        <p:spPr>
          <a:xfrm>
            <a:off x="2743200" y="2771745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получим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16799-A54B-48BC-9300-7C48655E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29" y="2514600"/>
            <a:ext cx="5241507" cy="104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A1769-26D9-4777-8444-842D9E6B9FF9}"/>
              </a:ext>
            </a:extLst>
          </p:cNvPr>
          <p:cNvSpPr/>
          <p:nvPr/>
        </p:nvSpPr>
        <p:spPr>
          <a:xfrm>
            <a:off x="3290460" y="4092430"/>
            <a:ext cx="247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или окончательно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8133D74-1AAC-4628-8553-FEBD21D6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24" y="4686834"/>
            <a:ext cx="4881504" cy="135432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44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186D14-CABA-4A21-881B-E9DC3A0077C4}"/>
              </a:ext>
            </a:extLst>
          </p:cNvPr>
          <p:cNvSpPr/>
          <p:nvPr/>
        </p:nvSpPr>
        <p:spPr>
          <a:xfrm>
            <a:off x="152400" y="762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Количество теплоты, участвующей в изобарном процессе, определим на основании первого закона термодинамики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B4AB4DA-0CB7-41C8-A4E7-4418768E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44" y="831884"/>
            <a:ext cx="6361112" cy="12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C74BF2-25CA-4A8F-877B-BED767AB4846}"/>
              </a:ext>
            </a:extLst>
          </p:cNvPr>
          <p:cNvSpPr/>
          <p:nvPr/>
        </p:nvSpPr>
        <p:spPr>
          <a:xfrm>
            <a:off x="3200400" y="2438400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или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A7355F0-00D7-4553-8D21-6991833F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49010"/>
            <a:ext cx="1819275" cy="77250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A26E15-2F7C-4087-8AD3-A7EF584EF4C4}"/>
              </a:ext>
            </a:extLst>
          </p:cNvPr>
          <p:cNvSpPr/>
          <p:nvPr/>
        </p:nvSpPr>
        <p:spPr>
          <a:xfrm>
            <a:off x="177936" y="3069314"/>
            <a:ext cx="8813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т.е. теплота, подводимая к термодинамической системе в изобарном процессе, равна изменению ее энтальпии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Δh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A253906-ACAD-45D5-9A12-40494BAE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12500" r="12152" b="33333"/>
          <a:stretch>
            <a:fillRect/>
          </a:stretch>
        </p:blipFill>
        <p:spPr bwMode="auto">
          <a:xfrm>
            <a:off x="2424693" y="4313143"/>
            <a:ext cx="4320150" cy="246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534980-650F-4D08-96DA-015FC74860EF}"/>
              </a:ext>
            </a:extLst>
          </p:cNvPr>
          <p:cNvSpPr/>
          <p:nvPr/>
        </p:nvSpPr>
        <p:spPr>
          <a:xfrm>
            <a:off x="1895626" y="3777200"/>
            <a:ext cx="535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Тепловая схема изобарного процесса </a:t>
            </a:r>
          </a:p>
        </p:txBody>
      </p:sp>
    </p:spTree>
    <p:extLst>
      <p:ext uri="{BB962C8B-B14F-4D97-AF65-F5344CB8AC3E}">
        <p14:creationId xmlns:p14="http://schemas.microsoft.com/office/powerpoint/2010/main" val="150281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47875D-C9EB-4ADA-B7CA-526029081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26296" r="27501" b="41704"/>
          <a:stretch/>
        </p:blipFill>
        <p:spPr>
          <a:xfrm>
            <a:off x="127000" y="304800"/>
            <a:ext cx="8890000" cy="3429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BB9A2D-0B3D-4539-8205-7639E856B78E}"/>
              </a:ext>
            </a:extLst>
          </p:cNvPr>
          <p:cNvSpPr/>
          <p:nvPr/>
        </p:nvSpPr>
        <p:spPr>
          <a:xfrm>
            <a:off x="304800" y="4267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Теплота в данном случае расходуется как на совершение работы, так и на изменения внутренней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044360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140052-8451-420B-ACC5-7CE65D2587A7}"/>
              </a:ext>
            </a:extLst>
          </p:cNvPr>
          <p:cNvSpPr/>
          <p:nvPr/>
        </p:nvSpPr>
        <p:spPr>
          <a:xfrm>
            <a:off x="76200" y="762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В изохорном и изобарном процессах графиками в                       </a:t>
            </a:r>
            <a:r>
              <a:rPr lang="ru-RU" sz="2000" dirty="0" err="1">
                <a:latin typeface="Century Gothic" panose="020B0502020202020204" pitchFamily="34" charset="0"/>
              </a:rPr>
              <a:t>Ts</a:t>
            </a:r>
            <a:r>
              <a:rPr lang="ru-RU" sz="2000" dirty="0">
                <a:latin typeface="Century Gothic" panose="020B0502020202020204" pitchFamily="34" charset="0"/>
              </a:rPr>
              <a:t>-диаграмме являются логарифмические кривые.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223EC4-0EE8-4563-B73F-D01ADDB5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74351"/>
            <a:ext cx="2554287" cy="11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492BDD2-7FF3-411D-9EE1-91CA72BB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25" y="843379"/>
            <a:ext cx="2554288" cy="11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3F225C-942D-4026-8EA7-5AE0A78C3ADA}"/>
              </a:ext>
            </a:extLst>
          </p:cNvPr>
          <p:cNvSpPr/>
          <p:nvPr/>
        </p:nvSpPr>
        <p:spPr>
          <a:xfrm>
            <a:off x="2362200" y="2070347"/>
            <a:ext cx="353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69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Из уравнения Майера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C233707-1F1A-4790-810C-E0E3AA99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50" y="2560634"/>
            <a:ext cx="2289820" cy="6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0B2A6AB-D48D-4ED4-859B-3E60360A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2" y="2560635"/>
            <a:ext cx="1688946" cy="6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41E0A-DAA2-4443-AC9F-DC99CB69B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296575"/>
            <a:ext cx="3879157" cy="34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8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B13409-F835-4B11-92C2-D4386439A56D}"/>
              </a:ext>
            </a:extLst>
          </p:cNvPr>
          <p:cNvSpPr/>
          <p:nvPr/>
        </p:nvSpPr>
        <p:spPr>
          <a:xfrm>
            <a:off x="2590800" y="0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Изотермический процесс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7A6273-2429-4299-8314-C15B51FE3C40}"/>
              </a:ext>
            </a:extLst>
          </p:cNvPr>
          <p:cNvSpPr/>
          <p:nvPr/>
        </p:nvSpPr>
        <p:spPr>
          <a:xfrm>
            <a:off x="8878" y="461665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Изотермическим называется процесс подвода или отвода теплоты от газа, протекающий при </a:t>
            </a:r>
            <a:r>
              <a:rPr lang="ru-RU" sz="2000" b="1" dirty="0">
                <a:latin typeface="Century Gothic" panose="020B0502020202020204" pitchFamily="34" charset="0"/>
              </a:rPr>
              <a:t>постоянной температуре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A96B9-B1E9-4D2D-A1A9-371563FD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82828"/>
            <a:ext cx="1905000" cy="5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7A167-5BF3-42EC-94A8-661EBC59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82828"/>
            <a:ext cx="2209800" cy="6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988B0D-B4EE-4F94-9830-6C22463F9476}"/>
              </a:ext>
            </a:extLst>
          </p:cNvPr>
          <p:cNvSpPr/>
          <p:nvPr/>
        </p:nvSpPr>
        <p:spPr>
          <a:xfrm>
            <a:off x="25154" y="19812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Графиком изотермического процесса в координатах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является равнобокая гипербола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, а в координатах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– горизонтальный отрезок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390204-4959-4799-ABE8-728CA5C49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43" y="3161077"/>
            <a:ext cx="880338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5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1C91-1357-4811-90A4-F5B1511150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8763"/>
            <a:ext cx="8229600" cy="1143000"/>
          </a:xfrm>
        </p:spPr>
        <p:txBody>
          <a:bodyPr anchor="ctr">
            <a:noAutofit/>
          </a:bodyPr>
          <a:lstStyle/>
          <a:p>
            <a:pPr indent="466725" defTabSz="539750" eaLnBrk="1" hangingPunct="1">
              <a:lnSpc>
                <a:spcPct val="90000"/>
              </a:lnSpc>
            </a:pPr>
            <a:r>
              <a:rPr lang="ru-RU" altLang="ru-RU" sz="2000" dirty="0">
                <a:latin typeface="Century Gothic" panose="020B0502020202020204" pitchFamily="34" charset="0"/>
                <a:cs typeface="Calibri" panose="020F0502020204030204" pitchFamily="34" charset="0"/>
              </a:rPr>
              <a:t>Определение работы расширения 1 кг идеального газа в процессе при постоянном давлении</a:t>
            </a:r>
            <a:endParaRPr lang="be-BY" altLang="ru-RU" sz="2000" dirty="0">
              <a:latin typeface="Century Gothic" panose="020B05020202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99949E-3AF4-41FE-A9AC-7D272A9C1B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C00000"/>
                </a:solidFill>
              </a:rPr>
              <a:t> </a:t>
            </a:r>
            <a:endParaRPr lang="be-BY" altLang="ru-RU">
              <a:solidFill>
                <a:srgbClr val="C00000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CF4B9C2-9486-4A56-825A-C3E5C3A09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0894BF6D-A17B-4277-82E7-61DE3CB0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8198" name="Rectangle 10">
            <a:extLst>
              <a:ext uri="{FF2B5EF4-FFF2-40B4-BE49-F238E27FC236}">
                <a16:creationId xmlns:a16="http://schemas.microsoft.com/office/drawing/2014/main" id="{3DFAE2B3-5C32-4935-A1E3-E13884D3D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8199" name="Rectangle 2">
            <a:extLst>
              <a:ext uri="{FF2B5EF4-FFF2-40B4-BE49-F238E27FC236}">
                <a16:creationId xmlns:a16="http://schemas.microsoft.com/office/drawing/2014/main" id="{181F2317-AFEC-4DCB-8139-64FDF520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8200" name="Rectangle 2">
            <a:extLst>
              <a:ext uri="{FF2B5EF4-FFF2-40B4-BE49-F238E27FC236}">
                <a16:creationId xmlns:a16="http://schemas.microsoft.com/office/drawing/2014/main" id="{30D56770-5746-4E7E-8753-2D2D855F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8201" name="Rectangle 78">
            <a:extLst>
              <a:ext uri="{FF2B5EF4-FFF2-40B4-BE49-F238E27FC236}">
                <a16:creationId xmlns:a16="http://schemas.microsoft.com/office/drawing/2014/main" id="{A64832A6-01DC-4590-98F1-3F3EEEE9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8202" name="Picture 96">
            <a:extLst>
              <a:ext uri="{FF2B5EF4-FFF2-40B4-BE49-F238E27FC236}">
                <a16:creationId xmlns:a16="http://schemas.microsoft.com/office/drawing/2014/main" id="{E8D7B0C9-3B24-455D-B589-D7FE1ED5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125" r="31479" b="14583"/>
          <a:stretch>
            <a:fillRect/>
          </a:stretch>
        </p:blipFill>
        <p:spPr bwMode="auto">
          <a:xfrm>
            <a:off x="1981200" y="914400"/>
            <a:ext cx="5546725" cy="57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7FD33C-A7A4-437A-A0F7-28681EF83CF6}"/>
              </a:ext>
            </a:extLst>
          </p:cNvPr>
          <p:cNvSpPr/>
          <p:nvPr/>
        </p:nvSpPr>
        <p:spPr>
          <a:xfrm>
            <a:off x="51781" y="-5107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Для определения соотношения между начальными и конечными параметрами состояния системы в изотермическом процессе запишем уравнение состояния 1 кг идеального газа для точек 1 и 2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903BA5-D2B8-48B5-A6CA-A8A3201D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98327"/>
            <a:ext cx="2066925" cy="6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006C4E-B2C1-479A-B5E4-C514F0EA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809769"/>
            <a:ext cx="2066925" cy="66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B7D3CB-DF78-4407-846F-1097212D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35" y="1465150"/>
            <a:ext cx="1993914" cy="61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325745D-C742-4D72-95E4-04DC8203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448491"/>
            <a:ext cx="1459705" cy="114961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C249E1-C04A-4056-A2D3-F5EC1A764FA1}"/>
              </a:ext>
            </a:extLst>
          </p:cNvPr>
          <p:cNvSpPr/>
          <p:nvPr/>
        </p:nvSpPr>
        <p:spPr>
          <a:xfrm>
            <a:off x="1626667" y="2011296"/>
            <a:ext cx="5407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откуда, разделив переменные, получим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F19C8F-9AE6-4D3A-9D0D-1B2677F57A51}"/>
              </a:ext>
            </a:extLst>
          </p:cNvPr>
          <p:cNvSpPr/>
          <p:nvPr/>
        </p:nvSpPr>
        <p:spPr>
          <a:xfrm>
            <a:off x="175329" y="3627051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т.е. в изотермическом процессе давление идеального газа обратно пропорционально его объёму.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EC0A25-B8C7-435F-8EB1-B3470ECFA2E1}"/>
              </a:ext>
            </a:extLst>
          </p:cNvPr>
          <p:cNvSpPr/>
          <p:nvPr/>
        </p:nvSpPr>
        <p:spPr>
          <a:xfrm>
            <a:off x="2438400" y="4232536"/>
            <a:ext cx="4471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Работа расширения в процессе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ED36A4-B492-4946-9FC6-350B17007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b="4644"/>
          <a:stretch/>
        </p:blipFill>
        <p:spPr bwMode="auto">
          <a:xfrm>
            <a:off x="838200" y="4648933"/>
            <a:ext cx="7221538" cy="10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1077D0C-D45C-499A-9913-900A228DC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/>
          <a:stretch/>
        </p:blipFill>
        <p:spPr bwMode="auto">
          <a:xfrm>
            <a:off x="838200" y="5887320"/>
            <a:ext cx="7221538" cy="92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58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F0AD7E-8736-4978-A048-CAF608223336}"/>
              </a:ext>
            </a:extLst>
          </p:cNvPr>
          <p:cNvSpPr/>
          <p:nvPr/>
        </p:nvSpPr>
        <p:spPr>
          <a:xfrm>
            <a:off x="1600200" y="27373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Полезная работа в изотермическом процессе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0BAAD3A-A25C-4374-AE42-47B489D7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 bwMode="auto">
          <a:xfrm>
            <a:off x="950118" y="457815"/>
            <a:ext cx="7243763" cy="12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6CAA265-34B3-418E-80DC-7E946947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7" y="1913516"/>
            <a:ext cx="1643063" cy="59816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E27628-BB44-4AC4-A232-F861322E6AFD}"/>
              </a:ext>
            </a:extLst>
          </p:cNvPr>
          <p:cNvSpPr/>
          <p:nvPr/>
        </p:nvSpPr>
        <p:spPr>
          <a:xfrm>
            <a:off x="152399" y="26670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Изменения внутренней энергии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 энтальпии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изотермическом процессе не происходит, так как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=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const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следовательно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800E366-C9C8-45BC-B28D-BE736AFA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4" y="3865354"/>
            <a:ext cx="4781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E33E7F3-9AB9-465C-81ED-D156150D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4" y="5181600"/>
            <a:ext cx="47815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64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78383A-4E6C-4BA5-A9AF-A8A75B85F99D}"/>
              </a:ext>
            </a:extLst>
          </p:cNvPr>
          <p:cNvSpPr/>
          <p:nvPr/>
        </p:nvSpPr>
        <p:spPr>
          <a:xfrm>
            <a:off x="0" y="76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Изменение энтропии </a:t>
            </a:r>
            <a:r>
              <a:rPr lang="ru-RU" sz="2000" dirty="0" err="1">
                <a:latin typeface="Century Gothic" panose="020B0502020202020204" pitchFamily="34" charset="0"/>
              </a:rPr>
              <a:t>Δs</a:t>
            </a:r>
            <a:r>
              <a:rPr lang="ru-RU" sz="2000" dirty="0">
                <a:latin typeface="Century Gothic" panose="020B0502020202020204" pitchFamily="34" charset="0"/>
              </a:rPr>
              <a:t> в изотермическом процессе определим по формуле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9529210-3E97-48B5-976E-916E202A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6" y="794443"/>
            <a:ext cx="4548188" cy="11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E5ABC4-D3E3-4DCC-BA3B-2A69693222EC}"/>
              </a:ext>
            </a:extLst>
          </p:cNvPr>
          <p:cNvSpPr/>
          <p:nvPr/>
        </p:nvSpPr>
        <p:spPr>
          <a:xfrm>
            <a:off x="1197284" y="2440631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но, т.к. </a:t>
            </a:r>
            <a:r>
              <a:rPr lang="en-US" sz="2400" i="1" kern="0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2400" kern="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en-US" sz="2400" i="1" kern="0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2400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,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29E2560-236C-4713-8A16-9237DC12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90784"/>
            <a:ext cx="4016375" cy="1161361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657316-4D82-4F93-BC02-5B1124200DE5}"/>
              </a:ext>
            </a:extLst>
          </p:cNvPr>
          <p:cNvSpPr/>
          <p:nvPr/>
        </p:nvSpPr>
        <p:spPr>
          <a:xfrm>
            <a:off x="114300" y="3622864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Количество теплоты, участвующей в изотермическом процессе, на основании первого закона термодинамики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CC75E2C-76C4-4772-A188-45F1F753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8" y="4634393"/>
            <a:ext cx="3333750" cy="7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E3E36AD-B134-4742-9D93-A6524706B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2" y="4667282"/>
            <a:ext cx="1435894" cy="72401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09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E67BD-5123-4781-A854-753C135580D6}"/>
              </a:ext>
            </a:extLst>
          </p:cNvPr>
          <p:cNvSpPr/>
          <p:nvPr/>
        </p:nvSpPr>
        <p:spPr>
          <a:xfrm>
            <a:off x="1828800" y="0"/>
            <a:ext cx="6009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Тепловая схема изотермического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E3F2A5-3D7C-4ECD-98D2-AC5E3790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50" y="415646"/>
            <a:ext cx="3657897" cy="20744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B4F3A-4232-4889-BD2C-0BC95B0B8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5" t="21851" r="18333" b="36667"/>
          <a:stretch/>
        </p:blipFill>
        <p:spPr>
          <a:xfrm>
            <a:off x="533400" y="2737797"/>
            <a:ext cx="8175489" cy="32602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9EBC99-7E2A-4B32-89C8-A0BF068B9424}"/>
              </a:ext>
            </a:extLst>
          </p:cNvPr>
          <p:cNvSpPr/>
          <p:nvPr/>
        </p:nvSpPr>
        <p:spPr>
          <a:xfrm>
            <a:off x="190498" y="6088411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т.е. вся теплота, подводимая в изотермическом процессе, затрачивается на совершение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46244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413554-09AC-490D-BE28-96E44F0BD1A2}"/>
              </a:ext>
            </a:extLst>
          </p:cNvPr>
          <p:cNvSpPr/>
          <p:nvPr/>
        </p:nvSpPr>
        <p:spPr>
          <a:xfrm>
            <a:off x="2667000" y="5179"/>
            <a:ext cx="364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Адиабатный процесс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E8FBBC-CC71-48A2-B4FB-079FFBAEBD07}"/>
              </a:ext>
            </a:extLst>
          </p:cNvPr>
          <p:cNvSpPr/>
          <p:nvPr/>
        </p:nvSpPr>
        <p:spPr>
          <a:xfrm>
            <a:off x="114300" y="36664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Адиабатным называется процесс, протекающий при отсутствии теплообмена термодинамической системы с окружающей средой, необходимым условием адиабатного процесса является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dq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= 0 и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= 0.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768F7A-25C3-4919-9C1F-8F9B59C9ADE5}"/>
              </a:ext>
            </a:extLst>
          </p:cNvPr>
          <p:cNvSpPr/>
          <p:nvPr/>
        </p:nvSpPr>
        <p:spPr>
          <a:xfrm>
            <a:off x="838200" y="1500294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Основное уравнение адиабатного процесса имеет вид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07731DF-94D2-43F8-9E82-E9EA8C6E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34" y="1868084"/>
            <a:ext cx="2438400" cy="6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1BA5BC-DECD-4516-B550-11ECA5E07D30}"/>
              </a:ext>
            </a:extLst>
          </p:cNvPr>
          <p:cNvSpPr/>
          <p:nvPr/>
        </p:nvSpPr>
        <p:spPr>
          <a:xfrm>
            <a:off x="114300" y="2680764"/>
            <a:ext cx="887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Графиком адиабатного процесса в координатах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является неравнобокая гипербола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 в координатах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вертикальный отрезок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Поскольку адиабатный процесс протекает при постоянной энтропии, его часто называют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изоэнтропным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процессом.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DD303D-F515-4C5D-BD54-B860F206770D}"/>
              </a:ext>
            </a:extLst>
          </p:cNvPr>
          <p:cNvSpPr/>
          <p:nvPr/>
        </p:nvSpPr>
        <p:spPr>
          <a:xfrm>
            <a:off x="4040634" y="1989722"/>
            <a:ext cx="3824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показатель адиабаты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595773-231C-4ABB-A508-484B8B45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0" y="3872006"/>
            <a:ext cx="8413139" cy="29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4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4B992E-38D1-409A-9E50-522EC0B071FC}"/>
              </a:ext>
            </a:extLst>
          </p:cNvPr>
          <p:cNvSpPr/>
          <p:nvPr/>
        </p:nvSpPr>
        <p:spPr>
          <a:xfrm>
            <a:off x="0" y="762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В адиабатном процессе </a:t>
            </a:r>
            <a:r>
              <a:rPr lang="ru-RU" b="1" dirty="0">
                <a:latin typeface="Century Gothic" panose="020B0502020202020204" pitchFamily="34" charset="0"/>
              </a:rPr>
              <a:t>изменяются все три параметра </a:t>
            </a:r>
            <a:r>
              <a:rPr lang="ru-RU" dirty="0">
                <a:latin typeface="Century Gothic" panose="020B0502020202020204" pitchFamily="34" charset="0"/>
              </a:rPr>
              <a:t>состояния системы – давление, удельный объём и температура, поэтому и </a:t>
            </a:r>
            <a:r>
              <a:rPr lang="ru-RU" dirty="0" err="1">
                <a:latin typeface="Century Gothic" panose="020B0502020202020204" pitchFamily="34" charset="0"/>
              </a:rPr>
              <a:t>соот</a:t>
            </a:r>
            <a:r>
              <a:rPr lang="ru-RU" dirty="0">
                <a:latin typeface="Century Gothic" panose="020B0502020202020204" pitchFamily="34" charset="0"/>
              </a:rPr>
              <a:t>-ношений между начальными и конечными параметрами состояния </a:t>
            </a:r>
            <a:r>
              <a:rPr lang="ru-RU" dirty="0" err="1">
                <a:latin typeface="Century Gothic" panose="020B0502020202020204" pitchFamily="34" charset="0"/>
              </a:rPr>
              <a:t>сис</a:t>
            </a:r>
            <a:r>
              <a:rPr lang="ru-RU" dirty="0">
                <a:latin typeface="Century Gothic" panose="020B0502020202020204" pitchFamily="34" charset="0"/>
              </a:rPr>
              <a:t>--темы будет три пары.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EC9098B6-8600-4272-A11C-86BC59A8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8" y="1304504"/>
            <a:ext cx="2090482" cy="130169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5652D4-0D5E-4E88-9A26-4BF69E39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6229"/>
            <a:ext cx="2317750" cy="131824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D3AA6-0FC4-49E8-A1B9-E51645A6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20" y="1312780"/>
            <a:ext cx="2120001" cy="130169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B25AC-A61F-4BC1-83F7-4367DF5717B2}"/>
              </a:ext>
            </a:extLst>
          </p:cNvPr>
          <p:cNvSpPr/>
          <p:nvPr/>
        </p:nvSpPr>
        <p:spPr>
          <a:xfrm>
            <a:off x="38100" y="2646286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Работу расширения в адиабатном процессе определим на основании первого закона термодинамики 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638E774C-C082-4C4F-BED6-02DA43E1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1" y="3354172"/>
            <a:ext cx="2390775" cy="5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7B3595-F42A-417B-8AD7-8563E5E8D64D}"/>
              </a:ext>
            </a:extLst>
          </p:cNvPr>
          <p:cNvSpPr/>
          <p:nvPr/>
        </p:nvSpPr>
        <p:spPr>
          <a:xfrm>
            <a:off x="3070999" y="3354138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откуда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435C9A7D-59AC-4F2D-A135-90A65CFA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98" y="3299423"/>
            <a:ext cx="4049559" cy="6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DED0077-1C1A-479B-9259-B36C4DA9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05989"/>
            <a:ext cx="6307137" cy="103228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F981D0-9A19-44B3-B7B9-C1571E37FD20}"/>
              </a:ext>
            </a:extLst>
          </p:cNvPr>
          <p:cNvSpPr/>
          <p:nvPr/>
        </p:nvSpPr>
        <p:spPr>
          <a:xfrm>
            <a:off x="1855821" y="5162686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Полезная (располагаемая) работа </a:t>
            </a:r>
            <a:r>
              <a:rPr kumimoji="0" lang="en-US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ru-RU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'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6B3F71BA-4671-48FA-B622-0BE09D5C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1" y="5791200"/>
            <a:ext cx="1362120" cy="6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3F4E5421-E12B-4D41-A589-1E4E2139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58" y="5605708"/>
            <a:ext cx="6498570" cy="105486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14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8B888F-B4B2-49FF-80F9-AB206FAAE5EE}"/>
              </a:ext>
            </a:extLst>
          </p:cNvPr>
          <p:cNvSpPr/>
          <p:nvPr/>
        </p:nvSpPr>
        <p:spPr>
          <a:xfrm>
            <a:off x="0" y="18495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Изменение внутренней энергии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 энтальпии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de-DE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адиабатном процессе может быть найдено по общим формулам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BA710AE-1AEC-4F01-B6A0-9FEFA0FE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19" y="698545"/>
            <a:ext cx="3427412" cy="6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5572CB3-4C73-4744-9483-2347F056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3742"/>
            <a:ext cx="3503613" cy="6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059AC2-8A79-4892-8BB0-FF1D65FDAF7A}"/>
              </a:ext>
            </a:extLst>
          </p:cNvPr>
          <p:cNvSpPr/>
          <p:nvPr/>
        </p:nvSpPr>
        <p:spPr>
          <a:xfrm>
            <a:off x="13316" y="2108914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Изменения энтропии </a:t>
            </a:r>
            <a:r>
              <a:rPr lang="la-Lat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адиабатном процессе не происходит, так как, как было отмечено ранее, адиабатный процесс является </a:t>
            </a:r>
            <a:r>
              <a:rPr lang="ru-RU" sz="2000" dirty="0" err="1">
                <a:latin typeface="Century Gothic" panose="020B0502020202020204" pitchFamily="34" charset="0"/>
                <a:ea typeface="Calibri" panose="020F0502020204030204" pitchFamily="34" charset="0"/>
              </a:rPr>
              <a:t>изоэнтропным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, т.е. протекает при постоянной энтропии и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63941A3B-6A1F-4C49-B7F6-3E3A5BF6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250194"/>
            <a:ext cx="1776412" cy="62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6462BF-753C-41E1-A5E3-C7C0408DF43E}"/>
              </a:ext>
            </a:extLst>
          </p:cNvPr>
          <p:cNvSpPr/>
          <p:nvPr/>
        </p:nvSpPr>
        <p:spPr>
          <a:xfrm>
            <a:off x="52526" y="414047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Поскольку адиабатный процесс протекает без теплообмена с окружающей средой, следовательно,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D7C960B3-B8BB-471C-865F-6085C044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52581"/>
            <a:ext cx="1325562" cy="66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535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F43213-C26A-4D74-9010-BAA4BC279D6E}"/>
              </a:ext>
            </a:extLst>
          </p:cNvPr>
          <p:cNvSpPr/>
          <p:nvPr/>
        </p:nvSpPr>
        <p:spPr>
          <a:xfrm>
            <a:off x="152400" y="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Тепловая схема адиабатного процесса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215EE-1A36-4B11-9EFB-C6F958E6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38" y="524406"/>
            <a:ext cx="3697524" cy="20697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51F5F-D070-4D84-B757-2E9918EB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0741" r="20000" b="31154"/>
          <a:stretch/>
        </p:blipFill>
        <p:spPr>
          <a:xfrm>
            <a:off x="1066800" y="2829380"/>
            <a:ext cx="7154981" cy="266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A2C04D-10D8-4B19-AF06-7D85A4DF51BD}"/>
              </a:ext>
            </a:extLst>
          </p:cNvPr>
          <p:cNvSpPr/>
          <p:nvPr/>
        </p:nvSpPr>
        <p:spPr>
          <a:xfrm>
            <a:off x="152400" y="5657671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Адиабатный обратимый процесс является изоэнтропийным,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т. е. протекает при </a:t>
            </a:r>
            <a:r>
              <a:rPr lang="ru-RU" b="1" dirty="0">
                <a:latin typeface="Century Gothic" panose="020B0502020202020204" pitchFamily="34" charset="0"/>
              </a:rPr>
              <a:t>постоянном значении энтропии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33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B6ABC-186C-40CC-A6B8-1E947593D649}"/>
              </a:ext>
            </a:extLst>
          </p:cNvPr>
          <p:cNvSpPr/>
          <p:nvPr/>
        </p:nvSpPr>
        <p:spPr>
          <a:xfrm>
            <a:off x="2743200" y="76200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Политропный процесс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BF6FC3-0646-4AAD-B2BD-EE216CA76401}"/>
              </a:ext>
            </a:extLst>
          </p:cNvPr>
          <p:cNvSpPr/>
          <p:nvPr/>
        </p:nvSpPr>
        <p:spPr>
          <a:xfrm>
            <a:off x="0" y="537865"/>
            <a:ext cx="906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Политропным называется процесс, в котором возможно изменение всех термодинамических параметров состояния и может осуществляться теплообмен, но теплоёмкость в процессе остаётся постоянной.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31CD7A2-0214-4A28-9B76-4EC198C8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51" y="1676400"/>
            <a:ext cx="2295897" cy="6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A002F5-13AA-48FD-9172-3A28EA0B5EF9}"/>
              </a:ext>
            </a:extLst>
          </p:cNvPr>
          <p:cNvSpPr/>
          <p:nvPr/>
        </p:nvSpPr>
        <p:spPr>
          <a:xfrm>
            <a:off x="304800" y="2322969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где </a:t>
            </a:r>
            <a:r>
              <a:rPr lang="en-US" sz="2000" dirty="0">
                <a:latin typeface="Century Gothic" panose="020B0502020202020204" pitchFamily="34" charset="0"/>
              </a:rPr>
              <a:t>n – </a:t>
            </a:r>
            <a:r>
              <a:rPr lang="ru-RU" sz="2000" dirty="0">
                <a:latin typeface="Century Gothic" panose="020B0502020202020204" pitchFamily="34" charset="0"/>
              </a:rPr>
              <a:t>показатель </a:t>
            </a:r>
            <a:r>
              <a:rPr lang="ru-RU" sz="2000" dirty="0" err="1">
                <a:latin typeface="Century Gothic" panose="020B0502020202020204" pitchFamily="34" charset="0"/>
              </a:rPr>
              <a:t>политропы</a:t>
            </a:r>
            <a:r>
              <a:rPr lang="ru-RU" sz="20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6E63E0-C6E3-49C5-ACF6-B23AC2C28D9E}"/>
              </a:ext>
            </a:extLst>
          </p:cNvPr>
          <p:cNvSpPr/>
          <p:nvPr/>
        </p:nvSpPr>
        <p:spPr>
          <a:xfrm>
            <a:off x="4670971" y="2169527"/>
            <a:ext cx="2906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defRPr/>
            </a:pPr>
            <a:r>
              <a:rPr lang="ru-RU" sz="3600" b="1" kern="0" dirty="0">
                <a:solidFill>
                  <a:srgbClr val="000000"/>
                </a:solidFill>
                <a:latin typeface="Times New Roman"/>
              </a:rPr>
              <a:t>– ∞ ≤ </a:t>
            </a:r>
            <a:r>
              <a:rPr lang="en-US" sz="3600" b="1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ru-RU" sz="3600" b="1" kern="0" dirty="0">
                <a:solidFill>
                  <a:srgbClr val="000000"/>
                </a:solidFill>
                <a:latin typeface="Times New Roman"/>
              </a:rPr>
              <a:t> ≤ + ∞.</a:t>
            </a:r>
            <a:endParaRPr lang="ru-RU" sz="3600" b="1" kern="0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19859D-1744-4592-9FA3-384E8FB70834}"/>
              </a:ext>
            </a:extLst>
          </p:cNvPr>
          <p:cNvSpPr/>
          <p:nvPr/>
        </p:nvSpPr>
        <p:spPr>
          <a:xfrm>
            <a:off x="1089571" y="2815858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Показатель </a:t>
            </a:r>
            <a:r>
              <a:rPr lang="ru-RU" sz="2000" dirty="0" err="1">
                <a:latin typeface="Century Gothic" panose="020B0502020202020204" pitchFamily="34" charset="0"/>
              </a:rPr>
              <a:t>политропы</a:t>
            </a:r>
            <a:r>
              <a:rPr lang="ru-RU" sz="2000" dirty="0">
                <a:latin typeface="Century Gothic" panose="020B0502020202020204" pitchFamily="34" charset="0"/>
              </a:rPr>
              <a:t> определяется по формуле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ECB54BB-DC86-48B9-80F0-FBCE6F10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0218"/>
            <a:ext cx="2282760" cy="13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283BA7-476F-44B2-B404-4A71FCEED925}"/>
              </a:ext>
            </a:extLst>
          </p:cNvPr>
          <p:cNvSpPr/>
          <p:nvPr/>
        </p:nvSpPr>
        <p:spPr>
          <a:xfrm>
            <a:off x="2561193" y="3486657"/>
            <a:ext cx="3886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где C – теплоёмкость в данном политропном процессе.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1758EB8-2DFC-4098-8311-774588A6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25" y="3474766"/>
            <a:ext cx="2413572" cy="11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A27C14-1DE9-4DDF-B43B-A0CA33D0FBAF}"/>
              </a:ext>
            </a:extLst>
          </p:cNvPr>
          <p:cNvSpPr/>
          <p:nvPr/>
        </p:nvSpPr>
        <p:spPr>
          <a:xfrm>
            <a:off x="2819401" y="4066823"/>
            <a:ext cx="2900548" cy="65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– ∞ ≤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С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≤ + ∞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45C088-2F34-4176-930E-D5D6186E360C}"/>
              </a:ext>
            </a:extLst>
          </p:cNvPr>
          <p:cNvSpPr/>
          <p:nvPr/>
        </p:nvSpPr>
        <p:spPr>
          <a:xfrm>
            <a:off x="152400" y="4994347"/>
            <a:ext cx="8769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Обобщающее значение политропного процесса заключается в том, что все рассмотренные ранее процессы являются </a:t>
            </a:r>
            <a:r>
              <a:rPr lang="ru-RU" sz="2000" b="1" dirty="0">
                <a:latin typeface="Century Gothic" panose="020B0502020202020204" pitchFamily="34" charset="0"/>
              </a:rPr>
              <a:t>частными случаями политропного процесса в зависимости от показателя </a:t>
            </a:r>
            <a:r>
              <a:rPr lang="ru-RU" sz="2000" b="1" dirty="0" err="1">
                <a:latin typeface="Century Gothic" panose="020B0502020202020204" pitchFamily="34" charset="0"/>
              </a:rPr>
              <a:t>политропы</a:t>
            </a:r>
            <a:r>
              <a:rPr lang="ru-RU" sz="2000" b="1" dirty="0">
                <a:latin typeface="Century Gothic" panose="020B0502020202020204" pitchFamily="34" charset="0"/>
              </a:rPr>
              <a:t> n.</a:t>
            </a:r>
          </a:p>
        </p:txBody>
      </p:sp>
    </p:spTree>
    <p:extLst>
      <p:ext uri="{BB962C8B-B14F-4D97-AF65-F5344CB8AC3E}">
        <p14:creationId xmlns:p14="http://schemas.microsoft.com/office/powerpoint/2010/main" val="3569423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371147-FB79-4EC5-BB23-41E8B581EDBD}"/>
              </a:ext>
            </a:extLst>
          </p:cNvPr>
          <p:cNvSpPr/>
          <p:nvPr/>
        </p:nvSpPr>
        <p:spPr>
          <a:xfrm>
            <a:off x="152400" y="76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Уравнение процесса и величина теплоёмкости в нём в зависимости от показателя </a:t>
            </a:r>
            <a:r>
              <a:rPr lang="ru-RU" sz="2000" dirty="0" err="1">
                <a:latin typeface="Century Gothic" panose="020B0502020202020204" pitchFamily="34" charset="0"/>
              </a:rPr>
              <a:t>политропы</a:t>
            </a:r>
            <a:r>
              <a:rPr lang="ru-RU" sz="2000" dirty="0">
                <a:latin typeface="Century Gothic" panose="020B0502020202020204" pitchFamily="34" charset="0"/>
              </a:rPr>
              <a:t> n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FF7EB1-9E66-4F0A-84F5-A2809025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51803"/>
              </p:ext>
            </p:extLst>
          </p:nvPr>
        </p:nvGraphicFramePr>
        <p:xfrm>
          <a:off x="76200" y="838200"/>
          <a:ext cx="8801100" cy="2112264"/>
        </p:xfrm>
        <a:graphic>
          <a:graphicData uri="http://schemas.openxmlformats.org/drawingml/2006/table">
            <a:tbl>
              <a:tblPr firstRow="1" firstCol="1" bandRow="1"/>
              <a:tblGrid>
                <a:gridCol w="2933221">
                  <a:extLst>
                    <a:ext uri="{9D8B030D-6E8A-4147-A177-3AD203B41FA5}">
                      <a16:colId xmlns:a16="http://schemas.microsoft.com/office/drawing/2014/main" val="933268071"/>
                    </a:ext>
                  </a:extLst>
                </a:gridCol>
                <a:gridCol w="2933221">
                  <a:extLst>
                    <a:ext uri="{9D8B030D-6E8A-4147-A177-3AD203B41FA5}">
                      <a16:colId xmlns:a16="http://schemas.microsoft.com/office/drawing/2014/main" val="3719829632"/>
                    </a:ext>
                  </a:extLst>
                </a:gridCol>
                <a:gridCol w="2934658">
                  <a:extLst>
                    <a:ext uri="{9D8B030D-6E8A-4147-A177-3AD203B41FA5}">
                      <a16:colId xmlns:a16="http://schemas.microsoft.com/office/drawing/2014/main" val="183483916"/>
                    </a:ext>
                  </a:extLst>
                </a:gridCol>
              </a:tblGrid>
              <a:tr h="7350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политропы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процессе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Уравнение процесса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Теплоёмкость в процессе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2458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79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n-US" sz="2200" i="1" baseline="30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988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∙</a:t>
                      </a:r>
                      <a:r>
                        <a:rPr lang="en-US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 C</a:t>
                      </a:r>
                      <a:r>
                        <a:rPr lang="en-US" sz="2200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7485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79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n-US" sz="2200" i="1" baseline="30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988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152176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79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n-US" sz="2200" i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n-US" sz="2200" i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988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0553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79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n-US" sz="2200" i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const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988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 </a:t>
                      </a:r>
                      <a:r>
                        <a:rPr lang="en-US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944420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22705F59-400E-4D8E-89DC-D625F08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"/>
          <a:stretch>
            <a:fillRect/>
          </a:stretch>
        </p:blipFill>
        <p:spPr bwMode="auto">
          <a:xfrm>
            <a:off x="1524000" y="3344188"/>
            <a:ext cx="2401887" cy="6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9B632CD3-4C8B-465B-884C-D9A18B67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3"/>
          <a:stretch>
            <a:fillRect/>
          </a:stretch>
        </p:blipFill>
        <p:spPr bwMode="auto">
          <a:xfrm>
            <a:off x="4498121" y="3330681"/>
            <a:ext cx="2284290" cy="6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70431F14-B6E8-4007-B5B7-DDB2B6EF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4424362"/>
            <a:ext cx="2401887" cy="146563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8D84FFC3-2430-4F49-94F5-DEF06F27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22" y="4432395"/>
            <a:ext cx="2633763" cy="146563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id="{C9000F4B-6685-487B-A18C-ED4615E3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02" y="4432395"/>
            <a:ext cx="2387000" cy="146563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45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90F00EC8-F187-4604-836D-290AD34855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617"/>
            <a:ext cx="8839200" cy="1228724"/>
          </a:xfrm>
        </p:spPr>
        <p:txBody>
          <a:bodyPr>
            <a:normAutofit/>
          </a:bodyPr>
          <a:lstStyle/>
          <a:p>
            <a:pPr marL="0" indent="469900"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dirty="0">
                <a:latin typeface="Century Gothic" panose="020B0502020202020204" pitchFamily="34" charset="0"/>
              </a:rPr>
              <a:t>Работа равна произведению силы, действующей на тело, на путь, пройденный телом под действием этой силы.</a:t>
            </a:r>
          </a:p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349E0340-7AD5-46EB-AB4F-DDB5F5815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7C96A5A0-A1AD-4688-9098-E970D1AB9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222" name="Rectangle 10">
            <a:extLst>
              <a:ext uri="{FF2B5EF4-FFF2-40B4-BE49-F238E27FC236}">
                <a16:creationId xmlns:a16="http://schemas.microsoft.com/office/drawing/2014/main" id="{33007514-D486-489E-9D71-81E38FAB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D2D6F885-1C4A-4BA1-B6F6-7778DEBA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224" name="Rectangle 2">
            <a:extLst>
              <a:ext uri="{FF2B5EF4-FFF2-40B4-BE49-F238E27FC236}">
                <a16:creationId xmlns:a16="http://schemas.microsoft.com/office/drawing/2014/main" id="{DDD8DDFB-DB19-43EB-8B04-887AAC4F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225" name="Rectangle 10">
            <a:extLst>
              <a:ext uri="{FF2B5EF4-FFF2-40B4-BE49-F238E27FC236}">
                <a16:creationId xmlns:a16="http://schemas.microsoft.com/office/drawing/2014/main" id="{DA050826-A8E7-413E-A26D-883253E3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15370" name="Picture 11">
            <a:extLst>
              <a:ext uri="{FF2B5EF4-FFF2-40B4-BE49-F238E27FC236}">
                <a16:creationId xmlns:a16="http://schemas.microsoft.com/office/drawing/2014/main" id="{23E40387-5304-441C-9AAB-51A3E8E1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2856"/>
            <a:ext cx="2511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>
            <a:extLst>
              <a:ext uri="{FF2B5EF4-FFF2-40B4-BE49-F238E27FC236}">
                <a16:creationId xmlns:a16="http://schemas.microsoft.com/office/drawing/2014/main" id="{4C1BEAF7-E058-4C3C-ABF4-A70633297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15372" name="Picture 14">
            <a:extLst>
              <a:ext uri="{FF2B5EF4-FFF2-40B4-BE49-F238E27FC236}">
                <a16:creationId xmlns:a16="http://schemas.microsoft.com/office/drawing/2014/main" id="{47415919-7E60-4A15-9652-77D0A1EA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94105"/>
            <a:ext cx="4333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43CA63-3438-474D-A033-9358EFD95308}"/>
              </a:ext>
            </a:extLst>
          </p:cNvPr>
          <p:cNvSpPr/>
          <p:nvPr/>
        </p:nvSpPr>
        <p:spPr>
          <a:xfrm>
            <a:off x="609600" y="812134"/>
            <a:ext cx="7391400" cy="42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9900" algn="ctr" defTabSz="914400">
              <a:lnSpc>
                <a:spcPct val="120000"/>
              </a:lnSpc>
              <a:spcBef>
                <a:spcPct val="0"/>
              </a:spcBef>
              <a:buClr>
                <a:prstClr val="black"/>
              </a:buClr>
              <a:defRPr/>
            </a:pPr>
            <a:r>
              <a:rPr lang="ru-RU" sz="2000" cap="all" dirty="0">
                <a:solidFill>
                  <a:prstClr val="black"/>
                </a:solidFill>
                <a:latin typeface="Century Gothic" panose="020B0502020202020204" pitchFamily="34" charset="0"/>
              </a:rPr>
              <a:t>Тогда совершаемая газом работа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BC774-A7A5-4D91-ACA5-F393AB97DEC5}"/>
              </a:ext>
            </a:extLst>
          </p:cNvPr>
          <p:cNvSpPr/>
          <p:nvPr/>
        </p:nvSpPr>
        <p:spPr>
          <a:xfrm>
            <a:off x="114300" y="2124608"/>
            <a:ext cx="8915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Рассмотрим процесс расширения идеального газа в произвольном термодинамическом процессе 1–2.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0F51C-2AF9-47E1-9A80-DD0E0712FF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1" r="50008"/>
          <a:stretch/>
        </p:blipFill>
        <p:spPr>
          <a:xfrm>
            <a:off x="2209799" y="2824356"/>
            <a:ext cx="4724401" cy="386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371C6C-C045-4298-A2DE-BC497C808D90}"/>
              </a:ext>
            </a:extLst>
          </p:cNvPr>
          <p:cNvSpPr/>
          <p:nvPr/>
        </p:nvSpPr>
        <p:spPr>
          <a:xfrm>
            <a:off x="228599" y="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Работа расширения в политропном процессе может быть найдена по аналогии с адиабатным процессом 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6EE82AFF-AAA2-4B88-BBF7-4A286314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713065"/>
            <a:ext cx="6457950" cy="10646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F42078-4BE3-4A13-A831-18616EB9BFE0}"/>
              </a:ext>
            </a:extLst>
          </p:cNvPr>
          <p:cNvSpPr/>
          <p:nvPr/>
        </p:nvSpPr>
        <p:spPr>
          <a:xfrm>
            <a:off x="571499" y="177769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Полезная (располагаемая) работа </a:t>
            </a:r>
            <a:r>
              <a:rPr kumimoji="0" lang="en-US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ru-RU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'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2B0632AC-B614-40A4-BF70-FDC30AFD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5" y="2277211"/>
            <a:ext cx="6910387" cy="113921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6E1D63-35B7-4D33-8F92-C074E15168AB}"/>
              </a:ext>
            </a:extLst>
          </p:cNvPr>
          <p:cNvSpPr/>
          <p:nvPr/>
        </p:nvSpPr>
        <p:spPr>
          <a:xfrm>
            <a:off x="2183363" y="3441578"/>
            <a:ext cx="4777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Изменение внутренней энергии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21FED85-8144-411A-A6FC-B86BDC34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4059568"/>
            <a:ext cx="3959225" cy="7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4A737B-61B1-46DB-8C8D-0B28547E4625}"/>
              </a:ext>
            </a:extLst>
          </p:cNvPr>
          <p:cNvSpPr/>
          <p:nvPr/>
        </p:nvSpPr>
        <p:spPr>
          <a:xfrm>
            <a:off x="2183363" y="4986337"/>
            <a:ext cx="55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9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</a:pPr>
            <a:r>
              <a:rPr lang="ru-RU" altLang="ru-RU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Изменение энтальпии </a:t>
            </a:r>
            <a:r>
              <a:rPr lang="el-GR" altLang="ru-RU" sz="2400" kern="0" dirty="0">
                <a:solidFill>
                  <a:srgbClr val="000000"/>
                </a:solidFill>
                <a:latin typeface="Times New Roman"/>
              </a:rPr>
              <a:t>Δ</a:t>
            </a:r>
            <a:r>
              <a:rPr lang="de-DE" altLang="ru-RU" sz="2400" i="1" kern="0" dirty="0">
                <a:solidFill>
                  <a:srgbClr val="000000"/>
                </a:solidFill>
                <a:latin typeface="Times New Roman"/>
              </a:rPr>
              <a:t>h</a:t>
            </a: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F06814D-04A2-479C-94D7-6012C6DF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5" y="5636076"/>
            <a:ext cx="411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05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8CF7F5-72FE-4BD6-BCBC-C88211CAC574}"/>
              </a:ext>
            </a:extLst>
          </p:cNvPr>
          <p:cNvSpPr/>
          <p:nvPr/>
        </p:nvSpPr>
        <p:spPr>
          <a:xfrm>
            <a:off x="2742524" y="-9043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Изменение энтропии </a:t>
            </a:r>
            <a:r>
              <a:rPr kumimoji="0" lang="la-Latn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Δ</a:t>
            </a:r>
            <a:r>
              <a:rPr kumimoji="0" lang="en-US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3698DBD0-8483-4D96-8B2A-9C0BF56E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38" y="369894"/>
            <a:ext cx="3480796" cy="113780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AB9686-E502-42FA-8EC3-040E19EFDF0F}"/>
              </a:ext>
            </a:extLst>
          </p:cNvPr>
          <p:cNvSpPr/>
          <p:nvPr/>
        </p:nvSpPr>
        <p:spPr>
          <a:xfrm>
            <a:off x="2977244" y="1424974"/>
            <a:ext cx="2988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Количество теплоты </a:t>
            </a:r>
            <a:r>
              <a:rPr kumimoji="0" lang="la-Latn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q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9EDEC8C0-F976-45E9-9715-AA66A385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2" y="2172023"/>
            <a:ext cx="1368425" cy="46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E3178420-D613-4ABA-8560-7C20DC93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31" y="1963403"/>
            <a:ext cx="3896336" cy="104694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2A2825-F299-4570-A7DE-FF3EBDBBB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4" y="3172625"/>
            <a:ext cx="912040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8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9EBEF9-B5B3-4241-808C-D20BC9B9B0C4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Все политропные процессы разделяют на три характерные группы: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F619C-0562-4B73-8FE2-FA19CDEEBDAE}"/>
              </a:ext>
            </a:extLst>
          </p:cNvPr>
          <p:cNvSpPr/>
          <p:nvPr/>
        </p:nvSpPr>
        <p:spPr>
          <a:xfrm>
            <a:off x="-32321" y="200055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667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9966"/>
              </a:buClr>
              <a:buSzPct val="100000"/>
            </a:pP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1)  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/>
              </a:rPr>
              <a:t>– ∞ &lt; </a:t>
            </a:r>
            <a:r>
              <a:rPr lang="ru-RU" altLang="ru-RU" sz="2800" b="1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/>
              </a:rPr>
              <a:t> &lt; 1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 (располагаются между изохорой и изотермой).</a:t>
            </a: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D4A63F90-FCD8-405B-A112-B2B74B4B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9" y="1130998"/>
            <a:ext cx="1571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72F4F627-13FB-4950-BA1F-AF85FE59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43" y="1154162"/>
            <a:ext cx="15335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9A4BCEEA-02A8-4291-AD0A-28A2BEF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71" y="1171010"/>
            <a:ext cx="15478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13A57F28-EE6F-46C7-9766-F543007B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86" y="1139602"/>
            <a:ext cx="1609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B899B781-E503-4A9F-ADDE-A4AC3B5A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14" y="1206809"/>
            <a:ext cx="14620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A8077B-C33C-4B6E-B465-82BD53A68F8C}"/>
              </a:ext>
            </a:extLst>
          </p:cNvPr>
          <p:cNvSpPr/>
          <p:nvPr/>
        </p:nvSpPr>
        <p:spPr>
          <a:xfrm>
            <a:off x="-46146" y="2410848"/>
            <a:ext cx="8941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667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99966"/>
              </a:buClr>
              <a:buSzPct val="100000"/>
            </a:pP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2)  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/>
              </a:rPr>
              <a:t>1 &lt; </a:t>
            </a:r>
            <a:r>
              <a:rPr lang="ru-RU" altLang="ru-RU" sz="2800" b="1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/>
              </a:rPr>
              <a:t> &lt; </a:t>
            </a:r>
            <a:r>
              <a:rPr lang="en-US" altLang="ru-RU" sz="2800" b="1" i="1" kern="0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Calibri" panose="020F0502020204030204" pitchFamily="34" charset="0"/>
              </a:rPr>
              <a:t>располагаются между изотермой и адиабатой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).</a:t>
            </a:r>
            <a:endParaRPr lang="be-BY" altLang="ru-RU" sz="2800" b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" name="Picture 30">
            <a:extLst>
              <a:ext uri="{FF2B5EF4-FFF2-40B4-BE49-F238E27FC236}">
                <a16:creationId xmlns:a16="http://schemas.microsoft.com/office/drawing/2014/main" id="{61FAF7E1-CB7B-4AE1-9972-65DB3281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6" y="3380275"/>
            <a:ext cx="1571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BD563336-21CD-44B5-8EF2-B68B1CE1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08" y="3414869"/>
            <a:ext cx="15335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>
            <a:extLst>
              <a:ext uri="{FF2B5EF4-FFF2-40B4-BE49-F238E27FC236}">
                <a16:creationId xmlns:a16="http://schemas.microsoft.com/office/drawing/2014/main" id="{B2501B74-F7C0-4C7E-94E2-9DC41DBB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26" y="3415406"/>
            <a:ext cx="15001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EE8B9D87-81C8-4ECC-B255-4F4B5D39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96" y="3362944"/>
            <a:ext cx="1609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770F0B-5B3F-4B2B-8E14-E92EFA9B9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9762" y="3410974"/>
            <a:ext cx="1463167" cy="6584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EFED81-FB3A-408F-9CEB-78930C38D707}"/>
              </a:ext>
            </a:extLst>
          </p:cNvPr>
          <p:cNvSpPr/>
          <p:nvPr/>
        </p:nvSpPr>
        <p:spPr>
          <a:xfrm>
            <a:off x="275600" y="1864462"/>
            <a:ext cx="863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Подведенное к газу количество теплоты расходуется на совершение работы расширения и на увеличение внутренней энергии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FBCD87-572C-4BE4-B5A5-93DACB3EBBA9}"/>
              </a:ext>
            </a:extLst>
          </p:cNvPr>
          <p:cNvSpPr/>
          <p:nvPr/>
        </p:nvSpPr>
        <p:spPr>
          <a:xfrm>
            <a:off x="234588" y="4160514"/>
            <a:ext cx="866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Работа совершается как за счет подводимого количества теплоты, так и за счет внутренней энергии.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38FA725-486A-4539-A4DC-36573BAC2576}"/>
              </a:ext>
            </a:extLst>
          </p:cNvPr>
          <p:cNvSpPr/>
          <p:nvPr/>
        </p:nvSpPr>
        <p:spPr>
          <a:xfrm>
            <a:off x="-72779" y="4595936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lvl="1" indent="-51435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66"/>
              </a:buClr>
              <a:buSzPct val="100000"/>
            </a:pP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3)  </a:t>
            </a:r>
            <a:r>
              <a:rPr lang="en-US" altLang="ru-RU" sz="2800" b="1" i="1" kern="0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/>
              </a:rPr>
              <a:t> &lt; </a:t>
            </a:r>
            <a:r>
              <a:rPr lang="ru-RU" altLang="ru-RU" sz="2800" b="1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/>
              </a:rPr>
              <a:t> &lt; +∞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/>
              </a:rPr>
              <a:t> (располагаются между адиабатой и изохорой).</a:t>
            </a:r>
            <a:endParaRPr lang="be-BY" altLang="ru-RU" sz="28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" name="Picture 30">
            <a:extLst>
              <a:ext uri="{FF2B5EF4-FFF2-40B4-BE49-F238E27FC236}">
                <a16:creationId xmlns:a16="http://schemas.microsoft.com/office/drawing/2014/main" id="{130F63D6-CC88-4C7E-B6C1-AAFC1E3B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5" y="5542817"/>
            <a:ext cx="1571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>
            <a:extLst>
              <a:ext uri="{FF2B5EF4-FFF2-40B4-BE49-F238E27FC236}">
                <a16:creationId xmlns:a16="http://schemas.microsoft.com/office/drawing/2014/main" id="{5837301B-2C73-45C0-B66B-88C95C57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74" y="5575771"/>
            <a:ext cx="15335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A4795C-D30C-4C49-8CCD-8B9F2AFC2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224" y="5568661"/>
            <a:ext cx="1499746" cy="707197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4A36787-5BF1-4CF5-A316-4F599856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06" y="5542817"/>
            <a:ext cx="16144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C94260E8-2E88-4511-A8C8-A8363DD7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29" y="5595203"/>
            <a:ext cx="14668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6824466-44DE-4AFB-8871-1673B4C9A66A}"/>
              </a:ext>
            </a:extLst>
          </p:cNvPr>
          <p:cNvSpPr/>
          <p:nvPr/>
        </p:nvSpPr>
        <p:spPr>
          <a:xfrm>
            <a:off x="1134947" y="6250970"/>
            <a:ext cx="8009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Работа</a:t>
            </a:r>
            <a:r>
              <a:rPr lang="ru-RU" dirty="0"/>
              <a:t> расширения совершается за счет внутренней энергии. В то</a:t>
            </a:r>
          </a:p>
          <a:p>
            <a:r>
              <a:rPr lang="ru-RU" dirty="0"/>
              <a:t>же время теплота от рабочего тела отводится в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358647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5" grpId="0"/>
      <p:bldP spid="16" grpId="0"/>
      <p:bldP spid="17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86208B63-06B4-44DA-B6A5-3FF7A11B0A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3152" y="589802"/>
            <a:ext cx="8610600" cy="1143000"/>
          </a:xfrm>
        </p:spPr>
        <p:txBody>
          <a:bodyPr>
            <a:normAutofit fontScale="92500" lnSpcReduction="10000"/>
          </a:bodyPr>
          <a:lstStyle/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/>
              <a:t> </a:t>
            </a:r>
            <a:r>
              <a:rPr lang="ru-RU" altLang="ru-RU" dirty="0">
                <a:latin typeface="Century Gothic" panose="020B0502020202020204" pitchFamily="34" charset="0"/>
              </a:rPr>
              <a:t>Первый закон термодинамики рассматривает количественное соотношение между теплотой </a:t>
            </a:r>
            <a:r>
              <a:rPr lang="ru-RU" altLang="ru-RU" sz="2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dirty="0">
                <a:latin typeface="Century Gothic" panose="020B0502020202020204" pitchFamily="34" charset="0"/>
              </a:rPr>
              <a:t> и работой </a:t>
            </a:r>
            <a:r>
              <a:rPr lang="ru-RU" altLang="ru-RU" sz="2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dirty="0">
                <a:latin typeface="Century Gothic" panose="020B0502020202020204" pitchFamily="34" charset="0"/>
              </a:rPr>
              <a:t> и не рассматривает качественную сторону процесса:</a:t>
            </a: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0078F088-66E4-4CD7-A98E-1C6AB846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B3DC9258-9814-4D17-B5CB-E6507D9BD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7110" name="Rectangle 10">
            <a:extLst>
              <a:ext uri="{FF2B5EF4-FFF2-40B4-BE49-F238E27FC236}">
                <a16:creationId xmlns:a16="http://schemas.microsoft.com/office/drawing/2014/main" id="{3BA21880-2C14-4F7E-90A7-6981E3B7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7111" name="Rectangle 2">
            <a:extLst>
              <a:ext uri="{FF2B5EF4-FFF2-40B4-BE49-F238E27FC236}">
                <a16:creationId xmlns:a16="http://schemas.microsoft.com/office/drawing/2014/main" id="{7A8A7ABC-0974-4750-AF75-C62B1B0A4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7112" name="Rectangle 2">
            <a:extLst>
              <a:ext uri="{FF2B5EF4-FFF2-40B4-BE49-F238E27FC236}">
                <a16:creationId xmlns:a16="http://schemas.microsoft.com/office/drawing/2014/main" id="{6EFBAED4-643B-426B-AD82-EDC962C4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D02E4F-6016-4579-99F8-B6A351065EC1}"/>
              </a:ext>
            </a:extLst>
          </p:cNvPr>
          <p:cNvSpPr/>
          <p:nvPr/>
        </p:nvSpPr>
        <p:spPr>
          <a:xfrm>
            <a:off x="114300" y="24414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Вопрос 4. Второй закон термодинамики</a:t>
            </a:r>
            <a:endParaRPr lang="ru-RU" sz="2800" i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369AF3-23A4-400E-A226-15515EB7F8B7}"/>
              </a:ext>
            </a:extLst>
          </p:cNvPr>
          <p:cNvSpPr/>
          <p:nvPr/>
        </p:nvSpPr>
        <p:spPr>
          <a:xfrm>
            <a:off x="302124" y="1786067"/>
            <a:ext cx="82926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не указывает условий превращения теплоты в работу;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не указывает направления процесса, нельзя определить </a:t>
            </a:r>
          </a:p>
          <a:p>
            <a:pPr lvl="0" algn="just">
              <a:lnSpc>
                <a:spcPct val="90000"/>
              </a:lnSpc>
              <a:spcAft>
                <a:spcPts val="0"/>
              </a:spcAft>
              <a:buSzPts val="1000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его характер и конечный результат;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не указывает, передаётся ли теплота от горячего источника </a:t>
            </a:r>
          </a:p>
          <a:p>
            <a:pPr lvl="0" algn="just">
              <a:lnSpc>
                <a:spcPct val="90000"/>
              </a:lnSpc>
              <a:spcAft>
                <a:spcPts val="0"/>
              </a:spcAft>
              <a:buSzPts val="1000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к холодному или наоборот.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96CBE2-17B2-46BE-83C3-81498BF94A17}"/>
              </a:ext>
            </a:extLst>
          </p:cNvPr>
          <p:cNvSpPr/>
          <p:nvPr/>
        </p:nvSpPr>
        <p:spPr>
          <a:xfrm>
            <a:off x="143152" y="3265614"/>
            <a:ext cx="877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Второй закон термодинамики определяет </a:t>
            </a:r>
            <a:r>
              <a:rPr lang="ru-RU" b="1" dirty="0">
                <a:latin typeface="Century Gothic" panose="020B0502020202020204" pitchFamily="34" charset="0"/>
              </a:rPr>
              <a:t>направление</a:t>
            </a:r>
            <a:r>
              <a:rPr lang="ru-RU" dirty="0">
                <a:latin typeface="Century Gothic" panose="020B0502020202020204" pitchFamily="34" charset="0"/>
              </a:rPr>
              <a:t>, по которому протекают термодинамические процессы и устанавливает </a:t>
            </a:r>
            <a:r>
              <a:rPr lang="ru-RU" b="1" dirty="0">
                <a:latin typeface="Century Gothic" panose="020B0502020202020204" pitchFamily="34" charset="0"/>
              </a:rPr>
              <a:t>возможные пределы превращения теплоты в работу при круговых процессах</a:t>
            </a:r>
            <a:r>
              <a:rPr lang="ru-RU" dirty="0">
                <a:latin typeface="Century Gothic" panose="020B0502020202020204" pitchFamily="34" charset="0"/>
              </a:rPr>
              <a:t>, поэтому он дополняет первый закон термодинамики.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4EE47C-5BC3-49C9-B69A-4CF28A103CAA}"/>
              </a:ext>
            </a:extLst>
          </p:cNvPr>
          <p:cNvSpPr/>
          <p:nvPr/>
        </p:nvSpPr>
        <p:spPr>
          <a:xfrm>
            <a:off x="432785" y="4520685"/>
            <a:ext cx="8156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Существует много формулировок второго закона термодинамики.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7909B-3DE4-40F2-BEE0-9D94C2D3BCB0}"/>
              </a:ext>
            </a:extLst>
          </p:cNvPr>
          <p:cNvSpPr/>
          <p:nvPr/>
        </p:nvSpPr>
        <p:spPr>
          <a:xfrm>
            <a:off x="228600" y="4944759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Французский физик </a:t>
            </a:r>
            <a:r>
              <a:rPr lang="ru-RU" sz="2000" b="1" dirty="0">
                <a:latin typeface="Century Gothic" panose="020B0502020202020204" pitchFamily="34" charset="0"/>
              </a:rPr>
              <a:t>Сади Карно в 1824 г. </a:t>
            </a:r>
            <a:r>
              <a:rPr lang="ru-RU" sz="2000" dirty="0">
                <a:latin typeface="Century Gothic" panose="020B0502020202020204" pitchFamily="34" charset="0"/>
              </a:rPr>
              <a:t>сформулировал второй закон термодинамики следующим образом: «</a:t>
            </a:r>
            <a:r>
              <a:rPr lang="ru-RU" sz="2000" b="1" dirty="0">
                <a:latin typeface="Century Gothic" panose="020B0502020202020204" pitchFamily="34" charset="0"/>
              </a:rPr>
              <a:t>Повсюду, где имеется разность температур, может происходить возникновение работы</a:t>
            </a:r>
            <a:r>
              <a:rPr lang="ru-RU" sz="2000" dirty="0">
                <a:latin typeface="Century Gothic" panose="020B0502020202020204" pitchFamily="34" charset="0"/>
              </a:rPr>
              <a:t>».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9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ED1B6CB6-5A43-442A-A47D-5528AC4E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7D06DE6A-BD34-439B-A4B6-7AEB756DE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8134" name="Rectangle 10">
            <a:extLst>
              <a:ext uri="{FF2B5EF4-FFF2-40B4-BE49-F238E27FC236}">
                <a16:creationId xmlns:a16="http://schemas.microsoft.com/office/drawing/2014/main" id="{45C8B9BF-462F-44A4-87BF-A0E5E473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8135" name="Rectangle 2">
            <a:extLst>
              <a:ext uri="{FF2B5EF4-FFF2-40B4-BE49-F238E27FC236}">
                <a16:creationId xmlns:a16="http://schemas.microsoft.com/office/drawing/2014/main" id="{1A4EC5A7-C04A-494C-B100-1CB0A1C9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48136" name="Rectangle 2">
            <a:extLst>
              <a:ext uri="{FF2B5EF4-FFF2-40B4-BE49-F238E27FC236}">
                <a16:creationId xmlns:a16="http://schemas.microsoft.com/office/drawing/2014/main" id="{237D68F6-ED16-4AD8-9BB5-6983EBBB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7195CE-F325-4B38-B3F3-FCA053EBBE03}"/>
              </a:ext>
            </a:extLst>
          </p:cNvPr>
          <p:cNvSpPr/>
          <p:nvPr/>
        </p:nvSpPr>
        <p:spPr>
          <a:xfrm>
            <a:off x="152400" y="152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Немецкий физик </a:t>
            </a:r>
            <a:r>
              <a:rPr lang="ru-RU" sz="2000" b="1" dirty="0">
                <a:latin typeface="Century Gothic" panose="020B0502020202020204" pitchFamily="34" charset="0"/>
              </a:rPr>
              <a:t>Рудольф </a:t>
            </a:r>
            <a:r>
              <a:rPr lang="ru-RU" sz="2000" b="1" dirty="0" err="1">
                <a:latin typeface="Century Gothic" panose="020B0502020202020204" pitchFamily="34" charset="0"/>
              </a:rPr>
              <a:t>Клаузиус</a:t>
            </a:r>
            <a:r>
              <a:rPr lang="ru-RU" sz="2000" b="1" dirty="0">
                <a:latin typeface="Century Gothic" panose="020B0502020202020204" pitchFamily="34" charset="0"/>
              </a:rPr>
              <a:t> в 1850 г. </a:t>
            </a:r>
            <a:r>
              <a:rPr lang="ru-RU" sz="2000" dirty="0">
                <a:latin typeface="Century Gothic" panose="020B0502020202020204" pitchFamily="34" charset="0"/>
              </a:rPr>
              <a:t>дал следующую формулировку: </a:t>
            </a:r>
            <a:r>
              <a:rPr lang="ru-RU" sz="2000" b="1" dirty="0">
                <a:latin typeface="Century Gothic" panose="020B0502020202020204" pitchFamily="34" charset="0"/>
              </a:rPr>
              <a:t>«Теплота не может переходить сама по себе от одного тела к другому, имеющему температуру более высокую, чем первое тело».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0709BF-6058-4503-9FFB-69F085A51C78}"/>
              </a:ext>
            </a:extLst>
          </p:cNvPr>
          <p:cNvSpPr/>
          <p:nvPr/>
        </p:nvSpPr>
        <p:spPr>
          <a:xfrm>
            <a:off x="121698" y="1905505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Австрийский физик </a:t>
            </a:r>
            <a:r>
              <a:rPr lang="ru-RU" sz="2000" b="1" dirty="0">
                <a:latin typeface="Century Gothic" panose="020B0502020202020204" pitchFamily="34" charset="0"/>
              </a:rPr>
              <a:t>Людвиг Больцман </a:t>
            </a:r>
            <a:r>
              <a:rPr lang="ru-RU" sz="2000" dirty="0">
                <a:latin typeface="Century Gothic" panose="020B0502020202020204" pitchFamily="34" charset="0"/>
              </a:rPr>
              <a:t>сформулировал второй закон термодинамики так: </a:t>
            </a:r>
            <a:r>
              <a:rPr lang="ru-RU" sz="2000" b="1" dirty="0">
                <a:latin typeface="Century Gothic" panose="020B0502020202020204" pitchFamily="34" charset="0"/>
              </a:rPr>
              <a:t>«Природа стремится к переходу от менее вероятных состояний к более вероятным».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8682B0-EAF0-47B8-9ED3-E633509961F8}"/>
              </a:ext>
            </a:extLst>
          </p:cNvPr>
          <p:cNvSpPr/>
          <p:nvPr/>
        </p:nvSpPr>
        <p:spPr>
          <a:xfrm>
            <a:off x="121698" y="3350834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Невозможно построить периодически действующую машину, совершающую механическую работу и соответственно охлаждающую источник теплоты </a:t>
            </a:r>
            <a:r>
              <a:rPr lang="ru-RU" sz="2000" dirty="0">
                <a:latin typeface="Century Gothic" panose="020B0502020202020204" pitchFamily="34" charset="0"/>
              </a:rPr>
              <a:t>(формулировка В. Томсона);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82B9E1-E485-4720-8876-10E50A0990AE}"/>
              </a:ext>
            </a:extLst>
          </p:cNvPr>
          <p:cNvSpPr/>
          <p:nvPr/>
        </p:nvSpPr>
        <p:spPr>
          <a:xfrm>
            <a:off x="159798" y="4790422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Современная формулировка второго закона термодинамики звучит следующим образом: </a:t>
            </a:r>
            <a:r>
              <a:rPr lang="ru-RU" sz="2000" b="1" dirty="0">
                <a:latin typeface="Century Gothic" panose="020B0502020202020204" pitchFamily="34" charset="0"/>
              </a:rPr>
              <a:t>«Любой реальный самопроизвольный процесс является необратимым».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0CDCB8E1-6AE7-4712-826E-FA8156DA75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6756"/>
            <a:ext cx="8229600" cy="762000"/>
          </a:xfrm>
        </p:spPr>
        <p:txBody>
          <a:bodyPr>
            <a:normAutofit fontScale="92500"/>
          </a:bodyPr>
          <a:lstStyle/>
          <a:p>
            <a:pPr marL="0" indent="46990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Century Gothic" panose="020B0502020202020204" pitchFamily="34" charset="0"/>
              </a:rPr>
              <a:t>Физический смысл второго закона термодинамики может быть пояснен при помощи выражения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4B8B470C-0D62-4063-855E-8CA31071E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7C0EEC67-E34A-4FBD-A199-4460AB92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6326" name="Rectangle 10">
            <a:extLst>
              <a:ext uri="{FF2B5EF4-FFF2-40B4-BE49-F238E27FC236}">
                <a16:creationId xmlns:a16="http://schemas.microsoft.com/office/drawing/2014/main" id="{A69ABE66-E9F7-4986-96C7-AAB5C46BF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6327" name="Rectangle 2">
            <a:extLst>
              <a:ext uri="{FF2B5EF4-FFF2-40B4-BE49-F238E27FC236}">
                <a16:creationId xmlns:a16="http://schemas.microsoft.com/office/drawing/2014/main" id="{23186B3A-05C4-45A1-998C-42161721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6328" name="Rectangle 2">
            <a:extLst>
              <a:ext uri="{FF2B5EF4-FFF2-40B4-BE49-F238E27FC236}">
                <a16:creationId xmlns:a16="http://schemas.microsoft.com/office/drawing/2014/main" id="{99C3BC9E-8425-4AA9-BF13-8CAC32FC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6329" name="Rectangle 2">
            <a:extLst>
              <a:ext uri="{FF2B5EF4-FFF2-40B4-BE49-F238E27FC236}">
                <a16:creationId xmlns:a16="http://schemas.microsoft.com/office/drawing/2014/main" id="{20139E6D-6F5A-490D-82A2-DF2D6E1E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56330" name="Picture 3">
            <a:extLst>
              <a:ext uri="{FF2B5EF4-FFF2-40B4-BE49-F238E27FC236}">
                <a16:creationId xmlns:a16="http://schemas.microsoft.com/office/drawing/2014/main" id="{105C1DA1-6D84-4AD9-8158-B9CD51E7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48756"/>
            <a:ext cx="1482725" cy="63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BE71BD-82E9-440A-9849-23DC3E01821B}"/>
              </a:ext>
            </a:extLst>
          </p:cNvPr>
          <p:cNvSpPr/>
          <p:nvPr/>
        </p:nvSpPr>
        <p:spPr>
          <a:xfrm>
            <a:off x="114300" y="1587911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т.е. энтропия изолированной термодинамической системы может оставаться постоянной, если в системе протекают обратимые процессы, или возрастать при протекании в ней необратимых процессов, но ни при каких условиях не может уменьшаться.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43E5E-6752-4CD5-9819-A5B60CDC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1852" r="16667" b="41695"/>
          <a:stretch/>
        </p:blipFill>
        <p:spPr>
          <a:xfrm>
            <a:off x="484570" y="2911350"/>
            <a:ext cx="8174860" cy="386823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C1B81B-789D-44DC-B1EA-B4F09D862E01}"/>
              </a:ext>
            </a:extLst>
          </p:cNvPr>
          <p:cNvSpPr/>
          <p:nvPr/>
        </p:nvSpPr>
        <p:spPr>
          <a:xfrm>
            <a:off x="228600" y="762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Из выполненного анализа можно сделать вывод, что для осуществления кругового процесса необходимо наличие трех элементов: источника теплоты (нагревателя) с температурой T1, охладителя с температурой Т2 &lt; Т1 и рабочего тела, которое последовательно вступает в</a:t>
            </a:r>
            <a:b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теплообмен с нагревателем и охладителем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br>
              <a:rPr lang="ru-RU" sz="2000" dirty="0">
                <a:latin typeface="Century Gothic" panose="020B0502020202020204" pitchFamily="34" charset="0"/>
              </a:rPr>
            </a:b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EF0E36-1904-439A-A040-D2D5D9FCF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67" t="32222" r="18333" b="15925"/>
          <a:stretch/>
        </p:blipFill>
        <p:spPr>
          <a:xfrm>
            <a:off x="2819400" y="2034719"/>
            <a:ext cx="3276600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9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>
            <a:extLst>
              <a:ext uri="{FF2B5EF4-FFF2-40B4-BE49-F238E27FC236}">
                <a16:creationId xmlns:a16="http://schemas.microsoft.com/office/drawing/2014/main" id="{D3015A25-5E59-4EFE-ABD0-0B1CAF4A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05EDDEC0-660C-45B7-B455-31526DCF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7350" name="Rectangle 10">
            <a:extLst>
              <a:ext uri="{FF2B5EF4-FFF2-40B4-BE49-F238E27FC236}">
                <a16:creationId xmlns:a16="http://schemas.microsoft.com/office/drawing/2014/main" id="{0DEC5211-0A97-4161-8F4E-99BCB673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7351" name="Rectangle 2">
            <a:extLst>
              <a:ext uri="{FF2B5EF4-FFF2-40B4-BE49-F238E27FC236}">
                <a16:creationId xmlns:a16="http://schemas.microsoft.com/office/drawing/2014/main" id="{B985D82F-D726-40BD-A4DA-03489EFD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57352" name="Rectangle 2">
            <a:extLst>
              <a:ext uri="{FF2B5EF4-FFF2-40B4-BE49-F238E27FC236}">
                <a16:creationId xmlns:a16="http://schemas.microsoft.com/office/drawing/2014/main" id="{059B87C4-6D14-4128-8300-45D28DFD4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48E377-1425-472E-97D2-4D1765A416EC}"/>
              </a:ext>
            </a:extLst>
          </p:cNvPr>
          <p:cNvSpPr/>
          <p:nvPr/>
        </p:nvSpPr>
        <p:spPr>
          <a:xfrm>
            <a:off x="76200" y="14636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Совокупность последовательно происходящих термодинамических процессов, в результате которых рабочее тело возвращается в первоначальное состояние, называется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круговым процессом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циклом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968528-0737-4887-A4B8-7579F8EADE85}"/>
              </a:ext>
            </a:extLst>
          </p:cNvPr>
          <p:cNvSpPr/>
          <p:nvPr/>
        </p:nvSpPr>
        <p:spPr>
          <a:xfrm>
            <a:off x="0" y="952601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Циклы бывают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прямые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обратные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Цикл, в результате которого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получается положительная работа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 прямым циклом.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прямым циклам работают все тепловые двигатели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Цикл, для осуществления которого необходимо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затрачивать работу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 обратным циклом.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обратным циклам работают холодильные машины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DA126-8ED1-4664-B6FD-4883EC95E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3" r="51154" b="2858"/>
          <a:stretch/>
        </p:blipFill>
        <p:spPr>
          <a:xfrm>
            <a:off x="72871" y="2712127"/>
            <a:ext cx="4495800" cy="3425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C55576-927F-4C22-97D8-036021D2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" r="55062" b="6397"/>
          <a:stretch/>
        </p:blipFill>
        <p:spPr>
          <a:xfrm>
            <a:off x="4651899" y="2712127"/>
            <a:ext cx="4263501" cy="33572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A0FA8C-F2E1-4D6E-A97E-CB9DFF2D27B0}"/>
              </a:ext>
            </a:extLst>
          </p:cNvPr>
          <p:cNvSpPr/>
          <p:nvPr/>
        </p:nvSpPr>
        <p:spPr>
          <a:xfrm>
            <a:off x="114300" y="762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  <a:tabLst>
                <a:tab pos="3060700" algn="dec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Полезно используемое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теплоты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может быть найдено как разность между подведенной и отведенной теплотой: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8D0F0-0312-4BE2-B3BD-446AE6A3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33190" y="609599"/>
            <a:ext cx="189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AA0E02-0D24-4691-9794-A3C6714BC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11410"/>
              </p:ext>
            </p:extLst>
          </p:nvPr>
        </p:nvGraphicFramePr>
        <p:xfrm>
          <a:off x="3396055" y="668683"/>
          <a:ext cx="1862790" cy="62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571252" imgH="190417" progId="Equation.DSMT4">
                  <p:embed/>
                </p:oleObj>
              </mc:Choice>
              <mc:Fallback>
                <p:oleObj name="Equation" r:id="rId3" imgW="571252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055" y="668683"/>
                        <a:ext cx="1862790" cy="620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577C42-FD20-46E2-AC4E-4758C1EAE48B}"/>
              </a:ext>
            </a:extLst>
          </p:cNvPr>
          <p:cNvSpPr/>
          <p:nvPr/>
        </p:nvSpPr>
        <p:spPr>
          <a:xfrm>
            <a:off x="152400" y="1287617"/>
            <a:ext cx="8877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Изменение внутренней энергии в цикле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= 0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так как рабочее тело возвращается в первоначальное состояние. В соответствии с первым законом термодинамики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3DBB96-90A9-4E30-9EEF-734716AECEFD}"/>
              </a:ext>
            </a:extLst>
          </p:cNvPr>
          <p:cNvSpPr/>
          <p:nvPr/>
        </p:nvSpPr>
        <p:spPr>
          <a:xfrm>
            <a:off x="209376" y="2760926"/>
            <a:ext cx="855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т.е. вся полезно используемая в цикле теплота преобразуется в работу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739662A-D1F1-4ADB-8E47-A4BFC9BF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97925" y="2115349"/>
            <a:ext cx="31729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0B7B3A0-0FDE-4446-8A13-4E2CAA6C3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465198"/>
              </p:ext>
            </p:extLst>
          </p:nvPr>
        </p:nvGraphicFramePr>
        <p:xfrm>
          <a:off x="3886200" y="2104655"/>
          <a:ext cx="909997" cy="63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291973" imgH="190417" progId="Equation.DSMT4">
                  <p:embed/>
                </p:oleObj>
              </mc:Choice>
              <mc:Fallback>
                <p:oleObj name="Equation" r:id="rId5" imgW="291973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04655"/>
                        <a:ext cx="909997" cy="638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A6ED95-F503-49A3-A0BC-6E951144BA17}"/>
              </a:ext>
            </a:extLst>
          </p:cNvPr>
          <p:cNvSpPr/>
          <p:nvPr/>
        </p:nvSpPr>
        <p:spPr>
          <a:xfrm>
            <a:off x="114300" y="3264738"/>
            <a:ext cx="887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 прямого термодинамического цикла (цикла ДВС) оценивается термическим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к.п.д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η</a:t>
            </a:r>
            <a:r>
              <a:rPr lang="en-US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определяемым из выражения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972B79-23A5-456D-B496-C5BE3AD0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79366" y="4000614"/>
            <a:ext cx="19590968" cy="5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488171C-5FBB-4730-95F7-97E3CABD6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79518"/>
              </p:ext>
            </p:extLst>
          </p:nvPr>
        </p:nvGraphicFramePr>
        <p:xfrm>
          <a:off x="1600200" y="3983537"/>
          <a:ext cx="3919977" cy="109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7" imgW="1320800" imgH="368300" progId="Equation.DSMT4">
                  <p:embed/>
                </p:oleObj>
              </mc:Choice>
              <mc:Fallback>
                <p:oleObj name="Equation" r:id="rId7" imgW="13208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83537"/>
                        <a:ext cx="3919977" cy="1099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A5687754-7287-4EDC-AD44-B4CB0307A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71171" y="4215402"/>
            <a:ext cx="30044571" cy="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2739DCD3-6493-4790-9116-6FCC07A3B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96325"/>
              </p:ext>
            </p:extLst>
          </p:nvPr>
        </p:nvGraphicFramePr>
        <p:xfrm>
          <a:off x="5867400" y="4227367"/>
          <a:ext cx="1198843" cy="61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9" imgW="330057" imgH="190417" progId="Equation.DSMT4">
                  <p:embed/>
                </p:oleObj>
              </mc:Choice>
              <mc:Fallback>
                <p:oleObj name="Equation" r:id="rId9" imgW="330057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27367"/>
                        <a:ext cx="1198843" cy="612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937D4B-19A5-45A7-81BE-E717A89315C5}"/>
              </a:ext>
            </a:extLst>
          </p:cNvPr>
          <p:cNvSpPr/>
          <p:nvPr/>
        </p:nvSpPr>
        <p:spPr>
          <a:xfrm>
            <a:off x="152400" y="5126805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 обратного цикла оценивается холодильным коэффициентом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который определяется из выражения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5815E035-B616-47C6-8884-26602281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3998" y="5693262"/>
            <a:ext cx="21605220" cy="5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F4FF3D62-3391-4892-8291-049A53CCF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574656"/>
              </p:ext>
            </p:extLst>
          </p:nvPr>
        </p:nvGraphicFramePr>
        <p:xfrm>
          <a:off x="3324724" y="5738996"/>
          <a:ext cx="2324977" cy="101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1" imgW="850900" imgH="368300" progId="Equation.DSMT4">
                  <p:embed/>
                </p:oleObj>
              </mc:Choice>
              <mc:Fallback>
                <p:oleObj name="Equation" r:id="rId11" imgW="850900" imgH="368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724" y="5738996"/>
                        <a:ext cx="2324977" cy="1018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051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16BB8055-8342-46C0-9FFB-3AD35C91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E0302849-0CC2-41F7-B49A-AC5DE205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4342" name="Rectangle 10">
            <a:extLst>
              <a:ext uri="{FF2B5EF4-FFF2-40B4-BE49-F238E27FC236}">
                <a16:creationId xmlns:a16="http://schemas.microsoft.com/office/drawing/2014/main" id="{32D4B111-0D3E-49BD-A586-7FF11B3A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4343" name="Rectangle 2">
            <a:extLst>
              <a:ext uri="{FF2B5EF4-FFF2-40B4-BE49-F238E27FC236}">
                <a16:creationId xmlns:a16="http://schemas.microsoft.com/office/drawing/2014/main" id="{79C625AA-C7AE-4235-975A-03137CFA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4344" name="Rectangle 2">
            <a:extLst>
              <a:ext uri="{FF2B5EF4-FFF2-40B4-BE49-F238E27FC236}">
                <a16:creationId xmlns:a16="http://schemas.microsoft.com/office/drawing/2014/main" id="{574BB5B4-F799-4EC9-9CE6-E71E524B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4345" name="Rectangle 2">
            <a:extLst>
              <a:ext uri="{FF2B5EF4-FFF2-40B4-BE49-F238E27FC236}">
                <a16:creationId xmlns:a16="http://schemas.microsoft.com/office/drawing/2014/main" id="{829CF4AF-9460-405F-90EB-94BA92BE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14346" name="Picture 3">
            <a:extLst>
              <a:ext uri="{FF2B5EF4-FFF2-40B4-BE49-F238E27FC236}">
                <a16:creationId xmlns:a16="http://schemas.microsoft.com/office/drawing/2014/main" id="{AD6F06FC-A8F8-4E9D-8EA3-5A682759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22722"/>
            <a:ext cx="209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5">
            <a:extLst>
              <a:ext uri="{FF2B5EF4-FFF2-40B4-BE49-F238E27FC236}">
                <a16:creationId xmlns:a16="http://schemas.microsoft.com/office/drawing/2014/main" id="{F810403A-9E3C-4593-A543-5D788DF8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359A2A-5D3E-49C0-A917-5D55CAC0A191}"/>
              </a:ext>
            </a:extLst>
          </p:cNvPr>
          <p:cNvSpPr/>
          <p:nvPr/>
        </p:nvSpPr>
        <p:spPr>
          <a:xfrm>
            <a:off x="159798" y="145394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Выделим элементарный участок изменения удельного объёма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изменением давления на этом участке можно пренебречь ввиду его малости и считать давление постоянным и равным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Тогда элементарная работа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на данном участке определится из выражения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AFF2E5-7DEC-439A-9B4E-21BD7849DB31}"/>
              </a:ext>
            </a:extLst>
          </p:cNvPr>
          <p:cNvSpPr/>
          <p:nvPr/>
        </p:nvSpPr>
        <p:spPr>
          <a:xfrm>
            <a:off x="197898" y="2440388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а полная работа расширения газа в процессе 1–2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1458CA-BB6D-4E71-8EBE-BF21941A1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3" b="4525"/>
          <a:stretch/>
        </p:blipFill>
        <p:spPr>
          <a:xfrm>
            <a:off x="1875051" y="3137919"/>
            <a:ext cx="5393898" cy="15728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9111D0-49B0-4A19-B954-78578E902158}"/>
              </a:ext>
            </a:extLst>
          </p:cNvPr>
          <p:cNvSpPr/>
          <p:nvPr/>
        </p:nvSpPr>
        <p:spPr>
          <a:xfrm>
            <a:off x="114300" y="5029200"/>
            <a:ext cx="880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т.е. работа расширения в координатах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равна площади, ограниченной линией процесса расширения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, двумя крайними ординатами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4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и 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и осью абсцисс.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B931A52-5EB1-4131-9A72-AAE07B9A89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991600" cy="990600"/>
          </a:xfrm>
        </p:spPr>
        <p:txBody>
          <a:bodyPr>
            <a:normAutofit fontScale="92500" lnSpcReduction="20000"/>
          </a:bodyPr>
          <a:lstStyle/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cap="none" dirty="0">
                <a:latin typeface="Century Gothic" panose="020B0502020202020204" pitchFamily="34" charset="0"/>
              </a:rPr>
              <a:t>При расширении газа не вся работа может быть полезно использована, так как часть её затрачивается на вытеснение газа из </a:t>
            </a:r>
            <a:r>
              <a:rPr lang="ru-RU" altLang="ru-RU" cap="none" dirty="0" err="1">
                <a:latin typeface="Century Gothic" panose="020B0502020202020204" pitchFamily="34" charset="0"/>
              </a:rPr>
              <a:t>надпоршневого</a:t>
            </a:r>
            <a:r>
              <a:rPr lang="ru-RU" altLang="ru-RU" cap="none" dirty="0">
                <a:latin typeface="Century Gothic" panose="020B0502020202020204" pitchFamily="34" charset="0"/>
              </a:rPr>
              <a:t> пространства.</a:t>
            </a:r>
            <a:endParaRPr lang="be-BY" altLang="ru-RU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E00AB031-0EF3-4EE7-BB32-1EADC5CA2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3F5C45AC-23B0-4324-A9FB-B1B1AC57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7414" name="Rectangle 10">
            <a:extLst>
              <a:ext uri="{FF2B5EF4-FFF2-40B4-BE49-F238E27FC236}">
                <a16:creationId xmlns:a16="http://schemas.microsoft.com/office/drawing/2014/main" id="{454CF21A-19E7-47B3-A017-B1EBAB6F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7415" name="Rectangle 2">
            <a:extLst>
              <a:ext uri="{FF2B5EF4-FFF2-40B4-BE49-F238E27FC236}">
                <a16:creationId xmlns:a16="http://schemas.microsoft.com/office/drawing/2014/main" id="{68A975A1-348B-42DB-83BA-5A11C0F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17416" name="Rectangle 2">
            <a:extLst>
              <a:ext uri="{FF2B5EF4-FFF2-40B4-BE49-F238E27FC236}">
                <a16:creationId xmlns:a16="http://schemas.microsoft.com/office/drawing/2014/main" id="{37FA710C-0EDC-4471-BA62-6D0A25211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29A4CF-30B6-466B-9E78-2EDEAC290D83}"/>
              </a:ext>
            </a:extLst>
          </p:cNvPr>
          <p:cNvSpPr/>
          <p:nvPr/>
        </p:nvSpPr>
        <p:spPr>
          <a:xfrm>
            <a:off x="0" y="12192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Поэтому в теплотехнике используют понятие </a:t>
            </a:r>
            <a:r>
              <a:rPr lang="ru-RU" sz="2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полезной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(</a:t>
            </a:r>
            <a:r>
              <a:rPr lang="ru-RU" sz="2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располагаемой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) работы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'</a:t>
            </a:r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000" dirty="0">
                <a:latin typeface="Century Gothic" panose="020B0502020202020204" pitchFamily="34" charset="0"/>
                <a:ea typeface="SimSun" panose="02010600030101010101" pitchFamily="2" charset="-122"/>
              </a:rPr>
              <a:t>определяемой как разность между работой расширения</a:t>
            </a:r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SimSun" panose="02010600030101010101" pitchFamily="2" charset="-122"/>
              </a:rPr>
              <a:t>и работой вытеснения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выт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C143380-79D5-4327-BDE3-89A8387FC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0"/>
          <a:stretch/>
        </p:blipFill>
        <p:spPr bwMode="auto">
          <a:xfrm>
            <a:off x="3263045" y="2203931"/>
            <a:ext cx="2209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93996FA-24F9-4A7B-92F8-04C6E4AC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70" y="3127018"/>
            <a:ext cx="3486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C7DB52-6FBB-430F-A8B4-980219834D0D}"/>
              </a:ext>
            </a:extLst>
          </p:cNvPr>
          <p:cNvSpPr/>
          <p:nvPr/>
        </p:nvSpPr>
        <p:spPr>
          <a:xfrm>
            <a:off x="1600200" y="4017929"/>
            <a:ext cx="5535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Тогда полезная (располагаемая) работа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65B71FF-F74C-409D-8193-717FD538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9" y="4537046"/>
            <a:ext cx="54530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2E2D328-1F8B-4F78-A509-BE09C4C145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4302125"/>
          </a:xfrm>
        </p:spPr>
        <p:txBody>
          <a:bodyPr/>
          <a:lstStyle/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Century Gothic" panose="020B0502020202020204" pitchFamily="34" charset="0"/>
              </a:rPr>
              <a:t>Подынтегральное выражение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ru-RU" altLang="ru-RU" dirty="0">
                <a:latin typeface="Century Gothic" panose="020B0502020202020204" pitchFamily="34" charset="0"/>
              </a:rPr>
              <a:t> представляет собой часть дифференциала</a:t>
            </a:r>
            <a:endParaRPr lang="be-BY" alt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78BC4382-91DE-4B50-81CB-B9A42982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D451AE9E-F36C-4753-829C-E8BFF3B7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79681969-3BCE-4803-AC19-65AEBD85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3559" name="Rectangle 2">
            <a:extLst>
              <a:ext uri="{FF2B5EF4-FFF2-40B4-BE49-F238E27FC236}">
                <a16:creationId xmlns:a16="http://schemas.microsoft.com/office/drawing/2014/main" id="{EDEAED05-BDDE-455F-98E2-18F96728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3560" name="Rectangle 2">
            <a:extLst>
              <a:ext uri="{FF2B5EF4-FFF2-40B4-BE49-F238E27FC236}">
                <a16:creationId xmlns:a16="http://schemas.microsoft.com/office/drawing/2014/main" id="{CC288A6F-DAC6-40B7-98AE-FC2C53D1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3561" name="Rectangle 2">
            <a:extLst>
              <a:ext uri="{FF2B5EF4-FFF2-40B4-BE49-F238E27FC236}">
                <a16:creationId xmlns:a16="http://schemas.microsoft.com/office/drawing/2014/main" id="{EC1E441D-52A7-4196-A374-C0108830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pic>
        <p:nvPicPr>
          <p:cNvPr id="23562" name="Picture 3">
            <a:extLst>
              <a:ext uri="{FF2B5EF4-FFF2-40B4-BE49-F238E27FC236}">
                <a16:creationId xmlns:a16="http://schemas.microsoft.com/office/drawing/2014/main" id="{BBF4F578-4E17-4D37-A93C-7DFCAE9E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9" y="2362200"/>
            <a:ext cx="41195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5">
            <a:extLst>
              <a:ext uri="{FF2B5EF4-FFF2-40B4-BE49-F238E27FC236}">
                <a16:creationId xmlns:a16="http://schemas.microsoft.com/office/drawing/2014/main" id="{E4FD32F7-D79A-4F15-AC57-8551D1E3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E9F806-C43F-4721-9D36-4D0FE8972A7A}"/>
              </a:ext>
            </a:extLst>
          </p:cNvPr>
          <p:cNvSpPr/>
          <p:nvPr/>
        </p:nvSpPr>
        <p:spPr>
          <a:xfrm>
            <a:off x="685800" y="3296281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откуда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567C0F9-7B92-47A9-AE5C-8556371E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9" y="3883817"/>
            <a:ext cx="40735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462DC2A0-66C1-4625-A24D-BEAE33019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1D55E7E2-CAF0-4CE3-BAE6-37B19951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5606" name="Rectangle 10">
            <a:extLst>
              <a:ext uri="{FF2B5EF4-FFF2-40B4-BE49-F238E27FC236}">
                <a16:creationId xmlns:a16="http://schemas.microsoft.com/office/drawing/2014/main" id="{F7444E25-265A-437B-80AA-6E96984E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5607" name="Rectangle 2">
            <a:extLst>
              <a:ext uri="{FF2B5EF4-FFF2-40B4-BE49-F238E27FC236}">
                <a16:creationId xmlns:a16="http://schemas.microsoft.com/office/drawing/2014/main" id="{BAC5C0F9-57AB-4EA1-B964-97883C89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5608" name="Rectangle 2">
            <a:extLst>
              <a:ext uri="{FF2B5EF4-FFF2-40B4-BE49-F238E27FC236}">
                <a16:creationId xmlns:a16="http://schemas.microsoft.com/office/drawing/2014/main" id="{5D7FDA8A-0F08-4621-A77B-85D3D374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5609" name="Rectangle 2">
            <a:extLst>
              <a:ext uri="{FF2B5EF4-FFF2-40B4-BE49-F238E27FC236}">
                <a16:creationId xmlns:a16="http://schemas.microsoft.com/office/drawing/2014/main" id="{92AFB395-5101-4A58-A810-95DB4BA4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9F352-A2D0-4B92-8FB1-BB382F9518F2}"/>
              </a:ext>
            </a:extLst>
          </p:cNvPr>
          <p:cNvSpPr/>
          <p:nvPr/>
        </p:nvSpPr>
        <p:spPr>
          <a:xfrm>
            <a:off x="1855551" y="28546"/>
            <a:ext cx="5432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Выполнив ряд преобразований, получим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EC490C-6D24-42A6-B7CA-0072DCCC5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6" b="3033"/>
          <a:stretch/>
        </p:blipFill>
        <p:spPr>
          <a:xfrm>
            <a:off x="2010084" y="457201"/>
            <a:ext cx="5123831" cy="1504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BA820E-5E3F-4A47-9077-BDE84CD64992}"/>
              </a:ext>
            </a:extLst>
          </p:cNvPr>
          <p:cNvSpPr/>
          <p:nvPr/>
        </p:nvSpPr>
        <p:spPr>
          <a:xfrm>
            <a:off x="114299" y="20574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т.е. полезная (располагаемая) работа в системе координат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равна площади, ограниченной линией процесса расширения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, двумя крайними абсциссами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5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6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и осью ординат.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1A678-6B1F-4A7C-8140-CE8F74ABB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" t="6003" r="51153" b="11043"/>
          <a:stretch/>
        </p:blipFill>
        <p:spPr>
          <a:xfrm>
            <a:off x="-17755" y="2710094"/>
            <a:ext cx="5049366" cy="38116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5DB323-41C2-4E41-967D-99275A12002A}"/>
              </a:ext>
            </a:extLst>
          </p:cNvPr>
          <p:cNvSpPr/>
          <p:nvPr/>
        </p:nvSpPr>
        <p:spPr>
          <a:xfrm>
            <a:off x="4724401" y="3877271"/>
            <a:ext cx="4305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Диаграмму в системе координат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часто называют </a:t>
            </a:r>
            <a:r>
              <a:rPr lang="ru-RU" sz="2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рабочей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диаграммой, так как площадь в ней выражает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</a:rPr>
              <a:t>работу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8EDFC89E-734D-47DA-9967-34191CE212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marL="0" indent="4699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0A321030-4A23-40A7-B9AA-4FA0BA0E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A415961B-4DD5-47A4-AC38-93A04C45B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9702" name="Rectangle 10">
            <a:extLst>
              <a:ext uri="{FF2B5EF4-FFF2-40B4-BE49-F238E27FC236}">
                <a16:creationId xmlns:a16="http://schemas.microsoft.com/office/drawing/2014/main" id="{773E578F-BB57-416B-9F97-823E7FD6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978F7D25-4FF0-44B3-B4A3-BDD2754A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9704" name="Rectangle 2">
            <a:extLst>
              <a:ext uri="{FF2B5EF4-FFF2-40B4-BE49-F238E27FC236}">
                <a16:creationId xmlns:a16="http://schemas.microsoft.com/office/drawing/2014/main" id="{7D8AAA3B-0011-4A6C-B05A-8C8A4F4B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C49B4A-C6A9-41F2-B3A3-19F624CF7F97}"/>
              </a:ext>
            </a:extLst>
          </p:cNvPr>
          <p:cNvSpPr/>
          <p:nvPr/>
        </p:nvSpPr>
        <p:spPr>
          <a:xfrm>
            <a:off x="76200" y="31423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В теплотехнике также находит широкое применение диаграмма в системе координат </a:t>
            </a:r>
            <a:r>
              <a:rPr lang="en-US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Ts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. Рассмотрим произвольный процесс изменения состояния 1 кг идеального газа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 в координатах </a:t>
            </a:r>
            <a:r>
              <a:rPr lang="ru-RU" sz="2000" i="1" dirty="0" err="1">
                <a:latin typeface="Century Gothic" panose="020B0502020202020204" pitchFamily="34" charset="0"/>
                <a:ea typeface="Calibri" panose="020F0502020204030204" pitchFamily="34" charset="0"/>
              </a:rPr>
              <a:t>Ts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6BB1A-EA07-46F0-B88E-C4D25394F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0" t="5661" r="2000" b="11792"/>
          <a:stretch/>
        </p:blipFill>
        <p:spPr>
          <a:xfrm>
            <a:off x="1828800" y="1676400"/>
            <a:ext cx="5645488" cy="43909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16071</TotalTime>
  <Words>2501</Words>
  <Application>Microsoft Office PowerPoint</Application>
  <PresentationFormat>Экран (4:3)</PresentationFormat>
  <Paragraphs>186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SimSun</vt:lpstr>
      <vt:lpstr>Arial</vt:lpstr>
      <vt:lpstr>Calibri</vt:lpstr>
      <vt:lpstr>Times New Roman</vt:lpstr>
      <vt:lpstr>Century Gothic</vt:lpstr>
      <vt:lpstr>Wingdings</vt:lpstr>
      <vt:lpstr>Tw Cen MT</vt:lpstr>
      <vt:lpstr>Капля</vt:lpstr>
      <vt:lpstr>Equation</vt:lpstr>
      <vt:lpstr>Тема 2. Первый и второй законы термодинамики</vt:lpstr>
      <vt:lpstr>Презентация PowerPoint</vt:lpstr>
      <vt:lpstr>Определение работы расширения 1 кг идеального газа в процессе при постоянном давлении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Рубец</dc:creator>
  <cp:lastModifiedBy>Сергей Рубец</cp:lastModifiedBy>
  <cp:revision>872</cp:revision>
  <cp:lastPrinted>1601-01-01T00:00:00Z</cp:lastPrinted>
  <dcterms:created xsi:type="dcterms:W3CDTF">1601-01-01T00:00:00Z</dcterms:created>
  <dcterms:modified xsi:type="dcterms:W3CDTF">2021-10-07T15:54:00Z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