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79" r:id="rId1"/>
  </p:sldMasterIdLst>
  <p:sldIdLst>
    <p:sldId id="256" r:id="rId2"/>
    <p:sldId id="332" r:id="rId3"/>
    <p:sldId id="309" r:id="rId4"/>
    <p:sldId id="403" r:id="rId5"/>
    <p:sldId id="404" r:id="rId6"/>
    <p:sldId id="402" r:id="rId7"/>
    <p:sldId id="308" r:id="rId8"/>
    <p:sldId id="306" r:id="rId9"/>
    <p:sldId id="307" r:id="rId10"/>
    <p:sldId id="321" r:id="rId11"/>
    <p:sldId id="323" r:id="rId12"/>
    <p:sldId id="405" r:id="rId13"/>
    <p:sldId id="325" r:id="rId14"/>
    <p:sldId id="333" r:id="rId15"/>
    <p:sldId id="335" r:id="rId16"/>
    <p:sldId id="317" r:id="rId17"/>
    <p:sldId id="406" r:id="rId18"/>
    <p:sldId id="407" r:id="rId19"/>
    <p:sldId id="408" r:id="rId20"/>
    <p:sldId id="409" r:id="rId21"/>
    <p:sldId id="410" r:id="rId22"/>
    <p:sldId id="320" r:id="rId23"/>
    <p:sldId id="343" r:id="rId24"/>
    <p:sldId id="388" r:id="rId25"/>
    <p:sldId id="390" r:id="rId26"/>
    <p:sldId id="391" r:id="rId27"/>
    <p:sldId id="350" r:id="rId28"/>
    <p:sldId id="399" r:id="rId29"/>
    <p:sldId id="379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26" r:id="rId46"/>
    <p:sldId id="427" r:id="rId47"/>
    <p:sldId id="428" r:id="rId48"/>
    <p:sldId id="429" r:id="rId49"/>
    <p:sldId id="431" r:id="rId50"/>
    <p:sldId id="430" r:id="rId5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81" autoAdjust="0"/>
  </p:normalViewPr>
  <p:slideViewPr>
    <p:cSldViewPr>
      <p:cViewPr varScale="1">
        <p:scale>
          <a:sx n="108" d="100"/>
          <a:sy n="108" d="100"/>
        </p:scale>
        <p:origin x="171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3980DDC-0423-4DAC-9CE0-9FD289A4FF06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8D0F2B3-51B2-4C5B-BCBA-A49696544546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FD958CA-C83C-4D30-A9A9-B93498D4E45E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CE9AD6E-986E-419C-8959-33338B886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F14D9-6228-44B1-A7B8-996A22516F13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36117B1-B9DC-41AB-A4A4-180CA4DF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91841E-F504-41AD-B296-6FAEA9F2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6F3BB-D02D-4457-A035-D9D586FA56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1000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5F28E-060D-4C6F-B169-2F7C0D0D7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E11E0-FD1F-4850-8FE8-BE5B3DBAADE2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CD787-BA39-4E5E-95FB-9F71AC3A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22088-C5DA-4825-BEE7-A078190E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9A86-90BF-4BA9-8520-384B0FD6E1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02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575D3F6-47C5-4F2E-9EBD-2FCA67C95068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A489324-D073-40C3-9290-40FC2271F2D1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6425BA3-EC91-4233-B9F4-1BA061D8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FB09A-5D55-4C76-9DF7-F661F947BF08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B3C312-3D56-4DC5-AFF9-40EA4B41C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25637FD-B042-46C5-A52B-F1DB10B9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486B9-21B3-468B-BD6F-8543CED774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525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6FA08-3C5F-4F45-9CE7-1E0A50C76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7C82E-17A9-491F-BED6-FBC51A3C9391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F417-39A5-41BA-BAC5-A0A14548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45019-8843-4181-AB0C-1A811568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A7F67-B17D-4DDD-A3A9-8C55BCD707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9259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6271CEE-8AA0-46E6-BCCA-F268F7D2A1C6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230F765-58F2-4281-9A55-18FB8297B952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062818B0-4CCA-48C6-B6F5-96FF3CB92187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3D67B7-331E-49DB-B382-DB9B9BF27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D15D5-2714-44C3-96D3-67B559EA3E88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236CDF-4236-4E8E-AE3A-E798C9F03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342233-A981-4EB2-990F-1B0E43C9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A4ADB-C1C2-4E05-AA13-A1F1AAE9D3E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3565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7BA6C-2427-4CA7-8D7D-FDFB8C6F7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C5734-E3EB-4E9F-A3C7-532E64DB44BB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332AD-93CA-4E6E-A8F7-2505E736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0A1A7-B819-48C8-9E2B-CE2C85E0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D3F59-0A3A-446A-80C3-4FDB43A70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582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7B5FC-E9DE-4C5D-9FD1-34905A06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05647-6932-4554-B3EE-38EEEB2F7FD2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2A366E-EAF3-4FDD-AB4C-98BA46AC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AE72AB-91BD-43EA-9FB8-7D655977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FC440-D2D9-41A8-A6D0-0A2E28D77A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780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D4B86-9EFC-4540-BA2C-72C02FCC3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C7A34-8438-475B-9507-A45A4309D869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3AB91-9197-4E56-A954-7BB6AC29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3237D-51E6-48B2-8CAD-C4E25A8F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AC08A-F206-42AA-B4BF-8CB281852A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961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1B241B-28BF-4EB3-8BCF-D504365222F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2B68BE-95DC-4A1B-99D8-E8E448B65CFA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7811799-A840-43E7-A679-5B04566C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20B2B-2DAB-4406-8075-1B3440A35B46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23DD7EEB-0C48-47AA-8754-3DD7CA8A0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CB84D294-3B8B-4270-A364-E53EC7213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2D3D1-86FE-4E58-9445-F4DB4B15D5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750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D270E3C-F9DA-48B1-B70B-8BB997335F43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23481AD-BFDE-4E34-8EBB-DB21E1A779CC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4236EAF1-743C-4E03-96BC-D44D0DAE8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068BB82-087E-41E8-A261-01DF045AC9D6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DBA166B-8E35-4117-925F-942A3051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F964F71-7B5B-4744-9370-043BDA03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86366B-EAB1-41BA-83B1-AEF24FEA71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9880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1156E6A-C21B-4280-BD0A-F09BDD29BCE8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272901F-3D50-48F9-A350-8B7E33EC77EE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58DF712A-A50C-4F1E-AFE3-8E8DE94E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C8491-887A-43A0-94F8-D90F4B791E08}" type="datetimeFigureOut">
              <a:rPr lang="ru-RU"/>
              <a:pPr>
                <a:defRPr/>
              </a:pPr>
              <a:t>07.09.2021</a:t>
            </a:fld>
            <a:endParaRPr lang="ru-RU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A3B5892-EB58-45C8-8D41-7D3BBDBC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CE54C3F-A2CD-46E1-A7E5-5D85A223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F9B12-5794-41C3-9BF1-386D5AA19F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853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9F7DBF-5503-40D7-A649-B71055318C38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317558-5341-4395-B569-8CE388F153F8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77931-9DD3-46FA-900F-632D01D1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9F7F0929-D30A-4F4E-8A54-4C83E6CB4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12A3F-D4DD-4D11-8E71-87011F04A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2F9B7-3B0D-487E-A875-8F06DC7EE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2956C-64CB-4BE4-9E85-D160054DE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79BD6F3C-815C-4865-8CBC-01282BE7741F}" type="slidenum">
              <a:rPr lang="ru-RU" altLang="ru-RU"/>
              <a:pPr/>
              <a:t>‹#›</a:t>
            </a:fld>
            <a:endParaRPr lang="ru-RU" altLang="ru-R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ED8669-88F3-44DD-BCE2-27E6C0FAF6CE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4.pn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30.wmf"/><Relationship Id="rId12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1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2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446C6E6F-56B6-4499-A4E3-2A12147DF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676400"/>
            <a:ext cx="7543800" cy="25177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>
                <a:latin typeface="Century Gothic" panose="020B0502020202020204" pitchFamily="34" charset="0"/>
              </a:rPr>
              <a:t>Теплотехника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3AEB0D45-4DB9-49B2-A319-97801F768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925" y="4572000"/>
            <a:ext cx="86106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defRPr/>
            </a:pPr>
            <a:r>
              <a:rPr lang="ru-RU" sz="2600" cap="none">
                <a:solidFill>
                  <a:srgbClr val="000000"/>
                </a:solidFill>
                <a:latin typeface="Century Gothic" panose="020B0502020202020204" pitchFamily="34" charset="0"/>
              </a:rPr>
              <a:t>общеинженерная дисциплина, изучающая</a:t>
            </a:r>
            <a:br>
              <a:rPr lang="ru-RU" sz="2600" cap="none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sz="2600" cap="none">
                <a:solidFill>
                  <a:srgbClr val="000000"/>
                </a:solidFill>
                <a:latin typeface="Century Gothic" panose="020B0502020202020204" pitchFamily="34" charset="0"/>
              </a:rPr>
              <a:t>методы получения, преобразования, передачи и использования теплоты и связанных с этим аппаратов и устройств</a:t>
            </a:r>
            <a:r>
              <a:rPr lang="ru-RU" sz="2600" cap="none">
                <a:latin typeface="Century Gothic" panose="020B0502020202020204" pitchFamily="34" charset="0"/>
              </a:rPr>
              <a:t> </a:t>
            </a:r>
            <a:br>
              <a:rPr lang="ru-RU" sz="2600">
                <a:latin typeface="Century Gothic" panose="020B0502020202020204" pitchFamily="34" charset="0"/>
              </a:rPr>
            </a:br>
            <a:endParaRPr lang="ru-RU" sz="26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A08CB56-7CBC-45F4-9026-4FF19C94E8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8763000" cy="1143000"/>
          </a:xfrm>
        </p:spPr>
        <p:txBody>
          <a:bodyPr anchor="ctr">
            <a:normAutofit/>
          </a:bodyPr>
          <a:lstStyle/>
          <a:p>
            <a:pPr indent="-457200" algn="ctr" eaLnBrk="1" fontAlgn="auto" hangingPunct="1">
              <a:spcAft>
                <a:spcPts val="0"/>
              </a:spcAft>
              <a:defRPr/>
            </a:pPr>
            <a:r>
              <a:rPr lang="ru-RU" alt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Вопрос 2. Основные понятия и определения</a:t>
            </a:r>
            <a:endParaRPr lang="ru-RU" altLang="ru-RU" sz="4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E960D6D-08DF-4A30-88D1-AC1C8043091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9144000" cy="2743200"/>
          </a:xfrm>
        </p:spPr>
        <p:txBody>
          <a:bodyPr/>
          <a:lstStyle/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Теплотехника</a:t>
            </a:r>
            <a:r>
              <a:rPr lang="ru-RU" alt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 – наука, которая изучает методы получения, преобразования, передачи и использования теплоты, а также принцип действия и конструкцию тепловых машин, аппаратов и устройств.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Теоретическими разделами теплотехники являются </a:t>
            </a:r>
            <a:r>
              <a:rPr lang="ru-RU" alt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техническая термодинамика</a:t>
            </a:r>
            <a:r>
              <a:rPr lang="ru-RU" alt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и </a:t>
            </a:r>
            <a:r>
              <a:rPr lang="ru-RU" alt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теория теплообмена</a:t>
            </a:r>
            <a:r>
              <a:rPr lang="ru-RU" alt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2B38C043-4054-4845-A1D4-9F06D059B61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"/>
            <a:ext cx="8763000" cy="1219200"/>
          </a:xfrm>
        </p:spPr>
        <p:txBody>
          <a:bodyPr/>
          <a:lstStyle/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Техническая термодинамика </a:t>
            </a:r>
            <a:r>
              <a:rPr lang="ru-RU" altLang="ru-RU" dirty="0">
                <a:solidFill>
                  <a:srgbClr val="C00000"/>
                </a:solidFill>
                <a:latin typeface="Century Gothic" panose="020B0502020202020204" pitchFamily="34" charset="0"/>
              </a:rPr>
              <a:t>изучает закономерности взаимного превращения теплоты в работу, а также свойства тел, принимающих участие в этом превращении и используемых в тепловых машинах различного вида.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</a:rPr>
              <a:t>Понятие </a:t>
            </a:r>
            <a:r>
              <a:rPr lang="ru-RU" altLang="ru-RU" b="1" dirty="0">
                <a:latin typeface="Century Gothic" panose="020B0502020202020204" pitchFamily="34" charset="0"/>
              </a:rPr>
              <a:t>«термодинамика» </a:t>
            </a:r>
            <a:r>
              <a:rPr lang="ru-RU" altLang="ru-RU" dirty="0">
                <a:latin typeface="Century Gothic" panose="020B0502020202020204" pitchFamily="34" charset="0"/>
              </a:rPr>
              <a:t>было впервые введено в 1824 г. французским ученым Сади Карно. </a:t>
            </a:r>
            <a:endParaRPr lang="en-US" altLang="ru-RU" dirty="0">
              <a:latin typeface="Century Gothic" panose="020B0502020202020204" pitchFamily="34" charset="0"/>
            </a:endParaRP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</a:rPr>
              <a:t>Ученые, внесшие существенный вклад в развитие теплотехники:</a:t>
            </a:r>
            <a:endParaRPr lang="en-US" altLang="ru-RU" dirty="0">
              <a:latin typeface="Century Gothic" panose="020B0502020202020204" pitchFamily="34" charset="0"/>
            </a:endParaRP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b="1" dirty="0">
                <a:latin typeface="Century Gothic" panose="020B0502020202020204" pitchFamily="34" charset="0"/>
              </a:rPr>
              <a:t>М.В. Ломоносов </a:t>
            </a:r>
            <a:r>
              <a:rPr lang="ru-RU" altLang="ru-RU" dirty="0">
                <a:latin typeface="Century Gothic" panose="020B0502020202020204" pitchFamily="34" charset="0"/>
              </a:rPr>
              <a:t>(1711–1765) – создал основы молекулярно-кинетической теории вещества, установил взаимосвязь между тепловой и механической энергией;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b="1" dirty="0">
                <a:latin typeface="Century Gothic" panose="020B0502020202020204" pitchFamily="34" charset="0"/>
              </a:rPr>
              <a:t>Д.И. Менделеев </a:t>
            </a:r>
            <a:r>
              <a:rPr lang="ru-RU" altLang="ru-RU" dirty="0">
                <a:latin typeface="Century Gothic" panose="020B0502020202020204" pitchFamily="34" charset="0"/>
              </a:rPr>
              <a:t>(1834–1907) – вывел уравнение состояния идеального газа, разработал теорию теплоёмкостей, установил существование для каждого вещества критической температуры;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b="1" dirty="0">
                <a:latin typeface="Century Gothic" panose="020B0502020202020204" pitchFamily="34" charset="0"/>
              </a:rPr>
              <a:t>Джеймс Уатт </a:t>
            </a:r>
            <a:r>
              <a:rPr lang="ru-RU" altLang="ru-RU" dirty="0">
                <a:latin typeface="Century Gothic" panose="020B0502020202020204" pitchFamily="34" charset="0"/>
              </a:rPr>
              <a:t>(1736–1819) — шотландский инженер, изобретатель-механик, изобрел универсальную паровую машину двойного действия. Работы Уатта положили начало промышленной революции.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b="1" dirty="0">
                <a:latin typeface="Century Gothic" panose="020B0502020202020204" pitchFamily="34" charset="0"/>
              </a:rPr>
              <a:t>М.П. </a:t>
            </a:r>
            <a:r>
              <a:rPr lang="ru-RU" altLang="ru-RU" b="1" dirty="0" err="1">
                <a:latin typeface="Century Gothic" panose="020B0502020202020204" pitchFamily="34" charset="0"/>
              </a:rPr>
              <a:t>Вукалович</a:t>
            </a:r>
            <a:r>
              <a:rPr lang="ru-RU" altLang="ru-RU" b="1" dirty="0">
                <a:latin typeface="Century Gothic" panose="020B0502020202020204" pitchFamily="34" charset="0"/>
              </a:rPr>
              <a:t> </a:t>
            </a:r>
            <a:r>
              <a:rPr lang="ru-RU" altLang="ru-RU" dirty="0">
                <a:latin typeface="Century Gothic" panose="020B0502020202020204" pitchFamily="34" charset="0"/>
              </a:rPr>
              <a:t>(1898–1969) – теоретически и экспериментально исследовал теплофизические свойства воды и водяного пара, разработал уравнение состояния реальных газов.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ru-RU" altLang="ru-RU" dirty="0">
              <a:latin typeface="Century Gothic" panose="020B0502020202020204" pitchFamily="34" charset="0"/>
            </a:endParaRP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ru-RU" altLang="ru-RU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CE89CA-79C7-46FD-9694-9D9C617E5D42}"/>
              </a:ext>
            </a:extLst>
          </p:cNvPr>
          <p:cNvSpPr/>
          <p:nvPr/>
        </p:nvSpPr>
        <p:spPr>
          <a:xfrm>
            <a:off x="114300" y="381000"/>
            <a:ext cx="8915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entury Gothic" panose="020B0502020202020204" pitchFamily="34" charset="0"/>
              </a:rPr>
              <a:t>Взаимное превращение теплоты в работу в тепловых машинах можно осуществить с помощью таких веществ, которые обладают свойством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существенно изменять свой объем в процессах подведения и отведения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теплоты. Такие вещества называют </a:t>
            </a:r>
            <a:r>
              <a:rPr lang="ru-RU" b="1" dirty="0">
                <a:latin typeface="Century Gothic" panose="020B0502020202020204" pitchFamily="34" charset="0"/>
              </a:rPr>
              <a:t>рабочим телом</a:t>
            </a:r>
            <a:r>
              <a:rPr lang="ru-RU" dirty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Тело, сообщающее рассматриваемой термодинамической системе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энергию в виде теплоты, называют </a:t>
            </a:r>
            <a:r>
              <a:rPr lang="ru-RU" b="1" dirty="0">
                <a:latin typeface="Century Gothic" panose="020B0502020202020204" pitchFamily="34" charset="0"/>
              </a:rPr>
              <a:t>нагревателем </a:t>
            </a:r>
            <a:r>
              <a:rPr lang="ru-RU" dirty="0">
                <a:latin typeface="Century Gothic" panose="020B0502020202020204" pitchFamily="34" charset="0"/>
              </a:rPr>
              <a:t>(теплоотдатчиком).</a:t>
            </a: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Тело, получающее от рассматриваемой термодинамической системы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энергию в виде теплоты, называют </a:t>
            </a:r>
            <a:r>
              <a:rPr lang="ru-RU" b="1" dirty="0">
                <a:latin typeface="Century Gothic" panose="020B0502020202020204" pitchFamily="34" charset="0"/>
              </a:rPr>
              <a:t>холодильником</a:t>
            </a:r>
            <a:r>
              <a:rPr lang="ru-RU" dirty="0">
                <a:latin typeface="Century Gothic" panose="020B0502020202020204" pitchFamily="34" charset="0"/>
              </a:rPr>
              <a:t> (теплоприемником).</a:t>
            </a: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В основе термодинамики находятся </a:t>
            </a:r>
            <a:r>
              <a:rPr lang="ru-RU" b="1" dirty="0">
                <a:latin typeface="Century Gothic" panose="020B0502020202020204" pitchFamily="34" charset="0"/>
              </a:rPr>
              <a:t>фундаментальные законы природы</a:t>
            </a:r>
            <a:r>
              <a:rPr lang="ru-RU" dirty="0">
                <a:latin typeface="Century Gothic" panose="020B0502020202020204" pitchFamily="34" charset="0"/>
              </a:rPr>
              <a:t>, принимаемые за </a:t>
            </a:r>
            <a:r>
              <a:rPr lang="ru-RU" b="1" dirty="0">
                <a:latin typeface="Century Gothic" panose="020B0502020202020204" pitchFamily="34" charset="0"/>
              </a:rPr>
              <a:t>аксиомы</a:t>
            </a:r>
            <a:r>
              <a:rPr lang="ru-RU" dirty="0">
                <a:latin typeface="Century Gothic" panose="020B0502020202020204" pitchFamily="34" charset="0"/>
              </a:rPr>
              <a:t>. Из этих аксиом выводятся все главнейшие закономерности и следствия, касающиеся термодинамических систем. </a:t>
            </a: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Фундаментальные законы представляют собой обобщение опыта и называются началами термодинамики.</a:t>
            </a:r>
          </a:p>
        </p:txBody>
      </p:sp>
    </p:spTree>
    <p:extLst>
      <p:ext uri="{BB962C8B-B14F-4D97-AF65-F5344CB8AC3E}">
        <p14:creationId xmlns:p14="http://schemas.microsoft.com/office/powerpoint/2010/main" val="2028721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id="{47AB9FA5-1E73-4AA2-AD73-E762538B404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524000"/>
            <a:ext cx="8686800" cy="4302125"/>
          </a:xfrm>
        </p:spPr>
        <p:txBody>
          <a:bodyPr/>
          <a:lstStyle/>
          <a:p>
            <a:pPr marL="438150" lvl="1" indent="-469900" algn="just" eaLnBrk="1" hangingPunct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711200" algn="l"/>
              </a:tabLst>
            </a:pPr>
            <a:r>
              <a:rPr lang="ru-RU" altLang="ru-RU" sz="3200" dirty="0">
                <a:latin typeface="Century Gothic" panose="020B0502020202020204" pitchFamily="34" charset="0"/>
              </a:rPr>
              <a:t>все системы в термодинамике являются макроструктурами, т.е. состоят из большого числа молекул;</a:t>
            </a:r>
            <a:endParaRPr lang="be-BY" altLang="ru-RU" sz="3200" dirty="0">
              <a:latin typeface="Century Gothic" panose="020B0502020202020204" pitchFamily="34" charset="0"/>
            </a:endParaRPr>
          </a:p>
          <a:p>
            <a:pPr marL="438150" lvl="1" indent="-469900" algn="just" eaLnBrk="1" hangingPunct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711200" algn="l"/>
              </a:tabLst>
            </a:pPr>
            <a:r>
              <a:rPr lang="ru-RU" altLang="ru-RU" sz="3200" dirty="0">
                <a:latin typeface="Century Gothic" panose="020B0502020202020204" pitchFamily="34" charset="0"/>
              </a:rPr>
              <a:t>изучение основывается на первом и втором законах термодинамики;</a:t>
            </a:r>
            <a:endParaRPr lang="be-BY" altLang="ru-RU" sz="3200" dirty="0">
              <a:latin typeface="Century Gothic" panose="020B0502020202020204" pitchFamily="34" charset="0"/>
            </a:endParaRPr>
          </a:p>
          <a:p>
            <a:pPr marL="438150" lvl="1" indent="-469900" algn="just" eaLnBrk="1" hangingPunct="1">
              <a:spcBef>
                <a:spcPct val="0"/>
              </a:spcBef>
              <a:buFont typeface="Times New Roman" panose="02020603050405020304" pitchFamily="18" charset="0"/>
              <a:buAutoNum type="arabicPeriod"/>
              <a:tabLst>
                <a:tab pos="711200" algn="l"/>
              </a:tabLst>
            </a:pPr>
            <a:r>
              <a:rPr lang="ru-RU" altLang="ru-RU" sz="3200" dirty="0">
                <a:latin typeface="Century Gothic" panose="020B0502020202020204" pitchFamily="34" charset="0"/>
              </a:rPr>
              <a:t>все процессы в термодинамике являются равновесными, т.е. параметры во всех точках системы остаются одинаковыми.</a:t>
            </a:r>
          </a:p>
        </p:txBody>
      </p:sp>
      <p:sp>
        <p:nvSpPr>
          <p:cNvPr id="23555" name="TextBox 3">
            <a:extLst>
              <a:ext uri="{FF2B5EF4-FFF2-40B4-BE49-F238E27FC236}">
                <a16:creationId xmlns:a16="http://schemas.microsoft.com/office/drawing/2014/main" id="{2D58B61D-7BEF-47DE-9124-136A43B28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2400"/>
            <a:ext cx="899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Century Gothic" panose="020B0502020202020204" pitchFamily="34" charset="0"/>
              </a:rPr>
              <a:t>Все процессы в термодинамике изучаются </a:t>
            </a:r>
            <a:r>
              <a:rPr lang="ru-RU" altLang="ru-RU" sz="2400" b="1" dirty="0">
                <a:latin typeface="Century Gothic" panose="020B0502020202020204" pitchFamily="34" charset="0"/>
              </a:rPr>
              <a:t>термодинамическим методом</a:t>
            </a:r>
            <a:r>
              <a:rPr lang="ru-RU" altLang="ru-RU" sz="2400" dirty="0">
                <a:latin typeface="Century Gothic" panose="020B0502020202020204" pitchFamily="34" charset="0"/>
              </a:rPr>
              <a:t>, сущность которого заключается в следующем: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B7D157-9759-4DFB-BB0C-9B46373BE6A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533400"/>
            <a:ext cx="9372600" cy="1143000"/>
          </a:xfrm>
        </p:spPr>
        <p:txBody>
          <a:bodyPr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70000"/>
              <a:defRPr/>
            </a:pPr>
            <a: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Вопрос 3. </a:t>
            </a:r>
            <a:b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Термодинамическая система. Термические и калорические параметры состояния системы.</a:t>
            </a:r>
            <a:endParaRPr lang="ru-RU" sz="3600" dirty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74BB1FD-3BDB-4429-A928-8F863FD8105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2362200"/>
            <a:ext cx="9067800" cy="4302125"/>
          </a:xfrm>
        </p:spPr>
        <p:txBody>
          <a:bodyPr/>
          <a:lstStyle/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Термодинамическая система</a:t>
            </a:r>
            <a:r>
              <a:rPr lang="ru-RU" altLang="ru-RU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– совокупность тел, которые могут энергетически взаимодействовать между собой и с окружающей средой, а также обмениваться с ней энергией и веществом.</a:t>
            </a:r>
            <a:endParaRPr lang="ru-RU" alt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7555A2E-12E3-4D58-B85C-C4F870FB9D0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 anchor="ctr">
            <a:normAutofit/>
          </a:bodyPr>
          <a:lstStyle/>
          <a:p>
            <a:pPr indent="179388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Термодинамические системы могут быть:</a:t>
            </a:r>
            <a:endParaRPr lang="ru-RU" altLang="ru-RU" sz="2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4C7567A-B5B7-4B82-AA79-25E5B4E788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4287" y="1066800"/>
            <a:ext cx="8229600" cy="4302125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ru-RU" altLang="ru-RU" sz="2800" b="1" dirty="0">
                <a:latin typeface="Century Gothic" panose="020B0502020202020204" pitchFamily="34" charset="0"/>
              </a:rPr>
              <a:t>открытыми</a:t>
            </a:r>
            <a:r>
              <a:rPr lang="ru-RU" altLang="ru-RU" sz="2800" dirty="0">
                <a:latin typeface="Century Gothic" panose="020B0502020202020204" pitchFamily="34" charset="0"/>
              </a:rPr>
              <a:t> – в таких системах происходит обмен энергией и веществом с окружающей средой;</a:t>
            </a:r>
            <a:endParaRPr lang="be-BY" altLang="ru-RU" sz="2800" dirty="0">
              <a:latin typeface="Century Gothic" panose="020B0502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ru-RU" altLang="ru-RU" sz="2800" b="1" dirty="0">
                <a:latin typeface="Century Gothic" panose="020B0502020202020204" pitchFamily="34" charset="0"/>
              </a:rPr>
              <a:t>закрытыми</a:t>
            </a:r>
            <a:r>
              <a:rPr lang="ru-RU" altLang="ru-RU" sz="2800" dirty="0">
                <a:latin typeface="Century Gothic" panose="020B0502020202020204" pitchFamily="34" charset="0"/>
              </a:rPr>
              <a:t> – в таких системах происходит обмен с окружающей средой только энергией;</a:t>
            </a:r>
            <a:endParaRPr lang="be-BY" altLang="ru-RU" sz="2800" dirty="0">
              <a:latin typeface="Century Gothic" panose="020B0502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ru-RU" altLang="ru-RU" sz="2800" b="1" dirty="0">
                <a:latin typeface="Century Gothic" panose="020B0502020202020204" pitchFamily="34" charset="0"/>
              </a:rPr>
              <a:t>изолированными</a:t>
            </a:r>
            <a:r>
              <a:rPr lang="ru-RU" altLang="ru-RU" sz="2800" dirty="0">
                <a:latin typeface="Century Gothic" panose="020B0502020202020204" pitchFamily="34" charset="0"/>
              </a:rPr>
              <a:t> – в таких системах не происходит обмена с окружающей средой ни энергией, ни веществом;</a:t>
            </a:r>
            <a:endParaRPr lang="be-BY" altLang="ru-RU" sz="2800" dirty="0">
              <a:latin typeface="Century Gothic" panose="020B050202020202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Ø"/>
            </a:pPr>
            <a:r>
              <a:rPr lang="ru-RU" altLang="ru-RU" sz="2800" b="1" dirty="0">
                <a:latin typeface="Century Gothic" panose="020B0502020202020204" pitchFamily="34" charset="0"/>
              </a:rPr>
              <a:t>адиабатными</a:t>
            </a:r>
            <a:r>
              <a:rPr lang="ru-RU" altLang="ru-RU" sz="2800" dirty="0">
                <a:latin typeface="Century Gothic" panose="020B0502020202020204" pitchFamily="34" charset="0"/>
              </a:rPr>
              <a:t> – в таких системах отсутствует теплообмен с окружающей средой.</a:t>
            </a:r>
            <a:endParaRPr lang="be-BY" altLang="ru-RU" sz="28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2C5D988-99FC-4752-AA27-339D2E930D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</p:spPr>
        <p:txBody>
          <a:bodyPr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Вещество может находиться в четырех состояниях:</a:t>
            </a:r>
            <a:endParaRPr lang="be-BY" altLang="ru-RU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03CF10E-87D3-4DC7-AACD-13FC1608A6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64041"/>
            <a:ext cx="8229600" cy="1295400"/>
          </a:xfrm>
        </p:spPr>
        <p:txBody>
          <a:bodyPr/>
          <a:lstStyle/>
          <a:p>
            <a:pPr marL="539750" indent="469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latin typeface="Century Gothic" panose="020B0502020202020204" pitchFamily="34" charset="0"/>
              </a:rPr>
              <a:t>твёрдом;</a:t>
            </a:r>
            <a:endParaRPr lang="be-BY" altLang="ru-RU" dirty="0">
              <a:latin typeface="Century Gothic" panose="020B0502020202020204" pitchFamily="34" charset="0"/>
            </a:endParaRPr>
          </a:p>
          <a:p>
            <a:pPr marL="539750" indent="469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latin typeface="Century Gothic" panose="020B0502020202020204" pitchFamily="34" charset="0"/>
              </a:rPr>
              <a:t>жидком;</a:t>
            </a:r>
            <a:endParaRPr lang="be-BY" altLang="ru-RU" dirty="0">
              <a:latin typeface="Century Gothic" panose="020B0502020202020204" pitchFamily="34" charset="0"/>
            </a:endParaRPr>
          </a:p>
          <a:p>
            <a:pPr marL="539750" indent="469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latin typeface="Century Gothic" panose="020B0502020202020204" pitchFamily="34" charset="0"/>
              </a:rPr>
              <a:t>газообразном;</a:t>
            </a:r>
            <a:endParaRPr lang="be-BY" altLang="ru-RU" dirty="0">
              <a:latin typeface="Century Gothic" panose="020B0502020202020204" pitchFamily="34" charset="0"/>
            </a:endParaRPr>
          </a:p>
          <a:p>
            <a:pPr marL="539750" indent="469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dirty="0">
                <a:latin typeface="Century Gothic" panose="020B0502020202020204" pitchFamily="34" charset="0"/>
              </a:rPr>
              <a:t>в состоянии плазмы.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1404634-DE4C-405E-B3E9-FFD5F08C64B7}"/>
              </a:ext>
            </a:extLst>
          </p:cNvPr>
          <p:cNvSpPr/>
          <p:nvPr/>
        </p:nvSpPr>
        <p:spPr>
          <a:xfrm>
            <a:off x="227860" y="2259441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Макроскопические величины, характеризующие состояние термодинамической системы, а следовательно, и ее свойства, называют </a:t>
            </a:r>
            <a:r>
              <a:rPr lang="ru-RU" sz="2000" b="1" dirty="0">
                <a:latin typeface="Century Gothic" panose="020B0502020202020204" pitchFamily="34" charset="0"/>
              </a:rPr>
              <a:t>термодинамическими параметрами</a:t>
            </a:r>
            <a:r>
              <a:rPr lang="ru-RU" sz="2000" dirty="0">
                <a:latin typeface="Century Gothic" panose="020B0502020202020204" pitchFamily="34" charset="0"/>
              </a:rPr>
              <a:t> системы (параметрами состояния).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88E2DA-742B-4305-806E-80050FA71540}"/>
              </a:ext>
            </a:extLst>
          </p:cNvPr>
          <p:cNvSpPr/>
          <p:nvPr/>
        </p:nvSpPr>
        <p:spPr>
          <a:xfrm>
            <a:off x="227860" y="3528282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Опыт показывает, что тепловое состояние газа однозначно определяется тремя параметрами состояния, которые можно измерить: </a:t>
            </a:r>
            <a:r>
              <a:rPr lang="ru-RU" sz="2000" b="1" dirty="0">
                <a:latin typeface="Century Gothic" panose="020B0502020202020204" pitchFamily="34" charset="0"/>
              </a:rPr>
              <a:t>давлением р</a:t>
            </a:r>
            <a:r>
              <a:rPr lang="en-US" sz="2000" b="1" dirty="0">
                <a:latin typeface="Century Gothic" panose="020B0502020202020204" pitchFamily="34" charset="0"/>
              </a:rPr>
              <a:t>, </a:t>
            </a:r>
            <a:r>
              <a:rPr lang="ru-RU" sz="2000" b="1" dirty="0">
                <a:latin typeface="Century Gothic" panose="020B0502020202020204" pitchFamily="34" charset="0"/>
              </a:rPr>
              <a:t>объемом V</a:t>
            </a:r>
            <a:r>
              <a:rPr lang="ru-RU" sz="2000" dirty="0">
                <a:latin typeface="Century Gothic" panose="020B0502020202020204" pitchFamily="34" charset="0"/>
              </a:rPr>
              <a:t>, и </a:t>
            </a:r>
            <a:r>
              <a:rPr lang="ru-RU" sz="2000" b="1" dirty="0">
                <a:latin typeface="Century Gothic" panose="020B0502020202020204" pitchFamily="34" charset="0"/>
              </a:rPr>
              <a:t>температурой Т</a:t>
            </a:r>
            <a:r>
              <a:rPr lang="ru-RU" sz="2000" dirty="0">
                <a:latin typeface="Century Gothic" panose="020B0502020202020204" pitchFamily="34" charset="0"/>
              </a:rPr>
              <a:t>. Они носят название </a:t>
            </a:r>
            <a:r>
              <a:rPr lang="ru-RU" sz="2000" b="1" dirty="0">
                <a:latin typeface="Century Gothic" panose="020B0502020202020204" pitchFamily="34" charset="0"/>
              </a:rPr>
              <a:t>термических параметров состояния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8440C6-9D3E-4082-8FC0-57E1703E1BA0}"/>
              </a:ext>
            </a:extLst>
          </p:cNvPr>
          <p:cNvSpPr/>
          <p:nvPr/>
        </p:nvSpPr>
        <p:spPr>
          <a:xfrm>
            <a:off x="227860" y="4851721"/>
            <a:ext cx="86113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Внутренняя энергия </a:t>
            </a:r>
            <a:r>
              <a:rPr lang="en-US" sz="2000" b="1" dirty="0">
                <a:latin typeface="Century Gothic" panose="020B0502020202020204" pitchFamily="34" charset="0"/>
              </a:rPr>
              <a:t>u</a:t>
            </a:r>
            <a:r>
              <a:rPr lang="ru-RU" sz="2000" dirty="0">
                <a:latin typeface="Century Gothic" panose="020B0502020202020204" pitchFamily="34" charset="0"/>
              </a:rPr>
              <a:t>, </a:t>
            </a:r>
            <a:r>
              <a:rPr lang="ru-RU" sz="2000" b="1" dirty="0">
                <a:latin typeface="Century Gothic" panose="020B0502020202020204" pitchFamily="34" charset="0"/>
              </a:rPr>
              <a:t>энтальпия h</a:t>
            </a:r>
            <a:r>
              <a:rPr lang="ru-RU" sz="2000" dirty="0">
                <a:latin typeface="Century Gothic" panose="020B0502020202020204" pitchFamily="34" charset="0"/>
              </a:rPr>
              <a:t> и </a:t>
            </a:r>
            <a:r>
              <a:rPr lang="ru-RU" sz="2000" b="1" dirty="0">
                <a:latin typeface="Century Gothic" panose="020B0502020202020204" pitchFamily="34" charset="0"/>
              </a:rPr>
              <a:t>энтропия s</a:t>
            </a:r>
            <a:r>
              <a:rPr lang="ru-RU" sz="2000" dirty="0">
                <a:latin typeface="Century Gothic" panose="020B0502020202020204" pitchFamily="34" charset="0"/>
              </a:rPr>
              <a:t>, также являющиеся параметрами состояния, относятся к </a:t>
            </a:r>
            <a:r>
              <a:rPr lang="ru-RU" sz="2000" b="1" dirty="0">
                <a:latin typeface="Century Gothic" panose="020B0502020202020204" pitchFamily="34" charset="0"/>
              </a:rPr>
              <a:t>калорическим параметрам состояния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0A8A47-541B-4930-8D4D-0D0CF28CE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4" t="44074" r="13333" b="11482"/>
          <a:stretch/>
        </p:blipFill>
        <p:spPr>
          <a:xfrm>
            <a:off x="64770" y="76200"/>
            <a:ext cx="9014460" cy="2971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3AEF5B-35C1-4841-A3AE-FB100AF8B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1" t="28906" r="9707" b="24815"/>
          <a:stretch/>
        </p:blipFill>
        <p:spPr>
          <a:xfrm>
            <a:off x="64770" y="3124200"/>
            <a:ext cx="9014460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7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9713E10-A9FB-49D4-8FC1-6028E9580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9388" algn="just" eaLnBrk="1" hangingPunct="1">
              <a:buFont typeface="Wingdings" panose="05000000000000000000" pitchFamily="2" charset="2"/>
              <a:buNone/>
            </a:pP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Различают следующие виды давлений:</a:t>
            </a:r>
            <a:endParaRPr lang="be-BY" altLang="ru-RU" sz="3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indent="179388" eaLnBrk="1" hangingPunct="1">
              <a:buFont typeface="Times New Roman" panose="02020603050405020304" pitchFamily="18" charset="0"/>
              <a:buAutoNum type="arabicParenR"/>
            </a:pPr>
            <a:r>
              <a:rPr lang="ru-RU" altLang="ru-RU" sz="3000" b="1" i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3000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атмосферное</a:t>
            </a: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 (барометрическое), обозначается </a:t>
            </a:r>
            <a:r>
              <a:rPr lang="ru-RU" altLang="ru-RU" sz="30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Р</a:t>
            </a:r>
            <a:r>
              <a:rPr lang="ru-RU" altLang="ru-RU" sz="3000" baseline="-25000" dirty="0" err="1">
                <a:latin typeface="Century Gothic" panose="020B0502020202020204" pitchFamily="34" charset="0"/>
                <a:cs typeface="Calibri" panose="020F0502020204030204" pitchFamily="34" charset="0"/>
              </a:rPr>
              <a:t>атм</a:t>
            </a: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  <a:endParaRPr lang="be-BY" altLang="ru-RU" sz="3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indent="179388" eaLnBrk="1" hangingPunct="1">
              <a:buFont typeface="Times New Roman" panose="02020603050405020304" pitchFamily="18" charset="0"/>
              <a:buAutoNum type="arabicParenR"/>
            </a:pPr>
            <a:r>
              <a:rPr lang="ru-RU" altLang="ru-RU" sz="3000" b="1" i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3000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манометрическое</a:t>
            </a: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 – избыточное над атмосферным, </a:t>
            </a:r>
            <a:r>
              <a:rPr lang="ru-RU" altLang="ru-RU" sz="30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Р</a:t>
            </a:r>
            <a:r>
              <a:rPr lang="ru-RU" altLang="ru-RU" sz="3000" baseline="-25000" dirty="0" err="1">
                <a:latin typeface="Century Gothic" panose="020B0502020202020204" pitchFamily="34" charset="0"/>
                <a:cs typeface="Calibri" panose="020F0502020204030204" pitchFamily="34" charset="0"/>
              </a:rPr>
              <a:t>ман</a:t>
            </a: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ru-RU" altLang="ru-RU" sz="30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Р</a:t>
            </a:r>
            <a:r>
              <a:rPr lang="ru-RU" altLang="ru-RU" sz="3000" baseline="-25000" dirty="0" err="1">
                <a:latin typeface="Century Gothic" panose="020B0502020202020204" pitchFamily="34" charset="0"/>
                <a:cs typeface="Calibri" panose="020F0502020204030204" pitchFamily="34" charset="0"/>
              </a:rPr>
              <a:t>изб</a:t>
            </a: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  <a:endParaRPr lang="be-BY" altLang="ru-RU" sz="3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indent="179388" eaLnBrk="1" hangingPunct="1">
              <a:buFont typeface="Times New Roman" panose="02020603050405020304" pitchFamily="18" charset="0"/>
              <a:buAutoNum type="arabicParenR"/>
            </a:pPr>
            <a:r>
              <a:rPr lang="ru-RU" altLang="ru-RU" sz="3000" b="1" i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3000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вакуумметрическое</a:t>
            </a: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 – ниже атмосферного, </a:t>
            </a:r>
            <a:r>
              <a:rPr lang="ru-RU" altLang="ru-RU" sz="3000" i="1" dirty="0" err="1">
                <a:latin typeface="Century Gothic" panose="020B0502020202020204" pitchFamily="34" charset="0"/>
                <a:cs typeface="Calibri" panose="020F0502020204030204" pitchFamily="34" charset="0"/>
              </a:rPr>
              <a:t>Р</a:t>
            </a:r>
            <a:r>
              <a:rPr lang="ru-RU" altLang="ru-RU" sz="3000" baseline="-25000" dirty="0" err="1">
                <a:latin typeface="Century Gothic" panose="020B0502020202020204" pitchFamily="34" charset="0"/>
                <a:cs typeface="Calibri" panose="020F0502020204030204" pitchFamily="34" charset="0"/>
              </a:rPr>
              <a:t>вак</a:t>
            </a: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;</a:t>
            </a:r>
            <a:endParaRPr lang="be-BY" altLang="ru-RU" sz="30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indent="179388" eaLnBrk="1" hangingPunct="1">
              <a:buFont typeface="Times New Roman" panose="02020603050405020304" pitchFamily="18" charset="0"/>
              <a:buAutoNum type="arabicParenR"/>
            </a:pPr>
            <a:r>
              <a:rPr lang="ru-RU" altLang="ru-RU" sz="3000" b="1" i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3000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полное</a:t>
            </a: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 (абсолютное) давление, </a:t>
            </a:r>
            <a:r>
              <a:rPr lang="ru-RU" altLang="ru-RU" sz="3000" i="1" dirty="0">
                <a:latin typeface="Century Gothic" panose="020B0502020202020204" pitchFamily="34" charset="0"/>
                <a:cs typeface="Calibri" panose="020F0502020204030204" pitchFamily="34" charset="0"/>
              </a:rPr>
              <a:t>Р</a:t>
            </a:r>
            <a:r>
              <a:rPr lang="ru-RU" altLang="ru-RU" sz="3000" dirty="0"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  <a:endParaRPr lang="ru-RU" altLang="ru-RU" sz="3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6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E0AB7A-75C9-47D0-8EB6-42C2AA05FC4F}"/>
              </a:ext>
            </a:extLst>
          </p:cNvPr>
          <p:cNvSpPr/>
          <p:nvPr/>
        </p:nvSpPr>
        <p:spPr>
          <a:xfrm>
            <a:off x="304800" y="304800"/>
            <a:ext cx="8534400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1" hangingPunct="1">
              <a:lnSpc>
                <a:spcPct val="90000"/>
              </a:lnSpc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ru-RU" altLang="ru-RU" sz="2000" dirty="0">
                <a:solidFill>
                  <a:srgbClr val="40404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Полное давление определяется по одной из следующих формул:</a:t>
            </a:r>
          </a:p>
          <a:p>
            <a:pPr lvl="0" indent="449263" algn="just" eaLnBrk="1" hangingPunct="1">
              <a:lnSpc>
                <a:spcPct val="90000"/>
              </a:lnSpc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ru-RU" altLang="ru-RU" sz="2000" dirty="0">
                <a:solidFill>
                  <a:srgbClr val="40404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при давлении в сосуде выше атмосферного</a:t>
            </a:r>
          </a:p>
          <a:p>
            <a:pPr lvl="0" indent="449263" algn="just" eaLnBrk="1" hangingPunct="1">
              <a:lnSpc>
                <a:spcPct val="90000"/>
              </a:lnSpc>
              <a:spcAft>
                <a:spcPts val="200"/>
              </a:spcAft>
              <a:buClr>
                <a:srgbClr val="E48312"/>
              </a:buClr>
              <a:buSzPct val="100000"/>
            </a:pPr>
            <a:endParaRPr lang="ru-RU" altLang="ru-RU" sz="2000" dirty="0">
              <a:solidFill>
                <a:srgbClr val="40404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lvl="0" indent="449263" algn="just" eaLnBrk="1" hangingPunct="1">
              <a:lnSpc>
                <a:spcPct val="90000"/>
              </a:lnSpc>
              <a:spcAft>
                <a:spcPts val="200"/>
              </a:spcAft>
              <a:buClr>
                <a:srgbClr val="E48312"/>
              </a:buClr>
              <a:buSzPct val="100000"/>
            </a:pPr>
            <a:endParaRPr lang="ru-RU" altLang="ru-RU" sz="2000" dirty="0">
              <a:solidFill>
                <a:srgbClr val="40404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lvl="0" indent="449263" algn="just" eaLnBrk="1" hangingPunct="1">
              <a:lnSpc>
                <a:spcPct val="90000"/>
              </a:lnSpc>
              <a:spcAft>
                <a:spcPts val="200"/>
              </a:spcAft>
              <a:buClr>
                <a:srgbClr val="E48312"/>
              </a:buClr>
              <a:buSzPct val="100000"/>
            </a:pPr>
            <a:r>
              <a:rPr lang="ru-RU" altLang="ru-RU" sz="2000" dirty="0">
                <a:solidFill>
                  <a:srgbClr val="40404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при давлении в сосуде ниже атмосферного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334CA-1B44-48D9-949F-4BFD2469C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43000"/>
            <a:ext cx="3484199" cy="7419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110CFF-F873-44B9-98CA-3758E1FB1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146183"/>
            <a:ext cx="3636599" cy="780091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B37459B-625E-44E3-AF53-CFEAC64AB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242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699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Кроме паскалей находят применение и </a:t>
            </a:r>
          </a:p>
          <a:p>
            <a:pPr marL="0" indent="4699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внесистемные единицы давления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:</a:t>
            </a:r>
          </a:p>
          <a:p>
            <a:pPr marL="0" indent="4699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ru-RU" altLang="ru-RU" sz="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атмосфера техническая 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(</a:t>
            </a:r>
            <a:r>
              <a:rPr lang="ru-RU" altLang="ru-RU" dirty="0" err="1">
                <a:latin typeface="Century Gothic" panose="020B0502020202020204" pitchFamily="34" charset="0"/>
                <a:cs typeface="Calibri" panose="020F0502020204030204" pitchFamily="34" charset="0"/>
              </a:rPr>
              <a:t>ат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n-US" altLang="ru-RU" i="1" dirty="0">
                <a:latin typeface="Century Gothic" panose="020B0502020202020204" pitchFamily="34" charset="0"/>
                <a:cs typeface="Calibri" panose="020F0502020204030204" pitchFamily="34" charset="0"/>
              </a:rPr>
              <a:t>at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),</a:t>
            </a:r>
          </a:p>
          <a:p>
            <a:pPr marL="0" indent="4699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1 </a:t>
            </a:r>
            <a:r>
              <a:rPr lang="ru-RU" altLang="ru-RU" dirty="0" err="1">
                <a:latin typeface="Century Gothic" panose="020B0502020202020204" pitchFamily="34" charset="0"/>
                <a:cs typeface="Calibri" panose="020F0502020204030204" pitchFamily="34" charset="0"/>
              </a:rPr>
              <a:t>ат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= </a:t>
            </a:r>
            <a:r>
              <a:rPr lang="be-BY" altLang="ru-RU" dirty="0">
                <a:latin typeface="Century Gothic" panose="020B0502020202020204" pitchFamily="34" charset="0"/>
              </a:rPr>
              <a:t> 1 кгс/см</a:t>
            </a:r>
            <a:r>
              <a:rPr lang="be-BY" altLang="ru-RU" baseline="30000" dirty="0">
                <a:latin typeface="Century Gothic" panose="020B0502020202020204" pitchFamily="34" charset="0"/>
              </a:rPr>
              <a:t>2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= 98066,5 Па = 735,6 мм рт. ст.;</a:t>
            </a:r>
            <a:endParaRPr lang="en-US" altLang="ru-RU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атмосфера физическая</a:t>
            </a:r>
            <a:r>
              <a:rPr lang="ru-RU" altLang="ru-RU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(</a:t>
            </a:r>
            <a:r>
              <a:rPr lang="ru-RU" altLang="ru-RU" dirty="0" err="1">
                <a:latin typeface="Century Gothic" panose="020B0502020202020204" pitchFamily="34" charset="0"/>
                <a:cs typeface="Calibri" panose="020F0502020204030204" pitchFamily="34" charset="0"/>
              </a:rPr>
              <a:t>атм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, </a:t>
            </a:r>
            <a:r>
              <a:rPr lang="en-US" altLang="ru-RU" i="1" dirty="0">
                <a:latin typeface="Century Gothic" panose="020B0502020202020204" pitchFamily="34" charset="0"/>
                <a:cs typeface="Calibri" panose="020F0502020204030204" pitchFamily="34" charset="0"/>
              </a:rPr>
              <a:t>atm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),</a:t>
            </a:r>
          </a:p>
          <a:p>
            <a:pPr marL="0" indent="4699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1 </a:t>
            </a:r>
            <a:r>
              <a:rPr lang="ru-RU" altLang="ru-RU" dirty="0" err="1">
                <a:latin typeface="Century Gothic" panose="020B0502020202020204" pitchFamily="34" charset="0"/>
                <a:cs typeface="Calibri" panose="020F0502020204030204" pitchFamily="34" charset="0"/>
              </a:rPr>
              <a:t>атм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= </a:t>
            </a:r>
            <a:r>
              <a:rPr lang="be-BY" altLang="ru-RU" dirty="0">
                <a:latin typeface="Century Gothic" panose="020B0502020202020204" pitchFamily="34" charset="0"/>
              </a:rPr>
              <a:t>1,033 кгс/см</a:t>
            </a:r>
            <a:r>
              <a:rPr lang="be-BY" altLang="ru-RU" baseline="30000" dirty="0">
                <a:latin typeface="Century Gothic" panose="020B0502020202020204" pitchFamily="34" charset="0"/>
              </a:rPr>
              <a:t>2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= 101325 Па = 760 мм рт. ст.;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бар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(</a:t>
            </a:r>
            <a:r>
              <a:rPr lang="en-US" altLang="ru-RU" i="1" dirty="0">
                <a:latin typeface="Century Gothic" panose="020B0502020202020204" pitchFamily="34" charset="0"/>
                <a:cs typeface="Calibri" panose="020F0502020204030204" pitchFamily="34" charset="0"/>
              </a:rPr>
              <a:t>bar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),</a:t>
            </a:r>
          </a:p>
          <a:p>
            <a:pPr marL="0" indent="4699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1 бар = 100 000 Па = </a:t>
            </a:r>
            <a:r>
              <a:rPr lang="be-BY" altLang="ru-RU" dirty="0">
                <a:latin typeface="Century Gothic" panose="020B0502020202020204" pitchFamily="34" charset="0"/>
              </a:rPr>
              <a:t>10</a:t>
            </a:r>
            <a:r>
              <a:rPr lang="be-BY" altLang="ru-RU" baseline="30000" dirty="0">
                <a:latin typeface="Century Gothic" panose="020B0502020202020204" pitchFamily="34" charset="0"/>
              </a:rPr>
              <a:t>5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Па.</a:t>
            </a:r>
            <a:endParaRPr lang="ru-RU" alt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7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65B5DFF-1A9B-47E0-86B5-4F2994B8599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533400"/>
            <a:ext cx="8229600" cy="1143000"/>
          </a:xfrm>
        </p:spPr>
        <p:txBody>
          <a:bodyPr anchor="ctr">
            <a:normAutofit fontScale="90000"/>
          </a:bodyPr>
          <a:lstStyle/>
          <a:p>
            <a:pPr indent="-457200" algn="ctr" defTabSz="539750" eaLnBrk="1" fontAlgn="auto" hangingPunct="1"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Тема 1. Техническая термодинамика.</a:t>
            </a:r>
            <a:br>
              <a:rPr lang="ru-RU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alt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Основные понятия и определения.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31B827F-9651-4970-8212-76C98454372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09800"/>
            <a:ext cx="8229600" cy="2362200"/>
          </a:xfrm>
        </p:spPr>
        <p:txBody>
          <a:bodyPr rtlCol="0">
            <a:normAutofit/>
          </a:bodyPr>
          <a:lstStyle/>
          <a:p>
            <a:pPr marL="91440" indent="-91440" eaLnBrk="1" fontAlgn="auto" hangingPunct="1">
              <a:buFont typeface="Wingdings" panose="05000000000000000000" pitchFamily="2" charset="2"/>
              <a:buNone/>
              <a:defRPr/>
            </a:pP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43200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Вопрос 1. Роль тепловой энергии в мировом энергетическом балансе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6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9F5DFE-0914-461E-AAA5-277EF733F6B8}"/>
              </a:ext>
            </a:extLst>
          </p:cNvPr>
          <p:cNvSpPr/>
          <p:nvPr/>
        </p:nvSpPr>
        <p:spPr>
          <a:xfrm>
            <a:off x="190500" y="0"/>
            <a:ext cx="8763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Давление может быть выражено высотой столба жидкости (ртути, воды, спирта и др.), уравновешивающего давление газа в сосуде.</a:t>
            </a:r>
          </a:p>
          <a:p>
            <a:pPr algn="just"/>
            <a:endParaRPr lang="ru-RU" sz="1000" dirty="0">
              <a:latin typeface="Century Gothic" panose="020B0502020202020204" pitchFamily="34" charset="0"/>
            </a:endParaRPr>
          </a:p>
          <a:p>
            <a:pPr algn="just"/>
            <a:r>
              <a:rPr lang="ru-RU" sz="2000" dirty="0">
                <a:latin typeface="Century Gothic" panose="020B0502020202020204" pitchFamily="34" charset="0"/>
              </a:rPr>
              <a:t>Из приборов, применяемых для измерения давления, простейшими и самыми точными являются U-образные жидкостные манометры.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1B61FE-04DE-4BA7-A84F-BD486836D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50267"/>
            <a:ext cx="9144000" cy="51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30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9E1920-576B-492D-8F5A-90E988A8AFA1}"/>
              </a:ext>
            </a:extLst>
          </p:cNvPr>
          <p:cNvSpPr/>
          <p:nvPr/>
        </p:nvSpPr>
        <p:spPr>
          <a:xfrm>
            <a:off x="228600" y="0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Перевод давления, выраженного высотой столба жидкости, в паскали осуществляется по формуле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где ρ – плотность используемой в манометре жидкости, кг/м3;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      g – ускорение свободного падения, м/с2;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      h – разность уровней жидкости, м.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332863-4C30-4F7B-81A3-7BC6043ED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57200"/>
            <a:ext cx="3453716" cy="9279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B365F6-609D-4DD6-9356-9B2232A89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51"/>
          <a:stretch/>
        </p:blipFill>
        <p:spPr>
          <a:xfrm>
            <a:off x="0" y="2283759"/>
            <a:ext cx="9154127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4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9F5AE1-4ABE-462F-A14D-4EAC2BF4E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20906" r="9166" b="10801"/>
          <a:stretch/>
        </p:blipFill>
        <p:spPr>
          <a:xfrm>
            <a:off x="114300" y="304800"/>
            <a:ext cx="8915400" cy="480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C42811A1-EF6D-476C-8226-7386B7A225E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34647"/>
            <a:ext cx="8839200" cy="762000"/>
          </a:xfrm>
        </p:spPr>
        <p:txBody>
          <a:bodyPr/>
          <a:lstStyle/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Первое известное устройство для измерения температуры – </a:t>
            </a: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термоскоп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– было создано Г. Галилеем в 1592 г.</a:t>
            </a:r>
            <a:endParaRPr lang="ru-RU" altLang="ru-RU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4B5EAF-C425-46F2-B156-605DA35C3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" t="3898" r="11956" b="6247"/>
          <a:stretch/>
        </p:blipFill>
        <p:spPr>
          <a:xfrm>
            <a:off x="1066800" y="685800"/>
            <a:ext cx="6858000" cy="5594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602967D9-2C9A-4D1D-B6C7-BFCC4E469D8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0"/>
            <a:ext cx="8763000" cy="1600200"/>
          </a:xfrm>
        </p:spPr>
        <p:txBody>
          <a:bodyPr/>
          <a:lstStyle/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</a:rPr>
              <a:t>Немецкий физик Г. Фаренгейт изготовил первый спиртовой (1709 г.) и ртутный (1714 г.) термометры, предложил температурную шкалу (1724 г.), названную его именем.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</a:rPr>
              <a:t>За ноль на шкале Фаренгейта принята температура замерзания смеси воды, соли и нашатыря, а за 96 °F – температура человеческого тела.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9B8136-0705-4C58-A988-38A7E7486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" r="3616"/>
          <a:stretch/>
        </p:blipFill>
        <p:spPr>
          <a:xfrm>
            <a:off x="76200" y="1620175"/>
            <a:ext cx="2590800" cy="50823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834BBE-3730-43BC-ACCF-1AB950917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444" t="4243" r="2011"/>
          <a:stretch/>
        </p:blipFill>
        <p:spPr>
          <a:xfrm>
            <a:off x="2895600" y="1828800"/>
            <a:ext cx="6072697" cy="4351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6FDF092F-F282-4229-8567-FC2A298D487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152" y="76201"/>
            <a:ext cx="8966447" cy="990599"/>
          </a:xfrm>
        </p:spPr>
        <p:txBody>
          <a:bodyPr/>
          <a:lstStyle/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Привычная нам температурная шкала была предложена А. Цельсием в 1742 г.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Опорными точками для нее являются </a:t>
            </a:r>
            <a:r>
              <a:rPr lang="ru-RU" altLang="ru-RU" b="1" i="1" dirty="0">
                <a:latin typeface="Century Gothic" panose="020B0502020202020204" pitchFamily="34" charset="0"/>
                <a:cs typeface="Calibri" panose="020F0502020204030204" pitchFamily="34" charset="0"/>
              </a:rPr>
              <a:t>температура таяния льда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(0</a:t>
            </a:r>
            <a:r>
              <a:rPr lang="ru-RU" altLang="ru-RU" baseline="30000" dirty="0">
                <a:latin typeface="Century Gothic" panose="020B0502020202020204" pitchFamily="34" charset="0"/>
                <a:cs typeface="Calibri" panose="020F0502020204030204" pitchFamily="34" charset="0"/>
              </a:rPr>
              <a:t>° 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C) и </a:t>
            </a:r>
            <a:r>
              <a:rPr lang="ru-RU" altLang="ru-RU" b="1" i="1" dirty="0">
                <a:latin typeface="Century Gothic" panose="020B0502020202020204" pitchFamily="34" charset="0"/>
                <a:cs typeface="Calibri" panose="020F0502020204030204" pitchFamily="34" charset="0"/>
              </a:rPr>
              <a:t>температура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b="1" i="1" dirty="0">
                <a:latin typeface="Century Gothic" panose="020B0502020202020204" pitchFamily="34" charset="0"/>
                <a:cs typeface="Calibri" panose="020F0502020204030204" pitchFamily="34" charset="0"/>
              </a:rPr>
              <a:t>кипения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b="1" i="1" dirty="0">
                <a:latin typeface="Century Gothic" panose="020B0502020202020204" pitchFamily="34" charset="0"/>
                <a:cs typeface="Calibri" panose="020F0502020204030204" pitchFamily="34" charset="0"/>
              </a:rPr>
              <a:t>воды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 (100</a:t>
            </a:r>
            <a:r>
              <a:rPr lang="ru-RU" altLang="ru-RU" baseline="30000" dirty="0">
                <a:latin typeface="Century Gothic" panose="020B0502020202020204" pitchFamily="34" charset="0"/>
                <a:cs typeface="Calibri" panose="020F0502020204030204" pitchFamily="34" charset="0"/>
              </a:rPr>
              <a:t>° 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C) при нормальном атмосферном давлении.</a:t>
            </a:r>
            <a:endParaRPr lang="ru-RU" altLang="ru-RU"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879B88-2664-4EA0-A56A-1948329C7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3" t="4838"/>
          <a:stretch/>
        </p:blipFill>
        <p:spPr>
          <a:xfrm>
            <a:off x="176815" y="1600200"/>
            <a:ext cx="4114800" cy="4495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5B887D-23E1-419E-9493-29977CD7B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80" t="6433" r="11048" b="5092"/>
          <a:stretch/>
        </p:blipFill>
        <p:spPr>
          <a:xfrm>
            <a:off x="4358638" y="2171700"/>
            <a:ext cx="4632961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45E539C-3107-4418-B4B9-AE0EE0F0FF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00025"/>
            <a:ext cx="7620000" cy="1143000"/>
          </a:xfrm>
        </p:spPr>
        <p:txBody>
          <a:bodyPr anchor="ctr">
            <a:normAutofit/>
          </a:bodyPr>
          <a:lstStyle/>
          <a:p>
            <a:pPr indent="469900" algn="ctr" eaLnBrk="1" fontAlgn="auto" hangingPunct="1">
              <a:spcAft>
                <a:spcPts val="0"/>
              </a:spcAft>
              <a:defRPr/>
            </a:pPr>
            <a:r>
              <a:rPr lang="be-BY" sz="24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Преобразование температуры </a:t>
            </a:r>
            <a:r>
              <a:rPr lang="ru-RU" sz="2400" dirty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rPr>
              <a:t>из шкалы Фаренгейта в шкалу Цельсия</a:t>
            </a:r>
            <a:endParaRPr lang="be-BY" sz="2400" dirty="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916" name="Rectangle 6">
            <a:extLst>
              <a:ext uri="{FF2B5EF4-FFF2-40B4-BE49-F238E27FC236}">
                <a16:creationId xmlns:a16="http://schemas.microsoft.com/office/drawing/2014/main" id="{B96ED4F2-C826-40F2-9498-2D6C0CD72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e-BY" altLang="ru-RU"/>
          </a:p>
        </p:txBody>
      </p:sp>
      <p:sp>
        <p:nvSpPr>
          <p:cNvPr id="38917" name="Rectangle 7">
            <a:extLst>
              <a:ext uri="{FF2B5EF4-FFF2-40B4-BE49-F238E27FC236}">
                <a16:creationId xmlns:a16="http://schemas.microsoft.com/office/drawing/2014/main" id="{C9AE8906-7482-4DEE-BBE9-4CAEBEDA8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e-BY" altLang="ru-RU"/>
          </a:p>
        </p:txBody>
      </p:sp>
      <p:pic>
        <p:nvPicPr>
          <p:cNvPr id="40966" name="Picture 6">
            <a:extLst>
              <a:ext uri="{FF2B5EF4-FFF2-40B4-BE49-F238E27FC236}">
                <a16:creationId xmlns:a16="http://schemas.microsoft.com/office/drawing/2014/main" id="{40F2DC5D-2D06-4614-84CB-3E15DCD2C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8" y="1343025"/>
            <a:ext cx="3381375" cy="13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9">
            <a:extLst>
              <a:ext uri="{FF2B5EF4-FFF2-40B4-BE49-F238E27FC236}">
                <a16:creationId xmlns:a16="http://schemas.microsoft.com/office/drawing/2014/main" id="{AFE1D989-698A-46A5-B082-1E8CE9166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be-BY" altLang="ru-RU"/>
          </a:p>
        </p:txBody>
      </p:sp>
      <p:pic>
        <p:nvPicPr>
          <p:cNvPr id="40968" name="Picture 8">
            <a:extLst>
              <a:ext uri="{FF2B5EF4-FFF2-40B4-BE49-F238E27FC236}">
                <a16:creationId xmlns:a16="http://schemas.microsoft.com/office/drawing/2014/main" id="{2E3D9619-6FDF-4179-A3B8-EBBD5381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4" y="3522467"/>
            <a:ext cx="3476625" cy="158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0E6F52-E2D9-4971-B727-AC44853A755C}"/>
              </a:ext>
            </a:extLst>
          </p:cNvPr>
          <p:cNvSpPr/>
          <p:nvPr/>
        </p:nvSpPr>
        <p:spPr>
          <a:xfrm>
            <a:off x="1219200" y="2873868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из шкалы Цельсия в шкалу Фаренгейта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8E74FD8-CF84-4DC4-BA55-2231CD187B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457200"/>
          </a:xfrm>
        </p:spPr>
        <p:txBody>
          <a:bodyPr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Шкала Кельвина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A1CDAF7-B5EF-4C68-B582-5EBF738C45B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6577" y="633048"/>
            <a:ext cx="8763000" cy="1219200"/>
          </a:xfrm>
        </p:spPr>
        <p:txBody>
          <a:bodyPr/>
          <a:lstStyle/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</a:rPr>
              <a:t>Понятие </a:t>
            </a:r>
            <a:r>
              <a:rPr lang="ru-RU" altLang="ru-RU" b="1" dirty="0">
                <a:latin typeface="Century Gothic" panose="020B0502020202020204" pitchFamily="34" charset="0"/>
              </a:rPr>
              <a:t>абсолютной температуры </a:t>
            </a:r>
            <a:r>
              <a:rPr lang="ru-RU" altLang="ru-RU" dirty="0">
                <a:latin typeface="Century Gothic" panose="020B0502020202020204" pitchFamily="34" charset="0"/>
              </a:rPr>
              <a:t>было введено У. Томсоном (лорд Кельвин) в 1848 г., в связи с чем шкала абсолютной температуры называется шкалой Кельвина, или </a:t>
            </a:r>
            <a:r>
              <a:rPr lang="ru-RU" altLang="ru-RU" b="1" dirty="0">
                <a:latin typeface="Century Gothic" panose="020B0502020202020204" pitchFamily="34" charset="0"/>
              </a:rPr>
              <a:t>термодинамической температурной шкалой</a:t>
            </a:r>
            <a:r>
              <a:rPr lang="ru-RU" altLang="ru-RU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FDD570D-79B5-4744-93CC-0ACFF24EFE44}"/>
              </a:ext>
            </a:extLst>
          </p:cNvPr>
          <p:cNvSpPr/>
          <p:nvPr/>
        </p:nvSpPr>
        <p:spPr>
          <a:xfrm>
            <a:off x="216577" y="1879964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За </a:t>
            </a:r>
            <a:r>
              <a:rPr lang="ru-RU" sz="2000" b="1" dirty="0">
                <a:latin typeface="Century Gothic" panose="020B0502020202020204" pitchFamily="34" charset="0"/>
              </a:rPr>
              <a:t>абсолютный ноль </a:t>
            </a:r>
            <a:r>
              <a:rPr lang="ru-RU" sz="2000" dirty="0">
                <a:latin typeface="Century Gothic" panose="020B0502020202020204" pitchFamily="34" charset="0"/>
              </a:rPr>
              <a:t>по шкале Кельвина принимается температура, при которой хаотическое движение частиц прекращается, и они образуют упорядоченную структуру.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30D640-0320-4EC8-A17B-E54EABF71EF7}"/>
              </a:ext>
            </a:extLst>
          </p:cNvPr>
          <p:cNvSpPr/>
          <p:nvPr/>
        </p:nvSpPr>
        <p:spPr>
          <a:xfrm>
            <a:off x="205110" y="2925644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000" dirty="0">
                <a:latin typeface="Century Gothic" panose="020B0502020202020204" pitchFamily="34" charset="0"/>
              </a:rPr>
              <a:t>Один кельвин (К) равен 1/273,16 части термодинамической температуры тройной точки воды.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285322-C646-494D-AA0F-49D8DDABBCEF}"/>
              </a:ext>
            </a:extLst>
          </p:cNvPr>
          <p:cNvSpPr/>
          <p:nvPr/>
        </p:nvSpPr>
        <p:spPr>
          <a:xfrm>
            <a:off x="182546" y="3661662"/>
            <a:ext cx="87970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 Gothic" panose="020B0502020202020204" pitchFamily="34" charset="0"/>
              </a:rPr>
              <a:t>Тройная точка </a:t>
            </a:r>
            <a:r>
              <a:rPr lang="ru-RU" sz="2000" dirty="0">
                <a:latin typeface="Century Gothic" panose="020B0502020202020204" pitchFamily="34" charset="0"/>
              </a:rPr>
              <a:t>– значения температуры и давления, при которых вещество может одновременно и равновесно существовать в твердом, жидком и газообразном состояниях.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8A8F062-D18B-4AFB-93CE-AAE806EC925C}"/>
              </a:ext>
            </a:extLst>
          </p:cNvPr>
          <p:cNvSpPr/>
          <p:nvPr/>
        </p:nvSpPr>
        <p:spPr>
          <a:xfrm>
            <a:off x="162943" y="4661049"/>
            <a:ext cx="8758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Тройная точка </a:t>
            </a:r>
            <a:r>
              <a:rPr lang="ru-RU" sz="2000" b="1" dirty="0">
                <a:latin typeface="Century Gothic" panose="020B0502020202020204" pitchFamily="34" charset="0"/>
              </a:rPr>
              <a:t>воды</a:t>
            </a:r>
            <a:r>
              <a:rPr lang="ru-RU" sz="2000" dirty="0">
                <a:latin typeface="Century Gothic" panose="020B0502020202020204" pitchFamily="34" charset="0"/>
              </a:rPr>
              <a:t> – температура </a:t>
            </a:r>
            <a:r>
              <a:rPr lang="ru-RU" sz="2000" b="1" dirty="0">
                <a:latin typeface="Century Gothic" panose="020B0502020202020204" pitchFamily="34" charset="0"/>
              </a:rPr>
              <a:t>273,16 К</a:t>
            </a:r>
            <a:r>
              <a:rPr lang="ru-RU" sz="2000" dirty="0">
                <a:latin typeface="Century Gothic" panose="020B0502020202020204" pitchFamily="34" charset="0"/>
              </a:rPr>
              <a:t> (0,01 °C) и давление 611,657 Па.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3AFE1B-2572-485F-A1B2-5921D6499B8F}"/>
              </a:ext>
            </a:extLst>
          </p:cNvPr>
          <p:cNvSpPr/>
          <p:nvPr/>
        </p:nvSpPr>
        <p:spPr>
          <a:xfrm>
            <a:off x="3086100" y="5286826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Т (К) = t (°С) + 273,15;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t (°С) = Т (К) – 273,15.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8915" grpId="0" build="p"/>
      <p:bldP spid="2" grpId="0"/>
      <p:bldP spid="3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24FB7D8-04BE-4295-85AC-061B744249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10222" y="28113"/>
            <a:ext cx="8229600" cy="601462"/>
          </a:xfr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Сравнение температурных шкал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32E7074-3474-4448-BF4D-D88F5307AE7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8229600" cy="4302125"/>
          </a:xfrm>
        </p:spPr>
        <p:txBody>
          <a:bodyPr/>
          <a:lstStyle/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/>
              <a:t> </a:t>
            </a:r>
            <a:endParaRPr lang="be-BY" altLang="ru-RU"/>
          </a:p>
        </p:txBody>
      </p:sp>
      <p:pic>
        <p:nvPicPr>
          <p:cNvPr id="44036" name="Picture 6" descr="http://markx.narod.ru/pic/shkala.gif">
            <a:extLst>
              <a:ext uri="{FF2B5EF4-FFF2-40B4-BE49-F238E27FC236}">
                <a16:creationId xmlns:a16="http://schemas.microsoft.com/office/drawing/2014/main" id="{40CE50C5-B2F7-4EEC-99F1-FBF40465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7" y="578158"/>
            <a:ext cx="7602245" cy="570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E28D15-060A-450E-8B6E-1FC283F9F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51" t="36666" r="13949" b="51112"/>
          <a:stretch/>
        </p:blipFill>
        <p:spPr>
          <a:xfrm>
            <a:off x="0" y="274320"/>
            <a:ext cx="9144000" cy="8382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F49E3B0-084B-4027-9EB1-EC96A52F3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4001021"/>
            <a:ext cx="9067800" cy="20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Удельный объём и плотность зависят от давления и температуры, поэтому при сравнении этих величин для различных газов их приводят к </a:t>
            </a: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нормальным физическим условиям</a:t>
            </a:r>
            <a:r>
              <a:rPr lang="ru-RU" altLang="ru-RU" b="1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(НФУ).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dirty="0">
                <a:latin typeface="Century Gothic" panose="020B0502020202020204" pitchFamily="34" charset="0"/>
                <a:cs typeface="Calibri" panose="020F0502020204030204" pitchFamily="34" charset="0"/>
              </a:rPr>
              <a:t>Параметры нормальных физических условий следующие:</a:t>
            </a:r>
          </a:p>
          <a:p>
            <a:pPr marL="0" indent="469900"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be-BY" altLang="ru-RU" sz="6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4699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3200" i="1" dirty="0" err="1">
                <a:latin typeface="Century Gothic" panose="020B0502020202020204" pitchFamily="34" charset="0"/>
              </a:rPr>
              <a:t>Р</a:t>
            </a:r>
            <a:r>
              <a:rPr lang="ru-RU" altLang="ru-RU" sz="3200" baseline="-25000" dirty="0" err="1">
                <a:latin typeface="Century Gothic" panose="020B0502020202020204" pitchFamily="34" charset="0"/>
              </a:rPr>
              <a:t>н</a:t>
            </a:r>
            <a:r>
              <a:rPr lang="en-US" altLang="ru-RU" sz="3200" dirty="0">
                <a:latin typeface="Century Gothic" panose="020B0502020202020204" pitchFamily="34" charset="0"/>
              </a:rPr>
              <a:t> </a:t>
            </a:r>
            <a:r>
              <a:rPr lang="ru-RU" altLang="ru-RU" sz="3200" dirty="0">
                <a:latin typeface="Century Gothic" panose="020B0502020202020204" pitchFamily="34" charset="0"/>
              </a:rPr>
              <a:t>=</a:t>
            </a:r>
            <a:r>
              <a:rPr lang="en-US" altLang="ru-RU" sz="3200" dirty="0">
                <a:latin typeface="Century Gothic" panose="020B0502020202020204" pitchFamily="34" charset="0"/>
              </a:rPr>
              <a:t> </a:t>
            </a:r>
            <a:r>
              <a:rPr lang="ru-RU" altLang="ru-RU" sz="3200" dirty="0">
                <a:latin typeface="Century Gothic" panose="020B0502020202020204" pitchFamily="34" charset="0"/>
              </a:rPr>
              <a:t>101325</a:t>
            </a:r>
            <a:r>
              <a:rPr lang="en-US" altLang="ru-RU" sz="3200" dirty="0">
                <a:latin typeface="Century Gothic" panose="020B0502020202020204" pitchFamily="34" charset="0"/>
              </a:rPr>
              <a:t> </a:t>
            </a:r>
            <a:r>
              <a:rPr lang="ru-RU" altLang="ru-RU" sz="3200" dirty="0">
                <a:latin typeface="Century Gothic" panose="020B0502020202020204" pitchFamily="34" charset="0"/>
              </a:rPr>
              <a:t>Па; </a:t>
            </a:r>
            <a:r>
              <a:rPr lang="ru-RU" altLang="ru-RU" sz="3200" i="1" dirty="0" err="1">
                <a:latin typeface="Century Gothic" panose="020B0502020202020204" pitchFamily="34" charset="0"/>
              </a:rPr>
              <a:t>Т</a:t>
            </a:r>
            <a:r>
              <a:rPr lang="ru-RU" altLang="ru-RU" sz="3200" baseline="-25000" dirty="0" err="1">
                <a:latin typeface="Century Gothic" panose="020B0502020202020204" pitchFamily="34" charset="0"/>
              </a:rPr>
              <a:t>н</a:t>
            </a:r>
            <a:r>
              <a:rPr lang="en-US" altLang="ru-RU" sz="3200" dirty="0">
                <a:latin typeface="Century Gothic" panose="020B0502020202020204" pitchFamily="34" charset="0"/>
              </a:rPr>
              <a:t> </a:t>
            </a:r>
            <a:r>
              <a:rPr lang="ru-RU" altLang="ru-RU" sz="3200" dirty="0">
                <a:latin typeface="Century Gothic" panose="020B0502020202020204" pitchFamily="34" charset="0"/>
              </a:rPr>
              <a:t>=</a:t>
            </a:r>
            <a:r>
              <a:rPr lang="en-US" altLang="ru-RU" sz="3200" dirty="0">
                <a:latin typeface="Century Gothic" panose="020B0502020202020204" pitchFamily="34" charset="0"/>
              </a:rPr>
              <a:t> </a:t>
            </a:r>
            <a:r>
              <a:rPr lang="ru-RU" altLang="ru-RU" sz="3200" dirty="0">
                <a:latin typeface="Century Gothic" panose="020B0502020202020204" pitchFamily="34" charset="0"/>
              </a:rPr>
              <a:t>273,15</a:t>
            </a:r>
            <a:r>
              <a:rPr lang="en-US" altLang="ru-RU" sz="3200" dirty="0">
                <a:latin typeface="Century Gothic" panose="020B0502020202020204" pitchFamily="34" charset="0"/>
              </a:rPr>
              <a:t> </a:t>
            </a:r>
            <a:r>
              <a:rPr lang="ru-RU" altLang="ru-RU" sz="3200" dirty="0">
                <a:latin typeface="Century Gothic" panose="020B0502020202020204" pitchFamily="34" charset="0"/>
              </a:rPr>
              <a:t>К</a:t>
            </a:r>
            <a:r>
              <a:rPr lang="ru-RU" altLang="ru-RU" sz="3200" dirty="0"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98A08AA-446A-4A6B-BE89-14E6C4EE9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334368" y="1904999"/>
            <a:ext cx="229835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A55C3AE3-24E8-4F30-83D9-94C77722A2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783901"/>
              </p:ext>
            </p:extLst>
          </p:nvPr>
        </p:nvGraphicFramePr>
        <p:xfrm>
          <a:off x="3810000" y="998216"/>
          <a:ext cx="885825" cy="837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4" imgW="355446" imgH="330057" progId="Equation.DSMT4">
                  <p:embed/>
                </p:oleObj>
              </mc:Choice>
              <mc:Fallback>
                <p:oleObj name="Equation" r:id="rId4" imgW="355446" imgH="33005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98216"/>
                        <a:ext cx="885825" cy="8379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46B7D3-3C9C-4A96-9161-D7B08A8A317A}"/>
              </a:ext>
            </a:extLst>
          </p:cNvPr>
          <p:cNvSpPr/>
          <p:nvPr/>
        </p:nvSpPr>
        <p:spPr>
          <a:xfrm>
            <a:off x="76200" y="1943928"/>
            <a:ext cx="906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Величина, обратная удельному объёму, т.е. масса единицы объёма вещества, называется плотностью: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0FFEA3-B12F-4D79-85F6-BB708487EB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997"/>
          <a:stretch/>
        </p:blipFill>
        <p:spPr>
          <a:xfrm>
            <a:off x="1039685" y="2740829"/>
            <a:ext cx="2133600" cy="7979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DB0CCEC-D17C-49E3-80EB-EE338CD1C0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119" b="8401"/>
          <a:stretch/>
        </p:blipFill>
        <p:spPr>
          <a:xfrm>
            <a:off x="3186111" y="2710916"/>
            <a:ext cx="2133601" cy="785328"/>
          </a:xfrm>
          <a:prstGeom prst="rect">
            <a:avLst/>
          </a:prstGeom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DBE6AC61-8469-4F0F-A44C-4F9EC768A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138684" y="2953010"/>
            <a:ext cx="244548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id="{030B6BEA-5DB0-4C5A-820A-945015E15D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554824"/>
              </p:ext>
            </p:extLst>
          </p:nvPr>
        </p:nvGraphicFramePr>
        <p:xfrm>
          <a:off x="6096000" y="2944997"/>
          <a:ext cx="1095375" cy="484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8" imgW="406080" imgH="177480" progId="Equation.DSMT4">
                  <p:embed/>
                </p:oleObj>
              </mc:Choice>
              <mc:Fallback>
                <p:oleObj name="Equation" r:id="rId8" imgW="406080" imgH="1774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944997"/>
                        <a:ext cx="1095375" cy="4840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FCC352AD-A6F8-44D5-98E4-7C2158DF6A0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81000"/>
            <a:ext cx="8686800" cy="4302125"/>
          </a:xfrm>
        </p:spPr>
        <p:txBody>
          <a:bodyPr rtlCol="0">
            <a:normAutofit lnSpcReduction="10000"/>
          </a:bodyPr>
          <a:lstStyle/>
          <a:p>
            <a:pPr marL="0" indent="469900" algn="just" eaLnBrk="1" fontAlgn="auto" hangingPunct="1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Теплота используется во всех областях деятельности человека – для получения электроэнергии, привода транспорта и различных механизмов, отопления и поддержания микроклимата помещений, а также на технологические нужды.</a:t>
            </a:r>
          </a:p>
          <a:p>
            <a:pPr marL="0" indent="469900" algn="just" eaLnBrk="1" fontAlgn="auto" hangingPunct="1">
              <a:lnSpc>
                <a:spcPct val="114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Основным способом получения теплоты является сжигание ископаемых топлив – угля, нефти и газа, которое удовлетворяет около 90 % энергетических потребностей человечества.</a:t>
            </a:r>
            <a:endParaRPr lang="ru-RU" altLang="ru-RU" sz="2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B556AF-FAEE-4332-BEB6-9A817AF38815}"/>
              </a:ext>
            </a:extLst>
          </p:cNvPr>
          <p:cNvSpPr/>
          <p:nvPr/>
        </p:nvSpPr>
        <p:spPr>
          <a:xfrm>
            <a:off x="152400" y="152400"/>
            <a:ext cx="883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Внутренняя энергия </a:t>
            </a:r>
            <a:r>
              <a:rPr lang="ru-RU" sz="2000" dirty="0">
                <a:latin typeface="Century Gothic" panose="020B0502020202020204" pitchFamily="34" charset="0"/>
              </a:rPr>
              <a:t>– это сумма всех видов энергии, которыми обладает тело или система.</a:t>
            </a:r>
          </a:p>
          <a:p>
            <a:r>
              <a:rPr lang="ru-RU" sz="2000" dirty="0">
                <a:latin typeface="Century Gothic" panose="020B0502020202020204" pitchFamily="34" charset="0"/>
              </a:rPr>
              <a:t>Она включает: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entury Gothic" panose="020B0502020202020204" pitchFamily="34" charset="0"/>
              </a:rPr>
              <a:t>кинетическую энергию поступательного движения молекул;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entury Gothic" panose="020B0502020202020204" pitchFamily="34" charset="0"/>
              </a:rPr>
              <a:t>кинетическую энергию вращательного движения молекул;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entury Gothic" panose="020B0502020202020204" pitchFamily="34" charset="0"/>
              </a:rPr>
              <a:t>кинетическую энергию колебательного движения атомов;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entury Gothic" panose="020B0502020202020204" pitchFamily="34" charset="0"/>
              </a:rPr>
              <a:t>потенциальную энергию взаимодействия между молекулами.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56C84D-2246-43D2-A1FB-7326A7ADC7D2}"/>
              </a:ext>
            </a:extLst>
          </p:cNvPr>
          <p:cNvSpPr/>
          <p:nvPr/>
        </p:nvSpPr>
        <p:spPr>
          <a:xfrm>
            <a:off x="0" y="2399169"/>
            <a:ext cx="8610600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>
              <a:buClr>
                <a:srgbClr val="660000"/>
              </a:buClr>
              <a:buSzPct val="70000"/>
            </a:pP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Различают внутреннюю энергию тела или системы </a:t>
            </a:r>
            <a:r>
              <a:rPr lang="en-US" altLang="ru-RU" sz="2000" b="1" i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</a:t>
            </a:r>
            <a:r>
              <a:rPr lang="en-US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(Дж) и удельную внутреннюю энергию </a:t>
            </a:r>
            <a:r>
              <a:rPr lang="en-US" altLang="ru-RU" sz="2000" b="1" i="1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</a:t>
            </a:r>
            <a:r>
              <a:rPr lang="en-US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(Дж/кг), определяемую по формуле</a:t>
            </a:r>
            <a:endParaRPr lang="be-BY" altLang="ru-RU" sz="3200" kern="0" dirty="0">
              <a:solidFill>
                <a:srgbClr val="000000"/>
              </a:solidFill>
              <a:latin typeface="Times New Roman"/>
              <a:cs typeface="Calibri" panose="020F0502020204030204" pitchFamily="34" charset="0"/>
            </a:endParaRPr>
          </a:p>
          <a:p>
            <a:pPr lvl="0" indent="539750" algn="ctr">
              <a:lnSpc>
                <a:spcPct val="90000"/>
              </a:lnSpc>
              <a:buClr>
                <a:srgbClr val="660000"/>
              </a:buClr>
              <a:buSzPct val="70000"/>
            </a:pPr>
            <a:r>
              <a:rPr lang="de-DE" altLang="ru-RU" sz="3200" i="1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u</a:t>
            </a:r>
            <a:r>
              <a:rPr lang="de-DE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 </a:t>
            </a:r>
            <a:r>
              <a:rPr lang="ru-RU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=</a:t>
            </a:r>
            <a:r>
              <a:rPr lang="de-DE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 </a:t>
            </a:r>
            <a:r>
              <a:rPr lang="la-Latn" altLang="ru-RU" sz="3200" i="1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C</a:t>
            </a:r>
            <a:r>
              <a:rPr lang="la-Latn" altLang="ru-RU" sz="3200" i="1" kern="0" baseline="-2500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v</a:t>
            </a:r>
            <a:r>
              <a:rPr lang="de-DE" altLang="ru-RU" sz="3200" i="1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T</a:t>
            </a:r>
            <a:r>
              <a:rPr lang="ru-RU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,</a:t>
            </a:r>
            <a:endParaRPr lang="be-BY" altLang="ru-RU" sz="3200" kern="0" dirty="0">
              <a:solidFill>
                <a:srgbClr val="000000"/>
              </a:solidFill>
              <a:latin typeface="Times New Roman"/>
              <a:cs typeface="Calibri" panose="020F0502020204030204" pitchFamily="34" charset="0"/>
            </a:endParaRPr>
          </a:p>
          <a:p>
            <a:pPr lvl="0" indent="539750">
              <a:buClr>
                <a:srgbClr val="660000"/>
              </a:buClr>
              <a:buSzPct val="70000"/>
            </a:pP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где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 </a:t>
            </a:r>
            <a:r>
              <a:rPr lang="en-US" altLang="ru-RU" sz="2000" i="1" kern="0" dirty="0" err="1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C</a:t>
            </a:r>
            <a:r>
              <a:rPr lang="en-US" altLang="ru-RU" sz="2000" i="1" kern="0" baseline="-25000" dirty="0" err="1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v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 – 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удельная изохорная теплоёмкость газа.</a:t>
            </a:r>
            <a:endParaRPr lang="be-BY" altLang="ru-RU" sz="2000" kern="0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90D956-DA79-4589-814C-B4DBAA05B948}"/>
              </a:ext>
            </a:extLst>
          </p:cNvPr>
          <p:cNvSpPr/>
          <p:nvPr/>
        </p:nvSpPr>
        <p:spPr>
          <a:xfrm>
            <a:off x="76200" y="4165806"/>
            <a:ext cx="8915400" cy="220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69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ct val="70000"/>
              <a:buFontTx/>
              <a:buNone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Полная внутренняя энергия тела или системы</a:t>
            </a:r>
          </a:p>
          <a:p>
            <a:pPr marL="0" marR="0" lvl="0" indent="469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ct val="70000"/>
              <a:buFontTx/>
              <a:buNone/>
              <a:tabLst/>
              <a:defRPr/>
            </a:pPr>
            <a:r>
              <a:rPr kumimoji="0" lang="ru-RU" altLang="ru-RU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Arial" panose="020B0604020202020204" pitchFamily="34" charset="0"/>
              </a:rPr>
              <a:t>U</a:t>
            </a:r>
            <a:r>
              <a:rPr kumimoji="0" lang="ru-RU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Arial" panose="020B0604020202020204" pitchFamily="34" charset="0"/>
              </a:rPr>
              <a:t> = </a:t>
            </a:r>
            <a:r>
              <a:rPr kumimoji="0" lang="ru-RU" altLang="ru-RU" sz="32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Arial" panose="020B0604020202020204" pitchFamily="34" charset="0"/>
              </a:rPr>
              <a:t>mu</a:t>
            </a:r>
            <a:r>
              <a:rPr kumimoji="0" lang="ru-RU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Arial" panose="020B0604020202020204" pitchFamily="34" charset="0"/>
              </a:rPr>
              <a:t> = </a:t>
            </a:r>
            <a:r>
              <a:rPr kumimoji="0" lang="ru-RU" altLang="ru-RU" sz="32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Arial" panose="020B0604020202020204" pitchFamily="34" charset="0"/>
              </a:rPr>
              <a:t>mC</a:t>
            </a:r>
            <a:r>
              <a:rPr kumimoji="0" lang="ru-RU" altLang="ru-RU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Arial" panose="020B0604020202020204" pitchFamily="34" charset="0"/>
              </a:rPr>
              <a:t>v</a:t>
            </a:r>
            <a:r>
              <a:rPr kumimoji="0" lang="ru-RU" altLang="ru-RU" sz="32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Arial" panose="020B0604020202020204" pitchFamily="34" charset="0"/>
              </a:rPr>
              <a:t>T</a:t>
            </a:r>
            <a:r>
              <a:rPr kumimoji="0" lang="ru-RU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Arial" panose="020B0604020202020204" pitchFamily="34" charset="0"/>
              </a:rPr>
              <a:t>.</a:t>
            </a:r>
            <a:endParaRPr kumimoji="0" lang="ru-RU" alt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Arial" panose="020B0604020202020204" pitchFamily="34" charset="0"/>
            </a:endParaRPr>
          </a:p>
          <a:p>
            <a:pPr marL="0" marR="0" lvl="0" indent="4699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ct val="70000"/>
              <a:buFontTx/>
              <a:buNone/>
              <a:tabLst/>
              <a:defRPr/>
            </a:pPr>
            <a:endParaRPr kumimoji="0" lang="ru-RU" altLang="ru-RU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46990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ct val="70000"/>
              <a:buFontTx/>
              <a:buNone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При выполнении расчетов чаще требуется найти не величину удельной внутренней энергии, а её изменение в процессе</a:t>
            </a:r>
            <a:endParaRPr kumimoji="0" lang="be-BY" alt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469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00"/>
              </a:buClr>
              <a:buSzPct val="70000"/>
              <a:buFontTx/>
              <a:buNone/>
              <a:tabLst/>
              <a:defRPr/>
            </a:pPr>
            <a:r>
              <a:rPr kumimoji="0" lang="el-GR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Δ</a:t>
            </a:r>
            <a:r>
              <a:rPr kumimoji="0" lang="de-DE" altLang="ru-RU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u</a:t>
            </a:r>
            <a:r>
              <a:rPr kumimoji="0" lang="ru-RU" altLang="ru-RU" sz="32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1–2</a:t>
            </a:r>
            <a:r>
              <a:rPr kumimoji="0" lang="de-DE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 </a:t>
            </a:r>
            <a:r>
              <a:rPr kumimoji="0" lang="ru-RU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=</a:t>
            </a:r>
            <a:r>
              <a:rPr kumimoji="0" lang="de-DE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 </a:t>
            </a:r>
            <a:r>
              <a:rPr kumimoji="0" lang="la-Latn" altLang="ru-RU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C</a:t>
            </a:r>
            <a:r>
              <a:rPr kumimoji="0" lang="la-Latn" altLang="ru-RU" sz="3200" b="0" i="1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v</a:t>
            </a:r>
            <a:r>
              <a:rPr kumimoji="0" lang="la-Latn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·</a:t>
            </a:r>
            <a:r>
              <a:rPr kumimoji="0" lang="ru-RU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(</a:t>
            </a:r>
            <a:r>
              <a:rPr kumimoji="0" lang="de-DE" altLang="ru-RU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T</a:t>
            </a:r>
            <a:r>
              <a:rPr kumimoji="0" lang="ru-RU" altLang="ru-RU" sz="32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2</a:t>
            </a:r>
            <a:r>
              <a:rPr kumimoji="0" lang="ru-RU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 – </a:t>
            </a:r>
            <a:r>
              <a:rPr kumimoji="0" lang="de-DE" altLang="ru-RU" sz="32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T</a:t>
            </a:r>
            <a:r>
              <a:rPr kumimoji="0" lang="ru-RU" altLang="ru-RU" sz="3200" b="0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1</a:t>
            </a:r>
            <a:r>
              <a:rPr kumimoji="0" lang="ru-RU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cs typeface="Calibri" panose="020F0502020204030204" pitchFamily="34" charset="0"/>
              </a:rPr>
              <a:t>).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805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8A66EE-C88A-4338-B802-3CF867D0AB8B}"/>
              </a:ext>
            </a:extLst>
          </p:cNvPr>
          <p:cNvSpPr/>
          <p:nvPr/>
        </p:nvSpPr>
        <p:spPr>
          <a:xfrm>
            <a:off x="152400" y="76200"/>
            <a:ext cx="8839200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9900" algn="just">
              <a:spcBef>
                <a:spcPts val="0"/>
              </a:spcBef>
              <a:buClr>
                <a:srgbClr val="660000"/>
              </a:buClr>
              <a:buSzPct val="70000"/>
              <a:defRPr/>
            </a:pPr>
            <a:r>
              <a:rPr lang="ru-RU" sz="2000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Энтальпия</a:t>
            </a: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 – (от греч. </a:t>
            </a:r>
            <a:r>
              <a:rPr lang="la-Latn" sz="2000" i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enthalpo</a:t>
            </a: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 – нагреваю) – функция состояния термодинамической системы, связанная с ее внутренней энергией </a:t>
            </a:r>
            <a:r>
              <a:rPr lang="en-US" sz="2000" i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U</a:t>
            </a:r>
            <a:r>
              <a:rPr lang="en-US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 </a:t>
            </a: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соотношением</a:t>
            </a:r>
            <a:endParaRPr lang="be-BY" sz="2000" kern="0" dirty="0">
              <a:solidFill>
                <a:srgbClr val="000000"/>
              </a:solidFill>
              <a:latin typeface="Century Gothic" panose="020B0502020202020204" pitchFamily="34" charset="0"/>
              <a:cs typeface="Arial" charset="0"/>
            </a:endParaRPr>
          </a:p>
          <a:p>
            <a:pPr marL="469900" lvl="0" indent="-469900" algn="ctr">
              <a:spcBef>
                <a:spcPct val="20000"/>
              </a:spcBef>
              <a:buClr>
                <a:srgbClr val="660000"/>
              </a:buClr>
              <a:buSzPct val="70000"/>
              <a:defRPr/>
            </a:pPr>
            <a:r>
              <a:rPr lang="en-US" sz="3200" i="1" kern="0" dirty="0">
                <a:solidFill>
                  <a:srgbClr val="C00000"/>
                </a:solidFill>
                <a:latin typeface="Times New Roman"/>
              </a:rPr>
              <a:t>H</a:t>
            </a:r>
            <a:r>
              <a:rPr lang="en-US" sz="3200" kern="0" dirty="0">
                <a:solidFill>
                  <a:srgbClr val="C00000"/>
                </a:solidFill>
                <a:latin typeface="Times New Roman"/>
              </a:rPr>
              <a:t> </a:t>
            </a:r>
            <a:r>
              <a:rPr lang="ru-RU" sz="3200" i="1" kern="0" dirty="0">
                <a:solidFill>
                  <a:srgbClr val="C00000"/>
                </a:solidFill>
                <a:latin typeface="Times New Roman"/>
              </a:rPr>
              <a:t>=</a:t>
            </a:r>
            <a:r>
              <a:rPr lang="en-US" sz="3200" kern="0" dirty="0">
                <a:solidFill>
                  <a:srgbClr val="C00000"/>
                </a:solidFill>
                <a:latin typeface="Times New Roman"/>
              </a:rPr>
              <a:t> </a:t>
            </a:r>
            <a:r>
              <a:rPr lang="en-US" sz="3200" i="1" kern="0" dirty="0">
                <a:solidFill>
                  <a:srgbClr val="C00000"/>
                </a:solidFill>
                <a:latin typeface="Times New Roman"/>
              </a:rPr>
              <a:t>U</a:t>
            </a:r>
            <a:r>
              <a:rPr lang="en-US" sz="3200" kern="0" dirty="0">
                <a:solidFill>
                  <a:srgbClr val="C00000"/>
                </a:solidFill>
                <a:latin typeface="Times New Roman"/>
              </a:rPr>
              <a:t> </a:t>
            </a:r>
            <a:r>
              <a:rPr lang="ru-RU" sz="3200" i="1" kern="0" dirty="0">
                <a:solidFill>
                  <a:srgbClr val="C00000"/>
                </a:solidFill>
                <a:latin typeface="Times New Roman"/>
              </a:rPr>
              <a:t>+</a:t>
            </a:r>
            <a:r>
              <a:rPr lang="en-US" sz="3200" kern="0" dirty="0">
                <a:solidFill>
                  <a:srgbClr val="C00000"/>
                </a:solidFill>
                <a:latin typeface="Times New Roman"/>
              </a:rPr>
              <a:t> </a:t>
            </a:r>
            <a:r>
              <a:rPr lang="ru-RU" sz="3200" i="1" kern="0" dirty="0">
                <a:solidFill>
                  <a:srgbClr val="C00000"/>
                </a:solidFill>
                <a:latin typeface="Times New Roman"/>
              </a:rPr>
              <a:t>Р</a:t>
            </a:r>
            <a:r>
              <a:rPr lang="la-Latn" sz="3200" i="1" kern="0" dirty="0">
                <a:solidFill>
                  <a:srgbClr val="C00000"/>
                </a:solidFill>
                <a:latin typeface="Times New Roman"/>
              </a:rPr>
              <a:t>V</a:t>
            </a:r>
            <a:r>
              <a:rPr lang="ru-RU" sz="3200" kern="0" dirty="0">
                <a:solidFill>
                  <a:srgbClr val="C00000"/>
                </a:solidFill>
                <a:latin typeface="Times New Roman"/>
              </a:rPr>
              <a:t>.</a:t>
            </a:r>
          </a:p>
          <a:p>
            <a:pPr lvl="0" indent="469900" algn="just">
              <a:spcBef>
                <a:spcPts val="0"/>
              </a:spcBef>
              <a:buClr>
                <a:srgbClr val="660000"/>
              </a:buClr>
              <a:buSzPct val="70000"/>
              <a:defRPr/>
            </a:pPr>
            <a:r>
              <a:rPr lang="ru-RU" sz="2000" b="1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Энтальпия</a:t>
            </a:r>
            <a:r>
              <a:rPr lang="ru-RU" sz="2000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 – это количество теплоты, которое необходимо для нагревания тела от нуля до заданной температуры при постоянном давлении.</a:t>
            </a:r>
            <a:endParaRPr lang="be-BY" sz="2000" b="1" i="1" kern="0" dirty="0">
              <a:solidFill>
                <a:srgbClr val="C00000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0EA12F-E54F-4FE4-977D-18D25186F4B1}"/>
              </a:ext>
            </a:extLst>
          </p:cNvPr>
          <p:cNvSpPr/>
          <p:nvPr/>
        </p:nvSpPr>
        <p:spPr>
          <a:xfrm>
            <a:off x="152399" y="2492654"/>
            <a:ext cx="8839201" cy="167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9900" algn="just">
              <a:lnSpc>
                <a:spcPct val="114000"/>
              </a:lnSpc>
              <a:spcBef>
                <a:spcPts val="0"/>
              </a:spcBef>
              <a:buClr>
                <a:srgbClr val="660000"/>
              </a:buClr>
              <a:buSzPct val="70000"/>
              <a:defRPr/>
            </a:pP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Различают энтальпию тела или системы </a:t>
            </a:r>
            <a:r>
              <a:rPr lang="ru-RU" sz="2000" i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H</a:t>
            </a: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 (Дж) и удельную энтальпию </a:t>
            </a:r>
            <a:r>
              <a:rPr lang="ru-RU" sz="2000" i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h</a:t>
            </a: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 (Дж/кг):</a:t>
            </a:r>
          </a:p>
          <a:p>
            <a:pPr lvl="0" algn="ctr">
              <a:lnSpc>
                <a:spcPct val="114000"/>
              </a:lnSpc>
              <a:spcBef>
                <a:spcPts val="0"/>
              </a:spcBef>
              <a:buClr>
                <a:srgbClr val="660000"/>
              </a:buClr>
              <a:buSzPct val="70000"/>
              <a:defRPr/>
            </a:pPr>
            <a:r>
              <a:rPr lang="ru-RU" sz="3200" i="1" kern="0" dirty="0">
                <a:solidFill>
                  <a:srgbClr val="C00000"/>
                </a:solidFill>
                <a:latin typeface="Times New Roman"/>
                <a:cs typeface="Arial" charset="0"/>
              </a:rPr>
              <a:t>h</a:t>
            </a:r>
            <a:r>
              <a:rPr lang="ru-RU" sz="3200" kern="0" dirty="0">
                <a:solidFill>
                  <a:srgbClr val="C00000"/>
                </a:solidFill>
                <a:latin typeface="Times New Roman"/>
                <a:cs typeface="Arial" charset="0"/>
              </a:rPr>
              <a:t> = </a:t>
            </a:r>
            <a:r>
              <a:rPr lang="ru-RU" sz="3200" i="1" kern="0" dirty="0">
                <a:solidFill>
                  <a:srgbClr val="C00000"/>
                </a:solidFill>
                <a:latin typeface="Times New Roman"/>
                <a:cs typeface="Arial" charset="0"/>
              </a:rPr>
              <a:t>u</a:t>
            </a:r>
            <a:r>
              <a:rPr lang="ru-RU" sz="3200" kern="0" dirty="0">
                <a:solidFill>
                  <a:srgbClr val="C00000"/>
                </a:solidFill>
                <a:latin typeface="Times New Roman"/>
                <a:cs typeface="Arial" charset="0"/>
              </a:rPr>
              <a:t> + </a:t>
            </a:r>
            <a:r>
              <a:rPr lang="ru-RU" sz="3200" i="1" kern="0" dirty="0">
                <a:solidFill>
                  <a:srgbClr val="C00000"/>
                </a:solidFill>
                <a:latin typeface="Times New Roman"/>
                <a:cs typeface="Arial" charset="0"/>
              </a:rPr>
              <a:t>P</a:t>
            </a:r>
            <a:r>
              <a:rPr lang="en-US" sz="3200" i="1" kern="0" dirty="0">
                <a:solidFill>
                  <a:srgbClr val="C00000"/>
                </a:solidFill>
                <a:latin typeface="Times New Roman"/>
                <a:cs typeface="Arial" charset="0"/>
              </a:rPr>
              <a:t>ν</a:t>
            </a:r>
            <a:r>
              <a:rPr lang="ru-RU" sz="3200" kern="0" dirty="0">
                <a:solidFill>
                  <a:srgbClr val="C00000"/>
                </a:solidFill>
                <a:latin typeface="Times New Roman"/>
                <a:cs typeface="Arial" charset="0"/>
              </a:rPr>
              <a:t> = </a:t>
            </a:r>
            <a:r>
              <a:rPr lang="ru-RU" sz="3200" i="1" kern="0" dirty="0" err="1">
                <a:solidFill>
                  <a:srgbClr val="C00000"/>
                </a:solidFill>
                <a:latin typeface="Times New Roman"/>
                <a:cs typeface="Arial" charset="0"/>
              </a:rPr>
              <a:t>C</a:t>
            </a:r>
            <a:r>
              <a:rPr lang="ru-RU" sz="3200" i="1" kern="0" baseline="-25000" dirty="0" err="1">
                <a:solidFill>
                  <a:srgbClr val="C00000"/>
                </a:solidFill>
                <a:latin typeface="Times New Roman"/>
                <a:cs typeface="Arial" charset="0"/>
              </a:rPr>
              <a:t>p</a:t>
            </a:r>
            <a:r>
              <a:rPr lang="ru-RU" sz="3200" i="1" kern="0" dirty="0" err="1">
                <a:solidFill>
                  <a:srgbClr val="C00000"/>
                </a:solidFill>
                <a:latin typeface="Times New Roman"/>
                <a:cs typeface="Arial" charset="0"/>
              </a:rPr>
              <a:t>T</a:t>
            </a:r>
            <a:r>
              <a:rPr lang="ru-RU" sz="3200" kern="0" dirty="0">
                <a:solidFill>
                  <a:srgbClr val="C00000"/>
                </a:solidFill>
                <a:latin typeface="Times New Roman"/>
                <a:cs typeface="Arial" charset="0"/>
              </a:rPr>
              <a:t>.</a:t>
            </a:r>
          </a:p>
          <a:p>
            <a:pPr lvl="0" algn="just">
              <a:lnSpc>
                <a:spcPct val="114000"/>
              </a:lnSpc>
              <a:spcBef>
                <a:spcPts val="0"/>
              </a:spcBef>
              <a:buClr>
                <a:srgbClr val="660000"/>
              </a:buClr>
              <a:buSzPct val="70000"/>
              <a:defRPr/>
            </a:pP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где</a:t>
            </a:r>
            <a:r>
              <a:rPr lang="ru-RU" sz="2000" kern="0" dirty="0">
                <a:solidFill>
                  <a:srgbClr val="000000"/>
                </a:solidFill>
                <a:latin typeface="Times New Roman"/>
                <a:cs typeface="Arial" charset="0"/>
              </a:rPr>
              <a:t> </a:t>
            </a:r>
            <a:r>
              <a:rPr lang="ru-RU" sz="2000" i="1" kern="0" dirty="0" err="1">
                <a:solidFill>
                  <a:srgbClr val="000000"/>
                </a:solidFill>
                <a:latin typeface="Times New Roman"/>
                <a:cs typeface="Arial" charset="0"/>
              </a:rPr>
              <a:t>C</a:t>
            </a:r>
            <a:r>
              <a:rPr lang="ru-RU" sz="2000" i="1" kern="0" baseline="-25000" dirty="0" err="1">
                <a:solidFill>
                  <a:srgbClr val="000000"/>
                </a:solidFill>
                <a:latin typeface="Times New Roman"/>
                <a:cs typeface="Arial" charset="0"/>
              </a:rPr>
              <a:t>p</a:t>
            </a:r>
            <a:r>
              <a:rPr lang="ru-RU" sz="2000" kern="0" dirty="0">
                <a:solidFill>
                  <a:srgbClr val="000000"/>
                </a:solidFill>
                <a:latin typeface="Times New Roman"/>
                <a:cs typeface="Arial" charset="0"/>
              </a:rPr>
              <a:t> – </a:t>
            </a: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удельная изобарная теплоёмкость газа.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38A2E2A-00DB-49D6-8F80-59EAEEF9B673}"/>
              </a:ext>
            </a:extLst>
          </p:cNvPr>
          <p:cNvSpPr/>
          <p:nvPr/>
        </p:nvSpPr>
        <p:spPr>
          <a:xfrm>
            <a:off x="18494" y="4179555"/>
            <a:ext cx="89731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9900" algn="just">
              <a:lnSpc>
                <a:spcPct val="114000"/>
              </a:lnSpc>
              <a:buClr>
                <a:srgbClr val="660000"/>
              </a:buClr>
              <a:buSzPct val="70000"/>
            </a:pP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 выполнении расчетов чаще требуется найти не величину удельной энтальпии, а её изменение в процессе</a:t>
            </a:r>
            <a:endParaRPr lang="be-BY" altLang="ru-RU" sz="2000" kern="0" dirty="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indent="469900" algn="ctr">
              <a:spcBef>
                <a:spcPct val="20000"/>
              </a:spcBef>
              <a:buClr>
                <a:srgbClr val="660000"/>
              </a:buClr>
              <a:buSzPct val="70000"/>
            </a:pPr>
            <a:r>
              <a:rPr lang="el-GR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Δ</a:t>
            </a:r>
            <a:r>
              <a:rPr lang="de-DE" altLang="ru-RU" sz="3200" i="1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h</a:t>
            </a:r>
            <a:r>
              <a:rPr lang="ru-RU" altLang="ru-RU" sz="3200" kern="0" baseline="-2500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1–2</a:t>
            </a:r>
            <a:r>
              <a:rPr lang="de-DE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 </a:t>
            </a:r>
            <a:r>
              <a:rPr lang="ru-RU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=</a:t>
            </a:r>
            <a:r>
              <a:rPr lang="de-DE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 </a:t>
            </a:r>
            <a:r>
              <a:rPr lang="la-Latn" altLang="ru-RU" sz="3200" i="1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C</a:t>
            </a:r>
            <a:r>
              <a:rPr lang="en-US" altLang="ru-RU" sz="3200" i="1" kern="0" baseline="-2500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p</a:t>
            </a:r>
            <a:r>
              <a:rPr lang="ru-RU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(</a:t>
            </a:r>
            <a:r>
              <a:rPr lang="de-DE" altLang="ru-RU" sz="3200" i="1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T</a:t>
            </a:r>
            <a:r>
              <a:rPr lang="ru-RU" altLang="ru-RU" sz="3200" kern="0" baseline="-2500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2</a:t>
            </a:r>
            <a:r>
              <a:rPr lang="ru-RU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 – </a:t>
            </a:r>
            <a:r>
              <a:rPr lang="de-DE" altLang="ru-RU" sz="3200" i="1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T</a:t>
            </a:r>
            <a:r>
              <a:rPr lang="ru-RU" altLang="ru-RU" sz="3200" kern="0" baseline="-2500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1</a:t>
            </a:r>
            <a:r>
              <a:rPr lang="ru-RU" altLang="ru-RU" sz="3200" kern="0" dirty="0">
                <a:solidFill>
                  <a:srgbClr val="C00000"/>
                </a:solidFill>
                <a:latin typeface="Times New Roman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84499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74FFC5-8568-4ED0-904A-432EF92730D9}"/>
              </a:ext>
            </a:extLst>
          </p:cNvPr>
          <p:cNvSpPr/>
          <p:nvPr/>
        </p:nvSpPr>
        <p:spPr>
          <a:xfrm>
            <a:off x="76200" y="1524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9900" algn="just">
              <a:buClr>
                <a:srgbClr val="660000"/>
              </a:buClr>
              <a:buSzPct val="70000"/>
            </a:pPr>
            <a:r>
              <a:rPr lang="ru-RU" altLang="ru-RU" sz="2400" b="1" i="1" kern="0" dirty="0">
                <a:latin typeface="Century Gothic" panose="020B0502020202020204" pitchFamily="34" charset="0"/>
                <a:cs typeface="Calibri" panose="020F0502020204030204" pitchFamily="34" charset="0"/>
              </a:rPr>
              <a:t>Энтропия</a:t>
            </a:r>
            <a:r>
              <a:rPr lang="ru-RU" altLang="ru-RU" sz="2400" kern="0" dirty="0">
                <a:latin typeface="Century Gothic" panose="020B0502020202020204" pitchFamily="34" charset="0"/>
                <a:cs typeface="Calibri" panose="020F0502020204030204" pitchFamily="34" charset="0"/>
              </a:rPr>
              <a:t> – функция состояния термодинамической системы, изменение которой </a:t>
            </a:r>
            <a:r>
              <a:rPr lang="la-Latn" altLang="ru-RU" sz="2400" b="1" i="1" kern="0" dirty="0"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  <a:r>
              <a:rPr lang="en-US" altLang="ru-RU" sz="2400" b="1" i="1" kern="0" dirty="0">
                <a:latin typeface="Century Gothic" panose="020B0502020202020204" pitchFamily="34" charset="0"/>
                <a:cs typeface="Calibri" panose="020F0502020204030204" pitchFamily="34" charset="0"/>
              </a:rPr>
              <a:t>s</a:t>
            </a:r>
            <a:r>
              <a:rPr lang="ru-RU" altLang="ru-RU" sz="2400" kern="0" dirty="0">
                <a:latin typeface="Century Gothic" panose="020B0502020202020204" pitchFamily="34" charset="0"/>
                <a:cs typeface="Calibri" panose="020F0502020204030204" pitchFamily="34" charset="0"/>
              </a:rPr>
              <a:t> в равновесном процессе равно отношению количества подведённой или отведённой теплоты </a:t>
            </a:r>
            <a:r>
              <a:rPr lang="la-Latn" altLang="ru-RU" sz="2400" b="1" i="1" kern="0" dirty="0">
                <a:latin typeface="Century Gothic" panose="020B0502020202020204" pitchFamily="34" charset="0"/>
                <a:cs typeface="Calibri" panose="020F0502020204030204" pitchFamily="34" charset="0"/>
              </a:rPr>
              <a:t>dq</a:t>
            </a:r>
            <a:r>
              <a:rPr lang="ru-RU" altLang="ru-RU" sz="2400" kern="0" dirty="0">
                <a:latin typeface="Century Gothic" panose="020B0502020202020204" pitchFamily="34" charset="0"/>
                <a:cs typeface="Calibri" panose="020F0502020204030204" pitchFamily="34" charset="0"/>
              </a:rPr>
              <a:t> к термодинамической температуре </a:t>
            </a:r>
            <a:r>
              <a:rPr lang="ru-RU" altLang="ru-RU" sz="2400" b="1" i="1" kern="0" dirty="0">
                <a:latin typeface="Century Gothic" panose="020B0502020202020204" pitchFamily="34" charset="0"/>
                <a:cs typeface="Calibri" panose="020F0502020204030204" pitchFamily="34" charset="0"/>
              </a:rPr>
              <a:t>Т</a:t>
            </a:r>
            <a:r>
              <a:rPr lang="ru-RU" altLang="ru-RU" sz="2400" kern="0" dirty="0">
                <a:latin typeface="Century Gothic" panose="020B0502020202020204" pitchFamily="34" charset="0"/>
                <a:cs typeface="Calibri" panose="020F0502020204030204" pitchFamily="34" charset="0"/>
              </a:rPr>
              <a:t> системы</a:t>
            </a:r>
          </a:p>
        </p:txBody>
      </p:sp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DC9F6EA5-B47F-4979-AF45-5A98E426E4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570729"/>
              </p:ext>
            </p:extLst>
          </p:nvPr>
        </p:nvGraphicFramePr>
        <p:xfrm>
          <a:off x="3598862" y="1981200"/>
          <a:ext cx="194627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3" imgW="482400" imgH="342720" progId="Equation.DSMT4">
                  <p:embed/>
                </p:oleObj>
              </mc:Choice>
              <mc:Fallback>
                <p:oleObj name="Equation" r:id="rId3" imgW="482400" imgH="342720" progId="Equation.DSMT4">
                  <p:embed/>
                  <p:pic>
                    <p:nvPicPr>
                      <p:cNvPr id="1026" name="Object 1">
                        <a:extLst>
                          <a:ext uri="{FF2B5EF4-FFF2-40B4-BE49-F238E27FC236}">
                            <a16:creationId xmlns:a16="http://schemas.microsoft.com/office/drawing/2014/main" id="{ACFE2FBE-4014-4328-83CC-537B4159EA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8862" y="1981200"/>
                        <a:ext cx="1946275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F422DC-DF0D-4697-AF26-57713987D3C2}"/>
              </a:ext>
            </a:extLst>
          </p:cNvPr>
          <p:cNvSpPr/>
          <p:nvPr/>
        </p:nvSpPr>
        <p:spPr>
          <a:xfrm>
            <a:off x="180180" y="3330606"/>
            <a:ext cx="8783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 Gothic" panose="020B0502020202020204" pitchFamily="34" charset="0"/>
              </a:rPr>
              <a:t>Различают энтропию тела или системы S (Дж/К) и удельную энтропию s (Дж/(</a:t>
            </a:r>
            <a:r>
              <a:rPr lang="ru-RU" sz="2400" dirty="0" err="1">
                <a:latin typeface="Century Gothic" panose="020B0502020202020204" pitchFamily="34" charset="0"/>
              </a:rPr>
              <a:t>кг·К</a:t>
            </a:r>
            <a:r>
              <a:rPr lang="ru-RU" sz="2400" dirty="0">
                <a:latin typeface="Century Gothic" panose="020B0502020202020204" pitchFamily="34" charset="0"/>
              </a:rPr>
              <a:t>)).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0E5A5465-5034-4CB3-B5CE-A8FA847A16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076212"/>
              </p:ext>
            </p:extLst>
          </p:nvPr>
        </p:nvGraphicFramePr>
        <p:xfrm>
          <a:off x="1790700" y="4179888"/>
          <a:ext cx="5562600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5" imgW="1371600" imgH="355320" progId="Equation.DSMT4">
                  <p:embed/>
                </p:oleObj>
              </mc:Choice>
              <mc:Fallback>
                <p:oleObj name="Equation" r:id="rId5" imgW="1371600" imgH="355320" progId="Equation.DSMT4">
                  <p:embed/>
                  <p:pic>
                    <p:nvPicPr>
                      <p:cNvPr id="2050" name="Object 3">
                        <a:extLst>
                          <a:ext uri="{FF2B5EF4-FFF2-40B4-BE49-F238E27FC236}">
                            <a16:creationId xmlns:a16="http://schemas.microsoft.com/office/drawing/2014/main" id="{6750FD02-4B1C-4B61-9B61-29868D4C8A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700" y="4179888"/>
                        <a:ext cx="5562600" cy="1425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1ECA18-71E0-419F-A582-96BA7F8A1B52}"/>
              </a:ext>
            </a:extLst>
          </p:cNvPr>
          <p:cNvSpPr/>
          <p:nvPr/>
        </p:nvSpPr>
        <p:spPr>
          <a:xfrm>
            <a:off x="1462814" y="5715000"/>
            <a:ext cx="5947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где R — газовая постоянная, Дж/(</a:t>
            </a:r>
            <a:r>
              <a:rPr lang="ru-RU" sz="2400" dirty="0" err="1">
                <a:latin typeface="Century Gothic" panose="020B0502020202020204" pitchFamily="34" charset="0"/>
              </a:rPr>
              <a:t>кг·К</a:t>
            </a:r>
            <a:r>
              <a:rPr lang="ru-RU" sz="2400" dirty="0"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490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C93B71-CB28-43F4-BF67-B9EB9E2A1469}"/>
              </a:ext>
            </a:extLst>
          </p:cNvPr>
          <p:cNvSpPr txBox="1"/>
          <p:nvPr/>
        </p:nvSpPr>
        <p:spPr>
          <a:xfrm>
            <a:off x="0" y="0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Вопрос 4. </a:t>
            </a:r>
            <a:b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Уравнение состояния.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12F5B-B0A5-4838-9AA7-81D1C655F132}"/>
              </a:ext>
            </a:extLst>
          </p:cNvPr>
          <p:cNvSpPr txBox="1"/>
          <p:nvPr/>
        </p:nvSpPr>
        <p:spPr>
          <a:xfrm>
            <a:off x="228600" y="1219379"/>
            <a:ext cx="8915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Для равновесной термодинамической системы существует функциональная связь между термическими параметрами, называемая </a:t>
            </a:r>
            <a:r>
              <a:rPr lang="ru-RU" sz="2000" b="1" dirty="0">
                <a:latin typeface="Century Gothic" panose="020B0502020202020204" pitchFamily="34" charset="0"/>
              </a:rPr>
              <a:t>термическим уравнением состояния</a:t>
            </a:r>
            <a:r>
              <a:rPr lang="ru-RU" sz="2000" dirty="0">
                <a:latin typeface="Century Gothic" panose="020B0502020202020204" pitchFamily="34" charset="0"/>
              </a:rPr>
              <a:t>. Уравнение, связывающее температуру Т, внешние параметры и внутреннюю энергию и, называется </a:t>
            </a:r>
            <a:r>
              <a:rPr lang="ru-RU" sz="2000" b="1" dirty="0">
                <a:latin typeface="Century Gothic" panose="020B0502020202020204" pitchFamily="34" charset="0"/>
              </a:rPr>
              <a:t>калорическим уравнением состояния</a:t>
            </a:r>
            <a:r>
              <a:rPr lang="ru-RU" sz="20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141CE-55A8-43ED-B1AE-C9ACC9DF219C}"/>
              </a:ext>
            </a:extLst>
          </p:cNvPr>
          <p:cNvSpPr txBox="1"/>
          <p:nvPr/>
        </p:nvSpPr>
        <p:spPr>
          <a:xfrm>
            <a:off x="1346597" y="2869645"/>
            <a:ext cx="6679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</a:rPr>
              <a:t>Уравнение состояния идеального газа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52620-CCCA-4770-82BD-BC6D341355B1}"/>
              </a:ext>
            </a:extLst>
          </p:cNvPr>
          <p:cNvSpPr txBox="1"/>
          <p:nvPr/>
        </p:nvSpPr>
        <p:spPr>
          <a:xfrm>
            <a:off x="2057400" y="3269755"/>
            <a:ext cx="4605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Century Gothic" panose="020B0502020202020204" pitchFamily="34" charset="0"/>
              </a:rPr>
              <a:t>pV</a:t>
            </a:r>
            <a:r>
              <a:rPr lang="en-US" sz="2800" dirty="0">
                <a:latin typeface="Century Gothic" panose="020B0502020202020204" pitchFamily="34" charset="0"/>
              </a:rPr>
              <a:t> = </a:t>
            </a:r>
            <a:r>
              <a:rPr lang="en-US" sz="2800" dirty="0" err="1">
                <a:latin typeface="Century Gothic" panose="020B0502020202020204" pitchFamily="34" charset="0"/>
              </a:rPr>
              <a:t>mRT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50B0B7-C485-4B8C-9AC4-315BF4074C11}"/>
              </a:ext>
            </a:extLst>
          </p:cNvPr>
          <p:cNvSpPr txBox="1"/>
          <p:nvPr/>
        </p:nvSpPr>
        <p:spPr>
          <a:xfrm>
            <a:off x="-97632" y="3792975"/>
            <a:ext cx="89154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entury Gothic" panose="020B0502020202020204" pitchFamily="34" charset="0"/>
              </a:rPr>
              <a:t>Для 1 кг газа</a:t>
            </a:r>
          </a:p>
          <a:p>
            <a:pPr algn="ctr"/>
            <a:endParaRPr lang="ru-RU" sz="2000" dirty="0">
              <a:latin typeface="Century Gothic" panose="020B0502020202020204" pitchFamily="34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RT</a:t>
            </a:r>
          </a:p>
          <a:p>
            <a:pPr algn="ctr"/>
            <a:endParaRPr lang="ru-RU" sz="2800" dirty="0">
              <a:latin typeface="Century Gothic" panose="020B0502020202020204" pitchFamily="34" charset="0"/>
            </a:endParaRPr>
          </a:p>
          <a:p>
            <a:pPr algn="ctr"/>
            <a:r>
              <a:rPr lang="ru-RU" sz="2000" dirty="0">
                <a:latin typeface="Century Gothic" panose="020B0502020202020204" pitchFamily="34" charset="0"/>
              </a:rPr>
              <a:t>где R — газовая постоянная, Дж/(кг • К), это работа 1 кг идеального</a:t>
            </a:r>
          </a:p>
          <a:p>
            <a:pPr algn="ctr"/>
            <a:r>
              <a:rPr lang="ru-RU" sz="2000" dirty="0">
                <a:latin typeface="Century Gothic" panose="020B0502020202020204" pitchFamily="34" charset="0"/>
              </a:rPr>
              <a:t>газа при постоянном давлении и изменении температуры на 1 К..</a:t>
            </a:r>
          </a:p>
        </p:txBody>
      </p:sp>
    </p:spTree>
    <p:extLst>
      <p:ext uri="{BB962C8B-B14F-4D97-AF65-F5344CB8AC3E}">
        <p14:creationId xmlns:p14="http://schemas.microsoft.com/office/powerpoint/2010/main" val="3513108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18014E-F0FD-42D3-AA20-DCB83165A440}"/>
              </a:ext>
            </a:extLst>
          </p:cNvPr>
          <p:cNvSpPr txBox="1"/>
          <p:nvPr/>
        </p:nvSpPr>
        <p:spPr>
          <a:xfrm>
            <a:off x="152400" y="304800"/>
            <a:ext cx="8915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Если заменить m на </a:t>
            </a:r>
            <a:r>
              <a:rPr lang="el-GR" sz="2000" dirty="0">
                <a:latin typeface="Century Gothic" panose="020B0502020202020204" pitchFamily="34" charset="0"/>
              </a:rPr>
              <a:t>μ</a:t>
            </a:r>
            <a:r>
              <a:rPr lang="ru-RU" sz="2000" dirty="0">
                <a:latin typeface="Century Gothic" panose="020B0502020202020204" pitchFamily="34" charset="0"/>
              </a:rPr>
              <a:t>, где </a:t>
            </a:r>
            <a:r>
              <a:rPr lang="el-GR" sz="2000" dirty="0">
                <a:latin typeface="Century Gothic" panose="020B0502020202020204" pitchFamily="34" charset="0"/>
              </a:rPr>
              <a:t>μ</a:t>
            </a:r>
            <a:r>
              <a:rPr lang="ru-RU" sz="2000" dirty="0">
                <a:latin typeface="Century Gothic" panose="020B0502020202020204" pitchFamily="34" charset="0"/>
              </a:rPr>
              <a:t> — молярная масса газа, а также учесть, что </a:t>
            </a:r>
            <a:r>
              <a:rPr lang="en-US" sz="2000" dirty="0">
                <a:latin typeface="Century Gothic" panose="020B0502020202020204" pitchFamily="34" charset="0"/>
              </a:rPr>
              <a:t>                    </a:t>
            </a:r>
            <a:r>
              <a:rPr lang="ru-RU" sz="2000" dirty="0">
                <a:latin typeface="Century Gothic" panose="020B0502020202020204" pitchFamily="34" charset="0"/>
              </a:rPr>
              <a:t>то получим уравнение </a:t>
            </a:r>
            <a:r>
              <a:rPr lang="ru-RU" sz="2000" dirty="0" err="1">
                <a:latin typeface="Century Gothic" panose="020B0502020202020204" pitchFamily="34" charset="0"/>
              </a:rPr>
              <a:t>Клапейрона</a:t>
            </a:r>
            <a:r>
              <a:rPr lang="ru-RU" sz="2000" dirty="0">
                <a:latin typeface="Century Gothic" panose="020B0502020202020204" pitchFamily="34" charset="0"/>
              </a:rPr>
              <a:t> —</a:t>
            </a:r>
          </a:p>
          <a:p>
            <a:pPr algn="just"/>
            <a:r>
              <a:rPr lang="ru-RU" sz="2000" dirty="0">
                <a:latin typeface="Century Gothic" panose="020B0502020202020204" pitchFamily="34" charset="0"/>
              </a:rPr>
              <a:t>Менделеева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710B68D-DD4E-4752-9019-83D1DF190C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890201"/>
              </p:ext>
            </p:extLst>
          </p:nvPr>
        </p:nvGraphicFramePr>
        <p:xfrm>
          <a:off x="1625896" y="533400"/>
          <a:ext cx="1409701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Equation" r:id="rId3" imgW="469800" imgH="203040" progId="Equation.DSMT4">
                  <p:embed/>
                </p:oleObj>
              </mc:Choice>
              <mc:Fallback>
                <p:oleObj name="Equation" r:id="rId3" imgW="469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5896" y="533400"/>
                        <a:ext cx="1409701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5BC6D7-A504-4688-B3A0-E6FDD6F879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67" t="36666" r="38333" b="57964"/>
          <a:stretch/>
        </p:blipFill>
        <p:spPr>
          <a:xfrm>
            <a:off x="3073697" y="1152524"/>
            <a:ext cx="2743200" cy="828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F293DB-BF90-4B08-B651-00D03AE8EDE7}"/>
              </a:ext>
            </a:extLst>
          </p:cNvPr>
          <p:cNvSpPr txBox="1"/>
          <p:nvPr/>
        </p:nvSpPr>
        <p:spPr>
          <a:xfrm>
            <a:off x="152400" y="2551837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где </a:t>
            </a:r>
            <a:r>
              <a:rPr lang="en-US" sz="2000" dirty="0">
                <a:latin typeface="Century Gothic" panose="020B0502020202020204" pitchFamily="34" charset="0"/>
              </a:rPr>
              <a:t>      </a:t>
            </a:r>
            <a:r>
              <a:rPr lang="ru-RU" sz="2000" dirty="0">
                <a:latin typeface="Century Gothic" panose="020B0502020202020204" pitchFamily="34" charset="0"/>
              </a:rPr>
              <a:t> — молярный объем рабочего тела, м3/</a:t>
            </a:r>
            <a:r>
              <a:rPr lang="ru-RU" sz="2000" dirty="0" err="1">
                <a:latin typeface="Century Gothic" panose="020B0502020202020204" pitchFamily="34" charset="0"/>
              </a:rPr>
              <a:t>кмоль</a:t>
            </a:r>
            <a:r>
              <a:rPr lang="ru-RU" sz="2000" dirty="0">
                <a:latin typeface="Century Gothic" panose="020B0502020202020204" pitchFamily="34" charset="0"/>
              </a:rPr>
              <a:t> (при нормальных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физических условиях </a:t>
            </a:r>
            <a:r>
              <a:rPr lang="en-US" sz="2000" dirty="0">
                <a:latin typeface="Century Gothic" panose="020B0502020202020204" pitchFamily="34" charset="0"/>
              </a:rPr>
              <a:t>      </a:t>
            </a:r>
            <a:r>
              <a:rPr lang="ru-RU" sz="2000" dirty="0">
                <a:latin typeface="Century Gothic" panose="020B0502020202020204" pitchFamily="34" charset="0"/>
              </a:rPr>
              <a:t> = 22,4 м3/</a:t>
            </a:r>
            <a:r>
              <a:rPr lang="ru-RU" sz="2000" dirty="0" err="1">
                <a:latin typeface="Century Gothic" panose="020B0502020202020204" pitchFamily="34" charset="0"/>
              </a:rPr>
              <a:t>кмоль</a:t>
            </a:r>
            <a:r>
              <a:rPr lang="ru-RU" sz="2000" dirty="0">
                <a:latin typeface="Century Gothic" panose="020B0502020202020204" pitchFamily="34" charset="0"/>
              </a:rPr>
              <a:t>); </a:t>
            </a:r>
            <a:endParaRPr lang="en-US" sz="2000" dirty="0">
              <a:latin typeface="Century Gothic" panose="020B0502020202020204" pitchFamily="34" charset="0"/>
            </a:endParaRPr>
          </a:p>
          <a:p>
            <a:pPr algn="just"/>
            <a:r>
              <a:rPr lang="en-US" sz="2000" dirty="0">
                <a:latin typeface="Century Gothic" panose="020B0502020202020204" pitchFamily="34" charset="0"/>
              </a:rPr>
              <a:t>                    </a:t>
            </a:r>
            <a:r>
              <a:rPr lang="ru-RU" sz="2000" dirty="0">
                <a:latin typeface="Century Gothic" panose="020B0502020202020204" pitchFamily="34" charset="0"/>
              </a:rPr>
              <a:t>— универсальная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газовая постоянная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AE594A54-14BD-4068-B59D-13F519B8D0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743643"/>
              </p:ext>
            </p:extLst>
          </p:nvPr>
        </p:nvGraphicFramePr>
        <p:xfrm>
          <a:off x="1082971" y="2485074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Equation" r:id="rId6" imgW="164880" imgH="203040" progId="Equation.DSMT4">
                  <p:embed/>
                </p:oleObj>
              </mc:Choice>
              <mc:Fallback>
                <p:oleObj name="Equation" r:id="rId6" imgW="164880" imgH="20304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F710B68D-DD4E-4752-9019-83D1DF190C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2971" y="2485074"/>
                        <a:ext cx="4953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221A440B-C873-4A1E-A828-AD0EE97B90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620895"/>
              </p:ext>
            </p:extLst>
          </p:nvPr>
        </p:nvGraphicFramePr>
        <p:xfrm>
          <a:off x="4705350" y="2789874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8" imgW="164880" imgH="203040" progId="Equation.DSMT4">
                  <p:embed/>
                </p:oleObj>
              </mc:Choice>
              <mc:Fallback>
                <p:oleObj name="Equation" r:id="rId8" imgW="164880" imgH="20304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AE594A54-14BD-4068-B59D-13F519B8D0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05350" y="2789874"/>
                        <a:ext cx="4953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1F5110EC-4D63-4BE5-8E0F-3643BC23E3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342333"/>
              </p:ext>
            </p:extLst>
          </p:nvPr>
        </p:nvGraphicFramePr>
        <p:xfrm>
          <a:off x="111421" y="3102056"/>
          <a:ext cx="1485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Equation" r:id="rId9" imgW="495000" imgH="203040" progId="Equation.DSMT4">
                  <p:embed/>
                </p:oleObj>
              </mc:Choice>
              <mc:Fallback>
                <p:oleObj name="Equation" r:id="rId9" imgW="495000" imgH="20304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F710B68D-DD4E-4752-9019-83D1DF190C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421" y="3102056"/>
                        <a:ext cx="14859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748332A-E48E-43CA-B747-BC36C65CF085}"/>
              </a:ext>
            </a:extLst>
          </p:cNvPr>
          <p:cNvSpPr txBox="1"/>
          <p:nvPr/>
        </p:nvSpPr>
        <p:spPr>
          <a:xfrm>
            <a:off x="111421" y="3711656"/>
            <a:ext cx="8921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Если уравнение записать для нормальных физических условий, то получим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981942-8FCB-419B-BA0A-731B5F3DBE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667" t="49569" r="13333" b="33858"/>
          <a:stretch/>
        </p:blipFill>
        <p:spPr>
          <a:xfrm>
            <a:off x="120946" y="4429067"/>
            <a:ext cx="8991708" cy="15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7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2B0116-1011-4180-BCAF-B03E09F6CA46}"/>
              </a:ext>
            </a:extLst>
          </p:cNvPr>
          <p:cNvSpPr txBox="1"/>
          <p:nvPr/>
        </p:nvSpPr>
        <p:spPr>
          <a:xfrm>
            <a:off x="-19050" y="152400"/>
            <a:ext cx="9220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Свойства реальных газов вследствие значительности силы межмолекулярных взаимодействий отличны от свойств идеальных газов.</a:t>
            </a:r>
          </a:p>
          <a:p>
            <a:pPr algn="just"/>
            <a:r>
              <a:rPr lang="ru-RU" sz="2000" dirty="0">
                <a:latin typeface="Century Gothic" panose="020B0502020202020204" pitchFamily="34" charset="0"/>
              </a:rPr>
              <a:t>Наиболее простое уравнение, отражающее связь между термическими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параметрами состояния реальных рабочих тел, это уравнение Ван-дер</a:t>
            </a:r>
            <a:r>
              <a:rPr lang="en-US" sz="2000" dirty="0">
                <a:latin typeface="Century Gothic" panose="020B0502020202020204" pitchFamily="34" charset="0"/>
              </a:rPr>
              <a:t>-</a:t>
            </a:r>
            <a:r>
              <a:rPr lang="ru-RU" sz="2000" dirty="0" err="1">
                <a:latin typeface="Century Gothic" panose="020B0502020202020204" pitchFamily="34" charset="0"/>
              </a:rPr>
              <a:t>Ваальса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4F3BD-8EDF-4317-9C94-C91E2050044F}"/>
              </a:ext>
            </a:extLst>
          </p:cNvPr>
          <p:cNvSpPr txBox="1"/>
          <p:nvPr/>
        </p:nvSpPr>
        <p:spPr>
          <a:xfrm>
            <a:off x="-38100" y="4685704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Уравнение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Ван-дер</a:t>
            </a:r>
            <a:r>
              <a:rPr lang="en-US" sz="2000" dirty="0">
                <a:latin typeface="Century Gothic" panose="020B0502020202020204" pitchFamily="34" charset="0"/>
              </a:rPr>
              <a:t>-</a:t>
            </a:r>
            <a:r>
              <a:rPr lang="ru-RU" sz="2000" dirty="0" err="1">
                <a:latin typeface="Century Gothic" panose="020B0502020202020204" pitchFamily="34" charset="0"/>
              </a:rPr>
              <a:t>Ваальса</a:t>
            </a:r>
            <a:r>
              <a:rPr lang="ru-RU" sz="2000" dirty="0">
                <a:latin typeface="Century Gothic" panose="020B0502020202020204" pitchFamily="34" charset="0"/>
              </a:rPr>
              <a:t> не всегда согласуется с опытом, что объясняется наличием в реальных газах отдельных групп, состоящих из двух, трех и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более молекул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159314A0-08D5-4EFD-9404-AC309A6CE6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193980"/>
              </p:ext>
            </p:extLst>
          </p:nvPr>
        </p:nvGraphicFramePr>
        <p:xfrm>
          <a:off x="2057400" y="2172296"/>
          <a:ext cx="4503469" cy="1466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3" imgW="1091880" imgH="355320" progId="Equation.DSMT4">
                  <p:embed/>
                </p:oleObj>
              </mc:Choice>
              <mc:Fallback>
                <p:oleObj name="Equation" r:id="rId3" imgW="10918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2172296"/>
                        <a:ext cx="4503469" cy="1466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E78D5D5-83B7-4F44-B873-CDDDF6CCD8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749191"/>
              </p:ext>
            </p:extLst>
          </p:nvPr>
        </p:nvGraphicFramePr>
        <p:xfrm>
          <a:off x="1776413" y="3708400"/>
          <a:ext cx="523875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5" imgW="1244520" imgH="241200" progId="Equation.DSMT4">
                  <p:embed/>
                </p:oleObj>
              </mc:Choice>
              <mc:Fallback>
                <p:oleObj name="Equation" r:id="rId5" imgW="12445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6413" y="3708400"/>
                        <a:ext cx="523875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012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5F2EC2-14AA-46EC-B51D-18BF1CA6107A}"/>
              </a:ext>
            </a:extLst>
          </p:cNvPr>
          <p:cNvSpPr txBox="1"/>
          <p:nvPr/>
        </p:nvSpPr>
        <p:spPr>
          <a:xfrm>
            <a:off x="151291" y="19235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Вопрос 5. </a:t>
            </a:r>
            <a:b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ru-RU" sz="3600" spc="-50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Основные законы идеальных газов.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DD8315-BEC0-4942-B3A3-6B0923448773}"/>
              </a:ext>
            </a:extLst>
          </p:cNvPr>
          <p:cNvSpPr/>
          <p:nvPr/>
        </p:nvSpPr>
        <p:spPr>
          <a:xfrm>
            <a:off x="92845" y="1306886"/>
            <a:ext cx="891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При изучении газов в термодинамике принято иметь дело с так называемым </a:t>
            </a:r>
            <a:r>
              <a:rPr lang="ru-RU" sz="2000" b="1" dirty="0">
                <a:latin typeface="Century Gothic" panose="020B0502020202020204" pitchFamily="34" charset="0"/>
              </a:rPr>
              <a:t>идеальным газом</a:t>
            </a:r>
            <a:r>
              <a:rPr lang="ru-RU" sz="2000" dirty="0">
                <a:latin typeface="Century Gothic" panose="020B0502020202020204" pitchFamily="34" charset="0"/>
              </a:rPr>
              <a:t>, под которым понимают такой газ, силы взаимодействия между молекулами в котором отсутствуют, а сами молекулы обладают массой, но не имеют объёма, т.е. являются материальными точками. </a:t>
            </a:r>
          </a:p>
          <a:p>
            <a:pPr algn="just"/>
            <a:r>
              <a:rPr lang="ru-RU" sz="2000" b="1" dirty="0">
                <a:latin typeface="Century Gothic" panose="020B0502020202020204" pitchFamily="34" charset="0"/>
              </a:rPr>
              <a:t>Реальные </a:t>
            </a:r>
            <a:r>
              <a:rPr lang="ru-RU" sz="2000" b="1" dirty="0" err="1">
                <a:latin typeface="Century Gothic" panose="020B0502020202020204" pitchFamily="34" charset="0"/>
              </a:rPr>
              <a:t>газы</a:t>
            </a:r>
            <a:r>
              <a:rPr lang="ru-RU" sz="2000" dirty="0">
                <a:latin typeface="Century Gothic" panose="020B0502020202020204" pitchFamily="34" charset="0"/>
              </a:rPr>
              <a:t> в условиях, близких к нормальным, а также при низких давлениях и высоких температурах по своим свойствам близки к идеальному газу.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971C9F1-6CA3-4F78-9658-7EA368558F6A}"/>
              </a:ext>
            </a:extLst>
          </p:cNvPr>
          <p:cNvSpPr/>
          <p:nvPr/>
        </p:nvSpPr>
        <p:spPr>
          <a:xfrm>
            <a:off x="92845" y="3987427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Полное давление газа в соответствии с молекулярно-кинетической теорией определяется из выражения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24B6E2-2491-4D48-A47F-C1C0CEA81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3B2F045-E7C3-47B5-B660-5CF15C41F4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194292"/>
              </p:ext>
            </p:extLst>
          </p:nvPr>
        </p:nvGraphicFramePr>
        <p:xfrm>
          <a:off x="3200400" y="4821310"/>
          <a:ext cx="2446338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3" imgW="799920" imgH="368280" progId="Equation.DSMT4">
                  <p:embed/>
                </p:oleObj>
              </mc:Choice>
              <mc:Fallback>
                <p:oleObj name="Equation" r:id="rId3" imgW="799920" imgH="3682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21310"/>
                        <a:ext cx="2446338" cy="1141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5478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BB921C3-7798-4B25-8C76-C3D530967B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770642"/>
              </p:ext>
            </p:extLst>
          </p:nvPr>
        </p:nvGraphicFramePr>
        <p:xfrm>
          <a:off x="2971800" y="17016"/>
          <a:ext cx="3043923" cy="1430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3" imgW="749160" imgH="355320" progId="Equation.DSMT4">
                  <p:embed/>
                </p:oleObj>
              </mc:Choice>
              <mc:Fallback>
                <p:oleObj name="Equation" r:id="rId3" imgW="749160" imgH="355320" progId="Equation.DSMT4">
                  <p:embed/>
                  <p:pic>
                    <p:nvPicPr>
                      <p:cNvPr id="10242" name="Object 1">
                        <a:extLst>
                          <a:ext uri="{FF2B5EF4-FFF2-40B4-BE49-F238E27FC236}">
                            <a16:creationId xmlns:a16="http://schemas.microsoft.com/office/drawing/2014/main" id="{3FA75ABF-6857-4F65-94EF-B056A9C6BD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7016"/>
                        <a:ext cx="3043923" cy="1430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4BEAE7-4370-4BA5-BC7D-A2DA649DF243}"/>
              </a:ext>
            </a:extLst>
          </p:cNvPr>
          <p:cNvSpPr/>
          <p:nvPr/>
        </p:nvSpPr>
        <p:spPr>
          <a:xfrm>
            <a:off x="33291" y="144780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9900" algn="just">
              <a:buClr>
                <a:srgbClr val="660000"/>
              </a:buClr>
              <a:buSzPct val="70000"/>
            </a:pP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Полученное выражение показывает, что </a:t>
            </a:r>
            <a:r>
              <a:rPr lang="ru-RU" altLang="ru-RU" sz="2000" b="1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отношение произведения абсолютного давления газа на удельный объём к его абсолютной температуре для идеального газа есть величина постоянная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, т.е.</a:t>
            </a:r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7DB14F62-2F10-46F2-82A7-BF2105937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194122"/>
              </p:ext>
            </p:extLst>
          </p:nvPr>
        </p:nvGraphicFramePr>
        <p:xfrm>
          <a:off x="3124200" y="2699829"/>
          <a:ext cx="2768148" cy="1458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5" imgW="647640" imgH="342720" progId="Equation.DSMT4">
                  <p:embed/>
                </p:oleObj>
              </mc:Choice>
              <mc:Fallback>
                <p:oleObj name="Equation" r:id="rId5" imgW="647640" imgH="342720" progId="Equation.DSMT4">
                  <p:embed/>
                  <p:pic>
                    <p:nvPicPr>
                      <p:cNvPr id="12290" name="Object 1">
                        <a:extLst>
                          <a:ext uri="{FF2B5EF4-FFF2-40B4-BE49-F238E27FC236}">
                            <a16:creationId xmlns:a16="http://schemas.microsoft.com/office/drawing/2014/main" id="{6E8B63C0-84A8-4016-9172-1C51308C2F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699829"/>
                        <a:ext cx="2768148" cy="1458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EA2598-A63A-4973-BF5A-3F61041D5444}"/>
              </a:ext>
            </a:extLst>
          </p:cNvPr>
          <p:cNvSpPr/>
          <p:nvPr/>
        </p:nvSpPr>
        <p:spPr>
          <a:xfrm>
            <a:off x="-228600" y="4284048"/>
            <a:ext cx="8882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9900" algn="just">
              <a:buClr>
                <a:srgbClr val="660000"/>
              </a:buClr>
              <a:buSzPct val="70000"/>
            </a:pP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Данное уравнение называют </a:t>
            </a:r>
            <a:r>
              <a:rPr lang="ru-RU" altLang="ru-RU" sz="2000" b="1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объединённым газовым законом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ru-RU" altLang="ru-RU" sz="2000" kern="0" dirty="0">
              <a:solidFill>
                <a:srgbClr val="C0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619701-02F5-499C-BF19-B3567D55743B}"/>
              </a:ext>
            </a:extLst>
          </p:cNvPr>
          <p:cNvSpPr/>
          <p:nvPr/>
        </p:nvSpPr>
        <p:spPr>
          <a:xfrm>
            <a:off x="190500" y="4963094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Частные случаи уравнения когда один из параметров состояния газа остается неизменным, известны как </a:t>
            </a:r>
            <a:r>
              <a:rPr lang="ru-RU" sz="2000" b="1" dirty="0">
                <a:latin typeface="Century Gothic" panose="020B0502020202020204" pitchFamily="34" charset="0"/>
              </a:rPr>
              <a:t>законы идеальных газов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219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E298D5-E70E-4A92-80E8-893DB1160207}"/>
              </a:ext>
            </a:extLst>
          </p:cNvPr>
          <p:cNvSpPr/>
          <p:nvPr/>
        </p:nvSpPr>
        <p:spPr>
          <a:xfrm>
            <a:off x="159058" y="732446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 Gothic" panose="020B0502020202020204" pitchFamily="34" charset="0"/>
              </a:rPr>
              <a:t>Так, если процесс протекает при постоянной температуре т.е.    Т = </a:t>
            </a:r>
            <a:r>
              <a:rPr lang="ru-RU" sz="2400" dirty="0" err="1">
                <a:latin typeface="Century Gothic" panose="020B0502020202020204" pitchFamily="34" charset="0"/>
              </a:rPr>
              <a:t>const</a:t>
            </a:r>
            <a:r>
              <a:rPr lang="ru-RU" sz="2400" dirty="0">
                <a:latin typeface="Century Gothic" panose="020B0502020202020204" pitchFamily="34" charset="0"/>
              </a:rPr>
              <a:t>, то выражение примет вид </a:t>
            </a:r>
          </a:p>
        </p:txBody>
      </p:sp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9BCB8D21-DB22-4D10-9804-22C2938027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999646"/>
              </p:ext>
            </p:extLst>
          </p:nvPr>
        </p:nvGraphicFramePr>
        <p:xfrm>
          <a:off x="3048000" y="2133600"/>
          <a:ext cx="2680494" cy="774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3" imgW="622080" imgH="177480" progId="Equation.DSMT4">
                  <p:embed/>
                </p:oleObj>
              </mc:Choice>
              <mc:Fallback>
                <p:oleObj name="Equation" r:id="rId3" imgW="622080" imgH="177480" progId="Equation.DSMT4">
                  <p:embed/>
                  <p:pic>
                    <p:nvPicPr>
                      <p:cNvPr id="14338" name="Object 1">
                        <a:extLst>
                          <a:ext uri="{FF2B5EF4-FFF2-40B4-BE49-F238E27FC236}">
                            <a16:creationId xmlns:a16="http://schemas.microsoft.com/office/drawing/2014/main" id="{A8529450-1683-40F2-A1CC-F01E21395D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133600"/>
                        <a:ext cx="2680494" cy="774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8B2580-6A7C-4A46-B7A9-5773F2076754}"/>
              </a:ext>
            </a:extLst>
          </p:cNvPr>
          <p:cNvSpPr/>
          <p:nvPr/>
        </p:nvSpPr>
        <p:spPr>
          <a:xfrm>
            <a:off x="159058" y="3124200"/>
            <a:ext cx="88325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 Gothic" panose="020B0502020202020204" pitchFamily="34" charset="0"/>
              </a:rPr>
              <a:t>Это уравнение носит название </a:t>
            </a:r>
            <a:r>
              <a:rPr lang="ru-RU" sz="2400" b="1" dirty="0">
                <a:latin typeface="Century Gothic" panose="020B0502020202020204" pitchFamily="34" charset="0"/>
              </a:rPr>
              <a:t>закона Бойля–Мариотта</a:t>
            </a:r>
            <a:r>
              <a:rPr lang="ru-RU" sz="2400" dirty="0">
                <a:latin typeface="Century Gothic" panose="020B0502020202020204" pitchFamily="34" charset="0"/>
              </a:rPr>
              <a:t>, так как в 1662 г. Р. Бойлем и в 1676 г.              Э. Мариоттом было установлено, что </a:t>
            </a:r>
            <a:r>
              <a:rPr lang="ru-RU" sz="2400" b="1" dirty="0">
                <a:latin typeface="Century Gothic" panose="020B0502020202020204" pitchFamily="34" charset="0"/>
              </a:rPr>
              <a:t>при постоянной температуре произведение давления газа на его объём есть величина постоянная</a:t>
            </a:r>
            <a:r>
              <a:rPr lang="ru-RU" sz="2400" dirty="0">
                <a:latin typeface="Century Gothic" panose="020B0502020202020204" pitchFamily="34" charset="0"/>
              </a:rPr>
              <a:t>, а процесс, описываемый выражением, называют </a:t>
            </a:r>
            <a:r>
              <a:rPr lang="ru-RU" sz="2400" b="1" dirty="0">
                <a:latin typeface="Century Gothic" panose="020B0502020202020204" pitchFamily="34" charset="0"/>
              </a:rPr>
              <a:t>изотермическим процессом</a:t>
            </a:r>
            <a:r>
              <a:rPr lang="ru-RU" sz="24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3193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6A5D29-3D09-4F0C-B043-85372BEE1A62}"/>
              </a:ext>
            </a:extLst>
          </p:cNvPr>
          <p:cNvSpPr/>
          <p:nvPr/>
        </p:nvSpPr>
        <p:spPr>
          <a:xfrm>
            <a:off x="90256" y="426303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 Gothic" panose="020B0502020202020204" pitchFamily="34" charset="0"/>
              </a:rPr>
              <a:t>Если процесс протекает при постоянном давлении, т.е. Р = </a:t>
            </a:r>
            <a:r>
              <a:rPr lang="ru-RU" sz="2400" dirty="0" err="1">
                <a:latin typeface="Century Gothic" panose="020B0502020202020204" pitchFamily="34" charset="0"/>
              </a:rPr>
              <a:t>const</a:t>
            </a:r>
            <a:r>
              <a:rPr lang="ru-RU" sz="2400" dirty="0">
                <a:latin typeface="Century Gothic" panose="020B0502020202020204" pitchFamily="34" charset="0"/>
              </a:rPr>
              <a:t>, то выражение примет вид</a:t>
            </a:r>
          </a:p>
        </p:txBody>
      </p:sp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D9507528-3414-45B4-B44C-A3E9D51AD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731312"/>
              </p:ext>
            </p:extLst>
          </p:nvPr>
        </p:nvGraphicFramePr>
        <p:xfrm>
          <a:off x="3191337" y="1600200"/>
          <a:ext cx="26289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3" imgW="571320" imgH="330120" progId="Equation.DSMT4">
                  <p:embed/>
                </p:oleObj>
              </mc:Choice>
              <mc:Fallback>
                <p:oleObj name="Equation" r:id="rId3" imgW="571320" imgH="330120" progId="Equation.DSMT4">
                  <p:embed/>
                  <p:pic>
                    <p:nvPicPr>
                      <p:cNvPr id="10242" name="Object 1">
                        <a:extLst>
                          <a:ext uri="{FF2B5EF4-FFF2-40B4-BE49-F238E27FC236}">
                            <a16:creationId xmlns:a16="http://schemas.microsoft.com/office/drawing/2014/main" id="{0CAB9A14-F28A-435A-B0E2-1100D117A3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1337" y="1600200"/>
                        <a:ext cx="2628900" cy="1524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AF67DC-DCCF-42B8-BE77-955544D51E60}"/>
              </a:ext>
            </a:extLst>
          </p:cNvPr>
          <p:cNvSpPr/>
          <p:nvPr/>
        </p:nvSpPr>
        <p:spPr>
          <a:xfrm>
            <a:off x="200487" y="3581400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 Gothic" panose="020B0502020202020204" pitchFamily="34" charset="0"/>
              </a:rPr>
              <a:t>Это уравнение называют </a:t>
            </a:r>
            <a:r>
              <a:rPr lang="ru-RU" sz="2400" b="1" dirty="0">
                <a:latin typeface="Century Gothic" panose="020B0502020202020204" pitchFamily="34" charset="0"/>
              </a:rPr>
              <a:t>законом Гей-Люссака</a:t>
            </a:r>
            <a:r>
              <a:rPr lang="ru-RU" sz="2400" dirty="0">
                <a:latin typeface="Century Gothic" panose="020B0502020202020204" pitchFamily="34" charset="0"/>
              </a:rPr>
              <a:t>, так как автором (Жозеф Луи Гей-Люссак) в 1802 г. впервые было доказано, что </a:t>
            </a:r>
            <a:r>
              <a:rPr lang="ru-RU" sz="2400" b="1" dirty="0">
                <a:latin typeface="Century Gothic" panose="020B0502020202020204" pitchFamily="34" charset="0"/>
              </a:rPr>
              <a:t>в процессе нагрева или охлаждения газа при постоянном давлении отношение объёма газа к его температуре остается постоянным</a:t>
            </a:r>
            <a:r>
              <a:rPr lang="ru-RU" sz="2400" dirty="0">
                <a:latin typeface="Century Gothic" panose="020B0502020202020204" pitchFamily="34" charset="0"/>
              </a:rPr>
              <a:t>. Такой процесс </a:t>
            </a:r>
            <a:r>
              <a:rPr lang="ru-RU" sz="2400" b="1" dirty="0">
                <a:latin typeface="Century Gothic" panose="020B0502020202020204" pitchFamily="34" charset="0"/>
              </a:rPr>
              <a:t>называют изобарным</a:t>
            </a:r>
            <a:r>
              <a:rPr lang="ru-RU" sz="24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671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>
            <a:extLst>
              <a:ext uri="{FF2B5EF4-FFF2-40B4-BE49-F238E27FC236}">
                <a16:creationId xmlns:a16="http://schemas.microsoft.com/office/drawing/2014/main" id="{A45C2C6B-453E-497A-A1A3-15E852F2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5556" r="4337" b="3334"/>
          <a:stretch>
            <a:fillRect/>
          </a:stretch>
        </p:blipFill>
        <p:spPr bwMode="auto">
          <a:xfrm>
            <a:off x="57150" y="152400"/>
            <a:ext cx="90297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2FE5ED-C8E7-481D-BCCB-37E3CEC9250A}"/>
              </a:ext>
            </a:extLst>
          </p:cNvPr>
          <p:cNvSpPr/>
          <p:nvPr/>
        </p:nvSpPr>
        <p:spPr>
          <a:xfrm>
            <a:off x="304800" y="6096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 Gothic" panose="020B0502020202020204" pitchFamily="34" charset="0"/>
              </a:rPr>
              <a:t>Если процесс протекает при постоянном объёме, т.е.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dirty="0">
                <a:latin typeface="Century Gothic" panose="020B0502020202020204" pitchFamily="34" charset="0"/>
              </a:rPr>
              <a:t> = </a:t>
            </a:r>
            <a:r>
              <a:rPr lang="ru-RU" sz="2400" dirty="0" err="1">
                <a:latin typeface="Century Gothic" panose="020B0502020202020204" pitchFamily="34" charset="0"/>
              </a:rPr>
              <a:t>const</a:t>
            </a:r>
            <a:r>
              <a:rPr lang="ru-RU" sz="2400" dirty="0">
                <a:latin typeface="Century Gothic" panose="020B0502020202020204" pitchFamily="34" charset="0"/>
              </a:rPr>
              <a:t> (</a:t>
            </a:r>
            <a:r>
              <a:rPr lang="ru-RU" sz="2400" b="1" dirty="0">
                <a:latin typeface="Century Gothic" panose="020B0502020202020204" pitchFamily="34" charset="0"/>
              </a:rPr>
              <a:t>изохорный процесс</a:t>
            </a:r>
            <a:r>
              <a:rPr lang="ru-RU" sz="2400" dirty="0">
                <a:latin typeface="Century Gothic" panose="020B0502020202020204" pitchFamily="34" charset="0"/>
              </a:rPr>
              <a:t>), то выражение  примет вид</a:t>
            </a:r>
          </a:p>
        </p:txBody>
      </p:sp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0BE356D9-F3E3-4123-A5DB-8B4705B4F6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246669"/>
              </p:ext>
            </p:extLst>
          </p:nvPr>
        </p:nvGraphicFramePr>
        <p:xfrm>
          <a:off x="3124200" y="2156281"/>
          <a:ext cx="2490788" cy="1485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3" imgW="571320" imgH="342720" progId="Equation.DSMT4">
                  <p:embed/>
                </p:oleObj>
              </mc:Choice>
              <mc:Fallback>
                <p:oleObj name="Equation" r:id="rId3" imgW="571320" imgH="342720" progId="Equation.DSMT4">
                  <p:embed/>
                  <p:pic>
                    <p:nvPicPr>
                      <p:cNvPr id="18434" name="Object 1">
                        <a:extLst>
                          <a:ext uri="{FF2B5EF4-FFF2-40B4-BE49-F238E27FC236}">
                            <a16:creationId xmlns:a16="http://schemas.microsoft.com/office/drawing/2014/main" id="{90CB6B49-BEBC-4A0A-A596-2627A1813B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56281"/>
                        <a:ext cx="2490788" cy="14856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DF0058-7288-464E-9C95-589FBA986768}"/>
              </a:ext>
            </a:extLst>
          </p:cNvPr>
          <p:cNvSpPr/>
          <p:nvPr/>
        </p:nvSpPr>
        <p:spPr>
          <a:xfrm>
            <a:off x="304800" y="40386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entury Gothic" panose="020B0502020202020204" pitchFamily="34" charset="0"/>
              </a:rPr>
              <a:t>Полученное равенство известно как </a:t>
            </a:r>
            <a:r>
              <a:rPr lang="ru-RU" sz="2400" b="1" dirty="0">
                <a:latin typeface="Century Gothic" panose="020B0502020202020204" pitchFamily="34" charset="0"/>
              </a:rPr>
              <a:t>закон Шарля </a:t>
            </a:r>
            <a:r>
              <a:rPr lang="ru-RU" sz="2400" dirty="0">
                <a:latin typeface="Century Gothic" panose="020B0502020202020204" pitchFamily="34" charset="0"/>
              </a:rPr>
              <a:t>(Жак Александр Сезар Шарль): «</a:t>
            </a:r>
            <a:r>
              <a:rPr lang="ru-RU" sz="2400" b="1" dirty="0">
                <a:latin typeface="Century Gothic" panose="020B0502020202020204" pitchFamily="34" charset="0"/>
              </a:rPr>
              <a:t>в процессе, протекающем при постоянном объёме, давление газа прямо пропорционально его температуре</a:t>
            </a:r>
            <a:r>
              <a:rPr lang="ru-RU" sz="2400" dirty="0">
                <a:latin typeface="Century Gothic" panose="020B0502020202020204" pitchFamily="34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738129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6C6D8CE-4EFF-4C04-8C47-5D6038D88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9773" y="318020"/>
            <a:ext cx="899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46990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Из рассмотренных ранее уравнений</a:t>
            </a:r>
          </a:p>
          <a:p>
            <a:pPr marL="0" marR="0" lvl="0" indent="469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4699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anose="05000000000000000000" pitchFamily="2" charset="2"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300FCDA7-475F-4EC3-AA3A-D7124D39FA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531999"/>
              </p:ext>
            </p:extLst>
          </p:nvPr>
        </p:nvGraphicFramePr>
        <p:xfrm>
          <a:off x="1003699" y="808609"/>
          <a:ext cx="3196826" cy="867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Equation" r:id="rId3" imgW="698400" imgH="190440" progId="Equation.DSMT4">
                  <p:embed/>
                </p:oleObj>
              </mc:Choice>
              <mc:Fallback>
                <p:oleObj name="Equation" r:id="rId3" imgW="698400" imgH="190440" progId="Equation.DSMT4">
                  <p:embed/>
                  <p:pic>
                    <p:nvPicPr>
                      <p:cNvPr id="12290" name="Object 1">
                        <a:extLst>
                          <a:ext uri="{FF2B5EF4-FFF2-40B4-BE49-F238E27FC236}">
                            <a16:creationId xmlns:a16="http://schemas.microsoft.com/office/drawing/2014/main" id="{074784DC-9F3D-4F2E-A94F-17DF95801B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699" y="808609"/>
                        <a:ext cx="3196826" cy="8677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67701A1-2376-44BF-8F76-A6B1EB1F93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615225"/>
              </p:ext>
            </p:extLst>
          </p:nvPr>
        </p:nvGraphicFramePr>
        <p:xfrm>
          <a:off x="4591235" y="808608"/>
          <a:ext cx="3475037" cy="895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Equation" r:id="rId5" imgW="736560" imgH="190440" progId="Equation.DSMT4">
                  <p:embed/>
                </p:oleObj>
              </mc:Choice>
              <mc:Fallback>
                <p:oleObj name="Equation" r:id="rId5" imgW="736560" imgH="190440" progId="Equation.DSMT4">
                  <p:embed/>
                  <p:pic>
                    <p:nvPicPr>
                      <p:cNvPr id="12291" name="Object 3">
                        <a:extLst>
                          <a:ext uri="{FF2B5EF4-FFF2-40B4-BE49-F238E27FC236}">
                            <a16:creationId xmlns:a16="http://schemas.microsoft.com/office/drawing/2014/main" id="{646E35A5-0E65-4DC0-B2CA-17F9EC69AE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235" y="808608"/>
                        <a:ext cx="3475037" cy="8951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DA8E4D-9138-448A-A1A4-4812D200FDE1}"/>
              </a:ext>
            </a:extLst>
          </p:cNvPr>
          <p:cNvSpPr/>
          <p:nvPr/>
        </p:nvSpPr>
        <p:spPr>
          <a:xfrm>
            <a:off x="152400" y="1809303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можно сделать вывод, что </a:t>
            </a:r>
            <a:r>
              <a:rPr lang="ru-RU" sz="2000" b="1" dirty="0">
                <a:latin typeface="Century Gothic" panose="020B0502020202020204" pitchFamily="34" charset="0"/>
              </a:rPr>
              <a:t>при одинаковых давлениях и температурах в равных объёмах различных газов содержится одинаковое количество молекул </a:t>
            </a:r>
            <a:r>
              <a:rPr lang="ru-RU" sz="2000" dirty="0">
                <a:latin typeface="Century Gothic" panose="020B0502020202020204" pitchFamily="34" charset="0"/>
              </a:rPr>
              <a:t>– </a:t>
            </a:r>
            <a:r>
              <a:rPr lang="ru-RU" sz="2000" b="1" dirty="0">
                <a:latin typeface="Century Gothic" panose="020B0502020202020204" pitchFamily="34" charset="0"/>
              </a:rPr>
              <a:t>закон Авогадро</a:t>
            </a:r>
            <a:r>
              <a:rPr lang="ru-RU" sz="2000" dirty="0">
                <a:latin typeface="Century Gothic" panose="020B0502020202020204" pitchFamily="34" charset="0"/>
              </a:rPr>
              <a:t>, открыт им в 1811 г.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C3957B-E738-4529-86BD-CCD6741D21E0}"/>
              </a:ext>
            </a:extLst>
          </p:cNvPr>
          <p:cNvSpPr/>
          <p:nvPr/>
        </p:nvSpPr>
        <p:spPr>
          <a:xfrm>
            <a:off x="125027" y="3504319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Следовательно, отношение плотностей двух газов будет прямо пропорционально отношению их молярных масс и обратно пропорционально отношению удельных объёмов, т.е.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B711DDB-7519-4BC7-9953-9AE9D698A465}"/>
              </a:ext>
            </a:extLst>
          </p:cNvPr>
          <p:cNvSpPr/>
          <p:nvPr/>
        </p:nvSpPr>
        <p:spPr>
          <a:xfrm>
            <a:off x="1600200" y="3073432"/>
            <a:ext cx="2273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Число Авогадро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C54E28-C947-423E-B41F-0B6EB32DD411}"/>
              </a:ext>
            </a:extLst>
          </p:cNvPr>
          <p:cNvSpPr/>
          <p:nvPr/>
        </p:nvSpPr>
        <p:spPr>
          <a:xfrm>
            <a:off x="3962400" y="3042654"/>
            <a:ext cx="3265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9900" lvl="0" indent="-469900" algn="ctr">
              <a:spcBef>
                <a:spcPct val="20000"/>
              </a:spcBef>
              <a:buClr>
                <a:srgbClr val="660000"/>
              </a:buClr>
              <a:buSzPct val="70000"/>
              <a:defRPr/>
            </a:pPr>
            <a:r>
              <a:rPr lang="ru-RU" sz="2400" b="1" i="1" kern="0" dirty="0">
                <a:solidFill>
                  <a:srgbClr val="000000"/>
                </a:solidFill>
                <a:latin typeface="Times New Roman"/>
              </a:rPr>
              <a:t>N</a:t>
            </a:r>
            <a:r>
              <a:rPr lang="ru-RU" sz="2400" b="1" kern="0" baseline="-25000" dirty="0">
                <a:solidFill>
                  <a:srgbClr val="000000"/>
                </a:solidFill>
                <a:latin typeface="Times New Roman"/>
              </a:rPr>
              <a:t>A</a:t>
            </a:r>
            <a:r>
              <a:rPr lang="ru-RU" sz="2400" b="1" kern="0" dirty="0">
                <a:solidFill>
                  <a:srgbClr val="000000"/>
                </a:solidFill>
                <a:latin typeface="Times New Roman"/>
              </a:rPr>
              <a:t> = 6,022·10</a:t>
            </a:r>
            <a:r>
              <a:rPr lang="ru-RU" sz="2400" b="1" kern="0" baseline="30000" dirty="0">
                <a:solidFill>
                  <a:srgbClr val="000000"/>
                </a:solidFill>
                <a:latin typeface="Times New Roman"/>
              </a:rPr>
              <a:t>23</a:t>
            </a:r>
            <a:r>
              <a:rPr lang="ru-RU" sz="2400" b="1" kern="0" dirty="0">
                <a:solidFill>
                  <a:srgbClr val="000000"/>
                </a:solidFill>
                <a:latin typeface="Times New Roman"/>
              </a:rPr>
              <a:t> моль</a:t>
            </a:r>
            <a:r>
              <a:rPr lang="ru-RU" sz="2400" b="1" kern="0" baseline="30000" dirty="0">
                <a:solidFill>
                  <a:srgbClr val="000000"/>
                </a:solidFill>
                <a:latin typeface="Times New Roman"/>
              </a:rPr>
              <a:t>−1</a:t>
            </a:r>
            <a:r>
              <a:rPr lang="ru-RU" sz="2400" kern="0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2400" kern="0" dirty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graphicFrame>
        <p:nvGraphicFramePr>
          <p:cNvPr id="9" name="Object 1">
            <a:extLst>
              <a:ext uri="{FF2B5EF4-FFF2-40B4-BE49-F238E27FC236}">
                <a16:creationId xmlns:a16="http://schemas.microsoft.com/office/drawing/2014/main" id="{F129A14D-2512-4DE9-92B5-EF984C765D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528331"/>
              </p:ext>
            </p:extLst>
          </p:nvPr>
        </p:nvGraphicFramePr>
        <p:xfrm>
          <a:off x="3054350" y="4578350"/>
          <a:ext cx="2828925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Equation" r:id="rId7" imgW="711000" imgH="368280" progId="Equation.DSMT4">
                  <p:embed/>
                </p:oleObj>
              </mc:Choice>
              <mc:Fallback>
                <p:oleObj name="Equation" r:id="rId7" imgW="711000" imgH="368280" progId="Equation.DSMT4">
                  <p:embed/>
                  <p:pic>
                    <p:nvPicPr>
                      <p:cNvPr id="15362" name="Object 1">
                        <a:extLst>
                          <a:ext uri="{FF2B5EF4-FFF2-40B4-BE49-F238E27FC236}">
                            <a16:creationId xmlns:a16="http://schemas.microsoft.com/office/drawing/2014/main" id="{D9B942EF-82A5-4F04-A88B-D5FCAE223D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350" y="4578350"/>
                        <a:ext cx="2828925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705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870A8A-55EB-4E55-9D7A-CD42AE4677EE}"/>
              </a:ext>
            </a:extLst>
          </p:cNvPr>
          <p:cNvSpPr txBox="1"/>
          <p:nvPr/>
        </p:nvSpPr>
        <p:spPr>
          <a:xfrm>
            <a:off x="151291" y="19235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Вопрос </a:t>
            </a:r>
            <a:r>
              <a:rPr lang="ru-RU" sz="3600" spc="-50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6</a:t>
            </a:r>
            <a: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 </a:t>
            </a:r>
            <a:b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ru-RU" sz="3600" spc="-50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Термодинамические процессы .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B43884-BF10-4C25-B7A3-EDF0B097460D}"/>
              </a:ext>
            </a:extLst>
          </p:cNvPr>
          <p:cNvSpPr/>
          <p:nvPr/>
        </p:nvSpPr>
        <p:spPr>
          <a:xfrm>
            <a:off x="113190" y="1339850"/>
            <a:ext cx="8762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 Gothic" panose="020B0502020202020204" pitchFamily="34" charset="0"/>
              </a:rPr>
              <a:t>Термодинамическим процессом </a:t>
            </a:r>
            <a:r>
              <a:rPr lang="ru-RU" sz="2000" dirty="0">
                <a:latin typeface="Century Gothic" panose="020B0502020202020204" pitchFamily="34" charset="0"/>
              </a:rPr>
              <a:t>называется любое изменение состояния термодинамической системы, сопровождающееся изменением хотя бы одного из параметров состояния. Энергетическими показателями термодинамического процесса являются теплота q и работа l.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239683-5651-4D43-8C6B-7AE9FB2DD57E}"/>
              </a:ext>
            </a:extLst>
          </p:cNvPr>
          <p:cNvSpPr/>
          <p:nvPr/>
        </p:nvSpPr>
        <p:spPr>
          <a:xfrm>
            <a:off x="75091" y="3263701"/>
            <a:ext cx="87624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В технической термодинамике принято </a:t>
            </a:r>
            <a:r>
              <a:rPr lang="ru-RU" sz="2000" b="1" dirty="0">
                <a:latin typeface="Century Gothic" panose="020B0502020202020204" pitchFamily="34" charset="0"/>
              </a:rPr>
              <a:t>теплоту, подводимую к системе</a:t>
            </a:r>
            <a:r>
              <a:rPr lang="ru-RU" sz="2000" dirty="0">
                <a:latin typeface="Century Gothic" panose="020B0502020202020204" pitchFamily="34" charset="0"/>
              </a:rPr>
              <a:t>, считать </a:t>
            </a:r>
            <a:r>
              <a:rPr lang="ru-RU" sz="2000" b="1" dirty="0">
                <a:latin typeface="Century Gothic" panose="020B0502020202020204" pitchFamily="34" charset="0"/>
              </a:rPr>
              <a:t>положительной</a:t>
            </a:r>
            <a:r>
              <a:rPr lang="ru-RU" sz="2000" dirty="0">
                <a:latin typeface="Century Gothic" panose="020B0502020202020204" pitchFamily="34" charset="0"/>
              </a:rPr>
              <a:t>, а </a:t>
            </a:r>
            <a:r>
              <a:rPr lang="ru-RU" sz="2000" b="1" dirty="0">
                <a:latin typeface="Century Gothic" panose="020B0502020202020204" pitchFamily="34" charset="0"/>
              </a:rPr>
              <a:t>теплоту, отводимую от системы</a:t>
            </a:r>
            <a:r>
              <a:rPr lang="ru-RU" sz="2000" dirty="0">
                <a:latin typeface="Century Gothic" panose="020B0502020202020204" pitchFamily="34" charset="0"/>
              </a:rPr>
              <a:t>, – </a:t>
            </a:r>
            <a:r>
              <a:rPr lang="ru-RU" sz="2000" b="1" dirty="0">
                <a:latin typeface="Century Gothic" panose="020B0502020202020204" pitchFamily="34" charset="0"/>
              </a:rPr>
              <a:t>отрицательной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6A54FA-01E8-401F-BA64-89E16EE4663C}"/>
              </a:ext>
            </a:extLst>
          </p:cNvPr>
          <p:cNvSpPr/>
          <p:nvPr/>
        </p:nvSpPr>
        <p:spPr>
          <a:xfrm>
            <a:off x="151291" y="4572000"/>
            <a:ext cx="86862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Соответственно и работу, </a:t>
            </a:r>
            <a:r>
              <a:rPr lang="ru-RU" sz="2000" b="1" dirty="0">
                <a:latin typeface="Century Gothic" panose="020B0502020202020204" pitchFamily="34" charset="0"/>
              </a:rPr>
              <a:t>совершаемую системой</a:t>
            </a:r>
            <a:r>
              <a:rPr lang="ru-RU" sz="2000" dirty="0">
                <a:latin typeface="Century Gothic" panose="020B0502020202020204" pitchFamily="34" charset="0"/>
              </a:rPr>
              <a:t>, считают </a:t>
            </a:r>
            <a:r>
              <a:rPr lang="ru-RU" sz="2000" b="1" dirty="0">
                <a:latin typeface="Century Gothic" panose="020B0502020202020204" pitchFamily="34" charset="0"/>
              </a:rPr>
              <a:t>положительной</a:t>
            </a:r>
            <a:r>
              <a:rPr lang="ru-RU" sz="2000" dirty="0">
                <a:latin typeface="Century Gothic" panose="020B0502020202020204" pitchFamily="34" charset="0"/>
              </a:rPr>
              <a:t>, а </a:t>
            </a:r>
            <a:r>
              <a:rPr lang="ru-RU" sz="2000" b="1" dirty="0">
                <a:latin typeface="Century Gothic" panose="020B0502020202020204" pitchFamily="34" charset="0"/>
              </a:rPr>
              <a:t>работу</a:t>
            </a:r>
            <a:r>
              <a:rPr lang="ru-RU" sz="2000" dirty="0">
                <a:latin typeface="Century Gothic" panose="020B0502020202020204" pitchFamily="34" charset="0"/>
              </a:rPr>
              <a:t>, </a:t>
            </a:r>
            <a:r>
              <a:rPr lang="ru-RU" sz="2000" b="1" dirty="0">
                <a:latin typeface="Century Gothic" panose="020B0502020202020204" pitchFamily="34" charset="0"/>
              </a:rPr>
              <a:t>совершаемую над системой</a:t>
            </a:r>
            <a:r>
              <a:rPr lang="ru-RU" sz="2000" dirty="0">
                <a:latin typeface="Century Gothic" panose="020B0502020202020204" pitchFamily="34" charset="0"/>
              </a:rPr>
              <a:t>, – </a:t>
            </a:r>
            <a:r>
              <a:rPr lang="ru-RU" sz="2000" b="1" dirty="0">
                <a:latin typeface="Century Gothic" panose="020B0502020202020204" pitchFamily="34" charset="0"/>
              </a:rPr>
              <a:t>отрицательной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07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F9A9E2-A6C2-45DD-AC2C-BF195E024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" r="48045"/>
          <a:stretch/>
        </p:blipFill>
        <p:spPr>
          <a:xfrm>
            <a:off x="2638587" y="37730"/>
            <a:ext cx="3714426" cy="289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59274C-FB63-4564-AF60-95819025D893}"/>
              </a:ext>
            </a:extLst>
          </p:cNvPr>
          <p:cNvSpPr/>
          <p:nvPr/>
        </p:nvSpPr>
        <p:spPr>
          <a:xfrm>
            <a:off x="152400" y="3019887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Процесс, состоящий из непрерывного ряда последовательных равновесных состояний, называется </a:t>
            </a:r>
            <a:r>
              <a:rPr lang="ru-RU" sz="2000" b="1" dirty="0">
                <a:latin typeface="Century Gothic" panose="020B0502020202020204" pitchFamily="34" charset="0"/>
              </a:rPr>
              <a:t>равновесным процессом</a:t>
            </a:r>
            <a:r>
              <a:rPr lang="ru-RU" sz="2000" dirty="0">
                <a:latin typeface="Century Gothic" panose="020B0502020202020204" pitchFamily="34" charset="0"/>
              </a:rPr>
              <a:t>. Каждое из таких состояний, будучи равновесным, может быть описано </a:t>
            </a:r>
            <a:r>
              <a:rPr lang="ru-RU" sz="2000" b="1" dirty="0">
                <a:latin typeface="Century Gothic" panose="020B0502020202020204" pitchFamily="34" charset="0"/>
              </a:rPr>
              <a:t>уравнением состояния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3CAE6B-8483-4731-A347-FE9CD1B3B51B}"/>
              </a:ext>
            </a:extLst>
          </p:cNvPr>
          <p:cNvSpPr/>
          <p:nvPr/>
        </p:nvSpPr>
        <p:spPr>
          <a:xfrm>
            <a:off x="152400" y="4343326"/>
            <a:ext cx="883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Любой </a:t>
            </a:r>
            <a:r>
              <a:rPr lang="ru-RU" sz="2000" b="1" dirty="0">
                <a:latin typeface="Century Gothic" panose="020B0502020202020204" pitchFamily="34" charset="0"/>
              </a:rPr>
              <a:t>реальный процесс </a:t>
            </a:r>
            <a:r>
              <a:rPr lang="ru-RU" sz="2000" dirty="0">
                <a:latin typeface="Century Gothic" panose="020B0502020202020204" pitchFamily="34" charset="0"/>
              </a:rPr>
              <a:t>в той или иной степени </a:t>
            </a:r>
            <a:r>
              <a:rPr lang="ru-RU" sz="2000" b="1" dirty="0">
                <a:latin typeface="Century Gothic" panose="020B0502020202020204" pitchFamily="34" charset="0"/>
              </a:rPr>
              <a:t>неравновесный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ru-RU" sz="2000" dirty="0">
                <a:latin typeface="Century Gothic" panose="020B0502020202020204" pitchFamily="34" charset="0"/>
              </a:rPr>
              <a:t>Например, при движении поршня в цилиндре процесс протекает довольно быстро и поэтому не выполняется условие его равновесности.</a:t>
            </a:r>
          </a:p>
        </p:txBody>
      </p:sp>
    </p:spTree>
    <p:extLst>
      <p:ext uri="{BB962C8B-B14F-4D97-AF65-F5344CB8AC3E}">
        <p14:creationId xmlns:p14="http://schemas.microsoft.com/office/powerpoint/2010/main" val="39312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110AA5-81E8-45AA-A151-E74E6210441D}"/>
              </a:ext>
            </a:extLst>
          </p:cNvPr>
          <p:cNvSpPr/>
          <p:nvPr/>
        </p:nvSpPr>
        <p:spPr>
          <a:xfrm>
            <a:off x="152400" y="1524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Термодинамический процесс, который может протекать через одни и те же равновесные состояния как в прямом А —В, так и в обратном В—А направлениях, называется </a:t>
            </a:r>
            <a:r>
              <a:rPr lang="ru-RU" sz="2000" b="1" dirty="0">
                <a:latin typeface="Century Gothic" panose="020B0502020202020204" pitchFamily="34" charset="0"/>
              </a:rPr>
              <a:t>обратимым</a:t>
            </a:r>
            <a:r>
              <a:rPr lang="ru-RU" sz="2000" dirty="0">
                <a:latin typeface="Century Gothic" panose="020B0502020202020204" pitchFamily="34" charset="0"/>
              </a:rPr>
              <a:t>. Таким образом, не происходит остаточных изменений ни в самой системе, ни в окружающей среде. </a:t>
            </a:r>
          </a:p>
          <a:p>
            <a:pPr algn="just"/>
            <a:r>
              <a:rPr lang="ru-RU" sz="2000" b="1" dirty="0">
                <a:latin typeface="Century Gothic" panose="020B0502020202020204" pitchFamily="34" charset="0"/>
              </a:rPr>
              <a:t>Равновесные процессы — обратимые.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748BF1-E854-4C41-8898-6CE3B0662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22" b="11017"/>
          <a:stretch/>
        </p:blipFill>
        <p:spPr>
          <a:xfrm>
            <a:off x="2240756" y="2209800"/>
            <a:ext cx="4662488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96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8A667C-E2CA-4317-B3C8-4D8EAD0F296A}"/>
              </a:ext>
            </a:extLst>
          </p:cNvPr>
          <p:cNvSpPr/>
          <p:nvPr/>
        </p:nvSpPr>
        <p:spPr>
          <a:xfrm>
            <a:off x="112820" y="0"/>
            <a:ext cx="891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 Gothic" panose="020B0502020202020204" pitchFamily="34" charset="0"/>
              </a:rPr>
              <a:t>Необратимым термодинамическим процессом </a:t>
            </a:r>
            <a:r>
              <a:rPr lang="ru-RU" sz="2000" dirty="0">
                <a:latin typeface="Century Gothic" panose="020B0502020202020204" pitchFamily="34" charset="0"/>
              </a:rPr>
              <a:t>называется термодинамический процесс, не допускающий возможности возвращения системы в первоначальное состояние без того, чтобы в окружающей среде остались какие-либо изменения.</a:t>
            </a:r>
          </a:p>
          <a:p>
            <a:pPr algn="just"/>
            <a:r>
              <a:rPr lang="ru-RU" sz="2000" dirty="0">
                <a:latin typeface="Century Gothic" panose="020B0502020202020204" pitchFamily="34" charset="0"/>
              </a:rPr>
              <a:t>Все реальные процессы протекают с конечной скоростью. Они сопровождаются трением, диффузией и теплообменом при конечной разности между температурами системы и внешней среды. Следовательно, все они </a:t>
            </a:r>
            <a:r>
              <a:rPr lang="ru-RU" sz="2000" b="1" dirty="0" err="1">
                <a:latin typeface="Century Gothic" panose="020B0502020202020204" pitchFamily="34" charset="0"/>
              </a:rPr>
              <a:t>неравновесны</a:t>
            </a:r>
            <a:r>
              <a:rPr lang="ru-RU" sz="2000" dirty="0">
                <a:latin typeface="Century Gothic" panose="020B0502020202020204" pitchFamily="34" charset="0"/>
              </a:rPr>
              <a:t> и </a:t>
            </a:r>
            <a:r>
              <a:rPr lang="ru-RU" sz="2000" b="1" dirty="0">
                <a:latin typeface="Century Gothic" panose="020B0502020202020204" pitchFamily="34" charset="0"/>
              </a:rPr>
              <a:t>необратимы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E40381-08C0-4121-927F-9FD1BDB35FF7}"/>
              </a:ext>
            </a:extLst>
          </p:cNvPr>
          <p:cNvSpPr/>
          <p:nvPr/>
        </p:nvSpPr>
        <p:spPr>
          <a:xfrm>
            <a:off x="86187" y="2548627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Процесс, в результате которого рабочее тело возвращается в исходное состояние, называется </a:t>
            </a:r>
            <a:r>
              <a:rPr lang="ru-RU" sz="2000" b="1" dirty="0">
                <a:latin typeface="Century Gothic" panose="020B0502020202020204" pitchFamily="34" charset="0"/>
              </a:rPr>
              <a:t>круговым процессом</a:t>
            </a:r>
            <a:r>
              <a:rPr lang="ru-RU" sz="2000" dirty="0">
                <a:latin typeface="Century Gothic" panose="020B0502020202020204" pitchFamily="34" charset="0"/>
              </a:rPr>
              <a:t> или </a:t>
            </a:r>
            <a:r>
              <a:rPr lang="ru-RU" sz="2000" b="1" dirty="0">
                <a:latin typeface="Century Gothic" panose="020B0502020202020204" pitchFamily="34" charset="0"/>
              </a:rPr>
              <a:t>циклом</a:t>
            </a:r>
            <a:r>
              <a:rPr lang="ru-RU" sz="2000" dirty="0">
                <a:latin typeface="Century Gothic" panose="020B0502020202020204" pitchFamily="34" charset="0"/>
              </a:rPr>
              <a:t>. </a:t>
            </a:r>
            <a:r>
              <a:rPr lang="ru-RU" sz="2000" b="1" dirty="0">
                <a:latin typeface="Century Gothic" panose="020B0502020202020204" pitchFamily="34" charset="0"/>
              </a:rPr>
              <a:t>Обратимый</a:t>
            </a:r>
            <a:r>
              <a:rPr lang="ru-RU" sz="2000" dirty="0">
                <a:latin typeface="Century Gothic" panose="020B0502020202020204" pitchFamily="34" charset="0"/>
              </a:rPr>
              <a:t> цикл образуется только из </a:t>
            </a:r>
            <a:r>
              <a:rPr lang="ru-RU" sz="2000" b="1" dirty="0">
                <a:latin typeface="Century Gothic" panose="020B0502020202020204" pitchFamily="34" charset="0"/>
              </a:rPr>
              <a:t>обратимых процессов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D919D6-4BF1-4209-B01B-5705E73CF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93" t="4236" r="1020" b="12713"/>
          <a:stretch/>
        </p:blipFill>
        <p:spPr>
          <a:xfrm>
            <a:off x="3046655" y="3640494"/>
            <a:ext cx="3050690" cy="31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4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258587-CF11-4404-A2D9-0D6E9BABFCFF}"/>
              </a:ext>
            </a:extLst>
          </p:cNvPr>
          <p:cNvSpPr txBox="1"/>
          <p:nvPr/>
        </p:nvSpPr>
        <p:spPr>
          <a:xfrm>
            <a:off x="151291" y="19235"/>
            <a:ext cx="8915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Вопрос </a:t>
            </a:r>
            <a:r>
              <a:rPr lang="ru-RU" sz="3600" spc="-50" noProof="0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7</a:t>
            </a:r>
            <a:r>
              <a:rPr kumimoji="0" lang="ru-RU" sz="3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 </a:t>
            </a:r>
            <a:r>
              <a:rPr lang="ru-RU" sz="3600" spc="-50" dirty="0">
                <a:solidFill>
                  <a:srgbClr val="000000"/>
                </a:solidFill>
                <a:latin typeface="Century Gothic" panose="020B0502020202020204" pitchFamily="34" charset="0"/>
                <a:ea typeface="+mj-ea"/>
                <a:cs typeface="+mj-cs"/>
              </a:rPr>
              <a:t>Теплоемкость 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E0E7BE-D770-4C3D-B3FC-3B2354D94E65}"/>
              </a:ext>
            </a:extLst>
          </p:cNvPr>
          <p:cNvSpPr/>
          <p:nvPr/>
        </p:nvSpPr>
        <p:spPr>
          <a:xfrm>
            <a:off x="151291" y="665566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 Gothic" panose="020B0502020202020204" pitchFamily="34" charset="0"/>
              </a:rPr>
              <a:t>        Теплоёмкостью</a:t>
            </a:r>
            <a:r>
              <a:rPr lang="ru-RU" sz="2000" dirty="0">
                <a:latin typeface="Century Gothic" panose="020B0502020202020204" pitchFamily="34" charset="0"/>
              </a:rPr>
              <a:t> называют количество теплоты, которое </a:t>
            </a:r>
            <a:r>
              <a:rPr lang="ru-RU" sz="2000" dirty="0" err="1">
                <a:latin typeface="Century Gothic" panose="020B0502020202020204" pitchFamily="34" charset="0"/>
              </a:rPr>
              <a:t>необхо-димо</a:t>
            </a:r>
            <a:r>
              <a:rPr lang="ru-RU" sz="2000" dirty="0">
                <a:latin typeface="Century Gothic" panose="020B0502020202020204" pitchFamily="34" charset="0"/>
              </a:rPr>
              <a:t> подвести к телу (или отвести от него) для изменения его температуры на 1 К. </a:t>
            </a:r>
          </a:p>
          <a:p>
            <a:pPr algn="just"/>
            <a:r>
              <a:rPr lang="ru-RU" sz="2000" dirty="0">
                <a:latin typeface="Century Gothic" panose="020B0502020202020204" pitchFamily="34" charset="0"/>
              </a:rPr>
              <a:t>        Теплоёмкость тела является </a:t>
            </a:r>
            <a:r>
              <a:rPr lang="ru-RU" sz="2000" b="1" dirty="0">
                <a:latin typeface="Century Gothic" panose="020B0502020202020204" pitchFamily="34" charset="0"/>
              </a:rPr>
              <a:t>экстенсивным параметром</a:t>
            </a:r>
            <a:r>
              <a:rPr lang="ru-RU" sz="2000" dirty="0">
                <a:latin typeface="Century Gothic" panose="020B0502020202020204" pitchFamily="34" charset="0"/>
              </a:rPr>
              <a:t>, т.е. зависит от количества вещества в данном теле, поэтому при вы-</a:t>
            </a:r>
            <a:r>
              <a:rPr lang="ru-RU" sz="2000" dirty="0" err="1">
                <a:latin typeface="Century Gothic" panose="020B0502020202020204" pitchFamily="34" charset="0"/>
              </a:rPr>
              <a:t>полнении</a:t>
            </a:r>
            <a:r>
              <a:rPr lang="ru-RU" sz="2000" dirty="0">
                <a:latin typeface="Century Gothic" panose="020B0502020202020204" pitchFamily="34" charset="0"/>
              </a:rPr>
              <a:t> теплотехнических расчетов используют теплоёмкость, отнесенную к какой-либо количественной единице (кг, м3, </a:t>
            </a:r>
            <a:r>
              <a:rPr lang="ru-RU" sz="2000" dirty="0" err="1">
                <a:latin typeface="Century Gothic" panose="020B0502020202020204" pitchFamily="34" charset="0"/>
              </a:rPr>
              <a:t>кмоль</a:t>
            </a:r>
            <a:r>
              <a:rPr lang="ru-RU" sz="2000" dirty="0">
                <a:latin typeface="Century Gothic" panose="020B0502020202020204" pitchFamily="34" charset="0"/>
              </a:rPr>
              <a:t>) вещества. </a:t>
            </a:r>
          </a:p>
          <a:p>
            <a:pPr algn="just"/>
            <a:r>
              <a:rPr lang="ru-RU" sz="2000" dirty="0">
                <a:latin typeface="Century Gothic" panose="020B0502020202020204" pitchFamily="34" charset="0"/>
              </a:rPr>
              <a:t>        В зависимости от выбранной количественной единицы различают </a:t>
            </a:r>
            <a:r>
              <a:rPr lang="ru-RU" sz="2000" b="1" dirty="0">
                <a:latin typeface="Century Gothic" panose="020B0502020202020204" pitchFamily="34" charset="0"/>
              </a:rPr>
              <a:t>удельную, объёмную</a:t>
            </a:r>
            <a:r>
              <a:rPr lang="ru-RU" sz="2000" dirty="0">
                <a:latin typeface="Century Gothic" panose="020B0502020202020204" pitchFamily="34" charset="0"/>
              </a:rPr>
              <a:t> и </a:t>
            </a:r>
            <a:r>
              <a:rPr lang="ru-RU" sz="2000" b="1" dirty="0">
                <a:latin typeface="Century Gothic" panose="020B0502020202020204" pitchFamily="34" charset="0"/>
              </a:rPr>
              <a:t>молярную теплоёмкости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6078C6-5EE1-4E72-864B-5B67481C3D67}"/>
              </a:ext>
            </a:extLst>
          </p:cNvPr>
          <p:cNvSpPr/>
          <p:nvPr/>
        </p:nvSpPr>
        <p:spPr>
          <a:xfrm>
            <a:off x="151291" y="3774110"/>
            <a:ext cx="8841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       Теплоёмкость, отнесённую к 1 кг вещества, называют </a:t>
            </a:r>
            <a:r>
              <a:rPr lang="ru-RU" sz="2000" b="1" dirty="0">
                <a:latin typeface="Century Gothic" panose="020B0502020202020204" pitchFamily="34" charset="0"/>
              </a:rPr>
              <a:t>удельной </a:t>
            </a:r>
            <a:r>
              <a:rPr lang="ru-RU" sz="2000" dirty="0">
                <a:latin typeface="Century Gothic" panose="020B0502020202020204" pitchFamily="34" charset="0"/>
              </a:rPr>
              <a:t>(Дж/(</a:t>
            </a:r>
            <a:r>
              <a:rPr lang="ru-RU" sz="2000" dirty="0" err="1">
                <a:latin typeface="Century Gothic" panose="020B0502020202020204" pitchFamily="34" charset="0"/>
              </a:rPr>
              <a:t>кг·К</a:t>
            </a:r>
            <a:r>
              <a:rPr lang="ru-RU" sz="2000" dirty="0">
                <a:latin typeface="Century Gothic" panose="020B0502020202020204" pitchFamily="34" charset="0"/>
              </a:rPr>
              <a:t>)) и обозначают </a:t>
            </a:r>
            <a:r>
              <a:rPr lang="ru-RU" sz="2000" b="1" dirty="0">
                <a:latin typeface="Century Gothic" panose="020B0502020202020204" pitchFamily="34" charset="0"/>
              </a:rPr>
              <a:t>С</a:t>
            </a:r>
            <a:r>
              <a:rPr lang="ru-RU" sz="20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EF886E-E689-4F0E-898D-D0088C6E9D94}"/>
              </a:ext>
            </a:extLst>
          </p:cNvPr>
          <p:cNvSpPr/>
          <p:nvPr/>
        </p:nvSpPr>
        <p:spPr>
          <a:xfrm>
            <a:off x="151291" y="4481996"/>
            <a:ext cx="88414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       Теплоёмкость, отнесённую к 1 м3 вещества при нормальных физических условиях, называют </a:t>
            </a:r>
            <a:r>
              <a:rPr lang="ru-RU" sz="2000" b="1" dirty="0">
                <a:latin typeface="Century Gothic" panose="020B0502020202020204" pitchFamily="34" charset="0"/>
              </a:rPr>
              <a:t>объёмной</a:t>
            </a:r>
            <a:r>
              <a:rPr lang="ru-RU" sz="2000" dirty="0">
                <a:latin typeface="Century Gothic" panose="020B0502020202020204" pitchFamily="34" charset="0"/>
              </a:rPr>
              <a:t> и обозначают </a:t>
            </a:r>
            <a:r>
              <a:rPr lang="ru-RU" sz="2000" b="1" dirty="0">
                <a:latin typeface="Century Gothic" panose="020B0502020202020204" pitchFamily="34" charset="0"/>
              </a:rPr>
              <a:t>С'</a:t>
            </a:r>
            <a:r>
              <a:rPr lang="ru-RU" sz="2000" dirty="0">
                <a:latin typeface="Century Gothic" panose="020B0502020202020204" pitchFamily="34" charset="0"/>
              </a:rPr>
              <a:t> (Дж/(м3·К)).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1567DD-E526-40E8-B481-EEDCE636BA23}"/>
              </a:ext>
            </a:extLst>
          </p:cNvPr>
          <p:cNvSpPr/>
          <p:nvPr/>
        </p:nvSpPr>
        <p:spPr>
          <a:xfrm>
            <a:off x="151290" y="5436104"/>
            <a:ext cx="8764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9900" algn="just">
              <a:buClr>
                <a:srgbClr val="660000"/>
              </a:buClr>
              <a:buSzPct val="70000"/>
            </a:pP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Теплоёмкость, отнесённую к 1 </a:t>
            </a:r>
            <a:r>
              <a:rPr lang="ru-RU" altLang="ru-RU" sz="20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кмолю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вещества, называют </a:t>
            </a:r>
            <a:r>
              <a:rPr lang="ru-RU" altLang="ru-RU" sz="2000" b="1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молярной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и обозначают </a:t>
            </a:r>
            <a:r>
              <a:rPr lang="ru-RU" altLang="ru-RU" sz="2000" b="1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µ</a:t>
            </a:r>
            <a:r>
              <a:rPr lang="ru-RU" altLang="ru-RU" sz="2000" b="1" i="1" kern="0" dirty="0">
                <a:solidFill>
                  <a:srgbClr val="C00000"/>
                </a:solidFill>
                <a:latin typeface="Century Gothic" panose="020B0502020202020204" pitchFamily="34" charset="0"/>
              </a:rPr>
              <a:t>С 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(Дж/(</a:t>
            </a:r>
            <a:r>
              <a:rPr lang="ru-RU" altLang="ru-RU" sz="20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кмоль</a:t>
            </a:r>
            <a:r>
              <a:rPr lang="la-Latn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·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К)).</a:t>
            </a:r>
            <a:endParaRPr lang="be-BY" altLang="ru-RU" sz="20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371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ADA043-EFDC-41B0-9882-292619BA0304}"/>
              </a:ext>
            </a:extLst>
          </p:cNvPr>
          <p:cNvSpPr/>
          <p:nvPr/>
        </p:nvSpPr>
        <p:spPr>
          <a:xfrm>
            <a:off x="76200" y="152400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Между приведенными теплоёмкостями существует следующая зависимость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3B9C6A05-C4EA-4525-83AB-333323932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4" y="798731"/>
            <a:ext cx="3643312" cy="120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859F805-EB32-4061-9042-661D2E51DDE7}"/>
              </a:ext>
            </a:extLst>
          </p:cNvPr>
          <p:cNvSpPr/>
          <p:nvPr/>
        </p:nvSpPr>
        <p:spPr>
          <a:xfrm>
            <a:off x="220832" y="2005530"/>
            <a:ext cx="8778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660000"/>
              </a:buClr>
              <a:buSzPct val="70000"/>
              <a:defRPr/>
            </a:pP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где</a:t>
            </a:r>
            <a:r>
              <a:rPr lang="ru-RU" sz="2000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000" i="1" kern="0" dirty="0">
                <a:solidFill>
                  <a:srgbClr val="000000"/>
                </a:solidFill>
                <a:latin typeface="Times New Roman"/>
              </a:rPr>
              <a:t>v</a:t>
            </a:r>
            <a:r>
              <a:rPr lang="ru-RU" sz="2000" kern="0" baseline="-25000" dirty="0">
                <a:solidFill>
                  <a:srgbClr val="000000"/>
                </a:solidFill>
                <a:latin typeface="Times New Roman"/>
              </a:rPr>
              <a:t>н</a:t>
            </a:r>
            <a:r>
              <a:rPr lang="ru-RU" sz="2000" kern="0" dirty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</a:rPr>
              <a:t>ρ</a:t>
            </a:r>
            <a:r>
              <a:rPr lang="ru-RU" sz="2000" kern="0" baseline="-25000" dirty="0">
                <a:solidFill>
                  <a:srgbClr val="000000"/>
                </a:solidFill>
                <a:latin typeface="Times New Roman"/>
              </a:rPr>
              <a:t>н</a:t>
            </a:r>
            <a:r>
              <a:rPr lang="ru-RU" sz="2000" kern="0" dirty="0">
                <a:solidFill>
                  <a:srgbClr val="000000"/>
                </a:solidFill>
                <a:latin typeface="Times New Roman"/>
              </a:rPr>
              <a:t> – </a:t>
            </a:r>
            <a:r>
              <a:rPr 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удельный объём и плотность вещества при нормальных физических условиях.</a:t>
            </a:r>
            <a:endParaRPr lang="be-BY" sz="20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4AC65D0-B194-4847-8446-29E2FBA7F39E}"/>
              </a:ext>
            </a:extLst>
          </p:cNvPr>
          <p:cNvSpPr/>
          <p:nvPr/>
        </p:nvSpPr>
        <p:spPr>
          <a:xfrm>
            <a:off x="220832" y="2750664"/>
            <a:ext cx="8694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Количество теплоты, подводимой (или отводимой) к телу (или системе) при изменении его температуры от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ru-RU" sz="20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может быть найдено по одному из следующих выражений: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6942AE-16C9-4077-A54A-ABBCDE3A1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67" b="-11747"/>
          <a:stretch/>
        </p:blipFill>
        <p:spPr>
          <a:xfrm>
            <a:off x="730485" y="3711242"/>
            <a:ext cx="8184915" cy="70788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A944CD-C557-4D31-B428-9B7DFAE3A835}"/>
              </a:ext>
            </a:extLst>
          </p:cNvPr>
          <p:cNvSpPr/>
          <p:nvPr/>
        </p:nvSpPr>
        <p:spPr>
          <a:xfrm>
            <a:off x="0" y="4572000"/>
            <a:ext cx="8694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9900" algn="just">
              <a:buClr>
                <a:srgbClr val="660000"/>
              </a:buClr>
              <a:buSzPct val="70000"/>
            </a:pP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где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 </a:t>
            </a:r>
            <a:r>
              <a:rPr lang="en-US" altLang="ru-RU" sz="2000" i="1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V</a:t>
            </a:r>
            <a:r>
              <a:rPr lang="ru-RU" altLang="ru-RU" sz="2000" kern="0" baseline="-2500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н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 – 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объём вещества при нормальных физических      условиях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, м</a:t>
            </a:r>
            <a:r>
              <a:rPr lang="ru-RU" altLang="ru-RU" sz="2000" kern="0" baseline="3000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3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  <a:cs typeface="Calibri" panose="020F0502020204030204" pitchFamily="34" charset="0"/>
              </a:rPr>
              <a:t>;</a:t>
            </a:r>
          </a:p>
          <a:p>
            <a:pPr lvl="0" indent="469900" algn="just">
              <a:buClr>
                <a:srgbClr val="660000"/>
              </a:buClr>
              <a:buSzPct val="70000"/>
            </a:pPr>
            <a:r>
              <a:rPr lang="ru-RU" altLang="ru-RU" sz="2000" i="1" kern="0" dirty="0">
                <a:solidFill>
                  <a:srgbClr val="000000"/>
                </a:solidFill>
                <a:latin typeface="Times New Roman"/>
              </a:rPr>
              <a:t>        </a:t>
            </a:r>
            <a:r>
              <a:rPr lang="en-US" altLang="ru-RU" sz="2000" i="1" kern="0" dirty="0">
                <a:solidFill>
                  <a:srgbClr val="000000"/>
                </a:solidFill>
                <a:latin typeface="Times New Roman"/>
              </a:rPr>
              <a:t>M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</a:rPr>
              <a:t> – </a:t>
            </a:r>
            <a:r>
              <a:rPr lang="ru-RU" altLang="ru-RU" sz="20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количество вещества, </a:t>
            </a:r>
            <a:r>
              <a:rPr lang="ru-RU" altLang="ru-RU" sz="20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кмоль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/>
              </a:rPr>
              <a:t>.</a:t>
            </a:r>
            <a:endParaRPr lang="be-BY" altLang="ru-RU" sz="2000" kern="0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3882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A50168-5CB6-4709-975D-5A3B5286A519}"/>
              </a:ext>
            </a:extLst>
          </p:cNvPr>
          <p:cNvSpPr/>
          <p:nvPr/>
        </p:nvSpPr>
        <p:spPr>
          <a:xfrm>
            <a:off x="150181" y="45736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Теплоёмкость идеального газа зависит от характера процесса, в котором подводится или отводится теплота. Поэтому в термодинамике большое значение имеют теплоёмкость газа в процессе, протекающем при постоянном объёме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0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и теплоёмкость в процессе, протекающем при постоянном давлении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ru-RU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4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85F04A-6510-45E9-A5DB-3EFA60296651}"/>
              </a:ext>
            </a:extLst>
          </p:cNvPr>
          <p:cNvSpPr/>
          <p:nvPr/>
        </p:nvSpPr>
        <p:spPr>
          <a:xfrm>
            <a:off x="150181" y="2047651"/>
            <a:ext cx="883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Разность между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0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равна работе 1</a:t>
            </a:r>
            <a:r>
              <a:rPr lang="en-US" sz="2000" dirty="0"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кг идеального газа при нагревании его на 1 К в процессе при постоянном давлении, а эта работа равна удельной газовой постоянной </a:t>
            </a:r>
            <a:r>
              <a:rPr lang="en-US" sz="2000" i="1" dirty="0">
                <a:latin typeface="Century Gothic" panose="020B0502020202020204" pitchFamily="34" charset="0"/>
                <a:ea typeface="Calibri" panose="020F0502020204030204" pitchFamily="34" charset="0"/>
              </a:rPr>
              <a:t>R</a:t>
            </a: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B8D6A-D786-4641-BA03-DE32A2ED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5164"/>
            <a:ext cx="2870200" cy="73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607BF8-605A-43F4-B9BF-0D406A97C472}"/>
              </a:ext>
            </a:extLst>
          </p:cNvPr>
          <p:cNvSpPr/>
          <p:nvPr/>
        </p:nvSpPr>
        <p:spPr>
          <a:xfrm>
            <a:off x="228600" y="3887019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Полученное выражение называется </a:t>
            </a:r>
            <a:r>
              <a:rPr lang="ru-RU" sz="2000" b="1" dirty="0">
                <a:latin typeface="Century Gothic" panose="020B0502020202020204" pitchFamily="34" charset="0"/>
              </a:rPr>
              <a:t>уравнением Майера</a:t>
            </a:r>
            <a:r>
              <a:rPr lang="ru-RU" sz="20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F2A891-6616-40BE-BE66-FC939114403D}"/>
              </a:ext>
            </a:extLst>
          </p:cNvPr>
          <p:cNvSpPr/>
          <p:nvPr/>
        </p:nvSpPr>
        <p:spPr>
          <a:xfrm>
            <a:off x="198268" y="4489307"/>
            <a:ext cx="899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 Gothic" panose="020B0502020202020204" pitchFamily="34" charset="0"/>
              </a:rPr>
              <a:t>Если обе части уравнения умножить на молярную массу, получим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3D43F09-C61F-4DF1-BD63-49FA5DA0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39961"/>
            <a:ext cx="8069324" cy="90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23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DC285C-90E3-47CD-BAFD-775BF363E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531" y="0"/>
            <a:ext cx="8288937" cy="62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74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65F86C-E93A-47EB-AD23-C151ADA0D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500" t="17407" r="20834" b="12963"/>
          <a:stretch/>
        </p:blipFill>
        <p:spPr>
          <a:xfrm>
            <a:off x="189689" y="152400"/>
            <a:ext cx="8764621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11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72A07B-D054-4374-B73D-7C2AF4D63F77}"/>
              </a:ext>
            </a:extLst>
          </p:cNvPr>
          <p:cNvSpPr/>
          <p:nvPr/>
        </p:nvSpPr>
        <p:spPr>
          <a:xfrm>
            <a:off x="190500" y="152400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В теплотехнических расчётах часто используется отношение изобарной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и изохорной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0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  <a:ea typeface="Calibri" panose="020F0502020204030204" pitchFamily="34" charset="0"/>
              </a:rPr>
              <a:t>теплоёмкостей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2E7C4-0433-4238-BFC4-676AFF2BA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9"/>
          <a:stretch/>
        </p:blipFill>
        <p:spPr bwMode="auto">
          <a:xfrm>
            <a:off x="3276600" y="798731"/>
            <a:ext cx="1600200" cy="14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19A9A3-E98F-403B-BA0A-C219DFF36A00}"/>
              </a:ext>
            </a:extLst>
          </p:cNvPr>
          <p:cNvSpPr/>
          <p:nvPr/>
        </p:nvSpPr>
        <p:spPr>
          <a:xfrm>
            <a:off x="61404" y="2294138"/>
            <a:ext cx="90678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latin typeface="Century Gothic" panose="020B0502020202020204" pitchFamily="34" charset="0"/>
              </a:rPr>
              <a:t>называемое </a:t>
            </a:r>
            <a:r>
              <a:rPr lang="ru-RU" sz="1900" b="1" dirty="0">
                <a:latin typeface="Century Gothic" panose="020B0502020202020204" pitchFamily="34" charset="0"/>
              </a:rPr>
              <a:t>коэффициентом Пуассона</a:t>
            </a:r>
            <a:r>
              <a:rPr lang="ru-RU" sz="1900" dirty="0">
                <a:latin typeface="Century Gothic" panose="020B0502020202020204" pitchFamily="34" charset="0"/>
              </a:rPr>
              <a:t>, или </a:t>
            </a:r>
            <a:r>
              <a:rPr lang="ru-RU" sz="1900" b="1" dirty="0">
                <a:latin typeface="Century Gothic" panose="020B0502020202020204" pitchFamily="34" charset="0"/>
              </a:rPr>
              <a:t>показателем адиабаты</a:t>
            </a:r>
            <a:r>
              <a:rPr lang="ru-RU" sz="19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A70CC4-87E8-4178-A3F2-BC466AE30FF9}"/>
              </a:ext>
            </a:extLst>
          </p:cNvPr>
          <p:cNvSpPr/>
          <p:nvPr/>
        </p:nvSpPr>
        <p:spPr>
          <a:xfrm>
            <a:off x="73241" y="2901852"/>
            <a:ext cx="87777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Century Gothic" panose="020B0502020202020204" pitchFamily="34" charset="0"/>
              </a:rPr>
              <a:t>Для идеального газа k не зависит от параметров его состояния, а зависит только от вида газа и определяется числом степеней свободы его молекулы. Для </a:t>
            </a:r>
            <a:r>
              <a:rPr lang="ru-RU" sz="2000" b="1" dirty="0">
                <a:latin typeface="Century Gothic" panose="020B0502020202020204" pitchFamily="34" charset="0"/>
              </a:rPr>
              <a:t>одноатомных газов</a:t>
            </a:r>
            <a:r>
              <a:rPr lang="ru-RU" sz="2000" dirty="0">
                <a:latin typeface="Century Gothic" panose="020B0502020202020204" pitchFamily="34" charset="0"/>
              </a:rPr>
              <a:t> k = 1,67, для </a:t>
            </a:r>
            <a:r>
              <a:rPr lang="ru-RU" sz="2000" b="1" dirty="0">
                <a:latin typeface="Century Gothic" panose="020B0502020202020204" pitchFamily="34" charset="0"/>
              </a:rPr>
              <a:t>двухатомных</a:t>
            </a:r>
            <a:r>
              <a:rPr lang="ru-RU" sz="2000" dirty="0">
                <a:latin typeface="Century Gothic" panose="020B0502020202020204" pitchFamily="34" charset="0"/>
              </a:rPr>
              <a:t> k = 1,4, для </a:t>
            </a:r>
            <a:r>
              <a:rPr lang="ru-RU" sz="2000" b="1" dirty="0">
                <a:latin typeface="Century Gothic" panose="020B0502020202020204" pitchFamily="34" charset="0"/>
              </a:rPr>
              <a:t>трёх- и многоатомных газов </a:t>
            </a:r>
            <a:r>
              <a:rPr lang="ru-RU" sz="2000" dirty="0">
                <a:latin typeface="Century Gothic" panose="020B0502020202020204" pitchFamily="34" charset="0"/>
              </a:rPr>
              <a:t>k = 1,33.</a:t>
            </a:r>
          </a:p>
        </p:txBody>
      </p:sp>
    </p:spTree>
    <p:extLst>
      <p:ext uri="{BB962C8B-B14F-4D97-AF65-F5344CB8AC3E}">
        <p14:creationId xmlns:p14="http://schemas.microsoft.com/office/powerpoint/2010/main" val="2039555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">
            <a:extLst>
              <a:ext uri="{FF2B5EF4-FFF2-40B4-BE49-F238E27FC236}">
                <a16:creationId xmlns:a16="http://schemas.microsoft.com/office/drawing/2014/main" id="{92DC3C3B-1F79-4102-8E08-89A804793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17778" r="19167" b="18518"/>
          <a:stretch>
            <a:fillRect/>
          </a:stretch>
        </p:blipFill>
        <p:spPr bwMode="auto">
          <a:xfrm>
            <a:off x="381000" y="228600"/>
            <a:ext cx="86804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>
            <a:extLst>
              <a:ext uri="{FF2B5EF4-FFF2-40B4-BE49-F238E27FC236}">
                <a16:creationId xmlns:a16="http://schemas.microsoft.com/office/drawing/2014/main" id="{E6EE345F-0A6D-41E5-8C8F-D316CF65C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r="8159" b="2750"/>
          <a:stretch>
            <a:fillRect/>
          </a:stretch>
        </p:blipFill>
        <p:spPr bwMode="auto">
          <a:xfrm>
            <a:off x="228600" y="25153"/>
            <a:ext cx="8686800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8AEAD784-B501-4B79-8EA7-B92FA1EC61A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609600"/>
            <a:ext cx="8534400" cy="3276600"/>
          </a:xfrm>
        </p:spPr>
        <p:txBody>
          <a:bodyPr rtlCol="0">
            <a:normAutofit/>
          </a:bodyPr>
          <a:lstStyle/>
          <a:p>
            <a:pPr marL="0" indent="469900" algn="just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Запасы нефти, газа и угля не бесконечны. По прогнозам, разведанных ресурсов может хватить:</a:t>
            </a:r>
          </a:p>
          <a:p>
            <a:pPr marL="540000" indent="457200" algn="just" eaLnBrk="1" fontAlgn="auto" hangingPunct="1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87313" algn="l"/>
                <a:tab pos="449263" algn="l"/>
              </a:tabLst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нефти – на 40…50 лет,</a:t>
            </a:r>
          </a:p>
          <a:p>
            <a:pPr marL="540000" indent="457200" algn="just" eaLnBrk="1" fontAlgn="auto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газа – на 55…60 лет,</a:t>
            </a:r>
          </a:p>
          <a:p>
            <a:pPr marL="540000" indent="457200" algn="just" eaLnBrk="1" fontAlgn="auto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угля – на 120 лет,</a:t>
            </a:r>
          </a:p>
          <a:p>
            <a:pPr marL="540000" indent="457200" algn="just" eaLnBrk="1" fontAlgn="auto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урана  на 85 лет.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C0CE28-6A4F-4971-8BED-B5224EC47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114800"/>
            <a:ext cx="853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indent="4699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38258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566738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749300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931863" indent="-182563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13890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18462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23034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2760663" indent="-182563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2800">
                <a:latin typeface="Century Gothic" panose="020B0502020202020204" pitchFamily="34" charset="0"/>
              </a:rPr>
              <a:t>Для более рационального использования теплоты и создания более совершенных тепловых аппаратов необходимо знание теоретических основ теплотехники.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>
            <a:extLst>
              <a:ext uri="{FF2B5EF4-FFF2-40B4-BE49-F238E27FC236}">
                <a16:creationId xmlns:a16="http://schemas.microsoft.com/office/drawing/2014/main" id="{07C833B3-9125-4A38-B590-60DAC485F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86487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В результате освоения дисциплины студент должен:</a:t>
            </a:r>
            <a:b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b="1" i="1" dirty="0">
                <a:solidFill>
                  <a:srgbClr val="242021"/>
                </a:solidFill>
                <a:latin typeface="Century Gothic" panose="020B0502020202020204" pitchFamily="34" charset="0"/>
              </a:rPr>
              <a:t>знать</a:t>
            </a:r>
            <a:br>
              <a:rPr lang="ru-RU" altLang="ru-RU" sz="2000" b="1" i="1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• фундаментальные понятия и законы теплотехники;</a:t>
            </a:r>
            <a:b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• основные теплофизические явления и процессы;</a:t>
            </a:r>
            <a:b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• теплофизические основы действия теплоэнергетического оборудования;</a:t>
            </a:r>
            <a:b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• принципы рационального использования природных ресурсов и охраны природы;</a:t>
            </a:r>
            <a:r>
              <a:rPr lang="ru-RU" altLang="ru-RU" sz="2000" dirty="0">
                <a:latin typeface="Century Gothic" panose="020B0502020202020204" pitchFamily="34" charset="0"/>
              </a:rPr>
              <a:t> </a:t>
            </a:r>
            <a:br>
              <a:rPr lang="ru-RU" altLang="ru-RU" sz="2000" dirty="0">
                <a:latin typeface="Century Gothic" panose="020B0502020202020204" pitchFamily="34" charset="0"/>
              </a:rPr>
            </a:br>
            <a:endParaRPr lang="ru-RU" altLang="ru-RU" sz="2000" dirty="0">
              <a:latin typeface="Century Gothic" panose="020B0502020202020204" pitchFamily="34" charset="0"/>
            </a:endParaRPr>
          </a:p>
        </p:txBody>
      </p:sp>
      <p:sp>
        <p:nvSpPr>
          <p:cNvPr id="20483" name="TextBox 6">
            <a:extLst>
              <a:ext uri="{FF2B5EF4-FFF2-40B4-BE49-F238E27FC236}">
                <a16:creationId xmlns:a16="http://schemas.microsoft.com/office/drawing/2014/main" id="{3A9925D1-E43F-4854-B3AD-2BFFF4E9A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2438400"/>
            <a:ext cx="889952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i="1" dirty="0">
                <a:solidFill>
                  <a:srgbClr val="242021"/>
                </a:solidFill>
                <a:latin typeface="Century Gothic" panose="020B0502020202020204" pitchFamily="34" charset="0"/>
              </a:rPr>
              <a:t>уметь</a:t>
            </a:r>
            <a:br>
              <a:rPr lang="ru-RU" altLang="ru-RU" sz="2000" b="1" i="1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• выделять конкретное физическое содержание в прикладных задачах будущей деятельности;</a:t>
            </a:r>
            <a:b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• излагать, систематизировать и критически анализировать базовую общепрофессиональную информацию;</a:t>
            </a:r>
            <a:b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• на базе полученных знаний и навыков осуществлять выбор теплоэнергетического оборудования, элементов и систем оборудования для замены в процессе эксплуатации;</a:t>
            </a:r>
            <a:b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• разрабатывать и реализовывать предложения по энергосбережению;</a:t>
            </a:r>
            <a:b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rgbClr val="242021"/>
                </a:solidFill>
                <a:latin typeface="Century Gothic" panose="020B0502020202020204" pitchFamily="34" charset="0"/>
              </a:rPr>
              <a:t>• анализировать результаты исследований и разрабатывать предложения по их внедрению;</a:t>
            </a:r>
            <a:r>
              <a:rPr lang="ru-RU" altLang="ru-RU" sz="2000" dirty="0">
                <a:latin typeface="Century Gothic" panose="020B0502020202020204" pitchFamily="34" charset="0"/>
              </a:rPr>
              <a:t> </a:t>
            </a:r>
            <a:br>
              <a:rPr lang="ru-RU" altLang="ru-RU" sz="2000" dirty="0">
                <a:latin typeface="Century Gothic" panose="020B0502020202020204" pitchFamily="34" charset="0"/>
              </a:rPr>
            </a:br>
            <a:endParaRPr lang="ru-RU" altLang="ru-RU" sz="20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7680</TotalTime>
  <Words>3034</Words>
  <Application>Microsoft Office PowerPoint</Application>
  <PresentationFormat>Экран (4:3)</PresentationFormat>
  <Paragraphs>201</Paragraphs>
  <Slides>50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Calibri</vt:lpstr>
      <vt:lpstr>Times New Roman</vt:lpstr>
      <vt:lpstr>Arial</vt:lpstr>
      <vt:lpstr>Century Gothic</vt:lpstr>
      <vt:lpstr>Wingdings</vt:lpstr>
      <vt:lpstr>Calibri Light</vt:lpstr>
      <vt:lpstr>Ретро</vt:lpstr>
      <vt:lpstr>Equation</vt:lpstr>
      <vt:lpstr>Теплотехника</vt:lpstr>
      <vt:lpstr>Тема 1. Техническая термодинамика. Основные понятия и определения.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 2. Основные понятия и определения</vt:lpstr>
      <vt:lpstr>Презентация PowerPoint</vt:lpstr>
      <vt:lpstr>Презентация PowerPoint</vt:lpstr>
      <vt:lpstr>Презентация PowerPoint</vt:lpstr>
      <vt:lpstr>Вопрос 3.  Термодинамическая система. Термические и калорические параметры состояния системы.</vt:lpstr>
      <vt:lpstr>Термодинамические системы могут быть:</vt:lpstr>
      <vt:lpstr>Вещество может находиться в четырех состояниях: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Преобразование температуры из шкалы Фаренгейта в шкалу Цельсия</vt:lpstr>
      <vt:lpstr>Шкала Кельвина</vt:lpstr>
      <vt:lpstr>Сравнение температурных шкал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Сергей Рубец</dc:creator>
  <cp:lastModifiedBy>Сергей Рубец</cp:lastModifiedBy>
  <cp:revision>498</cp:revision>
  <cp:lastPrinted>1601-01-01T00:00:00Z</cp:lastPrinted>
  <dcterms:created xsi:type="dcterms:W3CDTF">1601-01-01T00:00:00Z</dcterms:created>
  <dcterms:modified xsi:type="dcterms:W3CDTF">2021-09-07T12:31:04Z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